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2.xml" ContentType="application/vnd.openxmlformats-officedocument.wordprocessingml.header+xml"/>
  <Override PartName="/word/header3.xml" ContentType="application/vnd.openxmlformats-officedocument.wordprocessingml.header+xml"/>
  <Override PartName="/word/footer3.xml" ContentType="application/vnd.openxmlformats-officedocument.wordprocessingml.footer+xml"/>
  <Override PartName="/word/header4.xml" ContentType="application/vnd.openxmlformats-officedocument.wordprocessingml.header+xml"/>
  <Override PartName="/word/header5.xml" ContentType="application/vnd.openxmlformats-officedocument.wordprocessingml.header+xml"/>
  <Override PartName="/word/header6.xml" ContentType="application/vnd.openxmlformats-officedocument.wordprocessingml.header+xml"/>
  <Override PartName="/word/header7.xml" ContentType="application/vnd.openxmlformats-officedocument.wordprocessingml.header+xml"/>
  <Override PartName="/word/header8.xml" ContentType="application/vnd.openxmlformats-officedocument.wordprocessingml.header+xml"/>
  <Override PartName="/word/footer4.xml" ContentType="application/vnd.openxmlformats-officedocument.wordprocessingml.footer+xml"/>
  <Override PartName="/word/header9.xml" ContentType="application/vnd.openxmlformats-officedocument.wordprocessingml.header+xml"/>
  <Override PartName="/word/header10.xml" ContentType="application/vnd.openxmlformats-officedocument.wordprocessingml.head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tbl>
      <w:tblPr>
        <w:tblW w:w="0" w:type="auto"/>
        <w:tblInd w:w="18" w:type="dxa"/>
        <w:tblLayout w:type="fixed"/>
        <w:tblLook w:val="0000" w:firstRow="0" w:lastRow="0" w:firstColumn="0" w:lastColumn="0" w:noHBand="0" w:noVBand="0"/>
      </w:tblPr>
      <w:tblGrid>
        <w:gridCol w:w="4059"/>
        <w:gridCol w:w="351"/>
        <w:gridCol w:w="3051"/>
        <w:gridCol w:w="2079"/>
      </w:tblGrid>
      <w:tr w:rsidR="007E5D09" w:rsidRPr="000C3EAB" w14:paraId="4BF5BA54" w14:textId="77777777">
        <w:trPr>
          <w:trHeight w:val="720"/>
        </w:trPr>
        <w:tc>
          <w:tcPr>
            <w:tcW w:w="4410" w:type="dxa"/>
            <w:gridSpan w:val="2"/>
            <w:tcBorders>
              <w:bottom w:val="single" w:sz="18" w:space="0" w:color="auto"/>
            </w:tcBorders>
          </w:tcPr>
          <w:p w14:paraId="65F9EC0D" w14:textId="1BBB70AC" w:rsidR="007E5D09" w:rsidRPr="000C3EAB" w:rsidRDefault="00E1360E">
            <w:pPr>
              <w:jc w:val="left"/>
              <w:rPr>
                <w:b/>
                <w:bCs/>
                <w:lang w:val="en-US"/>
              </w:rPr>
            </w:pPr>
            <w:r w:rsidRPr="000C3EAB">
              <w:rPr>
                <w:b/>
                <w:bCs/>
                <w:sz w:val="72"/>
                <w:szCs w:val="72"/>
                <w:lang w:val="en-US"/>
              </w:rPr>
              <w:t>EP</w:t>
            </w:r>
            <w:r w:rsidR="00306052" w:rsidRPr="000C3EAB">
              <w:rPr>
                <w:b/>
                <w:bCs/>
                <w:sz w:val="27"/>
                <w:szCs w:val="27"/>
                <w:lang w:val="en-US"/>
              </w:rPr>
              <w:t xml:space="preserve"> </w:t>
            </w:r>
          </w:p>
        </w:tc>
        <w:tc>
          <w:tcPr>
            <w:tcW w:w="5130" w:type="dxa"/>
            <w:gridSpan w:val="2"/>
            <w:tcBorders>
              <w:bottom w:val="single" w:sz="18" w:space="0" w:color="auto"/>
            </w:tcBorders>
          </w:tcPr>
          <w:p w14:paraId="3FE193F3" w14:textId="6A29E3ED" w:rsidR="007E5D09" w:rsidRPr="000C3EAB" w:rsidRDefault="00E1360E">
            <w:pPr>
              <w:pStyle w:val="Heading3"/>
              <w:numPr>
                <w:ilvl w:val="0"/>
                <w:numId w:val="0"/>
              </w:numPr>
              <w:bidi/>
              <w:ind w:left="270" w:right="1384"/>
              <w:rPr>
                <w:b/>
                <w:bCs/>
                <w:sz w:val="48"/>
                <w:szCs w:val="48"/>
              </w:rPr>
            </w:pPr>
            <w:r w:rsidRPr="000C3EAB">
              <w:rPr>
                <w:b/>
                <w:bCs/>
                <w:sz w:val="48"/>
                <w:szCs w:val="48"/>
                <w:rtl/>
              </w:rPr>
              <w:t>الأمم</w:t>
            </w:r>
            <w:r w:rsidR="00306052" w:rsidRPr="000C3EAB">
              <w:rPr>
                <w:b/>
                <w:bCs/>
                <w:sz w:val="48"/>
                <w:szCs w:val="48"/>
                <w:rtl/>
              </w:rPr>
              <w:t xml:space="preserve"> </w:t>
            </w:r>
            <w:r w:rsidRPr="000C3EAB">
              <w:rPr>
                <w:b/>
                <w:bCs/>
                <w:sz w:val="48"/>
                <w:szCs w:val="48"/>
                <w:rtl/>
              </w:rPr>
              <w:t>المتحدة</w:t>
            </w:r>
          </w:p>
        </w:tc>
      </w:tr>
      <w:tr w:rsidR="007E5D09" w:rsidRPr="000C3EAB" w14:paraId="4A152519" w14:textId="77777777" w:rsidTr="009A5140">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318"/>
        </w:trPr>
        <w:tc>
          <w:tcPr>
            <w:tcW w:w="4059" w:type="dxa"/>
            <w:tcBorders>
              <w:top w:val="nil"/>
              <w:left w:val="nil"/>
              <w:bottom w:val="single" w:sz="36" w:space="0" w:color="auto"/>
              <w:right w:val="nil"/>
            </w:tcBorders>
          </w:tcPr>
          <w:p w14:paraId="2CF9F552" w14:textId="1E3ECB89" w:rsidR="007E5D09" w:rsidRPr="000C3EAB" w:rsidRDefault="00E1360E" w:rsidP="0084173D">
            <w:pPr>
              <w:jc w:val="left"/>
              <w:rPr>
                <w:lang w:val="en-US"/>
              </w:rPr>
            </w:pPr>
            <w:r w:rsidRPr="000C3EAB">
              <w:rPr>
                <w:lang w:val="en-US"/>
              </w:rPr>
              <w:t>Distr</w:t>
            </w:r>
            <w:r w:rsidR="00805282" w:rsidRPr="000C3EAB">
              <w:rPr>
                <w:lang w:val="en-US"/>
              </w:rPr>
              <w:t>.</w:t>
            </w:r>
          </w:p>
          <w:p w14:paraId="0C45053D" w14:textId="77777777" w:rsidR="007E5D09" w:rsidRPr="000C3EAB" w:rsidRDefault="00E1360E" w:rsidP="0084173D">
            <w:pPr>
              <w:jc w:val="left"/>
              <w:rPr>
                <w:lang w:val="en-US"/>
              </w:rPr>
            </w:pPr>
            <w:r w:rsidRPr="000C3EAB">
              <w:rPr>
                <w:lang w:val="en-US"/>
              </w:rPr>
              <w:t>GENERAL</w:t>
            </w:r>
          </w:p>
          <w:p w14:paraId="4EE69C59" w14:textId="77777777" w:rsidR="007E5D09" w:rsidRPr="000C3EAB" w:rsidRDefault="007E5D09" w:rsidP="0084173D">
            <w:pPr>
              <w:jc w:val="left"/>
              <w:rPr>
                <w:lang w:val="en-US"/>
              </w:rPr>
            </w:pPr>
          </w:p>
          <w:p w14:paraId="0008DC1A" w14:textId="186A611D" w:rsidR="00393115" w:rsidRPr="000C3EAB" w:rsidRDefault="00393115" w:rsidP="00393115">
            <w:pPr>
              <w:rPr>
                <w:szCs w:val="24"/>
                <w:rtl/>
              </w:rPr>
            </w:pPr>
            <w:r w:rsidRPr="000C3EAB">
              <w:rPr>
                <w:szCs w:val="24"/>
              </w:rPr>
              <w:fldChar w:fldCharType="begin"/>
            </w:r>
            <w:r w:rsidRPr="000C3EAB">
              <w:rPr>
                <w:szCs w:val="24"/>
              </w:rPr>
              <w:instrText xml:space="preserve"> DOCPROPERTY "Document number"  \* MERGEFORMAT </w:instrText>
            </w:r>
            <w:r w:rsidRPr="000C3EAB">
              <w:rPr>
                <w:szCs w:val="24"/>
              </w:rPr>
              <w:fldChar w:fldCharType="separate"/>
            </w:r>
            <w:r w:rsidR="00594A01">
              <w:rPr>
                <w:szCs w:val="24"/>
              </w:rPr>
              <w:t>UNEP/OzL.Pro/ExCom/98/44</w:t>
            </w:r>
            <w:r w:rsidRPr="000C3EAB">
              <w:rPr>
                <w:szCs w:val="24"/>
              </w:rPr>
              <w:fldChar w:fldCharType="end"/>
            </w:r>
          </w:p>
          <w:p w14:paraId="6EF075C8" w14:textId="3CCE2D13" w:rsidR="008B7BCA" w:rsidRPr="000C3EAB" w:rsidRDefault="00756224" w:rsidP="008B7BCA">
            <w:pPr>
              <w:rPr>
                <w:szCs w:val="24"/>
                <w:lang w:val="en-CA" w:bidi="ar-SA"/>
              </w:rPr>
            </w:pPr>
            <w:r w:rsidRPr="000C3EAB">
              <w:rPr>
                <w:szCs w:val="24"/>
                <w:lang w:val="en-CA" w:bidi="ar-SA"/>
              </w:rPr>
              <w:t>29</w:t>
            </w:r>
            <w:r w:rsidR="00306052" w:rsidRPr="000C3EAB">
              <w:rPr>
                <w:szCs w:val="24"/>
                <w:lang w:val="en-CA" w:bidi="ar-SA"/>
              </w:rPr>
              <w:t xml:space="preserve"> </w:t>
            </w:r>
            <w:r w:rsidR="001D26E3" w:rsidRPr="000C3EAB">
              <w:rPr>
                <w:szCs w:val="24"/>
                <w:lang w:val="en-CA" w:bidi="ar-SA"/>
              </w:rPr>
              <w:t>May</w:t>
            </w:r>
            <w:r w:rsidR="00306052" w:rsidRPr="000C3EAB">
              <w:rPr>
                <w:szCs w:val="24"/>
                <w:lang w:val="en-CA" w:bidi="ar-SA"/>
              </w:rPr>
              <w:t xml:space="preserve"> </w:t>
            </w:r>
            <w:r w:rsidR="001D26E3" w:rsidRPr="000C3EAB">
              <w:rPr>
                <w:szCs w:val="24"/>
                <w:lang w:val="en-CA" w:bidi="ar-SA"/>
              </w:rPr>
              <w:t>2026</w:t>
            </w:r>
          </w:p>
          <w:p w14:paraId="19E37D89" w14:textId="77777777" w:rsidR="008B7BCA" w:rsidRPr="000C3EAB" w:rsidRDefault="008B7BCA" w:rsidP="0084173D">
            <w:pPr>
              <w:jc w:val="left"/>
              <w:rPr>
                <w:rtl/>
                <w:lang w:val="en-US"/>
              </w:rPr>
            </w:pPr>
          </w:p>
          <w:p w14:paraId="4753A60B" w14:textId="77777777" w:rsidR="007E5D09" w:rsidRPr="000C3EAB" w:rsidRDefault="00E1360E" w:rsidP="0084173D">
            <w:pPr>
              <w:jc w:val="left"/>
              <w:rPr>
                <w:lang w:val="en-US"/>
              </w:rPr>
            </w:pPr>
            <w:r w:rsidRPr="000C3EAB">
              <w:rPr>
                <w:lang w:val="en-US"/>
              </w:rPr>
              <w:t>ARABIC</w:t>
            </w:r>
          </w:p>
          <w:p w14:paraId="6F15D374" w14:textId="2EE4B19A" w:rsidR="007E5D09" w:rsidRPr="000C3EAB" w:rsidRDefault="00E1360E" w:rsidP="0084173D">
            <w:pPr>
              <w:jc w:val="left"/>
              <w:rPr>
                <w:lang w:val="en-US"/>
              </w:rPr>
            </w:pPr>
            <w:r w:rsidRPr="000C3EAB">
              <w:rPr>
                <w:lang w:val="en-US"/>
              </w:rPr>
              <w:t>ORIGINAL</w:t>
            </w:r>
            <w:r w:rsidR="00805282" w:rsidRPr="000C3EAB">
              <w:rPr>
                <w:lang w:val="en-US"/>
              </w:rPr>
              <w:t>:</w:t>
            </w:r>
            <w:r w:rsidR="00306052" w:rsidRPr="000C3EAB">
              <w:rPr>
                <w:lang w:val="en-US"/>
              </w:rPr>
              <w:t xml:space="preserve"> </w:t>
            </w:r>
            <w:r w:rsidRPr="000C3EAB">
              <w:rPr>
                <w:lang w:val="en-US"/>
              </w:rPr>
              <w:t>ENGLISH</w:t>
            </w:r>
          </w:p>
        </w:tc>
        <w:tc>
          <w:tcPr>
            <w:tcW w:w="3402" w:type="dxa"/>
            <w:gridSpan w:val="2"/>
            <w:tcBorders>
              <w:top w:val="nil"/>
              <w:left w:val="nil"/>
              <w:bottom w:val="single" w:sz="36" w:space="0" w:color="auto"/>
              <w:right w:val="nil"/>
            </w:tcBorders>
          </w:tcPr>
          <w:p w14:paraId="335DF2B7" w14:textId="77777777" w:rsidR="007E5D09" w:rsidRPr="000C3EAB" w:rsidRDefault="00E1360E">
            <w:pPr>
              <w:pStyle w:val="Heading4"/>
              <w:numPr>
                <w:ilvl w:val="0"/>
                <w:numId w:val="0"/>
              </w:numPr>
              <w:spacing w:before="0" w:after="0"/>
              <w:ind w:right="459"/>
              <w:jc w:val="right"/>
              <w:rPr>
                <w:bCs/>
                <w:sz w:val="52"/>
                <w:szCs w:val="52"/>
                <w:rtl/>
              </w:rPr>
            </w:pPr>
            <w:r w:rsidRPr="000C3EAB">
              <w:rPr>
                <w:bCs/>
                <w:sz w:val="52"/>
                <w:szCs w:val="52"/>
                <w:rtl/>
              </w:rPr>
              <w:t>برنامج</w:t>
            </w:r>
          </w:p>
          <w:p w14:paraId="36352DC6" w14:textId="3A63BA26" w:rsidR="007E5D09" w:rsidRPr="000C3EAB" w:rsidRDefault="00E1360E">
            <w:pPr>
              <w:pStyle w:val="Heading4"/>
              <w:numPr>
                <w:ilvl w:val="0"/>
                <w:numId w:val="0"/>
              </w:numPr>
              <w:spacing w:before="0" w:after="0"/>
              <w:ind w:right="459"/>
              <w:jc w:val="right"/>
              <w:rPr>
                <w:bCs/>
                <w:sz w:val="52"/>
                <w:szCs w:val="52"/>
                <w:rtl/>
              </w:rPr>
            </w:pPr>
            <w:r w:rsidRPr="000C3EAB">
              <w:rPr>
                <w:bCs/>
                <w:sz w:val="52"/>
                <w:szCs w:val="52"/>
                <w:rtl/>
              </w:rPr>
              <w:t>الأمم</w:t>
            </w:r>
            <w:r w:rsidR="00306052" w:rsidRPr="000C3EAB">
              <w:rPr>
                <w:bCs/>
                <w:sz w:val="52"/>
                <w:szCs w:val="52"/>
                <w:rtl/>
              </w:rPr>
              <w:t xml:space="preserve"> </w:t>
            </w:r>
            <w:r w:rsidRPr="000C3EAB">
              <w:rPr>
                <w:bCs/>
                <w:sz w:val="52"/>
                <w:szCs w:val="52"/>
                <w:rtl/>
              </w:rPr>
              <w:t>المتحدة</w:t>
            </w:r>
          </w:p>
          <w:p w14:paraId="3129CFDC" w14:textId="77777777" w:rsidR="007E5D09" w:rsidRPr="000C3EAB" w:rsidRDefault="00E1360E" w:rsidP="009A5140">
            <w:pPr>
              <w:pStyle w:val="Heading4"/>
              <w:numPr>
                <w:ilvl w:val="0"/>
                <w:numId w:val="0"/>
              </w:numPr>
              <w:spacing w:before="0" w:after="0"/>
              <w:ind w:right="459"/>
              <w:jc w:val="right"/>
              <w:rPr>
                <w:b/>
                <w:bCs/>
                <w:sz w:val="52"/>
                <w:szCs w:val="52"/>
                <w:lang w:val="en-US"/>
              </w:rPr>
            </w:pPr>
            <w:r w:rsidRPr="000C3EAB">
              <w:rPr>
                <w:bCs/>
                <w:sz w:val="52"/>
                <w:szCs w:val="52"/>
                <w:rtl/>
              </w:rPr>
              <w:t>للبيئة</w:t>
            </w:r>
          </w:p>
        </w:tc>
        <w:tc>
          <w:tcPr>
            <w:tcW w:w="2079" w:type="dxa"/>
            <w:tcBorders>
              <w:top w:val="nil"/>
              <w:left w:val="nil"/>
              <w:bottom w:val="single" w:sz="36" w:space="0" w:color="auto"/>
              <w:right w:val="nil"/>
            </w:tcBorders>
          </w:tcPr>
          <w:p w14:paraId="2C17F6FA" w14:textId="77777777" w:rsidR="007E5D09" w:rsidRPr="000C3EAB" w:rsidRDefault="009A5140">
            <w:pPr>
              <w:rPr>
                <w:caps/>
                <w:lang w:val="en-US"/>
              </w:rPr>
            </w:pPr>
            <w:r w:rsidRPr="000C3EAB">
              <w:rPr>
                <w:noProof/>
                <w:lang w:val="en-CA" w:eastAsia="en-CA" w:bidi="ar-SA"/>
              </w:rPr>
              <w:drawing>
                <wp:anchor distT="0" distB="0" distL="114300" distR="114300" simplePos="0" relativeHeight="251658240" behindDoc="1" locked="0" layoutInCell="0" allowOverlap="1" wp14:anchorId="02187722" wp14:editId="7F9F09AC">
                  <wp:simplePos x="0" y="0"/>
                  <wp:positionH relativeFrom="column">
                    <wp:posOffset>177165</wp:posOffset>
                  </wp:positionH>
                  <wp:positionV relativeFrom="paragraph">
                    <wp:posOffset>83820</wp:posOffset>
                  </wp:positionV>
                  <wp:extent cx="579755" cy="515620"/>
                  <wp:effectExtent l="0" t="0" r="0" b="0"/>
                  <wp:wrapNone/>
                  <wp:docPr id="1"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11" cstate="print">
                            <a:extLst>
                              <a:ext uri="{28A0092B-C50C-407E-A947-70E740481C1C}">
                                <a14:useLocalDpi xmlns:a14="http://schemas.microsoft.com/office/drawing/2010/main" val="0"/>
                              </a:ext>
                            </a:extLst>
                          </a:blip>
                          <a:srcRect/>
                          <a:stretch>
                            <a:fillRect/>
                          </a:stretch>
                        </pic:blipFill>
                        <pic:spPr bwMode="auto">
                          <a:xfrm>
                            <a:off x="0" y="0"/>
                            <a:ext cx="579755" cy="515620"/>
                          </a:xfrm>
                          <a:prstGeom prst="rect">
                            <a:avLst/>
                          </a:prstGeom>
                          <a:noFill/>
                          <a:ln>
                            <a:noFill/>
                          </a:ln>
                        </pic:spPr>
                      </pic:pic>
                    </a:graphicData>
                  </a:graphic>
                  <wp14:sizeRelH relativeFrom="page">
                    <wp14:pctWidth>0</wp14:pctWidth>
                  </wp14:sizeRelH>
                  <wp14:sizeRelV relativeFrom="page">
                    <wp14:pctHeight>0</wp14:pctHeight>
                  </wp14:sizeRelV>
                </wp:anchor>
              </w:drawing>
            </w:r>
          </w:p>
          <w:p w14:paraId="2E6A964F" w14:textId="77777777" w:rsidR="007E5D09" w:rsidRPr="000C3EAB" w:rsidRDefault="00BB1C42">
            <w:pPr>
              <w:rPr>
                <w:lang w:val="en-US"/>
              </w:rPr>
            </w:pPr>
            <w:r w:rsidRPr="000C3EAB">
              <w:rPr>
                <w:noProof/>
                <w:lang w:val="en-CA" w:eastAsia="en-CA" w:bidi="ar-SA"/>
              </w:rPr>
              <w:drawing>
                <wp:anchor distT="0" distB="0" distL="114300" distR="114300" simplePos="0" relativeHeight="251658241" behindDoc="0" locked="0" layoutInCell="0" allowOverlap="1" wp14:anchorId="1342FFC7" wp14:editId="0C5B3C41">
                  <wp:simplePos x="0" y="0"/>
                  <wp:positionH relativeFrom="column">
                    <wp:posOffset>175895</wp:posOffset>
                  </wp:positionH>
                  <wp:positionV relativeFrom="paragraph">
                    <wp:posOffset>480060</wp:posOffset>
                  </wp:positionV>
                  <wp:extent cx="587416" cy="539750"/>
                  <wp:effectExtent l="0" t="0" r="3175" b="0"/>
                  <wp:wrapNone/>
                  <wp:docPr id="4" name="Picture 4" descr="UNEP"/>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descr="UNEP"/>
                          <pic:cNvPicPr>
                            <a:picLocks noChangeAspect="1" noChangeArrowheads="1"/>
                          </pic:cNvPicPr>
                        </pic:nvPicPr>
                        <pic:blipFill>
                          <a:blip r:embed="rId12" cstate="print">
                            <a:extLst>
                              <a:ext uri="{28A0092B-C50C-407E-A947-70E740481C1C}">
                                <a14:useLocalDpi xmlns:a14="http://schemas.microsoft.com/office/drawing/2010/main" val="0"/>
                              </a:ext>
                            </a:extLst>
                          </a:blip>
                          <a:srcRect/>
                          <a:stretch>
                            <a:fillRect/>
                          </a:stretch>
                        </pic:blipFill>
                        <pic:spPr bwMode="auto">
                          <a:xfrm>
                            <a:off x="0" y="0"/>
                            <a:ext cx="587416" cy="539750"/>
                          </a:xfrm>
                          <a:prstGeom prst="rect">
                            <a:avLst/>
                          </a:prstGeom>
                          <a:noFill/>
                          <a:ln>
                            <a:noFill/>
                          </a:ln>
                        </pic:spPr>
                      </pic:pic>
                    </a:graphicData>
                  </a:graphic>
                  <wp14:sizeRelH relativeFrom="page">
                    <wp14:pctWidth>0</wp14:pctWidth>
                  </wp14:sizeRelH>
                  <wp14:sizeRelV relativeFrom="page">
                    <wp14:pctHeight>0</wp14:pctHeight>
                  </wp14:sizeRelV>
                </wp:anchor>
              </w:drawing>
            </w:r>
          </w:p>
        </w:tc>
      </w:tr>
    </w:tbl>
    <w:p w14:paraId="283D061A" w14:textId="77777777" w:rsidR="007E5D09" w:rsidRPr="000C3EAB" w:rsidRDefault="007E5D09">
      <w:pPr>
        <w:pStyle w:val="Caption"/>
        <w:spacing w:line="200" w:lineRule="exact"/>
        <w:ind w:left="187" w:right="187" w:hanging="187"/>
        <w:jc w:val="both"/>
        <w:rPr>
          <w:rFonts w:cs="Times New Roman"/>
          <w:b/>
          <w:bCs/>
          <w:sz w:val="28"/>
          <w:szCs w:val="28"/>
          <w:rtl/>
        </w:rPr>
      </w:pPr>
    </w:p>
    <w:p w14:paraId="481FDB00" w14:textId="2DAF95F1" w:rsidR="00393115" w:rsidRPr="000C3EAB" w:rsidRDefault="00393115" w:rsidP="00DA55D7">
      <w:pPr>
        <w:pStyle w:val="Caption"/>
        <w:ind w:right="180"/>
        <w:jc w:val="left"/>
        <w:rPr>
          <w:rFonts w:cs="Times New Roman"/>
          <w:b/>
          <w:sz w:val="28"/>
          <w:szCs w:val="28"/>
          <w:rtl/>
          <w:lang w:val="en-CA" w:eastAsia="en-US"/>
        </w:rPr>
      </w:pPr>
      <w:r w:rsidRPr="000C3EAB">
        <w:rPr>
          <w:rFonts w:cs="Times New Roman"/>
          <w:b/>
          <w:sz w:val="28"/>
          <w:szCs w:val="28"/>
          <w:rtl/>
          <w:lang w:val="en-CA" w:eastAsia="en-US"/>
        </w:rPr>
        <w:t>اللجنة</w:t>
      </w:r>
      <w:r w:rsidR="00306052" w:rsidRPr="000C3EAB">
        <w:rPr>
          <w:rFonts w:cs="Times New Roman"/>
          <w:b/>
          <w:sz w:val="28"/>
          <w:szCs w:val="28"/>
          <w:rtl/>
          <w:lang w:val="en-CA" w:eastAsia="en-US"/>
        </w:rPr>
        <w:t xml:space="preserve"> </w:t>
      </w:r>
      <w:r w:rsidRPr="000C3EAB">
        <w:rPr>
          <w:rFonts w:cs="Times New Roman"/>
          <w:b/>
          <w:sz w:val="28"/>
          <w:szCs w:val="28"/>
          <w:rtl/>
          <w:lang w:val="en-CA" w:eastAsia="en-US"/>
        </w:rPr>
        <w:t>التنفيذية</w:t>
      </w:r>
      <w:r w:rsidR="00306052" w:rsidRPr="000C3EAB">
        <w:rPr>
          <w:rFonts w:cs="Times New Roman"/>
          <w:b/>
          <w:sz w:val="28"/>
          <w:szCs w:val="28"/>
          <w:rtl/>
          <w:lang w:val="en-CA" w:eastAsia="en-US"/>
        </w:rPr>
        <w:t xml:space="preserve"> </w:t>
      </w:r>
      <w:r w:rsidRPr="000C3EAB">
        <w:rPr>
          <w:rFonts w:cs="Times New Roman"/>
          <w:b/>
          <w:sz w:val="28"/>
          <w:szCs w:val="28"/>
          <w:rtl/>
          <w:lang w:val="en-CA" w:eastAsia="en-US"/>
        </w:rPr>
        <w:t>للصندوق</w:t>
      </w:r>
      <w:r w:rsidR="00306052" w:rsidRPr="000C3EAB">
        <w:rPr>
          <w:rFonts w:cs="Times New Roman"/>
          <w:b/>
          <w:sz w:val="28"/>
          <w:szCs w:val="28"/>
          <w:rtl/>
          <w:lang w:val="en-CA" w:eastAsia="en-US"/>
        </w:rPr>
        <w:t xml:space="preserve"> </w:t>
      </w:r>
      <w:r w:rsidRPr="000C3EAB">
        <w:rPr>
          <w:rFonts w:cs="Times New Roman"/>
          <w:b/>
          <w:sz w:val="28"/>
          <w:szCs w:val="28"/>
          <w:rtl/>
          <w:lang w:val="en-CA" w:eastAsia="en-US"/>
        </w:rPr>
        <w:t>المتعدد</w:t>
      </w:r>
      <w:r w:rsidR="00306052" w:rsidRPr="000C3EAB">
        <w:rPr>
          <w:rFonts w:cs="Times New Roman"/>
          <w:b/>
          <w:sz w:val="28"/>
          <w:szCs w:val="28"/>
          <w:rtl/>
          <w:lang w:val="en-CA" w:eastAsia="en-US"/>
        </w:rPr>
        <w:t xml:space="preserve"> </w:t>
      </w:r>
      <w:r w:rsidRPr="000C3EAB">
        <w:rPr>
          <w:rFonts w:cs="Times New Roman"/>
          <w:b/>
          <w:sz w:val="28"/>
          <w:szCs w:val="28"/>
          <w:rtl/>
          <w:lang w:val="en-CA" w:eastAsia="en-US"/>
        </w:rPr>
        <w:t>الأطراف</w:t>
      </w:r>
    </w:p>
    <w:p w14:paraId="09217AC0" w14:textId="05F39F6E" w:rsidR="0002642B" w:rsidRPr="000C3EAB" w:rsidRDefault="00393115" w:rsidP="00DA55D7">
      <w:pPr>
        <w:bidi/>
        <w:ind w:left="180" w:hanging="180"/>
        <w:jc w:val="left"/>
        <w:rPr>
          <w:b/>
          <w:sz w:val="28"/>
          <w:szCs w:val="28"/>
          <w:lang w:val="en-US"/>
        </w:rPr>
      </w:pPr>
      <w:r w:rsidRPr="000C3EAB">
        <w:rPr>
          <w:b/>
          <w:sz w:val="28"/>
          <w:szCs w:val="28"/>
          <w:rtl/>
        </w:rPr>
        <w:t>لتنفيذ</w:t>
      </w:r>
      <w:r w:rsidR="00306052" w:rsidRPr="000C3EAB">
        <w:rPr>
          <w:b/>
          <w:sz w:val="28"/>
          <w:szCs w:val="28"/>
          <w:rtl/>
        </w:rPr>
        <w:t xml:space="preserve"> </w:t>
      </w:r>
      <w:r w:rsidRPr="000C3EAB">
        <w:rPr>
          <w:b/>
          <w:sz w:val="28"/>
          <w:szCs w:val="28"/>
          <w:rtl/>
        </w:rPr>
        <w:t>بروتوكول</w:t>
      </w:r>
      <w:r w:rsidR="00306052" w:rsidRPr="000C3EAB">
        <w:rPr>
          <w:b/>
          <w:sz w:val="28"/>
          <w:szCs w:val="28"/>
          <w:rtl/>
        </w:rPr>
        <w:t xml:space="preserve"> </w:t>
      </w:r>
      <w:r w:rsidRPr="000C3EAB">
        <w:rPr>
          <w:b/>
          <w:sz w:val="28"/>
          <w:szCs w:val="28"/>
          <w:rtl/>
        </w:rPr>
        <w:t>مونتريال</w:t>
      </w:r>
      <w:r w:rsidR="00306052" w:rsidRPr="000C3EAB">
        <w:rPr>
          <w:b/>
          <w:sz w:val="28"/>
          <w:szCs w:val="28"/>
          <w:rtl/>
        </w:rPr>
        <w:t xml:space="preserve"> </w:t>
      </w:r>
    </w:p>
    <w:p w14:paraId="646ED2DE" w14:textId="4A4D8565" w:rsidR="001002E7" w:rsidRPr="000C3EAB" w:rsidRDefault="001002E7" w:rsidP="008B1C20">
      <w:pPr>
        <w:bidi/>
        <w:ind w:left="180" w:hanging="180"/>
        <w:jc w:val="left"/>
        <w:rPr>
          <w:b/>
          <w:szCs w:val="24"/>
          <w:rtl/>
          <w:lang w:val="en-US" w:bidi="ar-EG"/>
        </w:rPr>
      </w:pPr>
      <w:r w:rsidRPr="000C3EAB">
        <w:rPr>
          <w:b/>
          <w:szCs w:val="24"/>
          <w:rtl/>
        </w:rPr>
        <w:t>الاجتماع</w:t>
      </w:r>
      <w:r w:rsidR="00306052" w:rsidRPr="000C3EAB">
        <w:rPr>
          <w:b/>
          <w:szCs w:val="24"/>
          <w:rtl/>
        </w:rPr>
        <w:t xml:space="preserve"> </w:t>
      </w:r>
      <w:r w:rsidR="00377082" w:rsidRPr="000C3EAB">
        <w:rPr>
          <w:rFonts w:hint="cs"/>
          <w:b/>
          <w:szCs w:val="24"/>
          <w:rtl/>
        </w:rPr>
        <w:t>الثامن</w:t>
      </w:r>
      <w:r w:rsidR="00306052" w:rsidRPr="000C3EAB">
        <w:rPr>
          <w:b/>
          <w:szCs w:val="24"/>
          <w:rtl/>
        </w:rPr>
        <w:t xml:space="preserve"> </w:t>
      </w:r>
      <w:r w:rsidRPr="000C3EAB">
        <w:rPr>
          <w:b/>
          <w:szCs w:val="24"/>
          <w:rtl/>
        </w:rPr>
        <w:t>والتسعون</w:t>
      </w:r>
    </w:p>
    <w:p w14:paraId="0A9C748E" w14:textId="52DD0029" w:rsidR="001002E7" w:rsidRPr="000C3EAB" w:rsidRDefault="001002E7" w:rsidP="008B1C20">
      <w:pPr>
        <w:bidi/>
        <w:ind w:left="180" w:hanging="180"/>
        <w:jc w:val="left"/>
        <w:rPr>
          <w:b/>
          <w:szCs w:val="24"/>
          <w:rtl/>
        </w:rPr>
      </w:pPr>
      <w:r w:rsidRPr="000C3EAB">
        <w:rPr>
          <w:b/>
          <w:szCs w:val="24"/>
          <w:rtl/>
        </w:rPr>
        <w:t>مونتريال،</w:t>
      </w:r>
      <w:r w:rsidR="00306052" w:rsidRPr="000C3EAB">
        <w:rPr>
          <w:b/>
          <w:szCs w:val="24"/>
          <w:rtl/>
        </w:rPr>
        <w:t xml:space="preserve"> </w:t>
      </w:r>
      <w:r w:rsidR="001D26E3" w:rsidRPr="000C3EAB">
        <w:rPr>
          <w:rFonts w:hint="cs"/>
          <w:b/>
          <w:szCs w:val="24"/>
          <w:rtl/>
          <w:lang w:val="en-US" w:bidi="ar-EG"/>
        </w:rPr>
        <w:t>22-26</w:t>
      </w:r>
      <w:r w:rsidR="00306052" w:rsidRPr="000C3EAB">
        <w:rPr>
          <w:rFonts w:hint="cs"/>
          <w:b/>
          <w:szCs w:val="24"/>
          <w:rtl/>
          <w:lang w:val="en-US" w:bidi="ar-EG"/>
        </w:rPr>
        <w:t xml:space="preserve"> </w:t>
      </w:r>
      <w:r w:rsidR="001D26E3" w:rsidRPr="000C3EAB">
        <w:rPr>
          <w:rFonts w:hint="cs"/>
          <w:b/>
          <w:szCs w:val="24"/>
          <w:rtl/>
          <w:lang w:val="en-US" w:bidi="ar-EG"/>
        </w:rPr>
        <w:t>يونيو/حزيران</w:t>
      </w:r>
      <w:r w:rsidR="00306052" w:rsidRPr="000C3EAB">
        <w:rPr>
          <w:b/>
          <w:szCs w:val="24"/>
          <w:rtl/>
        </w:rPr>
        <w:t xml:space="preserve"> </w:t>
      </w:r>
      <w:r w:rsidR="001D26E3" w:rsidRPr="000C3EAB">
        <w:rPr>
          <w:rFonts w:hint="cs"/>
          <w:b/>
          <w:szCs w:val="24"/>
          <w:rtl/>
        </w:rPr>
        <w:t>2026</w:t>
      </w:r>
    </w:p>
    <w:p w14:paraId="2F302043" w14:textId="32BFEB10" w:rsidR="00393115" w:rsidRPr="000C3EAB" w:rsidRDefault="00CE58CE" w:rsidP="008B1C20">
      <w:pPr>
        <w:bidi/>
        <w:jc w:val="left"/>
        <w:rPr>
          <w:szCs w:val="24"/>
          <w:lang w:val="en-US"/>
        </w:rPr>
      </w:pPr>
      <w:r w:rsidRPr="000C3EAB">
        <w:rPr>
          <w:szCs w:val="24"/>
          <w:rtl/>
        </w:rPr>
        <w:t>البند</w:t>
      </w:r>
      <w:r w:rsidR="00306052" w:rsidRPr="000C3EAB">
        <w:rPr>
          <w:szCs w:val="24"/>
          <w:rtl/>
        </w:rPr>
        <w:t xml:space="preserve"> </w:t>
      </w:r>
      <w:r w:rsidR="001D26E3" w:rsidRPr="000C3EAB">
        <w:rPr>
          <w:rFonts w:hint="cs"/>
          <w:szCs w:val="24"/>
          <w:rtl/>
        </w:rPr>
        <w:t>8</w:t>
      </w:r>
      <w:r w:rsidRPr="000C3EAB">
        <w:rPr>
          <w:szCs w:val="24"/>
          <w:rtl/>
        </w:rPr>
        <w:t>(</w:t>
      </w:r>
      <w:r w:rsidR="00695D73" w:rsidRPr="000C3EAB">
        <w:rPr>
          <w:szCs w:val="24"/>
          <w:rtl/>
        </w:rPr>
        <w:t>د</w:t>
      </w:r>
      <w:r w:rsidRPr="000C3EAB">
        <w:rPr>
          <w:szCs w:val="24"/>
          <w:rtl/>
        </w:rPr>
        <w:t>)</w:t>
      </w:r>
      <w:r w:rsidR="00306052" w:rsidRPr="000C3EAB">
        <w:rPr>
          <w:szCs w:val="24"/>
          <w:rtl/>
        </w:rPr>
        <w:t xml:space="preserve"> </w:t>
      </w:r>
      <w:r w:rsidRPr="000C3EAB">
        <w:rPr>
          <w:szCs w:val="24"/>
          <w:rtl/>
        </w:rPr>
        <w:t>من</w:t>
      </w:r>
      <w:r w:rsidR="00306052" w:rsidRPr="000C3EAB">
        <w:rPr>
          <w:szCs w:val="24"/>
          <w:rtl/>
        </w:rPr>
        <w:t xml:space="preserve"> </w:t>
      </w:r>
      <w:r w:rsidRPr="000C3EAB">
        <w:rPr>
          <w:szCs w:val="24"/>
          <w:rtl/>
        </w:rPr>
        <w:t>جدول</w:t>
      </w:r>
      <w:r w:rsidR="00306052" w:rsidRPr="000C3EAB">
        <w:rPr>
          <w:szCs w:val="24"/>
          <w:rtl/>
        </w:rPr>
        <w:t xml:space="preserve"> </w:t>
      </w:r>
      <w:r w:rsidRPr="000C3EAB">
        <w:rPr>
          <w:szCs w:val="24"/>
          <w:rtl/>
        </w:rPr>
        <w:t>الأعمال</w:t>
      </w:r>
      <w:r w:rsidR="00306052" w:rsidRPr="000C3EAB">
        <w:rPr>
          <w:szCs w:val="24"/>
          <w:rtl/>
        </w:rPr>
        <w:t xml:space="preserve"> </w:t>
      </w:r>
      <w:r w:rsidRPr="000C3EAB">
        <w:rPr>
          <w:szCs w:val="24"/>
          <w:rtl/>
        </w:rPr>
        <w:t>المؤقت</w:t>
      </w:r>
      <w:bookmarkStart w:id="0" w:name="_Hlk210748724"/>
      <w:r w:rsidR="00393115" w:rsidRPr="000C3EAB">
        <w:rPr>
          <w:rStyle w:val="FootnoteReference"/>
          <w:szCs w:val="24"/>
          <w:lang w:val="fr-FR"/>
        </w:rPr>
        <w:footnoteReference w:id="1"/>
      </w:r>
      <w:bookmarkEnd w:id="0"/>
    </w:p>
    <w:p w14:paraId="6452786A" w14:textId="77777777" w:rsidR="007E5D09" w:rsidRPr="000C3EAB" w:rsidRDefault="007E5D09" w:rsidP="008B1C20">
      <w:pPr>
        <w:pStyle w:val="StyleHeader4Para4Left0Firstline0"/>
        <w:numPr>
          <w:ilvl w:val="0"/>
          <w:numId w:val="0"/>
        </w:numPr>
        <w:bidi/>
        <w:rPr>
          <w:rtl/>
          <w:lang w:val="en-US" w:bidi="ar-EG"/>
        </w:rPr>
      </w:pPr>
    </w:p>
    <w:p w14:paraId="6C060861" w14:textId="77777777" w:rsidR="00CE58CE" w:rsidRPr="000C3EAB" w:rsidRDefault="00CE58CE" w:rsidP="008B1C20">
      <w:pPr>
        <w:pStyle w:val="StyleHeader4Para4Left0Firstline0"/>
        <w:numPr>
          <w:ilvl w:val="0"/>
          <w:numId w:val="0"/>
        </w:numPr>
        <w:bidi/>
        <w:rPr>
          <w:rtl/>
          <w:lang w:val="en-US" w:bidi="ar-EG"/>
        </w:rPr>
      </w:pPr>
    </w:p>
    <w:p w14:paraId="1BF22089" w14:textId="02F2AA96" w:rsidR="00EE3B45" w:rsidRPr="000C3EAB" w:rsidRDefault="00EE3B45" w:rsidP="008B1C20">
      <w:pPr>
        <w:pStyle w:val="StyleHeader4Para4Left0Firstline0"/>
        <w:numPr>
          <w:ilvl w:val="0"/>
          <w:numId w:val="0"/>
        </w:numPr>
        <w:bidi/>
        <w:jc w:val="center"/>
        <w:rPr>
          <w:b/>
          <w:bCs/>
          <w:sz w:val="32"/>
          <w:szCs w:val="32"/>
          <w:lang w:val="en-US" w:bidi="ar-EG"/>
        </w:rPr>
      </w:pPr>
      <w:r w:rsidRPr="000C3EAB">
        <w:rPr>
          <w:rFonts w:hint="cs"/>
          <w:b/>
          <w:bCs/>
          <w:sz w:val="32"/>
          <w:szCs w:val="32"/>
          <w:rtl/>
          <w:lang w:val="en-US" w:bidi="ar-EG"/>
        </w:rPr>
        <w:t>مقترح</w:t>
      </w:r>
      <w:r w:rsidR="00306052" w:rsidRPr="000C3EAB">
        <w:rPr>
          <w:rFonts w:hint="cs"/>
          <w:b/>
          <w:bCs/>
          <w:sz w:val="32"/>
          <w:szCs w:val="32"/>
          <w:rtl/>
          <w:lang w:val="en-US" w:bidi="ar-EG"/>
        </w:rPr>
        <w:t xml:space="preserve"> </w:t>
      </w:r>
      <w:r w:rsidRPr="000C3EAB">
        <w:rPr>
          <w:rFonts w:hint="cs"/>
          <w:b/>
          <w:bCs/>
          <w:sz w:val="32"/>
          <w:szCs w:val="32"/>
          <w:rtl/>
          <w:lang w:val="en-US" w:bidi="ar-EG"/>
        </w:rPr>
        <w:t>مشروع</w:t>
      </w:r>
      <w:r w:rsidR="00805282" w:rsidRPr="000C3EAB">
        <w:rPr>
          <w:rFonts w:hint="cs"/>
          <w:b/>
          <w:bCs/>
          <w:sz w:val="32"/>
          <w:szCs w:val="32"/>
          <w:rtl/>
          <w:lang w:val="en-US" w:bidi="ar-EG"/>
        </w:rPr>
        <w:t>:</w:t>
      </w:r>
      <w:r w:rsidR="00306052" w:rsidRPr="000C3EAB">
        <w:rPr>
          <w:rFonts w:hint="cs"/>
          <w:b/>
          <w:bCs/>
          <w:sz w:val="32"/>
          <w:szCs w:val="32"/>
          <w:rtl/>
          <w:lang w:val="en-US" w:bidi="ar-EG"/>
        </w:rPr>
        <w:t xml:space="preserve"> </w:t>
      </w:r>
      <w:r w:rsidR="00756224" w:rsidRPr="000C3EAB">
        <w:rPr>
          <w:rFonts w:hint="cs"/>
          <w:b/>
          <w:bCs/>
          <w:sz w:val="32"/>
          <w:szCs w:val="32"/>
          <w:rtl/>
        </w:rPr>
        <w:t>عمان</w:t>
      </w:r>
    </w:p>
    <w:p w14:paraId="06A7688D" w14:textId="7B0D4D28" w:rsidR="00DA20EB" w:rsidRPr="000C3EAB" w:rsidRDefault="00DA20EB" w:rsidP="00DA20EB">
      <w:pPr>
        <w:pStyle w:val="StyleHeader4Para4Left0Firstline0"/>
        <w:numPr>
          <w:ilvl w:val="0"/>
          <w:numId w:val="0"/>
        </w:numPr>
        <w:tabs>
          <w:tab w:val="clear" w:pos="2880"/>
          <w:tab w:val="clear" w:pos="5760"/>
        </w:tabs>
        <w:bidi/>
        <w:ind w:firstLine="720"/>
        <w:rPr>
          <w:sz w:val="26"/>
          <w:szCs w:val="26"/>
          <w:rtl/>
          <w:lang w:val="en-US" w:bidi="ar-EG"/>
        </w:rPr>
      </w:pPr>
      <w:r w:rsidRPr="000C3EAB">
        <w:rPr>
          <w:rFonts w:hint="cs"/>
          <w:sz w:val="26"/>
          <w:szCs w:val="26"/>
          <w:rtl/>
          <w:lang w:val="en-US" w:bidi="ar-EG"/>
        </w:rPr>
        <w:t>تحتوي</w:t>
      </w:r>
      <w:r w:rsidR="00306052" w:rsidRPr="000C3EAB">
        <w:rPr>
          <w:rFonts w:hint="cs"/>
          <w:sz w:val="26"/>
          <w:szCs w:val="26"/>
          <w:rtl/>
          <w:lang w:val="en-US" w:bidi="ar-EG"/>
        </w:rPr>
        <w:t xml:space="preserve"> </w:t>
      </w:r>
      <w:r w:rsidRPr="000C3EAB">
        <w:rPr>
          <w:rFonts w:hint="cs"/>
          <w:sz w:val="26"/>
          <w:szCs w:val="26"/>
          <w:rtl/>
          <w:lang w:val="en-US" w:bidi="ar-EG"/>
        </w:rPr>
        <w:t>هذه</w:t>
      </w:r>
      <w:r w:rsidR="00306052" w:rsidRPr="000C3EAB">
        <w:rPr>
          <w:rFonts w:hint="cs"/>
          <w:sz w:val="26"/>
          <w:szCs w:val="26"/>
          <w:rtl/>
          <w:lang w:val="en-US" w:bidi="ar-EG"/>
        </w:rPr>
        <w:t xml:space="preserve"> </w:t>
      </w:r>
      <w:r w:rsidRPr="000C3EAB">
        <w:rPr>
          <w:rFonts w:hint="cs"/>
          <w:sz w:val="26"/>
          <w:szCs w:val="26"/>
          <w:rtl/>
          <w:lang w:val="en-US" w:bidi="ar-EG"/>
        </w:rPr>
        <w:t>الوثيقة</w:t>
      </w:r>
      <w:r w:rsidR="00306052" w:rsidRPr="000C3EAB">
        <w:rPr>
          <w:rFonts w:hint="cs"/>
          <w:sz w:val="26"/>
          <w:szCs w:val="26"/>
          <w:rtl/>
          <w:lang w:val="en-US" w:bidi="ar-EG"/>
        </w:rPr>
        <w:t xml:space="preserve"> </w:t>
      </w:r>
      <w:r w:rsidRPr="000C3EAB">
        <w:rPr>
          <w:rFonts w:hint="cs"/>
          <w:sz w:val="26"/>
          <w:szCs w:val="26"/>
          <w:rtl/>
          <w:lang w:val="en-US" w:bidi="ar-EG"/>
        </w:rPr>
        <w:t>على</w:t>
      </w:r>
      <w:r w:rsidR="00306052" w:rsidRPr="000C3EAB">
        <w:rPr>
          <w:rFonts w:hint="cs"/>
          <w:sz w:val="26"/>
          <w:szCs w:val="26"/>
          <w:rtl/>
          <w:lang w:val="en-US" w:bidi="ar-EG"/>
        </w:rPr>
        <w:t xml:space="preserve"> </w:t>
      </w:r>
      <w:r w:rsidRPr="000C3EAB">
        <w:rPr>
          <w:rFonts w:hint="cs"/>
          <w:sz w:val="26"/>
          <w:szCs w:val="26"/>
          <w:rtl/>
          <w:lang w:val="en-US" w:bidi="ar-EG"/>
        </w:rPr>
        <w:t>تعليقات</w:t>
      </w:r>
      <w:r w:rsidR="00306052" w:rsidRPr="000C3EAB">
        <w:rPr>
          <w:rFonts w:hint="cs"/>
          <w:sz w:val="26"/>
          <w:szCs w:val="26"/>
          <w:rtl/>
          <w:lang w:val="en-US" w:bidi="ar-EG"/>
        </w:rPr>
        <w:t xml:space="preserve"> </w:t>
      </w:r>
      <w:r w:rsidRPr="000C3EAB">
        <w:rPr>
          <w:rFonts w:hint="cs"/>
          <w:sz w:val="26"/>
          <w:szCs w:val="26"/>
          <w:rtl/>
          <w:lang w:val="en-US" w:bidi="ar-EG"/>
        </w:rPr>
        <w:t>وتوصية</w:t>
      </w:r>
      <w:r w:rsidR="00306052" w:rsidRPr="000C3EAB">
        <w:rPr>
          <w:rFonts w:hint="cs"/>
          <w:sz w:val="26"/>
          <w:szCs w:val="26"/>
          <w:rtl/>
          <w:lang w:val="en-US" w:bidi="ar-EG"/>
        </w:rPr>
        <w:t xml:space="preserve"> </w:t>
      </w:r>
      <w:r w:rsidRPr="000C3EAB">
        <w:rPr>
          <w:rFonts w:hint="cs"/>
          <w:sz w:val="26"/>
          <w:szCs w:val="26"/>
          <w:rtl/>
          <w:lang w:val="en-US" w:bidi="ar-EG"/>
        </w:rPr>
        <w:t>الأمانة</w:t>
      </w:r>
      <w:r w:rsidR="00306052" w:rsidRPr="000C3EAB">
        <w:rPr>
          <w:rFonts w:hint="cs"/>
          <w:sz w:val="26"/>
          <w:szCs w:val="26"/>
          <w:rtl/>
          <w:lang w:val="en-US" w:bidi="ar-EG"/>
        </w:rPr>
        <w:t xml:space="preserve"> </w:t>
      </w:r>
      <w:r w:rsidRPr="000C3EAB">
        <w:rPr>
          <w:rFonts w:hint="cs"/>
          <w:sz w:val="26"/>
          <w:szCs w:val="26"/>
          <w:rtl/>
          <w:lang w:val="en-US" w:bidi="ar-EG"/>
        </w:rPr>
        <w:t>بشأن</w:t>
      </w:r>
      <w:r w:rsidR="00306052" w:rsidRPr="000C3EAB">
        <w:rPr>
          <w:rFonts w:hint="cs"/>
          <w:sz w:val="26"/>
          <w:szCs w:val="26"/>
          <w:rtl/>
          <w:lang w:val="en-US" w:bidi="ar-EG"/>
        </w:rPr>
        <w:t xml:space="preserve"> </w:t>
      </w:r>
      <w:r w:rsidRPr="000C3EAB">
        <w:rPr>
          <w:rFonts w:hint="cs"/>
          <w:sz w:val="26"/>
          <w:szCs w:val="26"/>
          <w:rtl/>
          <w:lang w:val="en-US" w:bidi="ar-EG"/>
        </w:rPr>
        <w:t>مقترح</w:t>
      </w:r>
      <w:r w:rsidR="00306052" w:rsidRPr="000C3EAB">
        <w:rPr>
          <w:rFonts w:hint="cs"/>
          <w:sz w:val="26"/>
          <w:szCs w:val="26"/>
          <w:rtl/>
          <w:lang w:val="en-US" w:bidi="ar-EG"/>
        </w:rPr>
        <w:t xml:space="preserve"> </w:t>
      </w:r>
      <w:r w:rsidRPr="000C3EAB">
        <w:rPr>
          <w:rFonts w:hint="cs"/>
          <w:sz w:val="26"/>
          <w:szCs w:val="26"/>
          <w:rtl/>
          <w:lang w:val="en-US" w:bidi="ar-EG"/>
        </w:rPr>
        <w:t>المشروع</w:t>
      </w:r>
      <w:r w:rsidR="00306052" w:rsidRPr="000C3EAB">
        <w:rPr>
          <w:rFonts w:hint="cs"/>
          <w:sz w:val="26"/>
          <w:szCs w:val="26"/>
          <w:rtl/>
          <w:lang w:val="en-US" w:bidi="ar-EG"/>
        </w:rPr>
        <w:t xml:space="preserve"> </w:t>
      </w:r>
      <w:r w:rsidRPr="000C3EAB">
        <w:rPr>
          <w:rFonts w:hint="cs"/>
          <w:sz w:val="26"/>
          <w:szCs w:val="26"/>
          <w:rtl/>
          <w:lang w:val="en-US" w:bidi="ar-EG"/>
        </w:rPr>
        <w:t>التالي</w:t>
      </w:r>
      <w:r w:rsidR="00805282" w:rsidRPr="000C3EAB">
        <w:rPr>
          <w:rFonts w:hint="cs"/>
          <w:sz w:val="26"/>
          <w:szCs w:val="26"/>
          <w:rtl/>
          <w:lang w:val="en-US" w:bidi="ar-EG"/>
        </w:rPr>
        <w:t>:</w:t>
      </w:r>
    </w:p>
    <w:p w14:paraId="5F62ABFC" w14:textId="3DE5C8A6" w:rsidR="00DA20EB" w:rsidRPr="000C3EAB" w:rsidRDefault="002E386A" w:rsidP="00DA20EB">
      <w:pPr>
        <w:bidi/>
        <w:spacing w:before="240" w:after="240"/>
        <w:rPr>
          <w:sz w:val="26"/>
          <w:szCs w:val="26"/>
          <w:u w:val="single"/>
          <w:rtl/>
          <w:lang w:bidi="ar-EG"/>
        </w:rPr>
      </w:pPr>
      <w:r w:rsidRPr="000C3EAB">
        <w:rPr>
          <w:rFonts w:hint="cs"/>
          <w:sz w:val="26"/>
          <w:szCs w:val="26"/>
          <w:u w:val="single"/>
          <w:rtl/>
        </w:rPr>
        <w:t>التخفيض التدريجي</w:t>
      </w:r>
    </w:p>
    <w:tbl>
      <w:tblPr>
        <w:tblStyle w:val="TableGrid"/>
        <w:bidiVisual/>
        <w:tblW w:w="4754" w:type="pct"/>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721"/>
        <w:gridCol w:w="4779"/>
        <w:gridCol w:w="1984"/>
        <w:gridCol w:w="1415"/>
      </w:tblGrid>
      <w:tr w:rsidR="00DA20EB" w:rsidRPr="000C3EAB" w14:paraId="44670863" w14:textId="77777777" w:rsidTr="00BA7925">
        <w:tc>
          <w:tcPr>
            <w:tcW w:w="405" w:type="pct"/>
          </w:tcPr>
          <w:p w14:paraId="676CCD4F" w14:textId="77777777" w:rsidR="00DA20EB" w:rsidRPr="000C3EAB" w:rsidRDefault="00DA20EB" w:rsidP="00346644">
            <w:pPr>
              <w:pStyle w:val="ListParagraph"/>
              <w:numPr>
                <w:ilvl w:val="0"/>
                <w:numId w:val="15"/>
              </w:numPr>
              <w:bidi/>
              <w:ind w:left="0" w:firstLine="0"/>
              <w:jc w:val="left"/>
              <w:rPr>
                <w:sz w:val="26"/>
                <w:szCs w:val="26"/>
                <w:rtl/>
                <w:lang w:val="en-CA" w:bidi="ar-EG"/>
              </w:rPr>
            </w:pPr>
          </w:p>
        </w:tc>
        <w:tc>
          <w:tcPr>
            <w:tcW w:w="2685" w:type="pct"/>
          </w:tcPr>
          <w:p w14:paraId="1A8627B5" w14:textId="78FF0118" w:rsidR="00DA20EB" w:rsidRPr="000C3EAB" w:rsidRDefault="002E386A" w:rsidP="00756224">
            <w:pPr>
              <w:pStyle w:val="ListParagraph"/>
              <w:bidi/>
              <w:ind w:left="0"/>
              <w:jc w:val="left"/>
              <w:rPr>
                <w:sz w:val="26"/>
                <w:szCs w:val="26"/>
                <w:rtl/>
                <w:lang w:val="en-CA" w:bidi="ar-EG"/>
              </w:rPr>
            </w:pPr>
            <w:r w:rsidRPr="000C3EAB">
              <w:rPr>
                <w:rFonts w:hint="cs"/>
                <w:sz w:val="26"/>
                <w:szCs w:val="26"/>
                <w:rtl/>
                <w:lang w:val="en-CA" w:bidi="ar-EG"/>
              </w:rPr>
              <w:t>خطة التنفيذ المتعلقة بالمواد الهيدروفلوروكربونية بموجب تعديل كيغالي</w:t>
            </w:r>
            <w:r w:rsidR="00756224" w:rsidRPr="000C3EAB">
              <w:rPr>
                <w:rFonts w:hint="cs"/>
                <w:sz w:val="26"/>
                <w:szCs w:val="26"/>
                <w:rtl/>
                <w:lang w:val="en-CA" w:bidi="ar-EG"/>
              </w:rPr>
              <w:t xml:space="preserve"> </w:t>
            </w:r>
            <w:r w:rsidR="00DA20EB" w:rsidRPr="000C3EAB">
              <w:rPr>
                <w:rFonts w:hint="cs"/>
                <w:sz w:val="26"/>
                <w:szCs w:val="26"/>
                <w:rtl/>
                <w:lang w:val="en-CA" w:bidi="ar-EG"/>
              </w:rPr>
              <w:t>(</w:t>
            </w:r>
            <w:r w:rsidR="001D26E3" w:rsidRPr="000C3EAB">
              <w:rPr>
                <w:rFonts w:hint="cs"/>
                <w:sz w:val="26"/>
                <w:szCs w:val="26"/>
                <w:rtl/>
                <w:lang w:val="en-CA"/>
              </w:rPr>
              <w:t>المرحلة</w:t>
            </w:r>
            <w:r w:rsidR="00306052" w:rsidRPr="000C3EAB">
              <w:rPr>
                <w:rFonts w:hint="cs"/>
                <w:sz w:val="26"/>
                <w:szCs w:val="26"/>
                <w:rtl/>
                <w:lang w:val="en-CA"/>
              </w:rPr>
              <w:t xml:space="preserve"> </w:t>
            </w:r>
            <w:r w:rsidR="00756224" w:rsidRPr="000C3EAB">
              <w:rPr>
                <w:rFonts w:hint="cs"/>
                <w:sz w:val="26"/>
                <w:szCs w:val="26"/>
                <w:rtl/>
                <w:lang w:val="en-CA"/>
              </w:rPr>
              <w:t>الأولى</w:t>
            </w:r>
            <w:r w:rsidR="001D26E3" w:rsidRPr="000C3EAB">
              <w:rPr>
                <w:rFonts w:hint="cs"/>
                <w:sz w:val="26"/>
                <w:szCs w:val="26"/>
                <w:rtl/>
                <w:lang w:val="en-CA"/>
              </w:rPr>
              <w:t>،</w:t>
            </w:r>
            <w:r w:rsidR="00306052" w:rsidRPr="000C3EAB">
              <w:rPr>
                <w:rFonts w:hint="cs"/>
                <w:sz w:val="26"/>
                <w:szCs w:val="26"/>
                <w:rtl/>
                <w:lang w:val="en-CA"/>
              </w:rPr>
              <w:t xml:space="preserve"> </w:t>
            </w:r>
            <w:r w:rsidR="001D26E3" w:rsidRPr="000C3EAB">
              <w:rPr>
                <w:rFonts w:hint="cs"/>
                <w:sz w:val="26"/>
                <w:szCs w:val="26"/>
                <w:rtl/>
                <w:lang w:val="en-CA"/>
              </w:rPr>
              <w:t>الشريحة</w:t>
            </w:r>
            <w:r w:rsidR="00306052" w:rsidRPr="000C3EAB">
              <w:rPr>
                <w:rFonts w:hint="cs"/>
                <w:sz w:val="26"/>
                <w:szCs w:val="26"/>
                <w:rtl/>
                <w:lang w:val="en-CA"/>
              </w:rPr>
              <w:t xml:space="preserve"> </w:t>
            </w:r>
            <w:r w:rsidR="001D26E3" w:rsidRPr="000C3EAB">
              <w:rPr>
                <w:rFonts w:hint="cs"/>
                <w:sz w:val="26"/>
                <w:szCs w:val="26"/>
                <w:rtl/>
                <w:lang w:val="en-CA"/>
              </w:rPr>
              <w:t>الأولى</w:t>
            </w:r>
            <w:r w:rsidR="00DA20EB" w:rsidRPr="000C3EAB">
              <w:rPr>
                <w:rFonts w:hint="cs"/>
                <w:sz w:val="26"/>
                <w:szCs w:val="26"/>
                <w:rtl/>
                <w:lang w:val="en-CA" w:bidi="ar-EG"/>
              </w:rPr>
              <w:t>)</w:t>
            </w:r>
          </w:p>
        </w:tc>
        <w:tc>
          <w:tcPr>
            <w:tcW w:w="1115" w:type="pct"/>
          </w:tcPr>
          <w:p w14:paraId="27AE1DA0" w14:textId="050FDC89" w:rsidR="00DA20EB" w:rsidRPr="000C3EAB" w:rsidRDefault="001D26E3" w:rsidP="00FA2658">
            <w:pPr>
              <w:bidi/>
              <w:jc w:val="center"/>
              <w:rPr>
                <w:sz w:val="26"/>
                <w:szCs w:val="26"/>
                <w:rtl/>
                <w:lang w:bidi="ar-EG"/>
              </w:rPr>
            </w:pPr>
            <w:r w:rsidRPr="000C3EAB">
              <w:rPr>
                <w:rFonts w:hint="cs"/>
                <w:sz w:val="26"/>
                <w:szCs w:val="26"/>
                <w:rtl/>
                <w:lang w:bidi="ar-EG"/>
              </w:rPr>
              <w:t>اليونيب</w:t>
            </w:r>
            <w:r w:rsidR="00306052" w:rsidRPr="000C3EAB">
              <w:rPr>
                <w:rFonts w:hint="cs"/>
                <w:sz w:val="26"/>
                <w:szCs w:val="26"/>
                <w:rtl/>
                <w:lang w:bidi="ar-EG"/>
              </w:rPr>
              <w:t xml:space="preserve"> </w:t>
            </w:r>
            <w:r w:rsidR="00756224" w:rsidRPr="000C3EAB">
              <w:rPr>
                <w:rFonts w:hint="cs"/>
                <w:sz w:val="26"/>
                <w:szCs w:val="26"/>
                <w:rtl/>
                <w:lang w:bidi="ar-EG"/>
              </w:rPr>
              <w:t>واليونيدو</w:t>
            </w:r>
          </w:p>
        </w:tc>
        <w:tc>
          <w:tcPr>
            <w:tcW w:w="796" w:type="pct"/>
          </w:tcPr>
          <w:p w14:paraId="5DB358EB" w14:textId="47AA55E5" w:rsidR="00DA20EB" w:rsidRPr="000C3EAB" w:rsidRDefault="007B1915" w:rsidP="00FA2658">
            <w:pPr>
              <w:bidi/>
              <w:jc w:val="right"/>
              <w:rPr>
                <w:sz w:val="26"/>
                <w:szCs w:val="26"/>
                <w:rtl/>
                <w:lang w:val="en-US" w:bidi="ar-EG"/>
              </w:rPr>
            </w:pPr>
            <w:r w:rsidRPr="000C3EAB">
              <w:rPr>
                <w:rFonts w:hint="cs"/>
                <w:sz w:val="26"/>
                <w:szCs w:val="26"/>
                <w:rtl/>
                <w:lang w:val="en-US" w:bidi="ar-EG"/>
              </w:rPr>
              <w:t>لل</w:t>
            </w:r>
            <w:r w:rsidR="00DA20EB" w:rsidRPr="000C3EAB">
              <w:rPr>
                <w:rFonts w:hint="cs"/>
                <w:sz w:val="26"/>
                <w:szCs w:val="26"/>
                <w:rtl/>
                <w:lang w:val="en-US" w:bidi="ar-EG"/>
              </w:rPr>
              <w:t>نظر</w:t>
            </w:r>
            <w:r w:rsidR="00306052" w:rsidRPr="000C3EAB">
              <w:rPr>
                <w:rFonts w:hint="cs"/>
                <w:sz w:val="26"/>
                <w:szCs w:val="26"/>
                <w:rtl/>
                <w:lang w:val="en-US" w:bidi="ar-EG"/>
              </w:rPr>
              <w:t xml:space="preserve"> </w:t>
            </w:r>
            <w:r w:rsidR="00DA20EB" w:rsidRPr="000C3EAB">
              <w:rPr>
                <w:rFonts w:hint="cs"/>
                <w:sz w:val="26"/>
                <w:szCs w:val="26"/>
                <w:rtl/>
                <w:lang w:val="en-US" w:bidi="ar-EG"/>
              </w:rPr>
              <w:t>الفردي</w:t>
            </w:r>
          </w:p>
        </w:tc>
      </w:tr>
    </w:tbl>
    <w:p w14:paraId="18888CE6" w14:textId="77777777" w:rsidR="00DA20EB" w:rsidRPr="000C3EAB" w:rsidRDefault="00DA20EB" w:rsidP="00DA20EB">
      <w:pPr>
        <w:rPr>
          <w:rtl/>
          <w:lang w:bidi="ar-EG"/>
        </w:rPr>
      </w:pPr>
    </w:p>
    <w:p w14:paraId="49920A8D" w14:textId="77777777" w:rsidR="00DA20EB" w:rsidRPr="000C3EAB" w:rsidRDefault="00DA20EB" w:rsidP="00DA20EB"/>
    <w:p w14:paraId="02ABA981" w14:textId="77777777" w:rsidR="00DA20EB" w:rsidRPr="000C3EAB" w:rsidRDefault="00DA20EB" w:rsidP="00DA20EB"/>
    <w:p w14:paraId="0E926B05" w14:textId="77777777" w:rsidR="00DA20EB" w:rsidRPr="000C3EAB" w:rsidRDefault="00DA20EB" w:rsidP="00DA20EB"/>
    <w:p w14:paraId="2220584A" w14:textId="77777777" w:rsidR="00DA20EB" w:rsidRPr="000C3EAB" w:rsidRDefault="00DA20EB" w:rsidP="00DA20EB">
      <w:pPr>
        <w:jc w:val="left"/>
      </w:pPr>
    </w:p>
    <w:p w14:paraId="4DE7E593" w14:textId="77777777" w:rsidR="00DA20EB" w:rsidRPr="000C3EAB" w:rsidRDefault="00DA20EB" w:rsidP="00DA20EB">
      <w:pPr>
        <w:jc w:val="left"/>
      </w:pPr>
      <w:r w:rsidRPr="000C3EAB">
        <w:br w:type="page"/>
      </w:r>
    </w:p>
    <w:p w14:paraId="34508639" w14:textId="77777777" w:rsidR="0012752A" w:rsidRPr="000C3EAB" w:rsidRDefault="0012752A" w:rsidP="00DA20EB">
      <w:pPr>
        <w:bidi/>
        <w:spacing w:after="120"/>
        <w:jc w:val="center"/>
        <w:rPr>
          <w:bCs/>
          <w:sz w:val="26"/>
          <w:szCs w:val="26"/>
          <w:lang w:bidi="ar-LB"/>
        </w:rPr>
        <w:sectPr w:rsidR="0012752A" w:rsidRPr="000C3EAB" w:rsidSect="009B3D4A">
          <w:headerReference w:type="even" r:id="rId13"/>
          <w:footerReference w:type="even" r:id="rId14"/>
          <w:footerReference w:type="default" r:id="rId15"/>
          <w:pgSz w:w="12240" w:h="15840" w:code="1"/>
          <w:pgMar w:top="720" w:right="1440" w:bottom="864" w:left="1440" w:header="720" w:footer="475" w:gutter="0"/>
          <w:pgNumType w:start="1"/>
          <w:cols w:space="720"/>
          <w:docGrid w:linePitch="326"/>
        </w:sectPr>
      </w:pPr>
    </w:p>
    <w:p w14:paraId="545F184F" w14:textId="63178BA1" w:rsidR="00DA20EB" w:rsidRPr="000C3EAB" w:rsidRDefault="00DA20EB" w:rsidP="00DA20EB">
      <w:pPr>
        <w:bidi/>
        <w:spacing w:after="120"/>
        <w:jc w:val="center"/>
        <w:rPr>
          <w:b/>
          <w:rtl/>
          <w:lang w:val="en-US" w:bidi="ar-LB"/>
        </w:rPr>
      </w:pPr>
      <w:r w:rsidRPr="000C3EAB">
        <w:rPr>
          <w:bCs/>
          <w:sz w:val="26"/>
          <w:szCs w:val="26"/>
          <w:rtl/>
          <w:lang w:bidi="ar-LB"/>
        </w:rPr>
        <w:lastRenderedPageBreak/>
        <w:t>ورقة</w:t>
      </w:r>
      <w:r w:rsidR="00306052" w:rsidRPr="000C3EAB">
        <w:rPr>
          <w:bCs/>
          <w:sz w:val="26"/>
          <w:szCs w:val="26"/>
          <w:rtl/>
          <w:lang w:bidi="ar-LB"/>
        </w:rPr>
        <w:t xml:space="preserve"> </w:t>
      </w:r>
      <w:r w:rsidRPr="000C3EAB">
        <w:rPr>
          <w:bCs/>
          <w:sz w:val="26"/>
          <w:szCs w:val="26"/>
          <w:rtl/>
          <w:lang w:bidi="ar-LB"/>
        </w:rPr>
        <w:t>تقييم</w:t>
      </w:r>
      <w:r w:rsidR="00306052" w:rsidRPr="000C3EAB">
        <w:rPr>
          <w:bCs/>
          <w:sz w:val="26"/>
          <w:szCs w:val="26"/>
          <w:rtl/>
          <w:lang w:bidi="ar-LB"/>
        </w:rPr>
        <w:t xml:space="preserve"> </w:t>
      </w:r>
      <w:r w:rsidRPr="000C3EAB">
        <w:rPr>
          <w:bCs/>
          <w:sz w:val="26"/>
          <w:szCs w:val="26"/>
          <w:rtl/>
          <w:lang w:bidi="ar-LB"/>
        </w:rPr>
        <w:t>المشروع</w:t>
      </w:r>
      <w:r w:rsidR="00306052" w:rsidRPr="000C3EAB">
        <w:rPr>
          <w:bCs/>
          <w:sz w:val="26"/>
          <w:szCs w:val="26"/>
          <w:rtl/>
          <w:lang w:bidi="ar-LB"/>
        </w:rPr>
        <w:t xml:space="preserve"> </w:t>
      </w:r>
      <w:r w:rsidRPr="000C3EAB">
        <w:rPr>
          <w:bCs/>
          <w:sz w:val="26"/>
          <w:szCs w:val="26"/>
          <w:rtl/>
          <w:lang w:bidi="ar-LB"/>
        </w:rPr>
        <w:t>–</w:t>
      </w:r>
      <w:r w:rsidR="00306052" w:rsidRPr="000C3EAB">
        <w:rPr>
          <w:bCs/>
          <w:sz w:val="26"/>
          <w:szCs w:val="26"/>
          <w:rtl/>
          <w:lang w:bidi="ar-LB"/>
        </w:rPr>
        <w:t xml:space="preserve"> </w:t>
      </w:r>
      <w:r w:rsidRPr="000C3EAB">
        <w:rPr>
          <w:bCs/>
          <w:sz w:val="26"/>
          <w:szCs w:val="26"/>
          <w:rtl/>
          <w:lang w:bidi="ar-LB"/>
        </w:rPr>
        <w:t>مشاريع</w:t>
      </w:r>
      <w:r w:rsidR="00306052" w:rsidRPr="000C3EAB">
        <w:rPr>
          <w:bCs/>
          <w:sz w:val="26"/>
          <w:szCs w:val="26"/>
          <w:rtl/>
          <w:lang w:bidi="ar-LB"/>
        </w:rPr>
        <w:t xml:space="preserve"> </w:t>
      </w:r>
      <w:r w:rsidRPr="000C3EAB">
        <w:rPr>
          <w:bCs/>
          <w:sz w:val="26"/>
          <w:szCs w:val="26"/>
          <w:rtl/>
          <w:lang w:bidi="ar-LB"/>
        </w:rPr>
        <w:t>متعددة</w:t>
      </w:r>
      <w:r w:rsidR="00306052" w:rsidRPr="000C3EAB">
        <w:rPr>
          <w:bCs/>
          <w:sz w:val="26"/>
          <w:szCs w:val="26"/>
          <w:rtl/>
          <w:lang w:bidi="ar-LB"/>
        </w:rPr>
        <w:t xml:space="preserve"> </w:t>
      </w:r>
      <w:r w:rsidRPr="000C3EAB">
        <w:rPr>
          <w:bCs/>
          <w:sz w:val="26"/>
          <w:szCs w:val="26"/>
          <w:rtl/>
          <w:lang w:bidi="ar-LB"/>
        </w:rPr>
        <w:t>السنوات</w:t>
      </w:r>
    </w:p>
    <w:p w14:paraId="4C3F0097" w14:textId="20C16131" w:rsidR="006F7E8C" w:rsidRPr="000C3EAB" w:rsidRDefault="00756224" w:rsidP="006F7E8C">
      <w:pPr>
        <w:bidi/>
        <w:spacing w:after="200"/>
        <w:jc w:val="center"/>
        <w:rPr>
          <w:b/>
          <w:bCs/>
          <w:sz w:val="26"/>
          <w:szCs w:val="26"/>
          <w:rtl/>
        </w:rPr>
      </w:pPr>
      <w:r w:rsidRPr="000C3EAB">
        <w:rPr>
          <w:rFonts w:hint="cs"/>
          <w:b/>
          <w:bCs/>
          <w:sz w:val="26"/>
          <w:szCs w:val="26"/>
          <w:rtl/>
        </w:rPr>
        <w:t>عمان</w:t>
      </w:r>
    </w:p>
    <w:tbl>
      <w:tblPr>
        <w:tblStyle w:val="TableGrid"/>
        <w:bidiVisual/>
        <w:tblW w:w="5770" w:type="pct"/>
        <w:jc w:val="center"/>
        <w:tblCellMar>
          <w:top w:w="28" w:type="dxa"/>
          <w:bottom w:w="28" w:type="dxa"/>
        </w:tblCellMar>
        <w:tblLook w:val="04A0" w:firstRow="1" w:lastRow="0" w:firstColumn="1" w:lastColumn="0" w:noHBand="0" w:noVBand="1"/>
      </w:tblPr>
      <w:tblGrid>
        <w:gridCol w:w="6862"/>
        <w:gridCol w:w="3928"/>
      </w:tblGrid>
      <w:tr w:rsidR="00DA20EB" w:rsidRPr="000C3EAB" w14:paraId="11ED4A48" w14:textId="77777777" w:rsidTr="00BA0927">
        <w:trPr>
          <w:trHeight w:val="139"/>
          <w:jc w:val="center"/>
        </w:trPr>
        <w:tc>
          <w:tcPr>
            <w:tcW w:w="3180" w:type="pct"/>
          </w:tcPr>
          <w:p w14:paraId="7B7B26B2" w14:textId="75C6EC86" w:rsidR="00DA20EB" w:rsidRPr="000C3EAB" w:rsidRDefault="00DA20EB" w:rsidP="007B1915">
            <w:pPr>
              <w:bidi/>
              <w:jc w:val="center"/>
              <w:rPr>
                <w:bCs/>
                <w:sz w:val="20"/>
              </w:rPr>
            </w:pPr>
            <w:r w:rsidRPr="000C3EAB">
              <w:rPr>
                <w:rFonts w:hint="cs"/>
                <w:bCs/>
                <w:sz w:val="20"/>
                <w:rtl/>
              </w:rPr>
              <w:t>عنوان</w:t>
            </w:r>
            <w:r w:rsidR="00306052" w:rsidRPr="000C3EAB">
              <w:rPr>
                <w:rFonts w:hint="cs"/>
                <w:bCs/>
                <w:sz w:val="20"/>
                <w:rtl/>
              </w:rPr>
              <w:t xml:space="preserve"> </w:t>
            </w:r>
            <w:r w:rsidRPr="000C3EAB">
              <w:rPr>
                <w:rFonts w:hint="cs"/>
                <w:bCs/>
                <w:sz w:val="20"/>
                <w:rtl/>
              </w:rPr>
              <w:t>المشروع</w:t>
            </w:r>
          </w:p>
        </w:tc>
        <w:tc>
          <w:tcPr>
            <w:tcW w:w="1820" w:type="pct"/>
          </w:tcPr>
          <w:p w14:paraId="3E88673C" w14:textId="77777777" w:rsidR="00DA20EB" w:rsidRPr="000C3EAB" w:rsidRDefault="00DA20EB" w:rsidP="00FA2658">
            <w:pPr>
              <w:bidi/>
              <w:jc w:val="center"/>
              <w:rPr>
                <w:bCs/>
                <w:sz w:val="20"/>
              </w:rPr>
            </w:pPr>
            <w:r w:rsidRPr="000C3EAB">
              <w:rPr>
                <w:rFonts w:hint="cs"/>
                <w:bCs/>
                <w:sz w:val="20"/>
                <w:rtl/>
              </w:rPr>
              <w:t>الوكالة</w:t>
            </w:r>
          </w:p>
        </w:tc>
      </w:tr>
      <w:tr w:rsidR="00DA20EB" w:rsidRPr="000C3EAB" w14:paraId="6C9FD577" w14:textId="77777777" w:rsidTr="00BA0927">
        <w:trPr>
          <w:trHeight w:val="40"/>
          <w:jc w:val="center"/>
        </w:trPr>
        <w:tc>
          <w:tcPr>
            <w:tcW w:w="3180" w:type="pct"/>
            <w:vAlign w:val="center"/>
          </w:tcPr>
          <w:p w14:paraId="57476BB2" w14:textId="200CC95C" w:rsidR="00DA20EB" w:rsidRPr="000C3EAB" w:rsidRDefault="002E386A" w:rsidP="00FA2658">
            <w:pPr>
              <w:bidi/>
              <w:jc w:val="center"/>
              <w:rPr>
                <w:color w:val="000000" w:themeColor="text1"/>
                <w:sz w:val="20"/>
                <w:rtl/>
                <w:lang w:val="en-US" w:bidi="ar-EG"/>
              </w:rPr>
            </w:pPr>
            <w:r w:rsidRPr="000C3EAB">
              <w:rPr>
                <w:color w:val="000000" w:themeColor="text1"/>
                <w:sz w:val="20"/>
                <w:rtl/>
              </w:rPr>
              <w:t>خطة التنفيذ المتعلقة بالمواد الهيدروفلوروكربونية بموجب تعديل كيغالي</w:t>
            </w:r>
            <w:r w:rsidR="00BA7925" w:rsidRPr="000C3EAB">
              <w:rPr>
                <w:color w:val="000000" w:themeColor="text1"/>
                <w:sz w:val="20"/>
                <w:rtl/>
              </w:rPr>
              <w:t xml:space="preserve"> </w:t>
            </w:r>
            <w:r w:rsidR="00756224" w:rsidRPr="000C3EAB">
              <w:rPr>
                <w:color w:val="000000" w:themeColor="text1"/>
                <w:sz w:val="20"/>
                <w:rtl/>
              </w:rPr>
              <w:t xml:space="preserve">(المرحلة </w:t>
            </w:r>
            <w:r w:rsidR="00756224" w:rsidRPr="000C3EAB">
              <w:rPr>
                <w:rFonts w:hint="cs"/>
                <w:color w:val="000000" w:themeColor="text1"/>
                <w:sz w:val="20"/>
                <w:rtl/>
              </w:rPr>
              <w:t>الأولى</w:t>
            </w:r>
            <w:r w:rsidR="00756224" w:rsidRPr="000C3EAB">
              <w:rPr>
                <w:color w:val="000000" w:themeColor="text1"/>
                <w:sz w:val="20"/>
                <w:rtl/>
              </w:rPr>
              <w:t>، الشريحة الأولى)</w:t>
            </w:r>
          </w:p>
        </w:tc>
        <w:tc>
          <w:tcPr>
            <w:tcW w:w="1820" w:type="pct"/>
            <w:vAlign w:val="center"/>
          </w:tcPr>
          <w:p w14:paraId="69FB66B3" w14:textId="149DF363" w:rsidR="00DA20EB" w:rsidRPr="000C3EAB" w:rsidRDefault="001D26E3" w:rsidP="00FA2658">
            <w:pPr>
              <w:bidi/>
              <w:jc w:val="center"/>
              <w:rPr>
                <w:color w:val="000000" w:themeColor="text1"/>
                <w:sz w:val="20"/>
                <w:rtl/>
                <w:lang w:bidi="ar-EG"/>
              </w:rPr>
            </w:pPr>
            <w:r w:rsidRPr="000C3EAB">
              <w:rPr>
                <w:color w:val="000000" w:themeColor="text1"/>
                <w:sz w:val="20"/>
                <w:rtl/>
              </w:rPr>
              <w:t>اليونيب</w:t>
            </w:r>
            <w:r w:rsidR="00306052" w:rsidRPr="000C3EAB">
              <w:rPr>
                <w:rFonts w:hint="cs"/>
                <w:color w:val="000000" w:themeColor="text1"/>
                <w:sz w:val="20"/>
                <w:rtl/>
              </w:rPr>
              <w:t xml:space="preserve"> </w:t>
            </w:r>
            <w:r w:rsidRPr="000C3EAB">
              <w:rPr>
                <w:rFonts w:hint="cs"/>
                <w:color w:val="000000" w:themeColor="text1"/>
                <w:sz w:val="20"/>
                <w:rtl/>
              </w:rPr>
              <w:t>(الوكالة</w:t>
            </w:r>
            <w:r w:rsidR="00306052" w:rsidRPr="000C3EAB">
              <w:rPr>
                <w:rFonts w:hint="cs"/>
                <w:color w:val="000000" w:themeColor="text1"/>
                <w:sz w:val="20"/>
                <w:rtl/>
              </w:rPr>
              <w:t xml:space="preserve"> </w:t>
            </w:r>
            <w:r w:rsidRPr="000C3EAB">
              <w:rPr>
                <w:rFonts w:hint="cs"/>
                <w:color w:val="000000" w:themeColor="text1"/>
                <w:sz w:val="20"/>
                <w:rtl/>
              </w:rPr>
              <w:t>الرئيسية)</w:t>
            </w:r>
            <w:r w:rsidR="00306052" w:rsidRPr="000C3EAB">
              <w:rPr>
                <w:color w:val="000000" w:themeColor="text1"/>
                <w:sz w:val="20"/>
                <w:rtl/>
              </w:rPr>
              <w:t xml:space="preserve"> </w:t>
            </w:r>
            <w:r w:rsidR="00756224" w:rsidRPr="000C3EAB">
              <w:rPr>
                <w:rFonts w:hint="cs"/>
                <w:color w:val="000000" w:themeColor="text1"/>
                <w:sz w:val="20"/>
                <w:rtl/>
              </w:rPr>
              <w:t>واليونيدو</w:t>
            </w:r>
          </w:p>
        </w:tc>
      </w:tr>
    </w:tbl>
    <w:p w14:paraId="4ACD1A69" w14:textId="77777777" w:rsidR="00DA20EB" w:rsidRPr="000C3EAB" w:rsidRDefault="00DA20EB" w:rsidP="00DA20EB">
      <w:pPr>
        <w:jc w:val="center"/>
        <w:rPr>
          <w:sz w:val="20"/>
          <w:rtl/>
        </w:rPr>
      </w:pPr>
    </w:p>
    <w:tbl>
      <w:tblPr>
        <w:tblStyle w:val="TableGrid"/>
        <w:bidiVisual/>
        <w:tblW w:w="5768" w:type="pct"/>
        <w:jc w:val="center"/>
        <w:tblLayout w:type="fixed"/>
        <w:tblLook w:val="04A0" w:firstRow="1" w:lastRow="0" w:firstColumn="1" w:lastColumn="0" w:noHBand="0" w:noVBand="1"/>
      </w:tblPr>
      <w:tblGrid>
        <w:gridCol w:w="3183"/>
        <w:gridCol w:w="2270"/>
        <w:gridCol w:w="1418"/>
        <w:gridCol w:w="3915"/>
      </w:tblGrid>
      <w:tr w:rsidR="00756224" w:rsidRPr="000C3EAB" w14:paraId="24BAA9CA" w14:textId="77777777" w:rsidTr="00BA0927">
        <w:trPr>
          <w:jc w:val="center"/>
        </w:trPr>
        <w:tc>
          <w:tcPr>
            <w:tcW w:w="1475" w:type="pct"/>
          </w:tcPr>
          <w:p w14:paraId="605BA665" w14:textId="3AB8040C" w:rsidR="00756224" w:rsidRPr="000C3EAB" w:rsidRDefault="00756224" w:rsidP="00000340">
            <w:pPr>
              <w:bidi/>
              <w:spacing w:before="20" w:after="20"/>
              <w:rPr>
                <w:bCs/>
                <w:sz w:val="20"/>
              </w:rPr>
            </w:pPr>
            <w:r w:rsidRPr="000C3EAB">
              <w:rPr>
                <w:bCs/>
                <w:sz w:val="20"/>
                <w:rtl/>
              </w:rPr>
              <w:t xml:space="preserve">بيانات المادة 7 (المرفق </w:t>
            </w:r>
            <w:r w:rsidRPr="000C3EAB">
              <w:rPr>
                <w:rFonts w:hint="cs"/>
                <w:bCs/>
                <w:sz w:val="20"/>
                <w:rtl/>
              </w:rPr>
              <w:t>واو)</w:t>
            </w:r>
          </w:p>
        </w:tc>
        <w:tc>
          <w:tcPr>
            <w:tcW w:w="1052" w:type="pct"/>
          </w:tcPr>
          <w:p w14:paraId="0BAF59EF" w14:textId="2416842B" w:rsidR="00756224" w:rsidRPr="000C3EAB" w:rsidRDefault="00756224" w:rsidP="00000340">
            <w:pPr>
              <w:bidi/>
              <w:spacing w:before="20" w:after="20"/>
              <w:ind w:right="-247"/>
              <w:jc w:val="left"/>
              <w:rPr>
                <w:b/>
                <w:bCs/>
                <w:sz w:val="20"/>
              </w:rPr>
            </w:pPr>
            <w:r w:rsidRPr="000C3EAB">
              <w:rPr>
                <w:rFonts w:hint="cs"/>
                <w:b/>
                <w:bCs/>
                <w:sz w:val="20"/>
                <w:rtl/>
                <w:lang w:val="en-US" w:bidi="ar-EG"/>
              </w:rPr>
              <w:t>السنة</w:t>
            </w:r>
            <w:r w:rsidR="00805282" w:rsidRPr="000C3EAB">
              <w:rPr>
                <w:rFonts w:hint="cs"/>
                <w:b/>
                <w:bCs/>
                <w:sz w:val="20"/>
                <w:rtl/>
                <w:lang w:val="en-US" w:bidi="ar-EG"/>
              </w:rPr>
              <w:t>:</w:t>
            </w:r>
            <w:r w:rsidRPr="000C3EAB">
              <w:rPr>
                <w:rFonts w:hint="cs"/>
                <w:b/>
                <w:bCs/>
                <w:sz w:val="20"/>
                <w:rtl/>
                <w:lang w:val="en-US" w:bidi="ar-EG"/>
              </w:rPr>
              <w:t xml:space="preserve"> 2025</w:t>
            </w:r>
          </w:p>
        </w:tc>
        <w:tc>
          <w:tcPr>
            <w:tcW w:w="657" w:type="pct"/>
          </w:tcPr>
          <w:p w14:paraId="47BE2F00" w14:textId="6815665F" w:rsidR="00756224" w:rsidRPr="000C3EAB" w:rsidRDefault="00756224" w:rsidP="00000340">
            <w:pPr>
              <w:bidi/>
              <w:spacing w:before="20" w:after="20"/>
              <w:ind w:left="-109"/>
              <w:jc w:val="right"/>
              <w:rPr>
                <w:sz w:val="20"/>
              </w:rPr>
            </w:pPr>
            <w:r w:rsidRPr="000C3EAB">
              <w:rPr>
                <w:rFonts w:hint="cs"/>
                <w:color w:val="000000" w:themeColor="text1"/>
                <w:sz w:val="20"/>
                <w:rtl/>
              </w:rPr>
              <w:t>932</w:t>
            </w:r>
            <w:r w:rsidR="00805282" w:rsidRPr="000C3EAB">
              <w:rPr>
                <w:rFonts w:hint="cs"/>
                <w:color w:val="000000" w:themeColor="text1"/>
                <w:sz w:val="20"/>
                <w:rtl/>
              </w:rPr>
              <w:t>.</w:t>
            </w:r>
            <w:r w:rsidRPr="000C3EAB">
              <w:rPr>
                <w:rFonts w:hint="cs"/>
                <w:color w:val="000000" w:themeColor="text1"/>
                <w:sz w:val="20"/>
                <w:rtl/>
              </w:rPr>
              <w:t>19 طنا متريا</w:t>
            </w:r>
          </w:p>
        </w:tc>
        <w:tc>
          <w:tcPr>
            <w:tcW w:w="1815" w:type="pct"/>
          </w:tcPr>
          <w:p w14:paraId="661DEA84" w14:textId="1F0B65D7" w:rsidR="00756224" w:rsidRPr="000C3EAB" w:rsidRDefault="00000340" w:rsidP="00000340">
            <w:pPr>
              <w:bidi/>
              <w:spacing w:before="20" w:after="20"/>
              <w:ind w:left="38" w:right="33"/>
              <w:jc w:val="left"/>
              <w:rPr>
                <w:sz w:val="20"/>
              </w:rPr>
            </w:pPr>
            <w:r w:rsidRPr="000C3EAB">
              <w:rPr>
                <w:rFonts w:hint="cs"/>
                <w:color w:val="000000" w:themeColor="text1"/>
                <w:sz w:val="20"/>
                <w:rtl/>
              </w:rPr>
              <w:t>1,822,104</w:t>
            </w:r>
            <w:r w:rsidR="00756224" w:rsidRPr="000C3EAB">
              <w:rPr>
                <w:rFonts w:hint="cs"/>
                <w:color w:val="000000" w:themeColor="text1"/>
                <w:sz w:val="20"/>
                <w:rtl/>
              </w:rPr>
              <w:t xml:space="preserve"> أطنان من مكافئ ثاني أكسيد الكربون</w:t>
            </w:r>
          </w:p>
        </w:tc>
      </w:tr>
    </w:tbl>
    <w:p w14:paraId="594CCD23" w14:textId="77777777" w:rsidR="00756224" w:rsidRPr="000C3EAB" w:rsidRDefault="00756224" w:rsidP="00DA20EB">
      <w:pPr>
        <w:jc w:val="center"/>
        <w:rPr>
          <w:sz w:val="20"/>
          <w:rtl/>
        </w:rPr>
      </w:pPr>
    </w:p>
    <w:tbl>
      <w:tblPr>
        <w:tblStyle w:val="TableGrid"/>
        <w:bidiVisual/>
        <w:tblW w:w="5766" w:type="pct"/>
        <w:jc w:val="center"/>
        <w:tblLayout w:type="fixed"/>
        <w:tblLook w:val="04A0" w:firstRow="1" w:lastRow="0" w:firstColumn="1" w:lastColumn="0" w:noHBand="0" w:noVBand="1"/>
      </w:tblPr>
      <w:tblGrid>
        <w:gridCol w:w="2360"/>
        <w:gridCol w:w="845"/>
        <w:gridCol w:w="701"/>
        <w:gridCol w:w="845"/>
        <w:gridCol w:w="1359"/>
        <w:gridCol w:w="832"/>
        <w:gridCol w:w="841"/>
        <w:gridCol w:w="1212"/>
        <w:gridCol w:w="845"/>
        <w:gridCol w:w="942"/>
      </w:tblGrid>
      <w:tr w:rsidR="00000340" w:rsidRPr="000C3EAB" w14:paraId="0D54B7CD" w14:textId="77777777" w:rsidTr="00BA0927">
        <w:trPr>
          <w:jc w:val="center"/>
        </w:trPr>
        <w:tc>
          <w:tcPr>
            <w:tcW w:w="4171" w:type="pct"/>
            <w:gridSpan w:val="8"/>
            <w:tcBorders>
              <w:right w:val="single" w:sz="4" w:space="0" w:color="auto"/>
            </w:tcBorders>
          </w:tcPr>
          <w:p w14:paraId="4B681BE1" w14:textId="685E7929" w:rsidR="00000340" w:rsidRPr="000C3EAB" w:rsidRDefault="00000340" w:rsidP="00000340">
            <w:pPr>
              <w:bidi/>
              <w:spacing w:before="20" w:after="20"/>
              <w:ind w:right="33"/>
              <w:jc w:val="left"/>
              <w:rPr>
                <w:b/>
                <w:sz w:val="20"/>
              </w:rPr>
            </w:pPr>
            <w:r w:rsidRPr="000C3EAB">
              <w:rPr>
                <w:rFonts w:hint="cs"/>
                <w:bCs/>
                <w:sz w:val="20"/>
                <w:rtl/>
                <w:lang w:val="en-US"/>
              </w:rPr>
              <w:t>البيانات القطاعية للبرنامج القطري (طن من مكافئ ثاني أكسيد الكربون) وأنشطته</w:t>
            </w:r>
          </w:p>
        </w:tc>
        <w:tc>
          <w:tcPr>
            <w:tcW w:w="392" w:type="pct"/>
            <w:tcBorders>
              <w:top w:val="single" w:sz="4" w:space="0" w:color="auto"/>
              <w:left w:val="single" w:sz="4" w:space="0" w:color="auto"/>
              <w:bottom w:val="single" w:sz="4" w:space="0" w:color="auto"/>
              <w:right w:val="nil"/>
            </w:tcBorders>
            <w:vAlign w:val="center"/>
          </w:tcPr>
          <w:p w14:paraId="74026F43" w14:textId="3BFD6ABA" w:rsidR="00000340" w:rsidRPr="000C3EAB" w:rsidRDefault="00000340" w:rsidP="00000340">
            <w:pPr>
              <w:bidi/>
              <w:spacing w:before="20" w:after="20"/>
              <w:ind w:right="33"/>
              <w:jc w:val="left"/>
              <w:rPr>
                <w:bCs/>
                <w:sz w:val="20"/>
              </w:rPr>
            </w:pPr>
            <w:r w:rsidRPr="000C3EAB">
              <w:rPr>
                <w:rFonts w:hint="cs"/>
                <w:bCs/>
                <w:sz w:val="20"/>
                <w:rtl/>
              </w:rPr>
              <w:t>السنة</w:t>
            </w:r>
            <w:r w:rsidR="00805282" w:rsidRPr="000C3EAB">
              <w:rPr>
                <w:rFonts w:hint="cs"/>
                <w:bCs/>
                <w:sz w:val="20"/>
                <w:rtl/>
              </w:rPr>
              <w:t>:</w:t>
            </w:r>
          </w:p>
        </w:tc>
        <w:tc>
          <w:tcPr>
            <w:tcW w:w="437" w:type="pct"/>
            <w:tcBorders>
              <w:top w:val="single" w:sz="4" w:space="0" w:color="auto"/>
              <w:left w:val="nil"/>
              <w:bottom w:val="single" w:sz="4" w:space="0" w:color="auto"/>
              <w:right w:val="single" w:sz="4" w:space="0" w:color="auto"/>
            </w:tcBorders>
            <w:vAlign w:val="center"/>
          </w:tcPr>
          <w:p w14:paraId="1C734618" w14:textId="77777777" w:rsidR="00000340" w:rsidRPr="000C3EAB" w:rsidRDefault="00000340" w:rsidP="00000340">
            <w:pPr>
              <w:bidi/>
              <w:spacing w:before="20" w:after="20"/>
              <w:ind w:right="33"/>
              <w:jc w:val="right"/>
              <w:rPr>
                <w:b/>
                <w:sz w:val="20"/>
              </w:rPr>
            </w:pPr>
            <w:r w:rsidRPr="000C3EAB">
              <w:rPr>
                <w:b/>
                <w:sz w:val="20"/>
              </w:rPr>
              <w:t>2025</w:t>
            </w:r>
          </w:p>
        </w:tc>
      </w:tr>
      <w:tr w:rsidR="00000340" w:rsidRPr="000C3EAB" w14:paraId="0B335458" w14:textId="77777777" w:rsidTr="00BA0927">
        <w:trPr>
          <w:jc w:val="center"/>
        </w:trPr>
        <w:tc>
          <w:tcPr>
            <w:tcW w:w="1094" w:type="pct"/>
            <w:vMerge w:val="restart"/>
            <w:tcMar>
              <w:left w:w="85" w:type="dxa"/>
              <w:right w:w="85" w:type="dxa"/>
            </w:tcMar>
            <w:vAlign w:val="center"/>
          </w:tcPr>
          <w:p w14:paraId="061BE5FA" w14:textId="77777777" w:rsidR="00000340" w:rsidRPr="000C3EAB" w:rsidRDefault="00000340" w:rsidP="00000340">
            <w:pPr>
              <w:bidi/>
              <w:spacing w:before="20" w:after="20"/>
              <w:jc w:val="center"/>
              <w:rPr>
                <w:sz w:val="20"/>
              </w:rPr>
            </w:pPr>
          </w:p>
        </w:tc>
        <w:tc>
          <w:tcPr>
            <w:tcW w:w="392" w:type="pct"/>
            <w:vMerge w:val="restart"/>
            <w:tcMar>
              <w:left w:w="85" w:type="dxa"/>
              <w:right w:w="85" w:type="dxa"/>
            </w:tcMar>
          </w:tcPr>
          <w:p w14:paraId="77526BA1" w14:textId="639882D6" w:rsidR="00000340" w:rsidRPr="000C3EAB" w:rsidRDefault="00000340" w:rsidP="00000340">
            <w:pPr>
              <w:bidi/>
              <w:spacing w:before="20" w:after="20"/>
              <w:jc w:val="center"/>
              <w:rPr>
                <w:sz w:val="20"/>
              </w:rPr>
            </w:pPr>
            <w:r w:rsidRPr="000C3EAB">
              <w:rPr>
                <w:rFonts w:hint="cs"/>
                <w:sz w:val="20"/>
                <w:rtl/>
                <w:lang w:val="en-US"/>
              </w:rPr>
              <w:t>أيروصول</w:t>
            </w:r>
          </w:p>
        </w:tc>
        <w:tc>
          <w:tcPr>
            <w:tcW w:w="325" w:type="pct"/>
            <w:vMerge w:val="restart"/>
            <w:tcMar>
              <w:left w:w="85" w:type="dxa"/>
              <w:right w:w="85" w:type="dxa"/>
            </w:tcMar>
          </w:tcPr>
          <w:p w14:paraId="2FF7E817" w14:textId="6E8D111C" w:rsidR="00000340" w:rsidRPr="000C3EAB" w:rsidRDefault="00000340" w:rsidP="00000340">
            <w:pPr>
              <w:bidi/>
              <w:spacing w:before="20" w:after="20"/>
              <w:jc w:val="center"/>
              <w:rPr>
                <w:sz w:val="20"/>
              </w:rPr>
            </w:pPr>
            <w:r w:rsidRPr="000C3EAB">
              <w:rPr>
                <w:rFonts w:hint="cs"/>
                <w:sz w:val="20"/>
                <w:rtl/>
                <w:lang w:val="en-US"/>
              </w:rPr>
              <w:t>رغاوى</w:t>
            </w:r>
          </w:p>
        </w:tc>
        <w:tc>
          <w:tcPr>
            <w:tcW w:w="392" w:type="pct"/>
            <w:vMerge w:val="restart"/>
            <w:tcMar>
              <w:left w:w="85" w:type="dxa"/>
              <w:right w:w="85" w:type="dxa"/>
            </w:tcMar>
          </w:tcPr>
          <w:p w14:paraId="548F83B6" w14:textId="1ADCE840" w:rsidR="00000340" w:rsidRPr="000C3EAB" w:rsidRDefault="00000340" w:rsidP="00000340">
            <w:pPr>
              <w:bidi/>
              <w:spacing w:before="20" w:after="20"/>
              <w:jc w:val="center"/>
              <w:rPr>
                <w:sz w:val="20"/>
              </w:rPr>
            </w:pPr>
            <w:r w:rsidRPr="000C3EAB">
              <w:rPr>
                <w:rFonts w:hint="cs"/>
                <w:sz w:val="20"/>
                <w:rtl/>
                <w:lang w:val="en-US"/>
              </w:rPr>
              <w:t>مكافحة الحرائق</w:t>
            </w:r>
          </w:p>
        </w:tc>
        <w:tc>
          <w:tcPr>
            <w:tcW w:w="1968" w:type="pct"/>
            <w:gridSpan w:val="4"/>
            <w:tcMar>
              <w:left w:w="85" w:type="dxa"/>
              <w:right w:w="85" w:type="dxa"/>
            </w:tcMar>
            <w:vAlign w:val="center"/>
          </w:tcPr>
          <w:p w14:paraId="20BCB04A" w14:textId="2AB87D19" w:rsidR="00000340" w:rsidRPr="000C3EAB" w:rsidRDefault="00887F7D" w:rsidP="00000340">
            <w:pPr>
              <w:bidi/>
              <w:spacing w:before="20" w:after="20"/>
              <w:jc w:val="center"/>
              <w:rPr>
                <w:sz w:val="20"/>
              </w:rPr>
            </w:pPr>
            <w:r w:rsidRPr="000C3EAB">
              <w:rPr>
                <w:rFonts w:hint="cs"/>
                <w:sz w:val="20"/>
                <w:rtl/>
              </w:rPr>
              <w:t>تكييف الهواء</w:t>
            </w:r>
            <w:r w:rsidR="00BA7925" w:rsidRPr="000C3EAB">
              <w:rPr>
                <w:rFonts w:hint="cs"/>
                <w:sz w:val="20"/>
                <w:rtl/>
              </w:rPr>
              <w:t xml:space="preserve"> والتبريد</w:t>
            </w:r>
          </w:p>
        </w:tc>
        <w:tc>
          <w:tcPr>
            <w:tcW w:w="392" w:type="pct"/>
            <w:vMerge w:val="restart"/>
            <w:tcBorders>
              <w:top w:val="single" w:sz="4" w:space="0" w:color="auto"/>
            </w:tcBorders>
            <w:tcMar>
              <w:left w:w="85" w:type="dxa"/>
              <w:right w:w="85" w:type="dxa"/>
            </w:tcMar>
            <w:vAlign w:val="center"/>
          </w:tcPr>
          <w:p w14:paraId="01C3D231" w14:textId="46A1F13D" w:rsidR="00000340" w:rsidRPr="000C3EAB" w:rsidRDefault="00000340" w:rsidP="00BA7925">
            <w:pPr>
              <w:bidi/>
              <w:spacing w:before="20" w:after="20"/>
              <w:ind w:left="-26"/>
              <w:jc w:val="center"/>
              <w:rPr>
                <w:sz w:val="20"/>
              </w:rPr>
            </w:pPr>
            <w:r w:rsidRPr="000C3EAB">
              <w:rPr>
                <w:rFonts w:hint="cs"/>
                <w:sz w:val="20"/>
                <w:rtl/>
                <w:lang w:val="en-US"/>
              </w:rPr>
              <w:t>مذيبات</w:t>
            </w:r>
          </w:p>
        </w:tc>
        <w:tc>
          <w:tcPr>
            <w:tcW w:w="437" w:type="pct"/>
            <w:vMerge w:val="restart"/>
            <w:tcBorders>
              <w:top w:val="single" w:sz="4" w:space="0" w:color="auto"/>
            </w:tcBorders>
            <w:tcMar>
              <w:left w:w="85" w:type="dxa"/>
              <w:right w:w="85" w:type="dxa"/>
            </w:tcMar>
            <w:vAlign w:val="center"/>
          </w:tcPr>
          <w:p w14:paraId="506343F8" w14:textId="5DE199D6" w:rsidR="00000340" w:rsidRPr="000C3EAB" w:rsidRDefault="00000340" w:rsidP="00000340">
            <w:pPr>
              <w:bidi/>
              <w:spacing w:before="20" w:after="20"/>
              <w:jc w:val="center"/>
              <w:rPr>
                <w:sz w:val="20"/>
              </w:rPr>
            </w:pPr>
            <w:r w:rsidRPr="000C3EAB">
              <w:rPr>
                <w:rFonts w:hint="cs"/>
                <w:sz w:val="20"/>
                <w:rtl/>
              </w:rPr>
              <w:t>أخرى</w:t>
            </w:r>
          </w:p>
        </w:tc>
      </w:tr>
      <w:tr w:rsidR="00000340" w:rsidRPr="000C3EAB" w14:paraId="445C6FFE" w14:textId="77777777" w:rsidTr="00BA0927">
        <w:trPr>
          <w:jc w:val="center"/>
        </w:trPr>
        <w:tc>
          <w:tcPr>
            <w:tcW w:w="1094" w:type="pct"/>
            <w:vMerge/>
            <w:tcMar>
              <w:left w:w="85" w:type="dxa"/>
              <w:right w:w="85" w:type="dxa"/>
            </w:tcMar>
            <w:vAlign w:val="center"/>
          </w:tcPr>
          <w:p w14:paraId="4B3776E1" w14:textId="77777777" w:rsidR="00000340" w:rsidRPr="000C3EAB" w:rsidRDefault="00000340" w:rsidP="00000340">
            <w:pPr>
              <w:bidi/>
              <w:spacing w:before="20" w:after="20"/>
              <w:jc w:val="center"/>
              <w:rPr>
                <w:sz w:val="20"/>
              </w:rPr>
            </w:pPr>
          </w:p>
        </w:tc>
        <w:tc>
          <w:tcPr>
            <w:tcW w:w="392" w:type="pct"/>
            <w:vMerge/>
            <w:tcMar>
              <w:left w:w="85" w:type="dxa"/>
              <w:right w:w="85" w:type="dxa"/>
            </w:tcMar>
            <w:vAlign w:val="center"/>
          </w:tcPr>
          <w:p w14:paraId="29D87772" w14:textId="77777777" w:rsidR="00000340" w:rsidRPr="000C3EAB" w:rsidRDefault="00000340" w:rsidP="00000340">
            <w:pPr>
              <w:bidi/>
              <w:spacing w:before="20" w:after="20"/>
              <w:jc w:val="center"/>
              <w:rPr>
                <w:sz w:val="20"/>
              </w:rPr>
            </w:pPr>
          </w:p>
        </w:tc>
        <w:tc>
          <w:tcPr>
            <w:tcW w:w="325" w:type="pct"/>
            <w:vMerge/>
            <w:tcMar>
              <w:left w:w="85" w:type="dxa"/>
              <w:right w:w="85" w:type="dxa"/>
            </w:tcMar>
            <w:vAlign w:val="center"/>
          </w:tcPr>
          <w:p w14:paraId="706B24DB" w14:textId="77777777" w:rsidR="00000340" w:rsidRPr="000C3EAB" w:rsidRDefault="00000340" w:rsidP="00000340">
            <w:pPr>
              <w:bidi/>
              <w:spacing w:before="20" w:after="20"/>
              <w:jc w:val="center"/>
              <w:rPr>
                <w:sz w:val="20"/>
              </w:rPr>
            </w:pPr>
          </w:p>
        </w:tc>
        <w:tc>
          <w:tcPr>
            <w:tcW w:w="392" w:type="pct"/>
            <w:vMerge/>
            <w:tcMar>
              <w:left w:w="85" w:type="dxa"/>
              <w:right w:w="85" w:type="dxa"/>
            </w:tcMar>
            <w:vAlign w:val="center"/>
          </w:tcPr>
          <w:p w14:paraId="5971DA98" w14:textId="77777777" w:rsidR="00000340" w:rsidRPr="000C3EAB" w:rsidRDefault="00000340" w:rsidP="00000340">
            <w:pPr>
              <w:bidi/>
              <w:spacing w:before="20" w:after="20"/>
              <w:jc w:val="center"/>
              <w:rPr>
                <w:sz w:val="20"/>
              </w:rPr>
            </w:pPr>
          </w:p>
        </w:tc>
        <w:tc>
          <w:tcPr>
            <w:tcW w:w="1406" w:type="pct"/>
            <w:gridSpan w:val="3"/>
            <w:tcMar>
              <w:left w:w="85" w:type="dxa"/>
              <w:right w:w="85" w:type="dxa"/>
            </w:tcMar>
          </w:tcPr>
          <w:p w14:paraId="7FDBEEED" w14:textId="22C7D679" w:rsidR="00000340" w:rsidRPr="000C3EAB" w:rsidRDefault="00000340" w:rsidP="00000340">
            <w:pPr>
              <w:bidi/>
              <w:spacing w:before="20" w:after="20"/>
              <w:jc w:val="center"/>
              <w:rPr>
                <w:sz w:val="20"/>
              </w:rPr>
            </w:pPr>
            <w:r w:rsidRPr="000C3EAB">
              <w:rPr>
                <w:rFonts w:eastAsia="Batang" w:hint="cs"/>
                <w:snapToGrid w:val="0"/>
                <w:sz w:val="20"/>
                <w:rtl/>
                <w:lang w:eastAsia="ko-KR" w:bidi="ar-AE"/>
              </w:rPr>
              <w:t>التصنيع</w:t>
            </w:r>
          </w:p>
        </w:tc>
        <w:tc>
          <w:tcPr>
            <w:tcW w:w="562" w:type="pct"/>
            <w:vMerge w:val="restart"/>
            <w:tcMar>
              <w:left w:w="85" w:type="dxa"/>
              <w:right w:w="85" w:type="dxa"/>
            </w:tcMar>
            <w:vAlign w:val="center"/>
          </w:tcPr>
          <w:p w14:paraId="336A0803" w14:textId="00CAD759" w:rsidR="00000340" w:rsidRPr="000C3EAB" w:rsidRDefault="00000340" w:rsidP="00BA7925">
            <w:pPr>
              <w:bidi/>
              <w:spacing w:before="20" w:after="20"/>
              <w:jc w:val="center"/>
              <w:rPr>
                <w:sz w:val="20"/>
              </w:rPr>
            </w:pPr>
            <w:r w:rsidRPr="000C3EAB">
              <w:rPr>
                <w:rFonts w:eastAsia="Batang" w:hint="cs"/>
                <w:snapToGrid w:val="0"/>
                <w:sz w:val="20"/>
                <w:rtl/>
                <w:lang w:eastAsia="ko-KR" w:bidi="ar-AE"/>
              </w:rPr>
              <w:t>الخدمة</w:t>
            </w:r>
          </w:p>
        </w:tc>
        <w:tc>
          <w:tcPr>
            <w:tcW w:w="392" w:type="pct"/>
            <w:vMerge/>
            <w:tcMar>
              <w:left w:w="85" w:type="dxa"/>
              <w:right w:w="85" w:type="dxa"/>
            </w:tcMar>
            <w:vAlign w:val="center"/>
          </w:tcPr>
          <w:p w14:paraId="05C23622" w14:textId="77777777" w:rsidR="00000340" w:rsidRPr="000C3EAB" w:rsidRDefault="00000340" w:rsidP="00000340">
            <w:pPr>
              <w:bidi/>
              <w:spacing w:before="20" w:after="20"/>
              <w:jc w:val="center"/>
              <w:rPr>
                <w:sz w:val="20"/>
              </w:rPr>
            </w:pPr>
          </w:p>
        </w:tc>
        <w:tc>
          <w:tcPr>
            <w:tcW w:w="437" w:type="pct"/>
            <w:vMerge/>
            <w:tcMar>
              <w:left w:w="85" w:type="dxa"/>
              <w:right w:w="85" w:type="dxa"/>
            </w:tcMar>
            <w:vAlign w:val="center"/>
          </w:tcPr>
          <w:p w14:paraId="06A35E11" w14:textId="77777777" w:rsidR="00000340" w:rsidRPr="000C3EAB" w:rsidRDefault="00000340" w:rsidP="00000340">
            <w:pPr>
              <w:bidi/>
              <w:spacing w:before="20" w:after="20"/>
              <w:jc w:val="center"/>
              <w:rPr>
                <w:sz w:val="20"/>
              </w:rPr>
            </w:pPr>
          </w:p>
        </w:tc>
      </w:tr>
      <w:tr w:rsidR="00000340" w:rsidRPr="000C3EAB" w14:paraId="41074791" w14:textId="77777777" w:rsidTr="00BA0927">
        <w:trPr>
          <w:jc w:val="center"/>
        </w:trPr>
        <w:tc>
          <w:tcPr>
            <w:tcW w:w="1094" w:type="pct"/>
            <w:vMerge/>
            <w:tcMar>
              <w:left w:w="85" w:type="dxa"/>
              <w:right w:w="85" w:type="dxa"/>
            </w:tcMar>
            <w:vAlign w:val="center"/>
          </w:tcPr>
          <w:p w14:paraId="2941377F" w14:textId="77777777" w:rsidR="00000340" w:rsidRPr="000C3EAB" w:rsidRDefault="00000340" w:rsidP="00000340">
            <w:pPr>
              <w:bidi/>
              <w:spacing w:before="20" w:after="20"/>
              <w:jc w:val="center"/>
              <w:rPr>
                <w:sz w:val="20"/>
              </w:rPr>
            </w:pPr>
          </w:p>
        </w:tc>
        <w:tc>
          <w:tcPr>
            <w:tcW w:w="392" w:type="pct"/>
            <w:vMerge/>
            <w:tcMar>
              <w:left w:w="85" w:type="dxa"/>
              <w:right w:w="85" w:type="dxa"/>
            </w:tcMar>
            <w:vAlign w:val="center"/>
          </w:tcPr>
          <w:p w14:paraId="45FABCE8" w14:textId="77777777" w:rsidR="00000340" w:rsidRPr="000C3EAB" w:rsidRDefault="00000340" w:rsidP="00000340">
            <w:pPr>
              <w:bidi/>
              <w:spacing w:before="20" w:after="20"/>
              <w:jc w:val="center"/>
              <w:rPr>
                <w:sz w:val="20"/>
              </w:rPr>
            </w:pPr>
          </w:p>
        </w:tc>
        <w:tc>
          <w:tcPr>
            <w:tcW w:w="325" w:type="pct"/>
            <w:vMerge/>
            <w:tcMar>
              <w:left w:w="85" w:type="dxa"/>
              <w:right w:w="85" w:type="dxa"/>
            </w:tcMar>
            <w:vAlign w:val="center"/>
          </w:tcPr>
          <w:p w14:paraId="3F2DEBD8" w14:textId="77777777" w:rsidR="00000340" w:rsidRPr="000C3EAB" w:rsidRDefault="00000340" w:rsidP="00000340">
            <w:pPr>
              <w:bidi/>
              <w:spacing w:before="20" w:after="20"/>
              <w:jc w:val="center"/>
              <w:rPr>
                <w:sz w:val="20"/>
              </w:rPr>
            </w:pPr>
          </w:p>
        </w:tc>
        <w:tc>
          <w:tcPr>
            <w:tcW w:w="392" w:type="pct"/>
            <w:vMerge/>
            <w:tcMar>
              <w:left w:w="85" w:type="dxa"/>
              <w:right w:w="85" w:type="dxa"/>
            </w:tcMar>
            <w:vAlign w:val="center"/>
          </w:tcPr>
          <w:p w14:paraId="5FBD95F5" w14:textId="77777777" w:rsidR="00000340" w:rsidRPr="000C3EAB" w:rsidRDefault="00000340" w:rsidP="00000340">
            <w:pPr>
              <w:bidi/>
              <w:spacing w:before="20" w:after="20"/>
              <w:jc w:val="center"/>
              <w:rPr>
                <w:sz w:val="20"/>
              </w:rPr>
            </w:pPr>
          </w:p>
        </w:tc>
        <w:tc>
          <w:tcPr>
            <w:tcW w:w="630" w:type="pct"/>
            <w:tcMar>
              <w:left w:w="85" w:type="dxa"/>
              <w:right w:w="85" w:type="dxa"/>
            </w:tcMar>
            <w:vAlign w:val="center"/>
          </w:tcPr>
          <w:p w14:paraId="072EC5B4" w14:textId="7E81AF53" w:rsidR="00000340" w:rsidRPr="000C3EAB" w:rsidRDefault="00000340" w:rsidP="00000340">
            <w:pPr>
              <w:bidi/>
              <w:spacing w:before="20" w:after="20"/>
              <w:jc w:val="center"/>
              <w:rPr>
                <w:sz w:val="20"/>
              </w:rPr>
            </w:pPr>
            <w:r w:rsidRPr="000C3EAB">
              <w:rPr>
                <w:rFonts w:hint="cs"/>
                <w:sz w:val="20"/>
                <w:rtl/>
              </w:rPr>
              <w:t>التبريد</w:t>
            </w:r>
          </w:p>
        </w:tc>
        <w:tc>
          <w:tcPr>
            <w:tcW w:w="386" w:type="pct"/>
            <w:tcMar>
              <w:left w:w="85" w:type="dxa"/>
              <w:right w:w="85" w:type="dxa"/>
            </w:tcMar>
            <w:vAlign w:val="center"/>
          </w:tcPr>
          <w:p w14:paraId="28633ADF" w14:textId="3954ACF2" w:rsidR="00000340" w:rsidRPr="000C3EAB" w:rsidRDefault="00000340" w:rsidP="00000340">
            <w:pPr>
              <w:bidi/>
              <w:spacing w:before="20" w:after="20"/>
              <w:jc w:val="center"/>
              <w:rPr>
                <w:sz w:val="20"/>
              </w:rPr>
            </w:pPr>
            <w:r w:rsidRPr="000C3EAB">
              <w:rPr>
                <w:rFonts w:hint="cs"/>
                <w:sz w:val="20"/>
                <w:rtl/>
              </w:rPr>
              <w:t>تكييف الهواء</w:t>
            </w:r>
          </w:p>
        </w:tc>
        <w:tc>
          <w:tcPr>
            <w:tcW w:w="390" w:type="pct"/>
            <w:vAlign w:val="center"/>
          </w:tcPr>
          <w:p w14:paraId="01D6447F" w14:textId="61DA57CF" w:rsidR="00000340" w:rsidRPr="000C3EAB" w:rsidRDefault="00000340" w:rsidP="00000340">
            <w:pPr>
              <w:bidi/>
              <w:spacing w:before="20" w:after="20"/>
              <w:jc w:val="center"/>
              <w:rPr>
                <w:sz w:val="20"/>
              </w:rPr>
            </w:pPr>
            <w:r w:rsidRPr="000C3EAB">
              <w:rPr>
                <w:rFonts w:hint="cs"/>
                <w:sz w:val="20"/>
                <w:rtl/>
              </w:rPr>
              <w:t>أخرى</w:t>
            </w:r>
          </w:p>
        </w:tc>
        <w:tc>
          <w:tcPr>
            <w:tcW w:w="562" w:type="pct"/>
            <w:vMerge/>
            <w:tcMar>
              <w:left w:w="85" w:type="dxa"/>
              <w:right w:w="85" w:type="dxa"/>
            </w:tcMar>
            <w:vAlign w:val="center"/>
          </w:tcPr>
          <w:p w14:paraId="140E7A8E" w14:textId="77777777" w:rsidR="00000340" w:rsidRPr="000C3EAB" w:rsidRDefault="00000340" w:rsidP="00000340">
            <w:pPr>
              <w:bidi/>
              <w:spacing w:before="20" w:after="20"/>
              <w:jc w:val="center"/>
              <w:rPr>
                <w:sz w:val="20"/>
              </w:rPr>
            </w:pPr>
          </w:p>
        </w:tc>
        <w:tc>
          <w:tcPr>
            <w:tcW w:w="392" w:type="pct"/>
            <w:vMerge/>
            <w:tcMar>
              <w:left w:w="85" w:type="dxa"/>
              <w:right w:w="85" w:type="dxa"/>
            </w:tcMar>
            <w:vAlign w:val="center"/>
          </w:tcPr>
          <w:p w14:paraId="0A8058D5" w14:textId="77777777" w:rsidR="00000340" w:rsidRPr="000C3EAB" w:rsidRDefault="00000340" w:rsidP="00000340">
            <w:pPr>
              <w:bidi/>
              <w:spacing w:before="20" w:after="20"/>
              <w:jc w:val="center"/>
              <w:rPr>
                <w:sz w:val="20"/>
              </w:rPr>
            </w:pPr>
          </w:p>
        </w:tc>
        <w:tc>
          <w:tcPr>
            <w:tcW w:w="437" w:type="pct"/>
            <w:vMerge/>
            <w:tcMar>
              <w:left w:w="85" w:type="dxa"/>
              <w:right w:w="85" w:type="dxa"/>
            </w:tcMar>
            <w:vAlign w:val="center"/>
          </w:tcPr>
          <w:p w14:paraId="78DC932E" w14:textId="77777777" w:rsidR="00000340" w:rsidRPr="000C3EAB" w:rsidRDefault="00000340" w:rsidP="00000340">
            <w:pPr>
              <w:bidi/>
              <w:spacing w:before="20" w:after="20"/>
              <w:jc w:val="center"/>
              <w:rPr>
                <w:sz w:val="20"/>
              </w:rPr>
            </w:pPr>
          </w:p>
        </w:tc>
      </w:tr>
      <w:tr w:rsidR="00000340" w:rsidRPr="000C3EAB" w14:paraId="08452A60" w14:textId="77777777" w:rsidTr="00BA0927">
        <w:trPr>
          <w:jc w:val="center"/>
        </w:trPr>
        <w:tc>
          <w:tcPr>
            <w:tcW w:w="1094" w:type="pct"/>
          </w:tcPr>
          <w:p w14:paraId="4F516941" w14:textId="440C517E" w:rsidR="00000340" w:rsidRPr="000C3EAB" w:rsidRDefault="00000340" w:rsidP="00000340">
            <w:pPr>
              <w:bidi/>
              <w:spacing w:before="20" w:after="20"/>
              <w:jc w:val="left"/>
              <w:rPr>
                <w:sz w:val="20"/>
              </w:rPr>
            </w:pPr>
            <w:r w:rsidRPr="000C3EAB">
              <w:rPr>
                <w:rFonts w:eastAsia="Batang" w:hint="cs"/>
                <w:snapToGrid w:val="0"/>
                <w:sz w:val="20"/>
                <w:rtl/>
                <w:lang w:eastAsia="ko-KR" w:bidi="ar-AE"/>
              </w:rPr>
              <w:t>ا</w:t>
            </w:r>
            <w:r w:rsidR="00764EC1" w:rsidRPr="000C3EAB">
              <w:rPr>
                <w:rFonts w:eastAsia="Batang" w:hint="cs"/>
                <w:snapToGrid w:val="0"/>
                <w:sz w:val="20"/>
                <w:rtl/>
                <w:lang w:eastAsia="ko-KR" w:bidi="ar-AE"/>
              </w:rPr>
              <w:t>لمواد الهيدروفلوروكربونية</w:t>
            </w:r>
          </w:p>
        </w:tc>
        <w:tc>
          <w:tcPr>
            <w:tcW w:w="392" w:type="pct"/>
            <w:vAlign w:val="center"/>
          </w:tcPr>
          <w:p w14:paraId="013FCBD1" w14:textId="77777777" w:rsidR="00000340" w:rsidRPr="000C3EAB" w:rsidRDefault="00000340" w:rsidP="00000340">
            <w:pPr>
              <w:bidi/>
              <w:spacing w:before="20" w:after="20"/>
              <w:ind w:left="-113"/>
              <w:jc w:val="right"/>
              <w:rPr>
                <w:sz w:val="20"/>
              </w:rPr>
            </w:pPr>
          </w:p>
        </w:tc>
        <w:tc>
          <w:tcPr>
            <w:tcW w:w="325" w:type="pct"/>
            <w:vAlign w:val="center"/>
          </w:tcPr>
          <w:p w14:paraId="077AC54E" w14:textId="77777777" w:rsidR="00000340" w:rsidRPr="000C3EAB" w:rsidRDefault="00000340" w:rsidP="004F7B6E">
            <w:pPr>
              <w:bidi/>
              <w:spacing w:before="20" w:after="20"/>
              <w:ind w:left="-57" w:right="-57"/>
              <w:jc w:val="left"/>
              <w:rPr>
                <w:sz w:val="20"/>
              </w:rPr>
            </w:pPr>
            <w:r w:rsidRPr="000C3EAB">
              <w:rPr>
                <w:sz w:val="20"/>
              </w:rPr>
              <w:t>0</w:t>
            </w:r>
          </w:p>
        </w:tc>
        <w:tc>
          <w:tcPr>
            <w:tcW w:w="392" w:type="pct"/>
            <w:vAlign w:val="center"/>
          </w:tcPr>
          <w:p w14:paraId="0BEFF38B" w14:textId="77777777" w:rsidR="00000340" w:rsidRPr="000C3EAB" w:rsidRDefault="00000340" w:rsidP="004F7B6E">
            <w:pPr>
              <w:bidi/>
              <w:spacing w:before="20" w:after="20"/>
              <w:ind w:left="-57" w:right="-57"/>
              <w:jc w:val="left"/>
              <w:rPr>
                <w:sz w:val="20"/>
              </w:rPr>
            </w:pPr>
            <w:r w:rsidRPr="000C3EAB">
              <w:rPr>
                <w:sz w:val="20"/>
              </w:rPr>
              <w:t>10,484</w:t>
            </w:r>
          </w:p>
        </w:tc>
        <w:tc>
          <w:tcPr>
            <w:tcW w:w="630" w:type="pct"/>
            <w:vAlign w:val="center"/>
          </w:tcPr>
          <w:p w14:paraId="0F5ECEF0" w14:textId="77777777" w:rsidR="00000340" w:rsidRPr="000C3EAB" w:rsidRDefault="00000340" w:rsidP="004F7B6E">
            <w:pPr>
              <w:bidi/>
              <w:spacing w:before="20" w:after="20"/>
              <w:ind w:left="-57" w:right="-57"/>
              <w:jc w:val="left"/>
              <w:rPr>
                <w:sz w:val="20"/>
              </w:rPr>
            </w:pPr>
          </w:p>
        </w:tc>
        <w:tc>
          <w:tcPr>
            <w:tcW w:w="386" w:type="pct"/>
            <w:vAlign w:val="center"/>
          </w:tcPr>
          <w:p w14:paraId="43358832" w14:textId="77777777" w:rsidR="00000340" w:rsidRPr="000C3EAB" w:rsidRDefault="00000340" w:rsidP="004F7B6E">
            <w:pPr>
              <w:bidi/>
              <w:spacing w:before="20" w:after="20"/>
              <w:ind w:left="-57" w:right="-57"/>
              <w:jc w:val="left"/>
              <w:rPr>
                <w:sz w:val="20"/>
              </w:rPr>
            </w:pPr>
          </w:p>
        </w:tc>
        <w:tc>
          <w:tcPr>
            <w:tcW w:w="390" w:type="pct"/>
            <w:vAlign w:val="center"/>
          </w:tcPr>
          <w:p w14:paraId="77B6AE6E" w14:textId="77777777" w:rsidR="00000340" w:rsidRPr="000C3EAB" w:rsidRDefault="00000340" w:rsidP="004F7B6E">
            <w:pPr>
              <w:bidi/>
              <w:spacing w:before="20" w:after="20"/>
              <w:ind w:left="-57" w:right="-57"/>
              <w:jc w:val="left"/>
              <w:rPr>
                <w:sz w:val="20"/>
              </w:rPr>
            </w:pPr>
          </w:p>
        </w:tc>
        <w:tc>
          <w:tcPr>
            <w:tcW w:w="562" w:type="pct"/>
            <w:vAlign w:val="center"/>
          </w:tcPr>
          <w:p w14:paraId="364EA667" w14:textId="77777777" w:rsidR="00000340" w:rsidRPr="000C3EAB" w:rsidRDefault="00000340" w:rsidP="004F7B6E">
            <w:pPr>
              <w:bidi/>
              <w:spacing w:before="20" w:after="20"/>
              <w:ind w:left="-57" w:right="-57"/>
              <w:jc w:val="left"/>
              <w:rPr>
                <w:sz w:val="20"/>
              </w:rPr>
            </w:pPr>
            <w:r w:rsidRPr="000C3EAB">
              <w:rPr>
                <w:sz w:val="20"/>
              </w:rPr>
              <w:t>1,811,618</w:t>
            </w:r>
          </w:p>
        </w:tc>
        <w:tc>
          <w:tcPr>
            <w:tcW w:w="392" w:type="pct"/>
            <w:vAlign w:val="center"/>
          </w:tcPr>
          <w:p w14:paraId="02527B63" w14:textId="77777777" w:rsidR="00000340" w:rsidRPr="000C3EAB" w:rsidRDefault="00000340" w:rsidP="00000340">
            <w:pPr>
              <w:bidi/>
              <w:spacing w:before="20" w:after="20"/>
              <w:ind w:left="-108"/>
              <w:jc w:val="right"/>
              <w:rPr>
                <w:sz w:val="20"/>
              </w:rPr>
            </w:pPr>
          </w:p>
        </w:tc>
        <w:tc>
          <w:tcPr>
            <w:tcW w:w="437" w:type="pct"/>
            <w:vAlign w:val="center"/>
          </w:tcPr>
          <w:p w14:paraId="315440C2" w14:textId="77777777" w:rsidR="00000340" w:rsidRPr="000C3EAB" w:rsidRDefault="00000340" w:rsidP="00000340">
            <w:pPr>
              <w:bidi/>
              <w:spacing w:before="20" w:after="20"/>
              <w:ind w:left="-114" w:right="-10"/>
              <w:jc w:val="right"/>
              <w:rPr>
                <w:sz w:val="20"/>
              </w:rPr>
            </w:pPr>
          </w:p>
        </w:tc>
      </w:tr>
      <w:tr w:rsidR="00000340" w:rsidRPr="000C3EAB" w14:paraId="2B6428B2" w14:textId="77777777" w:rsidTr="00BA0927">
        <w:trPr>
          <w:jc w:val="center"/>
        </w:trPr>
        <w:tc>
          <w:tcPr>
            <w:tcW w:w="1094" w:type="pct"/>
          </w:tcPr>
          <w:p w14:paraId="60774B76" w14:textId="77B52295" w:rsidR="00000340" w:rsidRPr="000C3EAB" w:rsidRDefault="009B5B3E" w:rsidP="00000340">
            <w:pPr>
              <w:bidi/>
              <w:spacing w:before="20" w:after="20"/>
              <w:ind w:right="-108"/>
              <w:jc w:val="left"/>
              <w:rPr>
                <w:color w:val="000000" w:themeColor="text1"/>
                <w:sz w:val="20"/>
              </w:rPr>
            </w:pPr>
            <w:r w:rsidRPr="000C3EAB">
              <w:rPr>
                <w:rFonts w:eastAsia="Batang" w:hint="cs"/>
                <w:snapToGrid w:val="0"/>
                <w:sz w:val="20"/>
                <w:rtl/>
                <w:lang w:eastAsia="ko-KR" w:bidi="ar-AE"/>
              </w:rPr>
              <w:t>اتُفق</w:t>
            </w:r>
            <w:r w:rsidR="00000340" w:rsidRPr="000C3EAB">
              <w:rPr>
                <w:rFonts w:eastAsia="Batang" w:hint="cs"/>
                <w:snapToGrid w:val="0"/>
                <w:sz w:val="20"/>
                <w:rtl/>
                <w:lang w:eastAsia="ko-KR" w:bidi="ar-AE"/>
              </w:rPr>
              <w:t xml:space="preserve"> على الأنشطة المقررة (نعم/لا)</w:t>
            </w:r>
          </w:p>
        </w:tc>
        <w:tc>
          <w:tcPr>
            <w:tcW w:w="392" w:type="pct"/>
            <w:vAlign w:val="center"/>
          </w:tcPr>
          <w:p w14:paraId="5B96DC9C" w14:textId="77777777" w:rsidR="00000340" w:rsidRPr="000C3EAB" w:rsidRDefault="00000340" w:rsidP="00000340">
            <w:pPr>
              <w:bidi/>
              <w:spacing w:before="20" w:after="20"/>
              <w:jc w:val="center"/>
              <w:rPr>
                <w:sz w:val="20"/>
              </w:rPr>
            </w:pPr>
          </w:p>
        </w:tc>
        <w:tc>
          <w:tcPr>
            <w:tcW w:w="325" w:type="pct"/>
            <w:vAlign w:val="center"/>
          </w:tcPr>
          <w:p w14:paraId="459A3858" w14:textId="39981A96" w:rsidR="00000340" w:rsidRPr="000C3EAB" w:rsidRDefault="00000340" w:rsidP="00000340">
            <w:pPr>
              <w:bidi/>
              <w:spacing w:before="20" w:after="20"/>
              <w:jc w:val="center"/>
              <w:rPr>
                <w:sz w:val="20"/>
              </w:rPr>
            </w:pPr>
            <w:r w:rsidRPr="000C3EAB">
              <w:rPr>
                <w:rFonts w:hint="cs"/>
                <w:sz w:val="20"/>
                <w:rtl/>
              </w:rPr>
              <w:t>لا</w:t>
            </w:r>
          </w:p>
        </w:tc>
        <w:tc>
          <w:tcPr>
            <w:tcW w:w="392" w:type="pct"/>
            <w:vAlign w:val="center"/>
          </w:tcPr>
          <w:p w14:paraId="4870627B" w14:textId="7F482984" w:rsidR="00000340" w:rsidRPr="000C3EAB" w:rsidRDefault="00000340" w:rsidP="00000340">
            <w:pPr>
              <w:bidi/>
              <w:spacing w:before="20" w:after="20"/>
              <w:jc w:val="center"/>
              <w:rPr>
                <w:sz w:val="20"/>
              </w:rPr>
            </w:pPr>
            <w:r w:rsidRPr="000C3EAB">
              <w:rPr>
                <w:rFonts w:hint="cs"/>
                <w:sz w:val="20"/>
                <w:rtl/>
              </w:rPr>
              <w:t>لا</w:t>
            </w:r>
          </w:p>
        </w:tc>
        <w:tc>
          <w:tcPr>
            <w:tcW w:w="630" w:type="pct"/>
            <w:vAlign w:val="center"/>
          </w:tcPr>
          <w:p w14:paraId="1A7EF2B6" w14:textId="77777777" w:rsidR="00000340" w:rsidRPr="000C3EAB" w:rsidRDefault="00000340" w:rsidP="00000340">
            <w:pPr>
              <w:bidi/>
              <w:spacing w:before="20" w:after="20"/>
              <w:jc w:val="center"/>
              <w:rPr>
                <w:sz w:val="20"/>
              </w:rPr>
            </w:pPr>
          </w:p>
        </w:tc>
        <w:tc>
          <w:tcPr>
            <w:tcW w:w="386" w:type="pct"/>
            <w:vAlign w:val="center"/>
          </w:tcPr>
          <w:p w14:paraId="1331E46C" w14:textId="77777777" w:rsidR="00000340" w:rsidRPr="000C3EAB" w:rsidRDefault="00000340" w:rsidP="00000340">
            <w:pPr>
              <w:bidi/>
              <w:spacing w:before="20" w:after="20"/>
              <w:jc w:val="center"/>
              <w:rPr>
                <w:sz w:val="20"/>
              </w:rPr>
            </w:pPr>
          </w:p>
        </w:tc>
        <w:tc>
          <w:tcPr>
            <w:tcW w:w="390" w:type="pct"/>
            <w:vAlign w:val="center"/>
          </w:tcPr>
          <w:p w14:paraId="7C14AE77" w14:textId="77777777" w:rsidR="00000340" w:rsidRPr="000C3EAB" w:rsidRDefault="00000340" w:rsidP="00000340">
            <w:pPr>
              <w:bidi/>
              <w:spacing w:before="20" w:after="20"/>
              <w:jc w:val="center"/>
              <w:rPr>
                <w:sz w:val="20"/>
              </w:rPr>
            </w:pPr>
          </w:p>
        </w:tc>
        <w:tc>
          <w:tcPr>
            <w:tcW w:w="562" w:type="pct"/>
            <w:vAlign w:val="center"/>
          </w:tcPr>
          <w:p w14:paraId="40760404" w14:textId="67D0CBDF" w:rsidR="00000340" w:rsidRPr="000C3EAB" w:rsidRDefault="00000340" w:rsidP="00000340">
            <w:pPr>
              <w:bidi/>
              <w:spacing w:before="20" w:after="20"/>
              <w:jc w:val="center"/>
              <w:rPr>
                <w:sz w:val="20"/>
              </w:rPr>
            </w:pPr>
            <w:r w:rsidRPr="000C3EAB">
              <w:rPr>
                <w:rFonts w:hint="cs"/>
                <w:sz w:val="20"/>
                <w:rtl/>
              </w:rPr>
              <w:t>نعم</w:t>
            </w:r>
          </w:p>
        </w:tc>
        <w:tc>
          <w:tcPr>
            <w:tcW w:w="392" w:type="pct"/>
            <w:vAlign w:val="center"/>
          </w:tcPr>
          <w:p w14:paraId="0A84DFCE" w14:textId="77777777" w:rsidR="00000340" w:rsidRPr="000C3EAB" w:rsidRDefault="00000340" w:rsidP="00000340">
            <w:pPr>
              <w:bidi/>
              <w:spacing w:before="20" w:after="20"/>
              <w:jc w:val="center"/>
              <w:rPr>
                <w:sz w:val="20"/>
              </w:rPr>
            </w:pPr>
          </w:p>
        </w:tc>
        <w:tc>
          <w:tcPr>
            <w:tcW w:w="437" w:type="pct"/>
            <w:vAlign w:val="center"/>
          </w:tcPr>
          <w:p w14:paraId="268A86DA" w14:textId="77777777" w:rsidR="00000340" w:rsidRPr="000C3EAB" w:rsidRDefault="00000340" w:rsidP="00000340">
            <w:pPr>
              <w:bidi/>
              <w:spacing w:before="20" w:after="20"/>
              <w:jc w:val="center"/>
              <w:rPr>
                <w:sz w:val="20"/>
              </w:rPr>
            </w:pPr>
          </w:p>
        </w:tc>
      </w:tr>
    </w:tbl>
    <w:p w14:paraId="426F2DF8" w14:textId="77777777" w:rsidR="00000340" w:rsidRPr="000C3EAB" w:rsidRDefault="00000340" w:rsidP="00DA20EB">
      <w:pPr>
        <w:jc w:val="center"/>
        <w:rPr>
          <w:sz w:val="20"/>
          <w:rtl/>
        </w:rPr>
      </w:pPr>
    </w:p>
    <w:tbl>
      <w:tblPr>
        <w:bidiVisual/>
        <w:tblW w:w="5742" w:type="pct"/>
        <w:tblInd w:w="-683"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28" w:type="dxa"/>
          <w:right w:w="28" w:type="dxa"/>
        </w:tblCellMar>
        <w:tblLook w:val="0600" w:firstRow="0" w:lastRow="0" w:firstColumn="0" w:lastColumn="0" w:noHBand="1" w:noVBand="1"/>
      </w:tblPr>
      <w:tblGrid>
        <w:gridCol w:w="5648"/>
        <w:gridCol w:w="1716"/>
        <w:gridCol w:w="3374"/>
      </w:tblGrid>
      <w:tr w:rsidR="00000340" w:rsidRPr="000C3EAB" w14:paraId="01943231" w14:textId="77777777" w:rsidTr="00BA0927">
        <w:trPr>
          <w:trHeight w:val="364"/>
        </w:trPr>
        <w:tc>
          <w:tcPr>
            <w:tcW w:w="2630" w:type="pct"/>
            <w:tcMar>
              <w:top w:w="17" w:type="dxa"/>
              <w:left w:w="108" w:type="dxa"/>
              <w:bottom w:w="17" w:type="dxa"/>
              <w:right w:w="108" w:type="dxa"/>
            </w:tcMar>
          </w:tcPr>
          <w:p w14:paraId="60798EFB" w14:textId="1D08E1B0" w:rsidR="00000340" w:rsidRPr="000C3EAB" w:rsidRDefault="00000340" w:rsidP="00000340">
            <w:pPr>
              <w:bidi/>
              <w:spacing w:before="20" w:after="20"/>
              <w:ind w:right="-95"/>
              <w:jc w:val="left"/>
              <w:rPr>
                <w:bCs/>
                <w:caps/>
                <w:sz w:val="20"/>
              </w:rPr>
            </w:pPr>
            <w:r w:rsidRPr="000C3EAB">
              <w:rPr>
                <w:rFonts w:hint="cs"/>
                <w:bCs/>
                <w:caps/>
                <w:sz w:val="20"/>
                <w:rtl/>
              </w:rPr>
              <w:t>متوسط استهلاك ا</w:t>
            </w:r>
            <w:r w:rsidR="00764EC1" w:rsidRPr="000C3EAB">
              <w:rPr>
                <w:rFonts w:hint="cs"/>
                <w:bCs/>
                <w:caps/>
                <w:sz w:val="20"/>
                <w:rtl/>
              </w:rPr>
              <w:t>لمواد الهيدروفلوروكربونية</w:t>
            </w:r>
            <w:r w:rsidRPr="000C3EAB">
              <w:rPr>
                <w:rFonts w:hint="cs"/>
                <w:bCs/>
                <w:caps/>
                <w:sz w:val="20"/>
                <w:rtl/>
              </w:rPr>
              <w:t xml:space="preserve"> في الخدمة خلال الفترة 2023-2025</w:t>
            </w:r>
          </w:p>
        </w:tc>
        <w:tc>
          <w:tcPr>
            <w:tcW w:w="799" w:type="pct"/>
          </w:tcPr>
          <w:p w14:paraId="326F21DB" w14:textId="19DFF065" w:rsidR="00000340" w:rsidRPr="000C3EAB" w:rsidRDefault="00000340" w:rsidP="00000340">
            <w:pPr>
              <w:bidi/>
              <w:spacing w:before="20" w:after="20"/>
              <w:ind w:right="116"/>
              <w:jc w:val="left"/>
              <w:rPr>
                <w:bCs/>
                <w:sz w:val="20"/>
              </w:rPr>
            </w:pPr>
            <w:r w:rsidRPr="000C3EAB">
              <w:rPr>
                <w:rFonts w:hint="cs"/>
                <w:color w:val="000000" w:themeColor="text1"/>
                <w:sz w:val="20"/>
                <w:rtl/>
              </w:rPr>
              <w:t>1,091</w:t>
            </w:r>
            <w:r w:rsidR="00805282" w:rsidRPr="000C3EAB">
              <w:rPr>
                <w:rFonts w:hint="cs"/>
                <w:color w:val="000000" w:themeColor="text1"/>
                <w:sz w:val="20"/>
                <w:rtl/>
              </w:rPr>
              <w:t>.</w:t>
            </w:r>
            <w:r w:rsidRPr="000C3EAB">
              <w:rPr>
                <w:rFonts w:hint="cs"/>
                <w:color w:val="000000" w:themeColor="text1"/>
                <w:sz w:val="20"/>
                <w:rtl/>
              </w:rPr>
              <w:t>90 طنا متريا</w:t>
            </w:r>
          </w:p>
        </w:tc>
        <w:tc>
          <w:tcPr>
            <w:tcW w:w="1572" w:type="pct"/>
          </w:tcPr>
          <w:p w14:paraId="6C728CE6" w14:textId="689AB0D1" w:rsidR="00000340" w:rsidRPr="000C3EAB" w:rsidRDefault="00000340" w:rsidP="00000340">
            <w:pPr>
              <w:tabs>
                <w:tab w:val="left" w:pos="720"/>
              </w:tabs>
              <w:bidi/>
              <w:spacing w:before="20" w:after="20"/>
              <w:ind w:right="116"/>
              <w:jc w:val="left"/>
              <w:rPr>
                <w:sz w:val="20"/>
              </w:rPr>
            </w:pPr>
            <w:r w:rsidRPr="000C3EAB">
              <w:rPr>
                <w:rFonts w:hint="cs"/>
                <w:color w:val="000000" w:themeColor="text1"/>
                <w:sz w:val="20"/>
                <w:rtl/>
              </w:rPr>
              <w:t xml:space="preserve">2,110,888 </w:t>
            </w:r>
            <w:r w:rsidR="00BA7925" w:rsidRPr="000C3EAB">
              <w:rPr>
                <w:rFonts w:hint="cs"/>
                <w:color w:val="000000" w:themeColor="text1"/>
                <w:sz w:val="20"/>
                <w:rtl/>
              </w:rPr>
              <w:t>طنا</w:t>
            </w:r>
            <w:r w:rsidRPr="000C3EAB">
              <w:rPr>
                <w:rFonts w:hint="cs"/>
                <w:color w:val="000000" w:themeColor="text1"/>
                <w:sz w:val="20"/>
                <w:rtl/>
              </w:rPr>
              <w:t xml:space="preserve"> من مكافئ ثاني أكسيد الكربون</w:t>
            </w:r>
          </w:p>
        </w:tc>
      </w:tr>
    </w:tbl>
    <w:p w14:paraId="38BE7518" w14:textId="77777777" w:rsidR="00000340" w:rsidRPr="000C3EAB" w:rsidRDefault="00000340" w:rsidP="00DA20EB">
      <w:pPr>
        <w:jc w:val="center"/>
        <w:rPr>
          <w:sz w:val="20"/>
          <w:rtl/>
        </w:rPr>
      </w:pPr>
    </w:p>
    <w:p w14:paraId="52E1C9ED" w14:textId="77777777" w:rsidR="00000340" w:rsidRPr="000C3EAB" w:rsidRDefault="00000340" w:rsidP="00DA20EB">
      <w:pPr>
        <w:jc w:val="center"/>
        <w:rPr>
          <w:sz w:val="20"/>
          <w:rtl/>
        </w:rPr>
      </w:pPr>
    </w:p>
    <w:tbl>
      <w:tblPr>
        <w:bidiVisual/>
        <w:tblW w:w="5742" w:type="pct"/>
        <w:tblInd w:w="-66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top w:w="28" w:type="dxa"/>
          <w:left w:w="28" w:type="dxa"/>
          <w:bottom w:w="28" w:type="dxa"/>
          <w:right w:w="28" w:type="dxa"/>
        </w:tblCellMar>
        <w:tblLook w:val="0600" w:firstRow="0" w:lastRow="0" w:firstColumn="0" w:lastColumn="0" w:noHBand="1" w:noVBand="1"/>
      </w:tblPr>
      <w:tblGrid>
        <w:gridCol w:w="4407"/>
        <w:gridCol w:w="1484"/>
        <w:gridCol w:w="1413"/>
        <w:gridCol w:w="1370"/>
        <w:gridCol w:w="2064"/>
      </w:tblGrid>
      <w:tr w:rsidR="00000340" w:rsidRPr="000C3EAB" w14:paraId="05E43498" w14:textId="77777777" w:rsidTr="00BA0927">
        <w:trPr>
          <w:trHeight w:val="66"/>
          <w:tblHeader/>
        </w:trPr>
        <w:tc>
          <w:tcPr>
            <w:tcW w:w="2052" w:type="pct"/>
            <w:tcMar>
              <w:top w:w="17" w:type="dxa"/>
              <w:left w:w="108" w:type="dxa"/>
              <w:bottom w:w="17" w:type="dxa"/>
              <w:right w:w="108" w:type="dxa"/>
            </w:tcMar>
            <w:vAlign w:val="center"/>
          </w:tcPr>
          <w:p w14:paraId="7F79A702" w14:textId="36472A2F" w:rsidR="00000340" w:rsidRPr="000C3EAB" w:rsidRDefault="00000340" w:rsidP="00000340">
            <w:pPr>
              <w:keepNext/>
              <w:suppressAutoHyphens/>
              <w:bidi/>
              <w:jc w:val="left"/>
              <w:rPr>
                <w:bCs/>
                <w:sz w:val="20"/>
              </w:rPr>
            </w:pPr>
            <w:r w:rsidRPr="000C3EAB">
              <w:rPr>
                <w:rFonts w:hint="cs"/>
                <w:bCs/>
                <w:sz w:val="20"/>
                <w:rtl/>
              </w:rPr>
              <w:t>بيانات استهلاك خط الأساس (طن</w:t>
            </w:r>
            <w:r w:rsidRPr="000C3EAB">
              <w:rPr>
                <w:bCs/>
                <w:sz w:val="20"/>
                <w:rtl/>
              </w:rPr>
              <w:t xml:space="preserve"> من مكافئ ثاني أكسيد الكربون</w:t>
            </w:r>
            <w:r w:rsidRPr="000C3EAB">
              <w:rPr>
                <w:rFonts w:hint="cs"/>
                <w:bCs/>
                <w:sz w:val="20"/>
                <w:rtl/>
              </w:rPr>
              <w:t>)</w:t>
            </w:r>
          </w:p>
        </w:tc>
        <w:tc>
          <w:tcPr>
            <w:tcW w:w="691" w:type="pct"/>
            <w:vAlign w:val="center"/>
          </w:tcPr>
          <w:p w14:paraId="7909015E" w14:textId="77777777" w:rsidR="00000340" w:rsidRPr="000C3EAB" w:rsidRDefault="00000340" w:rsidP="00000340">
            <w:pPr>
              <w:keepNext/>
              <w:suppressAutoHyphens/>
              <w:bidi/>
              <w:jc w:val="center"/>
              <w:rPr>
                <w:b/>
                <w:bCs/>
                <w:sz w:val="20"/>
              </w:rPr>
            </w:pPr>
            <w:r w:rsidRPr="000C3EAB">
              <w:rPr>
                <w:b/>
                <w:bCs/>
                <w:sz w:val="20"/>
              </w:rPr>
              <w:t>2023</w:t>
            </w:r>
          </w:p>
        </w:tc>
        <w:tc>
          <w:tcPr>
            <w:tcW w:w="658" w:type="pct"/>
            <w:tcMar>
              <w:top w:w="17" w:type="dxa"/>
              <w:left w:w="108" w:type="dxa"/>
              <w:bottom w:w="17" w:type="dxa"/>
              <w:right w:w="108" w:type="dxa"/>
            </w:tcMar>
            <w:vAlign w:val="center"/>
          </w:tcPr>
          <w:p w14:paraId="698666E9" w14:textId="77777777" w:rsidR="00000340" w:rsidRPr="000C3EAB" w:rsidRDefault="00000340" w:rsidP="00000340">
            <w:pPr>
              <w:keepNext/>
              <w:suppressAutoHyphens/>
              <w:bidi/>
              <w:jc w:val="center"/>
              <w:rPr>
                <w:b/>
                <w:bCs/>
                <w:sz w:val="20"/>
              </w:rPr>
            </w:pPr>
            <w:r w:rsidRPr="000C3EAB">
              <w:rPr>
                <w:b/>
                <w:bCs/>
                <w:sz w:val="20"/>
              </w:rPr>
              <w:t>2024</w:t>
            </w:r>
          </w:p>
        </w:tc>
        <w:tc>
          <w:tcPr>
            <w:tcW w:w="638" w:type="pct"/>
            <w:tcMar>
              <w:top w:w="17" w:type="dxa"/>
              <w:left w:w="108" w:type="dxa"/>
              <w:bottom w:w="17" w:type="dxa"/>
              <w:right w:w="108" w:type="dxa"/>
            </w:tcMar>
            <w:vAlign w:val="center"/>
          </w:tcPr>
          <w:p w14:paraId="6426EAE9" w14:textId="77777777" w:rsidR="00000340" w:rsidRPr="000C3EAB" w:rsidRDefault="00000340" w:rsidP="00000340">
            <w:pPr>
              <w:keepNext/>
              <w:suppressAutoHyphens/>
              <w:bidi/>
              <w:jc w:val="center"/>
              <w:rPr>
                <w:b/>
                <w:bCs/>
                <w:sz w:val="20"/>
              </w:rPr>
            </w:pPr>
            <w:r w:rsidRPr="000C3EAB">
              <w:rPr>
                <w:b/>
                <w:bCs/>
                <w:sz w:val="20"/>
              </w:rPr>
              <w:t>2025</w:t>
            </w:r>
          </w:p>
        </w:tc>
        <w:tc>
          <w:tcPr>
            <w:tcW w:w="961" w:type="pct"/>
            <w:tcMar>
              <w:top w:w="17" w:type="dxa"/>
              <w:left w:w="108" w:type="dxa"/>
              <w:bottom w:w="17" w:type="dxa"/>
              <w:right w:w="108" w:type="dxa"/>
            </w:tcMar>
            <w:vAlign w:val="center"/>
          </w:tcPr>
          <w:p w14:paraId="440EC68F" w14:textId="48D2AFA3" w:rsidR="00000340" w:rsidRPr="000C3EAB" w:rsidRDefault="00000340" w:rsidP="00000340">
            <w:pPr>
              <w:keepNext/>
              <w:suppressAutoHyphens/>
              <w:bidi/>
              <w:jc w:val="center"/>
              <w:rPr>
                <w:b/>
                <w:bCs/>
                <w:sz w:val="20"/>
              </w:rPr>
            </w:pPr>
            <w:r w:rsidRPr="000C3EAB">
              <w:rPr>
                <w:rFonts w:hint="cs"/>
                <w:b/>
                <w:bCs/>
                <w:sz w:val="20"/>
                <w:rtl/>
              </w:rPr>
              <w:t>متوسط استهلاك الفترة 2023-2025*</w:t>
            </w:r>
          </w:p>
        </w:tc>
      </w:tr>
      <w:tr w:rsidR="00000340" w:rsidRPr="000C3EAB" w14:paraId="63766680" w14:textId="77777777" w:rsidTr="00BA0927">
        <w:trPr>
          <w:trHeight w:val="17"/>
        </w:trPr>
        <w:tc>
          <w:tcPr>
            <w:tcW w:w="2052" w:type="pct"/>
            <w:tcMar>
              <w:top w:w="17" w:type="dxa"/>
              <w:left w:w="108" w:type="dxa"/>
              <w:bottom w:w="17" w:type="dxa"/>
              <w:right w:w="108" w:type="dxa"/>
            </w:tcMar>
          </w:tcPr>
          <w:p w14:paraId="1EC25A20" w14:textId="0066CAF7" w:rsidR="00000340" w:rsidRPr="000C3EAB" w:rsidRDefault="00000340" w:rsidP="00000340">
            <w:pPr>
              <w:keepNext/>
              <w:suppressAutoHyphens/>
              <w:bidi/>
              <w:rPr>
                <w:sz w:val="20"/>
              </w:rPr>
            </w:pPr>
            <w:r w:rsidRPr="000C3EAB">
              <w:rPr>
                <w:rFonts w:hint="cs"/>
                <w:sz w:val="20"/>
                <w:rtl/>
              </w:rPr>
              <w:t xml:space="preserve">الاستهلاك السنوي من </w:t>
            </w:r>
            <w:r w:rsidRPr="000C3EAB">
              <w:rPr>
                <w:sz w:val="20"/>
                <w:rtl/>
              </w:rPr>
              <w:t>ا</w:t>
            </w:r>
            <w:r w:rsidR="00764EC1" w:rsidRPr="000C3EAB">
              <w:rPr>
                <w:sz w:val="20"/>
                <w:rtl/>
              </w:rPr>
              <w:t>لمواد الهيدروفلوروكربونية</w:t>
            </w:r>
          </w:p>
        </w:tc>
        <w:tc>
          <w:tcPr>
            <w:tcW w:w="691" w:type="pct"/>
          </w:tcPr>
          <w:p w14:paraId="21084C3A" w14:textId="77777777" w:rsidR="00000340" w:rsidRPr="000C3EAB" w:rsidRDefault="00000340" w:rsidP="004F7B6E">
            <w:pPr>
              <w:keepNext/>
              <w:suppressAutoHyphens/>
              <w:bidi/>
              <w:ind w:right="79"/>
              <w:jc w:val="left"/>
              <w:rPr>
                <w:sz w:val="20"/>
              </w:rPr>
            </w:pPr>
            <w:r w:rsidRPr="000C3EAB">
              <w:rPr>
                <w:sz w:val="20"/>
              </w:rPr>
              <w:t>2,300,559</w:t>
            </w:r>
          </w:p>
        </w:tc>
        <w:tc>
          <w:tcPr>
            <w:tcW w:w="658" w:type="pct"/>
            <w:tcMar>
              <w:top w:w="17" w:type="dxa"/>
              <w:left w:w="108" w:type="dxa"/>
              <w:bottom w:w="17" w:type="dxa"/>
              <w:right w:w="108" w:type="dxa"/>
            </w:tcMar>
          </w:tcPr>
          <w:p w14:paraId="5661154D" w14:textId="77777777" w:rsidR="00000340" w:rsidRPr="000C3EAB" w:rsidRDefault="00000340" w:rsidP="004F7B6E">
            <w:pPr>
              <w:keepNext/>
              <w:suppressAutoHyphens/>
              <w:bidi/>
              <w:ind w:right="79"/>
              <w:jc w:val="left"/>
              <w:rPr>
                <w:sz w:val="20"/>
              </w:rPr>
            </w:pPr>
            <w:r w:rsidRPr="000C3EAB">
              <w:rPr>
                <w:sz w:val="20"/>
              </w:rPr>
              <w:t>2,275,115</w:t>
            </w:r>
          </w:p>
        </w:tc>
        <w:tc>
          <w:tcPr>
            <w:tcW w:w="638" w:type="pct"/>
            <w:tcMar>
              <w:top w:w="17" w:type="dxa"/>
              <w:left w:w="108" w:type="dxa"/>
              <w:bottom w:w="17" w:type="dxa"/>
              <w:right w:w="108" w:type="dxa"/>
            </w:tcMar>
          </w:tcPr>
          <w:p w14:paraId="657B08B5" w14:textId="77777777" w:rsidR="00000340" w:rsidRPr="000C3EAB" w:rsidRDefault="00000340" w:rsidP="004F7B6E">
            <w:pPr>
              <w:keepNext/>
              <w:suppressAutoHyphens/>
              <w:bidi/>
              <w:ind w:right="79"/>
              <w:jc w:val="left"/>
              <w:rPr>
                <w:sz w:val="20"/>
              </w:rPr>
            </w:pPr>
            <w:r w:rsidRPr="000C3EAB">
              <w:rPr>
                <w:sz w:val="20"/>
              </w:rPr>
              <w:t>1,822,104</w:t>
            </w:r>
          </w:p>
        </w:tc>
        <w:tc>
          <w:tcPr>
            <w:tcW w:w="961" w:type="pct"/>
            <w:tcMar>
              <w:top w:w="17" w:type="dxa"/>
              <w:left w:w="108" w:type="dxa"/>
              <w:bottom w:w="17" w:type="dxa"/>
              <w:right w:w="108" w:type="dxa"/>
            </w:tcMar>
          </w:tcPr>
          <w:p w14:paraId="3C09EA83" w14:textId="77777777" w:rsidR="00000340" w:rsidRPr="000C3EAB" w:rsidRDefault="00000340" w:rsidP="004F7B6E">
            <w:pPr>
              <w:keepNext/>
              <w:suppressAutoHyphens/>
              <w:bidi/>
              <w:jc w:val="left"/>
              <w:rPr>
                <w:sz w:val="20"/>
              </w:rPr>
            </w:pPr>
            <w:r w:rsidRPr="000C3EAB">
              <w:rPr>
                <w:sz w:val="20"/>
              </w:rPr>
              <w:t>2,132,593</w:t>
            </w:r>
          </w:p>
        </w:tc>
      </w:tr>
      <w:tr w:rsidR="00000340" w:rsidRPr="000C3EAB" w14:paraId="71EDC0B3" w14:textId="77777777" w:rsidTr="00BA0927">
        <w:trPr>
          <w:trHeight w:val="125"/>
        </w:trPr>
        <w:tc>
          <w:tcPr>
            <w:tcW w:w="4039" w:type="pct"/>
            <w:gridSpan w:val="4"/>
            <w:tcMar>
              <w:top w:w="17" w:type="dxa"/>
              <w:left w:w="108" w:type="dxa"/>
              <w:bottom w:w="17" w:type="dxa"/>
              <w:right w:w="108" w:type="dxa"/>
            </w:tcMar>
          </w:tcPr>
          <w:p w14:paraId="50471E35" w14:textId="531D60C1" w:rsidR="00000340" w:rsidRPr="000C3EAB" w:rsidRDefault="00000340" w:rsidP="00000340">
            <w:pPr>
              <w:keepNext/>
              <w:suppressAutoHyphens/>
              <w:bidi/>
              <w:ind w:right="77"/>
              <w:jc w:val="left"/>
              <w:rPr>
                <w:sz w:val="20"/>
              </w:rPr>
            </w:pPr>
            <w:r w:rsidRPr="000C3EAB">
              <w:rPr>
                <w:rFonts w:hint="cs"/>
                <w:sz w:val="20"/>
                <w:rtl/>
              </w:rPr>
              <w:t xml:space="preserve">خط أساس </w:t>
            </w:r>
            <w:r w:rsidRPr="000C3EAB">
              <w:rPr>
                <w:rFonts w:eastAsia="Batang" w:hint="cs"/>
                <w:snapToGrid w:val="0"/>
                <w:sz w:val="20"/>
                <w:rtl/>
                <w:lang w:eastAsia="ko-KR" w:bidi="ar-AE"/>
              </w:rPr>
              <w:t>ا</w:t>
            </w:r>
            <w:r w:rsidR="00764EC1" w:rsidRPr="000C3EAB">
              <w:rPr>
                <w:rFonts w:eastAsia="Batang" w:hint="cs"/>
                <w:snapToGrid w:val="0"/>
                <w:sz w:val="20"/>
                <w:rtl/>
                <w:lang w:eastAsia="ko-KR" w:bidi="ar-AE"/>
              </w:rPr>
              <w:t>ل</w:t>
            </w:r>
            <w:r w:rsidR="002E386A" w:rsidRPr="000C3EAB">
              <w:rPr>
                <w:rFonts w:eastAsia="Batang" w:hint="cs"/>
                <w:snapToGrid w:val="0"/>
                <w:sz w:val="20"/>
                <w:rtl/>
                <w:lang w:eastAsia="ko-KR" w:bidi="ar-AE"/>
              </w:rPr>
              <w:t>مواد الهيدروكلوروفلوروكربونية</w:t>
            </w:r>
            <w:r w:rsidRPr="000C3EAB">
              <w:rPr>
                <w:rFonts w:eastAsia="Batang" w:hint="cs"/>
                <w:snapToGrid w:val="0"/>
                <w:sz w:val="20"/>
                <w:rtl/>
                <w:lang w:eastAsia="ko-KR" w:bidi="ar-AE"/>
              </w:rPr>
              <w:t xml:space="preserve"> (65 في المائة)</w:t>
            </w:r>
          </w:p>
        </w:tc>
        <w:tc>
          <w:tcPr>
            <w:tcW w:w="961" w:type="pct"/>
          </w:tcPr>
          <w:p w14:paraId="535EABB2" w14:textId="77777777" w:rsidR="00000340" w:rsidRPr="000C3EAB" w:rsidRDefault="00000340" w:rsidP="004F7B6E">
            <w:pPr>
              <w:keepNext/>
              <w:suppressAutoHyphens/>
              <w:bidi/>
              <w:jc w:val="left"/>
              <w:rPr>
                <w:sz w:val="20"/>
              </w:rPr>
            </w:pPr>
            <w:r w:rsidRPr="000C3EAB">
              <w:rPr>
                <w:sz w:val="20"/>
              </w:rPr>
              <w:t>655,323</w:t>
            </w:r>
          </w:p>
        </w:tc>
      </w:tr>
      <w:tr w:rsidR="00000340" w:rsidRPr="000C3EAB" w14:paraId="5BA9D898" w14:textId="77777777" w:rsidTr="00BA0927">
        <w:trPr>
          <w:trHeight w:val="17"/>
        </w:trPr>
        <w:tc>
          <w:tcPr>
            <w:tcW w:w="4039" w:type="pct"/>
            <w:gridSpan w:val="4"/>
            <w:tcMar>
              <w:top w:w="17" w:type="dxa"/>
              <w:left w:w="108" w:type="dxa"/>
              <w:bottom w:w="17" w:type="dxa"/>
              <w:right w:w="108" w:type="dxa"/>
            </w:tcMar>
          </w:tcPr>
          <w:p w14:paraId="49068897" w14:textId="6BDD7A40" w:rsidR="00000340" w:rsidRPr="000C3EAB" w:rsidRDefault="00000340" w:rsidP="00000340">
            <w:pPr>
              <w:keepNext/>
              <w:suppressAutoHyphens/>
              <w:bidi/>
              <w:ind w:right="77"/>
              <w:jc w:val="left"/>
              <w:rPr>
                <w:b/>
                <w:bCs/>
                <w:sz w:val="20"/>
              </w:rPr>
            </w:pPr>
            <w:r w:rsidRPr="000C3EAB">
              <w:rPr>
                <w:rFonts w:hint="cs"/>
                <w:sz w:val="20"/>
                <w:rtl/>
              </w:rPr>
              <w:t xml:space="preserve">خط أساس </w:t>
            </w:r>
            <w:r w:rsidRPr="000C3EAB">
              <w:rPr>
                <w:rFonts w:eastAsia="Batang" w:hint="cs"/>
                <w:snapToGrid w:val="0"/>
                <w:sz w:val="20"/>
                <w:rtl/>
                <w:lang w:eastAsia="ko-KR" w:bidi="ar-AE"/>
              </w:rPr>
              <w:t>ا</w:t>
            </w:r>
            <w:r w:rsidR="00764EC1" w:rsidRPr="000C3EAB">
              <w:rPr>
                <w:rFonts w:eastAsia="Batang" w:hint="cs"/>
                <w:snapToGrid w:val="0"/>
                <w:sz w:val="20"/>
                <w:rtl/>
                <w:lang w:eastAsia="ko-KR" w:bidi="ar-AE"/>
              </w:rPr>
              <w:t>لمواد الهيدروفلوروكربونية</w:t>
            </w:r>
            <w:r w:rsidRPr="000C3EAB">
              <w:rPr>
                <w:rFonts w:eastAsia="Batang" w:hint="cs"/>
                <w:snapToGrid w:val="0"/>
                <w:sz w:val="20"/>
                <w:rtl/>
                <w:lang w:eastAsia="ko-KR" w:bidi="ar-AE"/>
              </w:rPr>
              <w:t xml:space="preserve"> ("المؤقت")</w:t>
            </w:r>
          </w:p>
        </w:tc>
        <w:tc>
          <w:tcPr>
            <w:tcW w:w="961" w:type="pct"/>
          </w:tcPr>
          <w:p w14:paraId="1AB2E28C" w14:textId="77777777" w:rsidR="00000340" w:rsidRPr="000C3EAB" w:rsidRDefault="00000340" w:rsidP="004F7B6E">
            <w:pPr>
              <w:keepNext/>
              <w:suppressAutoHyphens/>
              <w:bidi/>
              <w:jc w:val="left"/>
              <w:rPr>
                <w:sz w:val="20"/>
              </w:rPr>
            </w:pPr>
            <w:r w:rsidRPr="000C3EAB">
              <w:rPr>
                <w:sz w:val="20"/>
              </w:rPr>
              <w:t>2,787,916</w:t>
            </w:r>
          </w:p>
        </w:tc>
      </w:tr>
    </w:tbl>
    <w:p w14:paraId="29DBA4EF" w14:textId="4CE47D09" w:rsidR="00000340" w:rsidRPr="000C3EAB" w:rsidRDefault="00F118C8" w:rsidP="004F7B6E">
      <w:pPr>
        <w:bidi/>
        <w:ind w:left="-563" w:right="-720" w:hanging="67"/>
        <w:rPr>
          <w:sz w:val="20"/>
          <w:rtl/>
        </w:rPr>
      </w:pPr>
      <w:r w:rsidRPr="000C3EAB">
        <w:rPr>
          <w:rFonts w:hint="cs"/>
          <w:sz w:val="20"/>
          <w:rtl/>
        </w:rPr>
        <w:t>* ب</w:t>
      </w:r>
      <w:r w:rsidRPr="000C3EAB">
        <w:rPr>
          <w:sz w:val="20"/>
          <w:rtl/>
        </w:rPr>
        <w:t xml:space="preserve">صفتها طرفا في المجموعة 2 </w:t>
      </w:r>
      <w:r w:rsidRPr="000C3EAB">
        <w:rPr>
          <w:rFonts w:hint="cs"/>
          <w:sz w:val="20"/>
          <w:rtl/>
        </w:rPr>
        <w:t xml:space="preserve">من البلدان العاملة بموجب </w:t>
      </w:r>
      <w:r w:rsidRPr="000C3EAB">
        <w:rPr>
          <w:sz w:val="20"/>
          <w:rtl/>
        </w:rPr>
        <w:t>المادة 5، يتم تحديد خط أساس ا</w:t>
      </w:r>
      <w:r w:rsidR="00764EC1" w:rsidRPr="000C3EAB">
        <w:rPr>
          <w:sz w:val="20"/>
          <w:rtl/>
        </w:rPr>
        <w:t>لمواد الهيدروفلوروكربونية</w:t>
      </w:r>
      <w:r w:rsidRPr="000C3EAB">
        <w:rPr>
          <w:sz w:val="20"/>
          <w:rtl/>
        </w:rPr>
        <w:t xml:space="preserve"> </w:t>
      </w:r>
      <w:r w:rsidR="00BA7925" w:rsidRPr="000C3EAB">
        <w:rPr>
          <w:rFonts w:hint="cs"/>
          <w:sz w:val="20"/>
          <w:rtl/>
        </w:rPr>
        <w:t>ل</w:t>
      </w:r>
      <w:r w:rsidRPr="000C3EAB">
        <w:rPr>
          <w:sz w:val="20"/>
          <w:rtl/>
        </w:rPr>
        <w:t xml:space="preserve">عمان باستخدام متوسط ​​الاستهلاك من عام 2024 إلى عام 2026؛ </w:t>
      </w:r>
      <w:r w:rsidRPr="000C3EAB">
        <w:rPr>
          <w:rFonts w:hint="cs"/>
          <w:sz w:val="20"/>
          <w:rtl/>
        </w:rPr>
        <w:t>و</w:t>
      </w:r>
      <w:r w:rsidRPr="000C3EAB">
        <w:rPr>
          <w:sz w:val="20"/>
          <w:rtl/>
        </w:rPr>
        <w:t xml:space="preserve">بالنسبة </w:t>
      </w:r>
      <w:r w:rsidRPr="000C3EAB">
        <w:rPr>
          <w:rFonts w:hint="cs"/>
          <w:sz w:val="20"/>
          <w:rtl/>
        </w:rPr>
        <w:t>ل</w:t>
      </w:r>
      <w:r w:rsidR="00BA7925" w:rsidRPr="000C3EAB">
        <w:rPr>
          <w:rFonts w:hint="cs"/>
          <w:sz w:val="20"/>
          <w:rtl/>
        </w:rPr>
        <w:t>هذا ا</w:t>
      </w:r>
      <w:r w:rsidRPr="000C3EAB">
        <w:rPr>
          <w:rFonts w:hint="cs"/>
          <w:sz w:val="20"/>
          <w:rtl/>
        </w:rPr>
        <w:t>طلب</w:t>
      </w:r>
      <w:r w:rsidRPr="000C3EAB">
        <w:rPr>
          <w:sz w:val="20"/>
          <w:rtl/>
        </w:rPr>
        <w:t xml:space="preserve">، يتم استخدام بيانات السنوات الثلاث الأخيرة (2023-2025) في "الفترة </w:t>
      </w:r>
      <w:r w:rsidRPr="000C3EAB">
        <w:rPr>
          <w:rFonts w:hint="cs"/>
          <w:sz w:val="20"/>
          <w:rtl/>
        </w:rPr>
        <w:t>المؤقتة</w:t>
      </w:r>
      <w:r w:rsidRPr="000C3EAB">
        <w:rPr>
          <w:sz w:val="20"/>
        </w:rPr>
        <w:t>"</w:t>
      </w:r>
      <w:r w:rsidR="00805282" w:rsidRPr="000C3EAB">
        <w:rPr>
          <w:sz w:val="20"/>
          <w:rtl/>
        </w:rPr>
        <w:t>.</w:t>
      </w:r>
    </w:p>
    <w:p w14:paraId="4A92842C" w14:textId="77777777" w:rsidR="00DA20EB" w:rsidRPr="000C3EAB" w:rsidRDefault="00DA20EB" w:rsidP="00DA20EB">
      <w:pPr>
        <w:jc w:val="center"/>
        <w:rPr>
          <w:sz w:val="20"/>
          <w:rtl/>
        </w:rPr>
      </w:pPr>
    </w:p>
    <w:tbl>
      <w:tblPr>
        <w:bidiVisual/>
        <w:tblW w:w="5752" w:type="pct"/>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28" w:type="dxa"/>
          <w:right w:w="28" w:type="dxa"/>
        </w:tblCellMar>
        <w:tblLook w:val="0600" w:firstRow="0" w:lastRow="0" w:firstColumn="0" w:lastColumn="0" w:noHBand="1" w:noVBand="1"/>
      </w:tblPr>
      <w:tblGrid>
        <w:gridCol w:w="6019"/>
        <w:gridCol w:w="4737"/>
      </w:tblGrid>
      <w:tr w:rsidR="00F118C8" w:rsidRPr="000C3EAB" w14:paraId="7D7DAB5D" w14:textId="77777777" w:rsidTr="00BA0927">
        <w:trPr>
          <w:jc w:val="center"/>
        </w:trPr>
        <w:tc>
          <w:tcPr>
            <w:tcW w:w="5000" w:type="pct"/>
            <w:gridSpan w:val="2"/>
            <w:tcMar>
              <w:top w:w="17" w:type="dxa"/>
              <w:left w:w="108" w:type="dxa"/>
              <w:bottom w:w="17" w:type="dxa"/>
              <w:right w:w="108" w:type="dxa"/>
            </w:tcMar>
          </w:tcPr>
          <w:p w14:paraId="2E93F729" w14:textId="174F187A" w:rsidR="00F118C8" w:rsidRPr="000C3EAB" w:rsidRDefault="00F118C8" w:rsidP="00F118C8">
            <w:pPr>
              <w:bidi/>
              <w:spacing w:before="20" w:after="20"/>
              <w:ind w:right="116"/>
              <w:jc w:val="left"/>
              <w:rPr>
                <w:sz w:val="20"/>
              </w:rPr>
            </w:pPr>
            <w:r w:rsidRPr="000C3EAB">
              <w:rPr>
                <w:rFonts w:hint="cs"/>
                <w:b/>
                <w:bCs/>
                <w:sz w:val="20"/>
                <w:rtl/>
              </w:rPr>
              <w:t xml:space="preserve">استهلاك </w:t>
            </w:r>
            <w:r w:rsidRPr="000C3EAB">
              <w:rPr>
                <w:b/>
                <w:bCs/>
                <w:sz w:val="20"/>
                <w:rtl/>
              </w:rPr>
              <w:t>ا</w:t>
            </w:r>
            <w:r w:rsidR="00764EC1" w:rsidRPr="000C3EAB">
              <w:rPr>
                <w:b/>
                <w:bCs/>
                <w:sz w:val="20"/>
                <w:rtl/>
              </w:rPr>
              <w:t>لمواد الهيدروفلوروكربونية</w:t>
            </w:r>
            <w:r w:rsidRPr="000C3EAB">
              <w:rPr>
                <w:rFonts w:hint="cs"/>
                <w:b/>
                <w:bCs/>
                <w:sz w:val="20"/>
                <w:rtl/>
              </w:rPr>
              <w:t xml:space="preserve"> المؤهل للتمويل (</w:t>
            </w:r>
            <w:r w:rsidRPr="000C3EAB">
              <w:rPr>
                <w:b/>
                <w:bCs/>
                <w:sz w:val="20"/>
                <w:rtl/>
              </w:rPr>
              <w:t>طن من مكافئ ثاني أكسيد الكربون</w:t>
            </w:r>
            <w:r w:rsidRPr="000C3EAB">
              <w:rPr>
                <w:rFonts w:hint="cs"/>
                <w:b/>
                <w:bCs/>
                <w:sz w:val="20"/>
                <w:rtl/>
              </w:rPr>
              <w:t>)</w:t>
            </w:r>
          </w:p>
        </w:tc>
      </w:tr>
      <w:tr w:rsidR="00F118C8" w:rsidRPr="000C3EAB" w14:paraId="74B8EEC9" w14:textId="77777777" w:rsidTr="00BA0927">
        <w:trPr>
          <w:jc w:val="center"/>
        </w:trPr>
        <w:tc>
          <w:tcPr>
            <w:tcW w:w="2798" w:type="pct"/>
            <w:tcMar>
              <w:top w:w="17" w:type="dxa"/>
              <w:left w:w="108" w:type="dxa"/>
              <w:bottom w:w="17" w:type="dxa"/>
              <w:right w:w="108" w:type="dxa"/>
            </w:tcMar>
            <w:vAlign w:val="center"/>
          </w:tcPr>
          <w:p w14:paraId="592403BF" w14:textId="680D7B0A" w:rsidR="00F118C8" w:rsidRPr="000C3EAB" w:rsidRDefault="00F118C8" w:rsidP="00F118C8">
            <w:pPr>
              <w:bidi/>
              <w:spacing w:before="20" w:after="20"/>
              <w:ind w:right="55"/>
              <w:jc w:val="left"/>
              <w:rPr>
                <w:sz w:val="20"/>
              </w:rPr>
            </w:pPr>
            <w:r w:rsidRPr="000C3EAB">
              <w:rPr>
                <w:sz w:val="20"/>
                <w:rtl/>
              </w:rPr>
              <w:t xml:space="preserve">نقطة </w:t>
            </w:r>
            <w:r w:rsidRPr="000C3EAB">
              <w:rPr>
                <w:rFonts w:hint="cs"/>
                <w:sz w:val="20"/>
                <w:rtl/>
              </w:rPr>
              <w:t>البداية</w:t>
            </w:r>
            <w:r w:rsidRPr="000C3EAB">
              <w:rPr>
                <w:sz w:val="20"/>
                <w:rtl/>
              </w:rPr>
              <w:t xml:space="preserve"> </w:t>
            </w:r>
            <w:r w:rsidRPr="000C3EAB">
              <w:rPr>
                <w:rFonts w:hint="cs"/>
                <w:sz w:val="20"/>
                <w:rtl/>
              </w:rPr>
              <w:t>لل</w:t>
            </w:r>
            <w:r w:rsidRPr="000C3EAB">
              <w:rPr>
                <w:sz w:val="20"/>
                <w:rtl/>
              </w:rPr>
              <w:t xml:space="preserve">تخفيضات </w:t>
            </w:r>
            <w:r w:rsidRPr="000C3EAB">
              <w:rPr>
                <w:rFonts w:hint="cs"/>
                <w:sz w:val="20"/>
                <w:rtl/>
              </w:rPr>
              <w:t>ال</w:t>
            </w:r>
            <w:r w:rsidRPr="000C3EAB">
              <w:rPr>
                <w:sz w:val="20"/>
                <w:rtl/>
              </w:rPr>
              <w:t xml:space="preserve">إجمالية </w:t>
            </w:r>
            <w:r w:rsidRPr="000C3EAB">
              <w:rPr>
                <w:rFonts w:hint="cs"/>
                <w:sz w:val="20"/>
                <w:rtl/>
              </w:rPr>
              <w:t>ال</w:t>
            </w:r>
            <w:r w:rsidRPr="000C3EAB">
              <w:rPr>
                <w:sz w:val="20"/>
                <w:rtl/>
              </w:rPr>
              <w:t>مستدامة</w:t>
            </w:r>
          </w:p>
        </w:tc>
        <w:tc>
          <w:tcPr>
            <w:tcW w:w="2202" w:type="pct"/>
            <w:vAlign w:val="center"/>
          </w:tcPr>
          <w:p w14:paraId="55B0A50E" w14:textId="7DB04773" w:rsidR="00F118C8" w:rsidRPr="000C3EAB" w:rsidRDefault="00F118C8" w:rsidP="00F118C8">
            <w:pPr>
              <w:bidi/>
              <w:spacing w:before="20" w:after="20"/>
              <w:ind w:left="-29" w:right="116"/>
              <w:jc w:val="center"/>
              <w:rPr>
                <w:sz w:val="20"/>
              </w:rPr>
            </w:pPr>
            <w:r w:rsidRPr="000C3EAB">
              <w:rPr>
                <w:rFonts w:hint="cs"/>
                <w:sz w:val="20"/>
                <w:rtl/>
              </w:rPr>
              <w:t>تحدد لاحقا</w:t>
            </w:r>
          </w:p>
        </w:tc>
      </w:tr>
      <w:tr w:rsidR="00F118C8" w:rsidRPr="000C3EAB" w14:paraId="666E2493" w14:textId="77777777" w:rsidTr="00BA0927">
        <w:trPr>
          <w:jc w:val="center"/>
        </w:trPr>
        <w:tc>
          <w:tcPr>
            <w:tcW w:w="2798" w:type="pct"/>
            <w:tcMar>
              <w:top w:w="17" w:type="dxa"/>
              <w:left w:w="108" w:type="dxa"/>
              <w:bottom w:w="17" w:type="dxa"/>
              <w:right w:w="108" w:type="dxa"/>
            </w:tcMar>
            <w:vAlign w:val="center"/>
          </w:tcPr>
          <w:p w14:paraId="75AD9A04" w14:textId="063025BB" w:rsidR="00F118C8" w:rsidRPr="000C3EAB" w:rsidRDefault="00F118C8" w:rsidP="00F118C8">
            <w:pPr>
              <w:bidi/>
              <w:spacing w:before="20" w:after="20"/>
              <w:ind w:right="55"/>
              <w:jc w:val="left"/>
              <w:rPr>
                <w:b/>
                <w:sz w:val="20"/>
              </w:rPr>
            </w:pPr>
            <w:r w:rsidRPr="000C3EAB">
              <w:rPr>
                <w:rFonts w:hint="cs"/>
                <w:sz w:val="20"/>
                <w:rtl/>
              </w:rPr>
              <w:t>المشروعات</w:t>
            </w:r>
            <w:r w:rsidRPr="000C3EAB">
              <w:rPr>
                <w:sz w:val="20"/>
                <w:rtl/>
              </w:rPr>
              <w:t xml:space="preserve"> </w:t>
            </w:r>
            <w:r w:rsidRPr="000C3EAB">
              <w:rPr>
                <w:rFonts w:hint="cs"/>
                <w:sz w:val="20"/>
                <w:rtl/>
              </w:rPr>
              <w:t>ال</w:t>
            </w:r>
            <w:r w:rsidRPr="000C3EAB">
              <w:rPr>
                <w:sz w:val="20"/>
                <w:rtl/>
              </w:rPr>
              <w:t xml:space="preserve">استثمارية </w:t>
            </w:r>
            <w:r w:rsidRPr="000C3EAB">
              <w:rPr>
                <w:rFonts w:hint="cs"/>
                <w:sz w:val="20"/>
                <w:rtl/>
              </w:rPr>
              <w:t>الموافق عليها</w:t>
            </w:r>
            <w:r w:rsidRPr="000C3EAB">
              <w:rPr>
                <w:sz w:val="20"/>
                <w:rtl/>
              </w:rPr>
              <w:t xml:space="preserve"> سابقا </w:t>
            </w:r>
            <w:r w:rsidR="00BA7925" w:rsidRPr="000C3EAB">
              <w:rPr>
                <w:rFonts w:hint="cs"/>
                <w:sz w:val="20"/>
                <w:rtl/>
              </w:rPr>
              <w:t>لل</w:t>
            </w:r>
            <w:r w:rsidR="002E386A" w:rsidRPr="000C3EAB">
              <w:rPr>
                <w:rFonts w:hint="cs"/>
                <w:sz w:val="20"/>
                <w:rtl/>
              </w:rPr>
              <w:t>تخفيض التدريجي</w:t>
            </w:r>
            <w:r w:rsidRPr="000C3EAB">
              <w:rPr>
                <w:rFonts w:hint="cs"/>
                <w:sz w:val="20"/>
                <w:rtl/>
              </w:rPr>
              <w:t xml:space="preserve"> </w:t>
            </w:r>
            <w:r w:rsidR="00BA7925" w:rsidRPr="000C3EAB">
              <w:rPr>
                <w:rFonts w:eastAsia="Batang" w:hint="cs"/>
                <w:snapToGrid w:val="0"/>
                <w:sz w:val="20"/>
                <w:rtl/>
                <w:lang w:eastAsia="ko-KR" w:bidi="ar-AE"/>
              </w:rPr>
              <w:t>ل</w:t>
            </w:r>
            <w:r w:rsidR="00764EC1" w:rsidRPr="000C3EAB">
              <w:rPr>
                <w:rFonts w:eastAsia="Batang" w:hint="cs"/>
                <w:snapToGrid w:val="0"/>
                <w:sz w:val="20"/>
                <w:rtl/>
                <w:lang w:eastAsia="ko-KR" w:bidi="ar-AE"/>
              </w:rPr>
              <w:t>لمواد الهيدروفلوروكربونية</w:t>
            </w:r>
          </w:p>
        </w:tc>
        <w:tc>
          <w:tcPr>
            <w:tcW w:w="2202" w:type="pct"/>
            <w:vAlign w:val="center"/>
          </w:tcPr>
          <w:p w14:paraId="1FFA752E" w14:textId="1D6B95EE" w:rsidR="00F118C8" w:rsidRPr="000C3EAB" w:rsidRDefault="00F118C8" w:rsidP="00F118C8">
            <w:pPr>
              <w:bidi/>
              <w:spacing w:before="20" w:after="20"/>
              <w:ind w:right="116"/>
              <w:jc w:val="center"/>
              <w:rPr>
                <w:b/>
                <w:sz w:val="20"/>
              </w:rPr>
            </w:pPr>
            <w:r w:rsidRPr="000C3EAB">
              <w:rPr>
                <w:rFonts w:hint="cs"/>
                <w:sz w:val="20"/>
                <w:rtl/>
              </w:rPr>
              <w:t>لا</w:t>
            </w:r>
          </w:p>
        </w:tc>
      </w:tr>
      <w:tr w:rsidR="00F118C8" w:rsidRPr="000C3EAB" w14:paraId="51E0D85B" w14:textId="77777777" w:rsidTr="00BA0927">
        <w:trPr>
          <w:jc w:val="center"/>
        </w:trPr>
        <w:tc>
          <w:tcPr>
            <w:tcW w:w="2798" w:type="pct"/>
            <w:tcMar>
              <w:top w:w="17" w:type="dxa"/>
              <w:left w:w="108" w:type="dxa"/>
              <w:bottom w:w="17" w:type="dxa"/>
              <w:right w:w="108" w:type="dxa"/>
            </w:tcMar>
            <w:vAlign w:val="center"/>
          </w:tcPr>
          <w:p w14:paraId="2A7E0474" w14:textId="1617F922" w:rsidR="00F118C8" w:rsidRPr="000C3EAB" w:rsidRDefault="00F118C8" w:rsidP="00F118C8">
            <w:pPr>
              <w:bidi/>
              <w:spacing w:before="20" w:after="20"/>
              <w:ind w:right="172"/>
              <w:jc w:val="left"/>
              <w:rPr>
                <w:sz w:val="20"/>
              </w:rPr>
            </w:pPr>
            <w:r w:rsidRPr="000C3EAB">
              <w:rPr>
                <w:rFonts w:hint="cs"/>
                <w:sz w:val="20"/>
                <w:rtl/>
              </w:rPr>
              <w:t>ال</w:t>
            </w:r>
            <w:r w:rsidRPr="000C3EAB">
              <w:rPr>
                <w:sz w:val="20"/>
                <w:rtl/>
              </w:rPr>
              <w:t xml:space="preserve">تخفيضات </w:t>
            </w:r>
            <w:r w:rsidRPr="000C3EAB">
              <w:rPr>
                <w:rFonts w:hint="cs"/>
                <w:sz w:val="20"/>
                <w:rtl/>
              </w:rPr>
              <w:t>ال</w:t>
            </w:r>
            <w:r w:rsidRPr="000C3EAB">
              <w:rPr>
                <w:sz w:val="20"/>
                <w:rtl/>
              </w:rPr>
              <w:t xml:space="preserve">إجمالية من </w:t>
            </w:r>
            <w:r w:rsidRPr="000C3EAB">
              <w:rPr>
                <w:rFonts w:hint="cs"/>
                <w:sz w:val="20"/>
                <w:rtl/>
              </w:rPr>
              <w:t>المشروعات</w:t>
            </w:r>
            <w:r w:rsidRPr="000C3EAB">
              <w:rPr>
                <w:sz w:val="20"/>
                <w:rtl/>
              </w:rPr>
              <w:t xml:space="preserve"> </w:t>
            </w:r>
            <w:r w:rsidRPr="000C3EAB">
              <w:rPr>
                <w:rFonts w:hint="cs"/>
                <w:sz w:val="20"/>
                <w:rtl/>
              </w:rPr>
              <w:t>الموافق عليها</w:t>
            </w:r>
            <w:r w:rsidRPr="000C3EAB">
              <w:rPr>
                <w:sz w:val="20"/>
                <w:rtl/>
              </w:rPr>
              <w:t xml:space="preserve"> سابقا</w:t>
            </w:r>
          </w:p>
        </w:tc>
        <w:tc>
          <w:tcPr>
            <w:tcW w:w="2202" w:type="pct"/>
            <w:vAlign w:val="center"/>
          </w:tcPr>
          <w:p w14:paraId="3F7DA2F1" w14:textId="5B9BB8F0" w:rsidR="00F118C8" w:rsidRPr="000C3EAB" w:rsidRDefault="00F118C8" w:rsidP="00F118C8">
            <w:pPr>
              <w:bidi/>
              <w:spacing w:before="20" w:after="20"/>
              <w:ind w:right="116"/>
              <w:jc w:val="center"/>
              <w:rPr>
                <w:sz w:val="20"/>
              </w:rPr>
            </w:pPr>
            <w:r w:rsidRPr="000C3EAB">
              <w:rPr>
                <w:rFonts w:hint="cs"/>
                <w:sz w:val="20"/>
                <w:rtl/>
              </w:rPr>
              <w:t xml:space="preserve">لا </w:t>
            </w:r>
            <w:r w:rsidR="00BA7925" w:rsidRPr="000C3EAB">
              <w:rPr>
                <w:rFonts w:hint="cs"/>
                <w:sz w:val="20"/>
                <w:rtl/>
              </w:rPr>
              <w:t>ت</w:t>
            </w:r>
            <w:r w:rsidRPr="000C3EAB">
              <w:rPr>
                <w:rFonts w:hint="cs"/>
                <w:sz w:val="20"/>
                <w:rtl/>
              </w:rPr>
              <w:t>نطبق</w:t>
            </w:r>
          </w:p>
        </w:tc>
      </w:tr>
    </w:tbl>
    <w:p w14:paraId="14CB48F5" w14:textId="77777777" w:rsidR="00000340" w:rsidRPr="000C3EAB" w:rsidRDefault="00000340" w:rsidP="00DA20EB">
      <w:pPr>
        <w:jc w:val="center"/>
        <w:rPr>
          <w:sz w:val="20"/>
          <w:rtl/>
        </w:rPr>
      </w:pPr>
    </w:p>
    <w:p w14:paraId="4D92F449" w14:textId="77777777" w:rsidR="002D5868" w:rsidRPr="000C3EAB" w:rsidRDefault="002D5868" w:rsidP="00DA20EB">
      <w:pPr>
        <w:bidi/>
        <w:jc w:val="center"/>
        <w:rPr>
          <w:sz w:val="20"/>
          <w:rtl/>
          <w:lang w:bidi="ar-EG"/>
        </w:rPr>
        <w:sectPr w:rsidR="002D5868" w:rsidRPr="000C3EAB" w:rsidSect="00805282">
          <w:headerReference w:type="even" r:id="rId16"/>
          <w:headerReference w:type="default" r:id="rId17"/>
          <w:footerReference w:type="default" r:id="rId18"/>
          <w:pgSz w:w="12240" w:h="15840" w:code="1"/>
          <w:pgMar w:top="720" w:right="1440" w:bottom="862" w:left="1440" w:header="720" w:footer="476" w:gutter="0"/>
          <w:pgNumType w:start="2"/>
          <w:cols w:space="720"/>
          <w:docGrid w:linePitch="326"/>
        </w:sectPr>
      </w:pPr>
    </w:p>
    <w:p w14:paraId="1F45C047" w14:textId="77777777" w:rsidR="00DA20EB" w:rsidRPr="000C3EAB" w:rsidRDefault="00DA20EB" w:rsidP="00DA20EB">
      <w:pPr>
        <w:bidi/>
        <w:jc w:val="center"/>
        <w:rPr>
          <w:sz w:val="20"/>
          <w:rtl/>
          <w:lang w:bidi="ar-EG"/>
        </w:rPr>
      </w:pPr>
    </w:p>
    <w:tbl>
      <w:tblPr>
        <w:tblStyle w:val="1"/>
        <w:bidiVisual/>
        <w:tblW w:w="5341" w:type="pct"/>
        <w:jc w:val="center"/>
        <w:tblLayout w:type="fixed"/>
        <w:tblLook w:val="04A0" w:firstRow="1" w:lastRow="0" w:firstColumn="1" w:lastColumn="0" w:noHBand="0" w:noVBand="1"/>
      </w:tblPr>
      <w:tblGrid>
        <w:gridCol w:w="2658"/>
        <w:gridCol w:w="1036"/>
        <w:gridCol w:w="1757"/>
        <w:gridCol w:w="1222"/>
        <w:gridCol w:w="1221"/>
        <w:gridCol w:w="1221"/>
        <w:gridCol w:w="1221"/>
        <w:gridCol w:w="1221"/>
        <w:gridCol w:w="1221"/>
        <w:gridCol w:w="1221"/>
        <w:gridCol w:w="1221"/>
      </w:tblGrid>
      <w:tr w:rsidR="00F118C8" w:rsidRPr="000C3EAB" w14:paraId="587791E7" w14:textId="77777777" w:rsidTr="008534C2">
        <w:trPr>
          <w:trHeight w:val="216"/>
          <w:jc w:val="center"/>
        </w:trPr>
        <w:tc>
          <w:tcPr>
            <w:tcW w:w="1788" w:type="pct"/>
            <w:gridSpan w:val="3"/>
          </w:tcPr>
          <w:p w14:paraId="594DF0F9" w14:textId="5814DC69" w:rsidR="00F118C8" w:rsidRPr="000C3EAB" w:rsidRDefault="00F118C8" w:rsidP="00F118C8">
            <w:pPr>
              <w:bidi/>
              <w:spacing w:before="20" w:after="20"/>
              <w:rPr>
                <w:b/>
                <w:bCs/>
                <w:sz w:val="20"/>
              </w:rPr>
            </w:pPr>
            <w:r w:rsidRPr="000C3EAB">
              <w:rPr>
                <w:rFonts w:eastAsia="Batang"/>
                <w:bCs/>
                <w:snapToGrid w:val="0"/>
                <w:sz w:val="20"/>
                <w:rtl/>
                <w:lang w:eastAsia="ko-KR" w:bidi="ar-AE"/>
              </w:rPr>
              <w:t>بيانات المشروع</w:t>
            </w:r>
            <w:r w:rsidRPr="000C3EAB">
              <w:rPr>
                <w:rFonts w:eastAsia="Batang" w:hint="cs"/>
                <w:bCs/>
                <w:snapToGrid w:val="0"/>
                <w:sz w:val="20"/>
                <w:rtl/>
                <w:lang w:eastAsia="ko-KR" w:bidi="ar-AE"/>
              </w:rPr>
              <w:t xml:space="preserve"> كما تم الاتفاق عليها</w:t>
            </w:r>
          </w:p>
        </w:tc>
        <w:tc>
          <w:tcPr>
            <w:tcW w:w="401" w:type="pct"/>
            <w:vAlign w:val="center"/>
          </w:tcPr>
          <w:p w14:paraId="1E225773" w14:textId="665B06C3" w:rsidR="00F118C8" w:rsidRPr="000C3EAB" w:rsidRDefault="00F118C8" w:rsidP="00F118C8">
            <w:pPr>
              <w:bidi/>
              <w:spacing w:before="20" w:after="20"/>
              <w:jc w:val="center"/>
              <w:rPr>
                <w:b/>
                <w:bCs/>
                <w:sz w:val="20"/>
              </w:rPr>
            </w:pPr>
            <w:r w:rsidRPr="000C3EAB">
              <w:rPr>
                <w:b/>
                <w:bCs/>
                <w:sz w:val="20"/>
              </w:rPr>
              <w:t>2026</w:t>
            </w:r>
            <w:r w:rsidR="00805282" w:rsidRPr="000C3EAB">
              <w:rPr>
                <w:rFonts w:hint="cs"/>
                <w:b/>
                <w:bCs/>
                <w:sz w:val="20"/>
                <w:rtl/>
              </w:rPr>
              <w:t>*</w:t>
            </w:r>
          </w:p>
        </w:tc>
        <w:tc>
          <w:tcPr>
            <w:tcW w:w="401" w:type="pct"/>
            <w:vAlign w:val="center"/>
          </w:tcPr>
          <w:p w14:paraId="2681AC33" w14:textId="77777777" w:rsidR="00F118C8" w:rsidRPr="000C3EAB" w:rsidRDefault="00F118C8" w:rsidP="00F118C8">
            <w:pPr>
              <w:bidi/>
              <w:spacing w:before="20" w:after="20"/>
              <w:jc w:val="center"/>
              <w:rPr>
                <w:b/>
                <w:bCs/>
                <w:sz w:val="20"/>
              </w:rPr>
            </w:pPr>
            <w:r w:rsidRPr="000C3EAB">
              <w:rPr>
                <w:b/>
                <w:bCs/>
                <w:sz w:val="20"/>
              </w:rPr>
              <w:t>2027</w:t>
            </w:r>
          </w:p>
        </w:tc>
        <w:tc>
          <w:tcPr>
            <w:tcW w:w="401" w:type="pct"/>
            <w:vAlign w:val="center"/>
          </w:tcPr>
          <w:p w14:paraId="57B7D6B3" w14:textId="77777777" w:rsidR="00F118C8" w:rsidRPr="000C3EAB" w:rsidRDefault="00F118C8" w:rsidP="00F118C8">
            <w:pPr>
              <w:bidi/>
              <w:spacing w:before="20" w:after="20"/>
              <w:jc w:val="center"/>
              <w:rPr>
                <w:b/>
                <w:bCs/>
                <w:sz w:val="20"/>
              </w:rPr>
            </w:pPr>
            <w:r w:rsidRPr="000C3EAB">
              <w:rPr>
                <w:b/>
                <w:bCs/>
                <w:sz w:val="20"/>
              </w:rPr>
              <w:t>2028</w:t>
            </w:r>
          </w:p>
        </w:tc>
        <w:tc>
          <w:tcPr>
            <w:tcW w:w="401" w:type="pct"/>
          </w:tcPr>
          <w:p w14:paraId="42B47761" w14:textId="77777777" w:rsidR="00F118C8" w:rsidRPr="000C3EAB" w:rsidRDefault="00F118C8" w:rsidP="00F118C8">
            <w:pPr>
              <w:bidi/>
              <w:spacing w:before="20" w:after="20"/>
              <w:jc w:val="center"/>
              <w:rPr>
                <w:b/>
                <w:bCs/>
                <w:sz w:val="20"/>
              </w:rPr>
            </w:pPr>
            <w:r w:rsidRPr="000C3EAB">
              <w:rPr>
                <w:b/>
                <w:bCs/>
                <w:sz w:val="20"/>
              </w:rPr>
              <w:t>2029</w:t>
            </w:r>
          </w:p>
        </w:tc>
        <w:tc>
          <w:tcPr>
            <w:tcW w:w="401" w:type="pct"/>
          </w:tcPr>
          <w:p w14:paraId="2054A2BA" w14:textId="77777777" w:rsidR="00F118C8" w:rsidRPr="000C3EAB" w:rsidRDefault="00F118C8" w:rsidP="00F118C8">
            <w:pPr>
              <w:bidi/>
              <w:spacing w:before="20" w:after="20"/>
              <w:jc w:val="center"/>
              <w:rPr>
                <w:b/>
                <w:bCs/>
                <w:sz w:val="20"/>
              </w:rPr>
            </w:pPr>
            <w:r w:rsidRPr="000C3EAB">
              <w:rPr>
                <w:b/>
                <w:bCs/>
                <w:sz w:val="20"/>
              </w:rPr>
              <w:t>2030</w:t>
            </w:r>
          </w:p>
        </w:tc>
        <w:tc>
          <w:tcPr>
            <w:tcW w:w="401" w:type="pct"/>
          </w:tcPr>
          <w:p w14:paraId="69F36EEB" w14:textId="77777777" w:rsidR="00F118C8" w:rsidRPr="000C3EAB" w:rsidRDefault="00F118C8" w:rsidP="00F118C8">
            <w:pPr>
              <w:bidi/>
              <w:spacing w:before="20" w:after="20"/>
              <w:jc w:val="center"/>
              <w:rPr>
                <w:b/>
                <w:bCs/>
                <w:sz w:val="20"/>
              </w:rPr>
            </w:pPr>
            <w:r w:rsidRPr="000C3EAB">
              <w:rPr>
                <w:b/>
                <w:bCs/>
                <w:sz w:val="20"/>
              </w:rPr>
              <w:t>2031</w:t>
            </w:r>
          </w:p>
        </w:tc>
        <w:tc>
          <w:tcPr>
            <w:tcW w:w="401" w:type="pct"/>
          </w:tcPr>
          <w:p w14:paraId="3AF313CC" w14:textId="77777777" w:rsidR="00F118C8" w:rsidRPr="000C3EAB" w:rsidRDefault="00F118C8" w:rsidP="00F118C8">
            <w:pPr>
              <w:bidi/>
              <w:spacing w:before="20" w:after="20"/>
              <w:jc w:val="center"/>
              <w:rPr>
                <w:b/>
                <w:bCs/>
                <w:sz w:val="20"/>
              </w:rPr>
            </w:pPr>
            <w:r w:rsidRPr="000C3EAB">
              <w:rPr>
                <w:b/>
                <w:bCs/>
                <w:sz w:val="20"/>
              </w:rPr>
              <w:t>2032</w:t>
            </w:r>
          </w:p>
        </w:tc>
        <w:tc>
          <w:tcPr>
            <w:tcW w:w="401" w:type="pct"/>
            <w:vAlign w:val="center"/>
          </w:tcPr>
          <w:p w14:paraId="1A4B5E91" w14:textId="75063BDF" w:rsidR="00F118C8" w:rsidRPr="000C3EAB" w:rsidRDefault="00F118C8" w:rsidP="00F118C8">
            <w:pPr>
              <w:bidi/>
              <w:spacing w:before="20" w:after="20"/>
              <w:jc w:val="center"/>
              <w:rPr>
                <w:b/>
                <w:bCs/>
                <w:sz w:val="20"/>
              </w:rPr>
            </w:pPr>
            <w:r w:rsidRPr="000C3EAB">
              <w:rPr>
                <w:rFonts w:hint="cs"/>
                <w:b/>
                <w:bCs/>
                <w:sz w:val="20"/>
                <w:rtl/>
              </w:rPr>
              <w:t>المجموع</w:t>
            </w:r>
          </w:p>
        </w:tc>
      </w:tr>
      <w:tr w:rsidR="002D5868" w:rsidRPr="000C3EAB" w14:paraId="4EDFCE81" w14:textId="77777777" w:rsidTr="008534C2">
        <w:trPr>
          <w:trHeight w:val="119"/>
          <w:jc w:val="center"/>
        </w:trPr>
        <w:tc>
          <w:tcPr>
            <w:tcW w:w="872" w:type="pct"/>
            <w:vMerge w:val="restart"/>
            <w:vAlign w:val="center"/>
          </w:tcPr>
          <w:p w14:paraId="7E2531B7" w14:textId="78FD1D82" w:rsidR="002D5868" w:rsidRPr="000C3EAB" w:rsidRDefault="002D5868" w:rsidP="002D5868">
            <w:pPr>
              <w:bidi/>
              <w:jc w:val="left"/>
              <w:rPr>
                <w:sz w:val="20"/>
              </w:rPr>
            </w:pPr>
            <w:r w:rsidRPr="000C3EAB">
              <w:rPr>
                <w:rFonts w:hint="cs"/>
                <w:sz w:val="20"/>
                <w:rtl/>
              </w:rPr>
              <w:t>الاستهلاك (</w:t>
            </w:r>
            <w:r w:rsidRPr="000C3EAB">
              <w:rPr>
                <w:sz w:val="20"/>
                <w:rtl/>
              </w:rPr>
              <w:t>طن من مكافئ ثاني أكسيد الكربون</w:t>
            </w:r>
            <w:r w:rsidRPr="000C3EAB">
              <w:rPr>
                <w:rFonts w:hint="cs"/>
                <w:sz w:val="20"/>
                <w:rtl/>
              </w:rPr>
              <w:t>)</w:t>
            </w:r>
          </w:p>
        </w:tc>
        <w:tc>
          <w:tcPr>
            <w:tcW w:w="916" w:type="pct"/>
            <w:gridSpan w:val="2"/>
          </w:tcPr>
          <w:p w14:paraId="73F141C6" w14:textId="414FC843" w:rsidR="002D5868" w:rsidRPr="000C3EAB" w:rsidRDefault="002D5868" w:rsidP="002D5868">
            <w:pPr>
              <w:bidi/>
              <w:spacing w:before="20" w:after="20"/>
              <w:jc w:val="left"/>
              <w:rPr>
                <w:sz w:val="20"/>
              </w:rPr>
            </w:pPr>
            <w:r w:rsidRPr="000C3EAB">
              <w:rPr>
                <w:rFonts w:eastAsia="Batang"/>
                <w:snapToGrid w:val="0"/>
                <w:sz w:val="20"/>
                <w:rtl/>
                <w:lang w:eastAsia="ko-KR" w:bidi="ar-AE"/>
              </w:rPr>
              <w:t>حدود بروتوكول مونتريال</w:t>
            </w:r>
          </w:p>
        </w:tc>
        <w:tc>
          <w:tcPr>
            <w:tcW w:w="401" w:type="pct"/>
          </w:tcPr>
          <w:p w14:paraId="0975325C" w14:textId="1BE830D2" w:rsidR="002D5868" w:rsidRPr="000C3EAB" w:rsidRDefault="002D5868" w:rsidP="004F7B6E">
            <w:pPr>
              <w:bidi/>
              <w:spacing w:before="20" w:after="20"/>
              <w:jc w:val="left"/>
              <w:rPr>
                <w:sz w:val="20"/>
              </w:rPr>
            </w:pPr>
            <w:r w:rsidRPr="000C3EAB">
              <w:rPr>
                <w:rFonts w:hint="cs"/>
                <w:sz w:val="20"/>
                <w:rtl/>
                <w:lang w:val="en-US" w:bidi="ar-EG"/>
              </w:rPr>
              <w:t>غير متوافر</w:t>
            </w:r>
            <w:r w:rsidR="008534C2" w:rsidRPr="000C3EAB">
              <w:rPr>
                <w:rFonts w:hint="cs"/>
                <w:sz w:val="20"/>
                <w:rtl/>
                <w:lang w:val="en-US" w:bidi="ar-EG"/>
              </w:rPr>
              <w:t>ة</w:t>
            </w:r>
          </w:p>
        </w:tc>
        <w:tc>
          <w:tcPr>
            <w:tcW w:w="401" w:type="pct"/>
          </w:tcPr>
          <w:p w14:paraId="70199669" w14:textId="35A5BA56" w:rsidR="002D5868" w:rsidRPr="000C3EAB" w:rsidRDefault="002D5868" w:rsidP="004F7B6E">
            <w:pPr>
              <w:bidi/>
              <w:spacing w:before="20" w:after="20"/>
              <w:jc w:val="left"/>
              <w:rPr>
                <w:sz w:val="20"/>
              </w:rPr>
            </w:pPr>
            <w:r w:rsidRPr="000C3EAB">
              <w:rPr>
                <w:rFonts w:hint="cs"/>
                <w:sz w:val="20"/>
                <w:rtl/>
                <w:lang w:val="en-US" w:bidi="ar-EG"/>
              </w:rPr>
              <w:t>غير متوافر</w:t>
            </w:r>
            <w:r w:rsidR="008534C2" w:rsidRPr="000C3EAB">
              <w:rPr>
                <w:rFonts w:hint="cs"/>
                <w:sz w:val="20"/>
                <w:rtl/>
                <w:lang w:val="en-US" w:bidi="ar-EG"/>
              </w:rPr>
              <w:t>ة</w:t>
            </w:r>
          </w:p>
        </w:tc>
        <w:tc>
          <w:tcPr>
            <w:tcW w:w="401" w:type="pct"/>
          </w:tcPr>
          <w:p w14:paraId="20AC33AE" w14:textId="77777777" w:rsidR="002D5868" w:rsidRPr="000C3EAB" w:rsidRDefault="002D5868" w:rsidP="004F7B6E">
            <w:pPr>
              <w:bidi/>
              <w:spacing w:before="20" w:after="20"/>
              <w:jc w:val="left"/>
              <w:rPr>
                <w:sz w:val="20"/>
              </w:rPr>
            </w:pPr>
            <w:r w:rsidRPr="000C3EAB">
              <w:rPr>
                <w:sz w:val="20"/>
              </w:rPr>
              <w:t>2,787,916</w:t>
            </w:r>
          </w:p>
        </w:tc>
        <w:tc>
          <w:tcPr>
            <w:tcW w:w="401" w:type="pct"/>
          </w:tcPr>
          <w:p w14:paraId="094765AB" w14:textId="77777777" w:rsidR="002D5868" w:rsidRPr="000C3EAB" w:rsidRDefault="002D5868" w:rsidP="004F7B6E">
            <w:pPr>
              <w:bidi/>
              <w:spacing w:before="20" w:after="20"/>
              <w:jc w:val="left"/>
              <w:rPr>
                <w:sz w:val="20"/>
              </w:rPr>
            </w:pPr>
            <w:r w:rsidRPr="000C3EAB">
              <w:rPr>
                <w:sz w:val="20"/>
              </w:rPr>
              <w:t>2,787,916</w:t>
            </w:r>
          </w:p>
        </w:tc>
        <w:tc>
          <w:tcPr>
            <w:tcW w:w="401" w:type="pct"/>
          </w:tcPr>
          <w:p w14:paraId="1314013A" w14:textId="77777777" w:rsidR="002D5868" w:rsidRPr="000C3EAB" w:rsidRDefault="002D5868" w:rsidP="004F7B6E">
            <w:pPr>
              <w:bidi/>
              <w:spacing w:before="20" w:after="20"/>
              <w:jc w:val="left"/>
              <w:rPr>
                <w:sz w:val="20"/>
              </w:rPr>
            </w:pPr>
            <w:r w:rsidRPr="000C3EAB">
              <w:rPr>
                <w:sz w:val="20"/>
              </w:rPr>
              <w:t>2,787,916</w:t>
            </w:r>
          </w:p>
        </w:tc>
        <w:tc>
          <w:tcPr>
            <w:tcW w:w="401" w:type="pct"/>
          </w:tcPr>
          <w:p w14:paraId="017FD914" w14:textId="77777777" w:rsidR="002D5868" w:rsidRPr="000C3EAB" w:rsidRDefault="002D5868" w:rsidP="004F7B6E">
            <w:pPr>
              <w:bidi/>
              <w:spacing w:before="20" w:after="20"/>
              <w:jc w:val="left"/>
              <w:rPr>
                <w:sz w:val="20"/>
              </w:rPr>
            </w:pPr>
            <w:r w:rsidRPr="000C3EAB">
              <w:rPr>
                <w:sz w:val="20"/>
              </w:rPr>
              <w:t>2,787,916</w:t>
            </w:r>
          </w:p>
        </w:tc>
        <w:tc>
          <w:tcPr>
            <w:tcW w:w="401" w:type="pct"/>
          </w:tcPr>
          <w:p w14:paraId="20B780ED" w14:textId="77777777" w:rsidR="002D5868" w:rsidRPr="000C3EAB" w:rsidRDefault="002D5868" w:rsidP="004F7B6E">
            <w:pPr>
              <w:bidi/>
              <w:spacing w:before="20" w:after="20"/>
              <w:jc w:val="left"/>
              <w:rPr>
                <w:sz w:val="20"/>
              </w:rPr>
            </w:pPr>
            <w:r w:rsidRPr="000C3EAB">
              <w:rPr>
                <w:sz w:val="20"/>
              </w:rPr>
              <w:t>2,509,124</w:t>
            </w:r>
          </w:p>
        </w:tc>
        <w:tc>
          <w:tcPr>
            <w:tcW w:w="401" w:type="pct"/>
          </w:tcPr>
          <w:p w14:paraId="3AD9C177" w14:textId="31EA4B1C" w:rsidR="002D5868" w:rsidRPr="000C3EAB" w:rsidRDefault="002D5868" w:rsidP="004F7B6E">
            <w:pPr>
              <w:bidi/>
              <w:spacing w:before="20" w:after="20"/>
              <w:jc w:val="left"/>
              <w:rPr>
                <w:sz w:val="20"/>
              </w:rPr>
            </w:pPr>
            <w:r w:rsidRPr="000C3EAB">
              <w:rPr>
                <w:rFonts w:hint="cs"/>
                <w:sz w:val="20"/>
                <w:rtl/>
                <w:lang w:val="en-US" w:bidi="ar-EG"/>
              </w:rPr>
              <w:t>غير متوافر</w:t>
            </w:r>
            <w:r w:rsidR="008534C2" w:rsidRPr="000C3EAB">
              <w:rPr>
                <w:rFonts w:hint="cs"/>
                <w:sz w:val="20"/>
                <w:rtl/>
                <w:lang w:val="en-US" w:bidi="ar-EG"/>
              </w:rPr>
              <w:t>ة</w:t>
            </w:r>
          </w:p>
        </w:tc>
      </w:tr>
      <w:tr w:rsidR="00F118C8" w:rsidRPr="000C3EAB" w14:paraId="24A293EE" w14:textId="77777777" w:rsidTr="008534C2">
        <w:trPr>
          <w:trHeight w:val="46"/>
          <w:jc w:val="center"/>
        </w:trPr>
        <w:tc>
          <w:tcPr>
            <w:tcW w:w="872" w:type="pct"/>
            <w:vMerge/>
          </w:tcPr>
          <w:p w14:paraId="7B020BF8" w14:textId="77777777" w:rsidR="00F118C8" w:rsidRPr="000C3EAB" w:rsidRDefault="00F118C8" w:rsidP="00F118C8">
            <w:pPr>
              <w:bidi/>
              <w:rPr>
                <w:sz w:val="20"/>
              </w:rPr>
            </w:pPr>
          </w:p>
        </w:tc>
        <w:tc>
          <w:tcPr>
            <w:tcW w:w="916" w:type="pct"/>
            <w:gridSpan w:val="2"/>
          </w:tcPr>
          <w:p w14:paraId="18921285" w14:textId="71CEF850" w:rsidR="00F118C8" w:rsidRPr="000C3EAB" w:rsidRDefault="00F118C8" w:rsidP="00F118C8">
            <w:pPr>
              <w:bidi/>
              <w:spacing w:before="20" w:after="20"/>
              <w:jc w:val="left"/>
              <w:rPr>
                <w:sz w:val="20"/>
              </w:rPr>
            </w:pPr>
            <w:r w:rsidRPr="000C3EAB">
              <w:rPr>
                <w:rFonts w:eastAsia="Batang"/>
                <w:snapToGrid w:val="0"/>
                <w:sz w:val="20"/>
                <w:rtl/>
                <w:lang w:eastAsia="ko-KR" w:bidi="ar-AE"/>
              </w:rPr>
              <w:t xml:space="preserve">الحد الأقصى المسموح به </w:t>
            </w:r>
          </w:p>
        </w:tc>
        <w:tc>
          <w:tcPr>
            <w:tcW w:w="401" w:type="pct"/>
          </w:tcPr>
          <w:p w14:paraId="36DD41AC" w14:textId="77777777" w:rsidR="00F118C8" w:rsidRPr="000C3EAB" w:rsidRDefault="00F118C8" w:rsidP="004F7B6E">
            <w:pPr>
              <w:bidi/>
              <w:spacing w:before="20" w:after="20"/>
              <w:jc w:val="left"/>
              <w:rPr>
                <w:sz w:val="20"/>
              </w:rPr>
            </w:pPr>
            <w:r w:rsidRPr="000C3EAB">
              <w:rPr>
                <w:sz w:val="20"/>
              </w:rPr>
              <w:t>2,787,916</w:t>
            </w:r>
          </w:p>
        </w:tc>
        <w:tc>
          <w:tcPr>
            <w:tcW w:w="401" w:type="pct"/>
          </w:tcPr>
          <w:p w14:paraId="612D36A7" w14:textId="77777777" w:rsidR="00F118C8" w:rsidRPr="000C3EAB" w:rsidRDefault="00F118C8" w:rsidP="004F7B6E">
            <w:pPr>
              <w:bidi/>
              <w:spacing w:before="20" w:after="20"/>
              <w:jc w:val="left"/>
              <w:rPr>
                <w:sz w:val="20"/>
              </w:rPr>
            </w:pPr>
            <w:r w:rsidRPr="000C3EAB">
              <w:rPr>
                <w:sz w:val="20"/>
              </w:rPr>
              <w:t>2,787,916</w:t>
            </w:r>
          </w:p>
        </w:tc>
        <w:tc>
          <w:tcPr>
            <w:tcW w:w="401" w:type="pct"/>
          </w:tcPr>
          <w:p w14:paraId="1E969656" w14:textId="77777777" w:rsidR="00F118C8" w:rsidRPr="000C3EAB" w:rsidRDefault="00F118C8" w:rsidP="004F7B6E">
            <w:pPr>
              <w:bidi/>
              <w:spacing w:before="20" w:after="20"/>
              <w:jc w:val="left"/>
              <w:rPr>
                <w:sz w:val="20"/>
              </w:rPr>
            </w:pPr>
            <w:r w:rsidRPr="000C3EAB">
              <w:rPr>
                <w:sz w:val="20"/>
              </w:rPr>
              <w:t>2,787,916</w:t>
            </w:r>
          </w:p>
        </w:tc>
        <w:tc>
          <w:tcPr>
            <w:tcW w:w="401" w:type="pct"/>
          </w:tcPr>
          <w:p w14:paraId="121229C7" w14:textId="77777777" w:rsidR="00F118C8" w:rsidRPr="000C3EAB" w:rsidRDefault="00F118C8" w:rsidP="004F7B6E">
            <w:pPr>
              <w:bidi/>
              <w:spacing w:before="20" w:after="20"/>
              <w:jc w:val="left"/>
              <w:rPr>
                <w:sz w:val="20"/>
              </w:rPr>
            </w:pPr>
            <w:r w:rsidRPr="000C3EAB">
              <w:rPr>
                <w:sz w:val="20"/>
              </w:rPr>
              <w:t>2,787,916</w:t>
            </w:r>
          </w:p>
        </w:tc>
        <w:tc>
          <w:tcPr>
            <w:tcW w:w="401" w:type="pct"/>
          </w:tcPr>
          <w:p w14:paraId="5DD9642C" w14:textId="77777777" w:rsidR="00F118C8" w:rsidRPr="000C3EAB" w:rsidRDefault="00F118C8" w:rsidP="004F7B6E">
            <w:pPr>
              <w:bidi/>
              <w:spacing w:before="20" w:after="20"/>
              <w:jc w:val="left"/>
              <w:rPr>
                <w:sz w:val="20"/>
              </w:rPr>
            </w:pPr>
            <w:r w:rsidRPr="000C3EAB">
              <w:rPr>
                <w:sz w:val="20"/>
              </w:rPr>
              <w:t>2,557,216</w:t>
            </w:r>
          </w:p>
        </w:tc>
        <w:tc>
          <w:tcPr>
            <w:tcW w:w="401" w:type="pct"/>
          </w:tcPr>
          <w:p w14:paraId="77E4E49E" w14:textId="77777777" w:rsidR="00F118C8" w:rsidRPr="000C3EAB" w:rsidRDefault="00F118C8" w:rsidP="004F7B6E">
            <w:pPr>
              <w:bidi/>
              <w:spacing w:before="20" w:after="20"/>
              <w:jc w:val="left"/>
              <w:rPr>
                <w:sz w:val="20"/>
              </w:rPr>
            </w:pPr>
            <w:r w:rsidRPr="000C3EAB">
              <w:rPr>
                <w:sz w:val="20"/>
              </w:rPr>
              <w:t>2,557,216</w:t>
            </w:r>
          </w:p>
        </w:tc>
        <w:tc>
          <w:tcPr>
            <w:tcW w:w="401" w:type="pct"/>
          </w:tcPr>
          <w:p w14:paraId="23236C2C" w14:textId="77777777" w:rsidR="00F118C8" w:rsidRPr="000C3EAB" w:rsidRDefault="00F118C8" w:rsidP="004F7B6E">
            <w:pPr>
              <w:bidi/>
              <w:spacing w:before="20" w:after="20"/>
              <w:jc w:val="left"/>
              <w:rPr>
                <w:sz w:val="20"/>
              </w:rPr>
            </w:pPr>
            <w:r w:rsidRPr="000C3EAB">
              <w:rPr>
                <w:sz w:val="20"/>
              </w:rPr>
              <w:t>2,326,516</w:t>
            </w:r>
          </w:p>
        </w:tc>
        <w:tc>
          <w:tcPr>
            <w:tcW w:w="401" w:type="pct"/>
          </w:tcPr>
          <w:p w14:paraId="20F9A7AE" w14:textId="257785EB" w:rsidR="00F118C8" w:rsidRPr="000C3EAB" w:rsidRDefault="00F118C8" w:rsidP="004F7B6E">
            <w:pPr>
              <w:bidi/>
              <w:spacing w:before="20" w:after="20"/>
              <w:jc w:val="left"/>
              <w:rPr>
                <w:sz w:val="20"/>
              </w:rPr>
            </w:pPr>
            <w:r w:rsidRPr="000C3EAB">
              <w:rPr>
                <w:rFonts w:hint="cs"/>
                <w:sz w:val="20"/>
                <w:rtl/>
                <w:lang w:val="en-US" w:bidi="ar-EG"/>
              </w:rPr>
              <w:t>غير متوافر</w:t>
            </w:r>
          </w:p>
        </w:tc>
      </w:tr>
      <w:tr w:rsidR="00F118C8" w:rsidRPr="000C3EAB" w14:paraId="29A53414" w14:textId="77777777" w:rsidTr="008534C2">
        <w:trPr>
          <w:trHeight w:val="46"/>
          <w:jc w:val="center"/>
        </w:trPr>
        <w:tc>
          <w:tcPr>
            <w:tcW w:w="872" w:type="pct"/>
            <w:vMerge/>
          </w:tcPr>
          <w:p w14:paraId="0C11E383" w14:textId="77777777" w:rsidR="00F118C8" w:rsidRPr="000C3EAB" w:rsidRDefault="00F118C8" w:rsidP="00F118C8">
            <w:pPr>
              <w:bidi/>
              <w:rPr>
                <w:sz w:val="20"/>
              </w:rPr>
            </w:pPr>
          </w:p>
        </w:tc>
        <w:tc>
          <w:tcPr>
            <w:tcW w:w="916" w:type="pct"/>
            <w:gridSpan w:val="2"/>
            <w:vAlign w:val="bottom"/>
          </w:tcPr>
          <w:p w14:paraId="2551C819" w14:textId="5BE94595" w:rsidR="00F118C8" w:rsidRPr="000C3EAB" w:rsidRDefault="002D5868" w:rsidP="00F118C8">
            <w:pPr>
              <w:bidi/>
              <w:spacing w:before="20" w:after="20"/>
              <w:jc w:val="left"/>
              <w:rPr>
                <w:sz w:val="20"/>
              </w:rPr>
            </w:pPr>
            <w:r w:rsidRPr="000C3EAB">
              <w:rPr>
                <w:rFonts w:hint="cs"/>
                <w:sz w:val="20"/>
                <w:rtl/>
              </w:rPr>
              <w:t>التخفيض من خط الأساس (</w:t>
            </w:r>
            <w:r w:rsidR="00A64C43" w:rsidRPr="000C3EAB">
              <w:rPr>
                <w:rFonts w:hint="cs"/>
                <w:sz w:val="20"/>
                <w:rtl/>
              </w:rPr>
              <w:t>%</w:t>
            </w:r>
            <w:r w:rsidRPr="000C3EAB">
              <w:rPr>
                <w:rFonts w:hint="cs"/>
                <w:sz w:val="20"/>
                <w:rtl/>
              </w:rPr>
              <w:t>)</w:t>
            </w:r>
          </w:p>
        </w:tc>
        <w:tc>
          <w:tcPr>
            <w:tcW w:w="401" w:type="pct"/>
          </w:tcPr>
          <w:p w14:paraId="4D7620B4" w14:textId="3F830852" w:rsidR="00F118C8" w:rsidRPr="000C3EAB" w:rsidRDefault="00F118C8" w:rsidP="004F7B6E">
            <w:pPr>
              <w:bidi/>
              <w:spacing w:before="20" w:after="20"/>
              <w:jc w:val="left"/>
              <w:rPr>
                <w:sz w:val="20"/>
              </w:rPr>
            </w:pPr>
            <w:r w:rsidRPr="000C3EAB">
              <w:rPr>
                <w:sz w:val="20"/>
              </w:rPr>
              <w:t>0</w:t>
            </w:r>
            <w:r w:rsidR="00805282" w:rsidRPr="000C3EAB">
              <w:rPr>
                <w:sz w:val="20"/>
              </w:rPr>
              <w:t>.</w:t>
            </w:r>
            <w:r w:rsidRPr="000C3EAB">
              <w:rPr>
                <w:sz w:val="20"/>
              </w:rPr>
              <w:t>0</w:t>
            </w:r>
          </w:p>
        </w:tc>
        <w:tc>
          <w:tcPr>
            <w:tcW w:w="401" w:type="pct"/>
          </w:tcPr>
          <w:p w14:paraId="47D16704" w14:textId="4116D31A" w:rsidR="00F118C8" w:rsidRPr="000C3EAB" w:rsidRDefault="00F118C8" w:rsidP="004F7B6E">
            <w:pPr>
              <w:bidi/>
              <w:spacing w:before="20" w:after="20"/>
              <w:jc w:val="left"/>
              <w:rPr>
                <w:sz w:val="20"/>
              </w:rPr>
            </w:pPr>
            <w:r w:rsidRPr="000C3EAB">
              <w:rPr>
                <w:sz w:val="20"/>
              </w:rPr>
              <w:t>0</w:t>
            </w:r>
            <w:r w:rsidR="00805282" w:rsidRPr="000C3EAB">
              <w:rPr>
                <w:sz w:val="20"/>
              </w:rPr>
              <w:t>.</w:t>
            </w:r>
            <w:r w:rsidRPr="000C3EAB">
              <w:rPr>
                <w:sz w:val="20"/>
              </w:rPr>
              <w:t>0</w:t>
            </w:r>
          </w:p>
        </w:tc>
        <w:tc>
          <w:tcPr>
            <w:tcW w:w="401" w:type="pct"/>
          </w:tcPr>
          <w:p w14:paraId="4769E52F" w14:textId="4BEC8AB4" w:rsidR="00F118C8" w:rsidRPr="000C3EAB" w:rsidRDefault="00F118C8" w:rsidP="004F7B6E">
            <w:pPr>
              <w:bidi/>
              <w:spacing w:before="20" w:after="20"/>
              <w:jc w:val="left"/>
              <w:rPr>
                <w:sz w:val="20"/>
              </w:rPr>
            </w:pPr>
            <w:r w:rsidRPr="000C3EAB">
              <w:rPr>
                <w:sz w:val="20"/>
              </w:rPr>
              <w:t>0</w:t>
            </w:r>
            <w:r w:rsidR="00805282" w:rsidRPr="000C3EAB">
              <w:rPr>
                <w:sz w:val="20"/>
              </w:rPr>
              <w:t>.</w:t>
            </w:r>
            <w:r w:rsidRPr="000C3EAB">
              <w:rPr>
                <w:sz w:val="20"/>
              </w:rPr>
              <w:t>0</w:t>
            </w:r>
          </w:p>
        </w:tc>
        <w:tc>
          <w:tcPr>
            <w:tcW w:w="401" w:type="pct"/>
          </w:tcPr>
          <w:p w14:paraId="448A2905" w14:textId="16880976" w:rsidR="00F118C8" w:rsidRPr="000C3EAB" w:rsidRDefault="00F118C8" w:rsidP="004F7B6E">
            <w:pPr>
              <w:bidi/>
              <w:spacing w:before="20" w:after="20"/>
              <w:jc w:val="left"/>
              <w:rPr>
                <w:sz w:val="20"/>
              </w:rPr>
            </w:pPr>
            <w:r w:rsidRPr="000C3EAB">
              <w:rPr>
                <w:sz w:val="20"/>
              </w:rPr>
              <w:t>0</w:t>
            </w:r>
            <w:r w:rsidR="00805282" w:rsidRPr="000C3EAB">
              <w:rPr>
                <w:sz w:val="20"/>
              </w:rPr>
              <w:t>.</w:t>
            </w:r>
            <w:r w:rsidRPr="000C3EAB">
              <w:rPr>
                <w:sz w:val="20"/>
              </w:rPr>
              <w:t>0</w:t>
            </w:r>
          </w:p>
        </w:tc>
        <w:tc>
          <w:tcPr>
            <w:tcW w:w="401" w:type="pct"/>
          </w:tcPr>
          <w:p w14:paraId="035482B5" w14:textId="50BBAEC4" w:rsidR="00F118C8" w:rsidRPr="000C3EAB" w:rsidRDefault="00F118C8" w:rsidP="004F7B6E">
            <w:pPr>
              <w:bidi/>
              <w:spacing w:before="20" w:after="20"/>
              <w:jc w:val="left"/>
              <w:rPr>
                <w:sz w:val="20"/>
              </w:rPr>
            </w:pPr>
            <w:r w:rsidRPr="000C3EAB">
              <w:rPr>
                <w:sz w:val="20"/>
              </w:rPr>
              <w:t>8</w:t>
            </w:r>
            <w:r w:rsidR="00805282" w:rsidRPr="000C3EAB">
              <w:rPr>
                <w:sz w:val="20"/>
              </w:rPr>
              <w:t>.</w:t>
            </w:r>
            <w:r w:rsidRPr="000C3EAB">
              <w:rPr>
                <w:sz w:val="20"/>
              </w:rPr>
              <w:t>3</w:t>
            </w:r>
          </w:p>
        </w:tc>
        <w:tc>
          <w:tcPr>
            <w:tcW w:w="401" w:type="pct"/>
          </w:tcPr>
          <w:p w14:paraId="5C26FDB8" w14:textId="03AF7F08" w:rsidR="00F118C8" w:rsidRPr="000C3EAB" w:rsidRDefault="00F118C8" w:rsidP="004F7B6E">
            <w:pPr>
              <w:bidi/>
              <w:spacing w:before="20" w:after="20"/>
              <w:jc w:val="left"/>
              <w:rPr>
                <w:sz w:val="20"/>
              </w:rPr>
            </w:pPr>
            <w:r w:rsidRPr="000C3EAB">
              <w:rPr>
                <w:sz w:val="20"/>
              </w:rPr>
              <w:t>8</w:t>
            </w:r>
            <w:r w:rsidR="00805282" w:rsidRPr="000C3EAB">
              <w:rPr>
                <w:sz w:val="20"/>
              </w:rPr>
              <w:t>.</w:t>
            </w:r>
            <w:r w:rsidRPr="000C3EAB">
              <w:rPr>
                <w:sz w:val="20"/>
              </w:rPr>
              <w:t>3</w:t>
            </w:r>
          </w:p>
        </w:tc>
        <w:tc>
          <w:tcPr>
            <w:tcW w:w="401" w:type="pct"/>
          </w:tcPr>
          <w:p w14:paraId="5EE05CE0" w14:textId="37B13111" w:rsidR="00F118C8" w:rsidRPr="000C3EAB" w:rsidRDefault="00F118C8" w:rsidP="004F7B6E">
            <w:pPr>
              <w:bidi/>
              <w:spacing w:before="20" w:after="20"/>
              <w:jc w:val="left"/>
              <w:rPr>
                <w:sz w:val="20"/>
              </w:rPr>
            </w:pPr>
            <w:r w:rsidRPr="000C3EAB">
              <w:rPr>
                <w:sz w:val="20"/>
              </w:rPr>
              <w:t>16</w:t>
            </w:r>
            <w:r w:rsidR="00805282" w:rsidRPr="000C3EAB">
              <w:rPr>
                <w:sz w:val="20"/>
              </w:rPr>
              <w:t>.</w:t>
            </w:r>
            <w:r w:rsidRPr="000C3EAB">
              <w:rPr>
                <w:sz w:val="20"/>
              </w:rPr>
              <w:t>5</w:t>
            </w:r>
          </w:p>
        </w:tc>
        <w:tc>
          <w:tcPr>
            <w:tcW w:w="401" w:type="pct"/>
          </w:tcPr>
          <w:p w14:paraId="6057F6D5" w14:textId="006A2B2F" w:rsidR="00F118C8" w:rsidRPr="000C3EAB" w:rsidRDefault="00F118C8" w:rsidP="004F7B6E">
            <w:pPr>
              <w:bidi/>
              <w:spacing w:before="20" w:after="20"/>
              <w:jc w:val="left"/>
              <w:rPr>
                <w:sz w:val="20"/>
              </w:rPr>
            </w:pPr>
            <w:r w:rsidRPr="000C3EAB">
              <w:rPr>
                <w:rFonts w:hint="cs"/>
                <w:sz w:val="20"/>
                <w:rtl/>
                <w:lang w:val="en-US" w:bidi="ar-EG"/>
              </w:rPr>
              <w:t>غير متوافر</w:t>
            </w:r>
          </w:p>
        </w:tc>
      </w:tr>
      <w:tr w:rsidR="002D5868" w:rsidRPr="000C3EAB" w14:paraId="50E7457A" w14:textId="77777777" w:rsidTr="008534C2">
        <w:trPr>
          <w:trHeight w:val="46"/>
          <w:jc w:val="center"/>
        </w:trPr>
        <w:tc>
          <w:tcPr>
            <w:tcW w:w="872" w:type="pct"/>
            <w:vMerge w:val="restart"/>
            <w:vAlign w:val="center"/>
          </w:tcPr>
          <w:p w14:paraId="41CBAFEB" w14:textId="4875CE6B" w:rsidR="002D5868" w:rsidRPr="000C3EAB" w:rsidRDefault="002D5868" w:rsidP="00BA7925">
            <w:pPr>
              <w:bidi/>
              <w:jc w:val="left"/>
              <w:rPr>
                <w:sz w:val="20"/>
              </w:rPr>
            </w:pPr>
            <w:r w:rsidRPr="000C3EAB">
              <w:rPr>
                <w:rFonts w:hint="cs"/>
                <w:sz w:val="20"/>
                <w:rtl/>
                <w:lang w:val="en-US"/>
              </w:rPr>
              <w:t>تكاليف المشروع المطلوبة من حيث المبدأ</w:t>
            </w:r>
            <w:r w:rsidRPr="000C3EAB">
              <w:rPr>
                <w:sz w:val="20"/>
                <w:rtl/>
                <w:lang w:val="en-US"/>
              </w:rPr>
              <w:t xml:space="preserve"> </w:t>
            </w:r>
            <w:r w:rsidRPr="000C3EAB">
              <w:rPr>
                <w:rFonts w:eastAsia="Batang"/>
                <w:snapToGrid w:val="0"/>
                <w:sz w:val="20"/>
                <w:rtl/>
                <w:lang w:eastAsia="ko-KR" w:bidi="ar-AE"/>
              </w:rPr>
              <w:t>(دولار أمريكي)</w:t>
            </w:r>
          </w:p>
        </w:tc>
        <w:tc>
          <w:tcPr>
            <w:tcW w:w="339" w:type="pct"/>
            <w:vMerge w:val="restart"/>
            <w:vAlign w:val="center"/>
          </w:tcPr>
          <w:p w14:paraId="3E289D3E" w14:textId="3C777030" w:rsidR="002D5868" w:rsidRPr="000C3EAB" w:rsidRDefault="002D5868" w:rsidP="002D5868">
            <w:pPr>
              <w:bidi/>
              <w:spacing w:before="20" w:after="20"/>
              <w:ind w:left="-68" w:right="-55"/>
              <w:jc w:val="center"/>
              <w:rPr>
                <w:sz w:val="20"/>
              </w:rPr>
            </w:pPr>
            <w:r w:rsidRPr="000C3EAB">
              <w:rPr>
                <w:rFonts w:hint="cs"/>
                <w:sz w:val="20"/>
                <w:rtl/>
              </w:rPr>
              <w:t>اليونيب</w:t>
            </w:r>
          </w:p>
        </w:tc>
        <w:tc>
          <w:tcPr>
            <w:tcW w:w="577" w:type="pct"/>
          </w:tcPr>
          <w:p w14:paraId="37252951" w14:textId="6CA76F1A" w:rsidR="002D5868" w:rsidRPr="000C3EAB" w:rsidRDefault="002D5868" w:rsidP="002D5868">
            <w:pPr>
              <w:bidi/>
              <w:spacing w:before="20" w:after="20"/>
              <w:jc w:val="left"/>
              <w:rPr>
                <w:sz w:val="20"/>
              </w:rPr>
            </w:pPr>
            <w:r w:rsidRPr="000C3EAB">
              <w:rPr>
                <w:rFonts w:eastAsia="Batang"/>
                <w:snapToGrid w:val="0"/>
                <w:sz w:val="20"/>
                <w:rtl/>
                <w:lang w:eastAsia="ko-KR" w:bidi="ar-AE"/>
              </w:rPr>
              <w:t>تكاليف المشروع</w:t>
            </w:r>
          </w:p>
        </w:tc>
        <w:tc>
          <w:tcPr>
            <w:tcW w:w="401" w:type="pct"/>
          </w:tcPr>
          <w:p w14:paraId="27AEE171" w14:textId="77777777" w:rsidR="002D5868" w:rsidRPr="000C3EAB" w:rsidRDefault="002D5868" w:rsidP="004F7B6E">
            <w:pPr>
              <w:bidi/>
              <w:spacing w:before="20" w:after="20"/>
              <w:jc w:val="left"/>
              <w:rPr>
                <w:sz w:val="20"/>
              </w:rPr>
            </w:pPr>
            <w:r w:rsidRPr="000C3EAB">
              <w:rPr>
                <w:sz w:val="20"/>
              </w:rPr>
              <w:t>470,360</w:t>
            </w:r>
          </w:p>
        </w:tc>
        <w:tc>
          <w:tcPr>
            <w:tcW w:w="401" w:type="pct"/>
          </w:tcPr>
          <w:p w14:paraId="7B0B7DCB" w14:textId="77777777" w:rsidR="002D5868" w:rsidRPr="000C3EAB" w:rsidRDefault="002D5868" w:rsidP="004F7B6E">
            <w:pPr>
              <w:bidi/>
              <w:spacing w:before="20" w:after="20"/>
              <w:jc w:val="left"/>
              <w:rPr>
                <w:sz w:val="20"/>
              </w:rPr>
            </w:pPr>
            <w:r w:rsidRPr="000C3EAB">
              <w:rPr>
                <w:sz w:val="20"/>
              </w:rPr>
              <w:t>0</w:t>
            </w:r>
          </w:p>
        </w:tc>
        <w:tc>
          <w:tcPr>
            <w:tcW w:w="401" w:type="pct"/>
          </w:tcPr>
          <w:p w14:paraId="02E5DB79" w14:textId="77777777" w:rsidR="002D5868" w:rsidRPr="000C3EAB" w:rsidRDefault="002D5868" w:rsidP="004F7B6E">
            <w:pPr>
              <w:bidi/>
              <w:spacing w:before="20" w:after="20"/>
              <w:jc w:val="left"/>
              <w:rPr>
                <w:sz w:val="20"/>
              </w:rPr>
            </w:pPr>
            <w:r w:rsidRPr="000C3EAB">
              <w:rPr>
                <w:sz w:val="20"/>
              </w:rPr>
              <w:t>0</w:t>
            </w:r>
          </w:p>
        </w:tc>
        <w:tc>
          <w:tcPr>
            <w:tcW w:w="401" w:type="pct"/>
          </w:tcPr>
          <w:p w14:paraId="472154D9" w14:textId="77777777" w:rsidR="002D5868" w:rsidRPr="000C3EAB" w:rsidRDefault="002D5868" w:rsidP="004F7B6E">
            <w:pPr>
              <w:bidi/>
              <w:spacing w:before="20" w:after="20"/>
              <w:jc w:val="left"/>
              <w:rPr>
                <w:sz w:val="20"/>
              </w:rPr>
            </w:pPr>
            <w:r w:rsidRPr="000C3EAB">
              <w:rPr>
                <w:sz w:val="20"/>
              </w:rPr>
              <w:t>389,957</w:t>
            </w:r>
          </w:p>
        </w:tc>
        <w:tc>
          <w:tcPr>
            <w:tcW w:w="401" w:type="pct"/>
          </w:tcPr>
          <w:p w14:paraId="64C0E2E5" w14:textId="77777777" w:rsidR="002D5868" w:rsidRPr="000C3EAB" w:rsidRDefault="002D5868" w:rsidP="004F7B6E">
            <w:pPr>
              <w:bidi/>
              <w:spacing w:before="20" w:after="20"/>
              <w:jc w:val="left"/>
              <w:rPr>
                <w:sz w:val="20"/>
              </w:rPr>
            </w:pPr>
            <w:r w:rsidRPr="000C3EAB">
              <w:rPr>
                <w:sz w:val="20"/>
              </w:rPr>
              <w:t>0</w:t>
            </w:r>
          </w:p>
        </w:tc>
        <w:tc>
          <w:tcPr>
            <w:tcW w:w="401" w:type="pct"/>
          </w:tcPr>
          <w:p w14:paraId="56CD68C5" w14:textId="77777777" w:rsidR="002D5868" w:rsidRPr="000C3EAB" w:rsidRDefault="002D5868" w:rsidP="004F7B6E">
            <w:pPr>
              <w:bidi/>
              <w:spacing w:before="20" w:after="20"/>
              <w:jc w:val="left"/>
              <w:rPr>
                <w:sz w:val="20"/>
              </w:rPr>
            </w:pPr>
            <w:r w:rsidRPr="000C3EAB">
              <w:rPr>
                <w:sz w:val="20"/>
              </w:rPr>
              <w:t>165,632</w:t>
            </w:r>
          </w:p>
        </w:tc>
        <w:tc>
          <w:tcPr>
            <w:tcW w:w="401" w:type="pct"/>
          </w:tcPr>
          <w:p w14:paraId="213937E4" w14:textId="77777777" w:rsidR="002D5868" w:rsidRPr="000C3EAB" w:rsidRDefault="002D5868" w:rsidP="004F7B6E">
            <w:pPr>
              <w:bidi/>
              <w:spacing w:before="20" w:after="20"/>
              <w:jc w:val="left"/>
              <w:rPr>
                <w:sz w:val="20"/>
              </w:rPr>
            </w:pPr>
            <w:r w:rsidRPr="000C3EAB">
              <w:rPr>
                <w:sz w:val="20"/>
              </w:rPr>
              <w:t>0</w:t>
            </w:r>
          </w:p>
        </w:tc>
        <w:tc>
          <w:tcPr>
            <w:tcW w:w="401" w:type="pct"/>
          </w:tcPr>
          <w:p w14:paraId="2B21F601" w14:textId="77777777" w:rsidR="002D5868" w:rsidRPr="000C3EAB" w:rsidRDefault="002D5868" w:rsidP="004F7B6E">
            <w:pPr>
              <w:bidi/>
              <w:spacing w:before="20" w:after="20"/>
              <w:jc w:val="left"/>
              <w:rPr>
                <w:sz w:val="20"/>
              </w:rPr>
            </w:pPr>
            <w:r w:rsidRPr="000C3EAB">
              <w:rPr>
                <w:sz w:val="20"/>
              </w:rPr>
              <w:t>1,025,949</w:t>
            </w:r>
          </w:p>
        </w:tc>
      </w:tr>
      <w:tr w:rsidR="002D5868" w:rsidRPr="000C3EAB" w14:paraId="7E30EB4B" w14:textId="77777777" w:rsidTr="008534C2">
        <w:trPr>
          <w:trHeight w:val="46"/>
          <w:jc w:val="center"/>
        </w:trPr>
        <w:tc>
          <w:tcPr>
            <w:tcW w:w="872" w:type="pct"/>
            <w:vMerge/>
          </w:tcPr>
          <w:p w14:paraId="53612D3D" w14:textId="77777777" w:rsidR="002D5868" w:rsidRPr="000C3EAB" w:rsidRDefault="002D5868" w:rsidP="002D5868">
            <w:pPr>
              <w:bidi/>
              <w:rPr>
                <w:sz w:val="20"/>
              </w:rPr>
            </w:pPr>
          </w:p>
        </w:tc>
        <w:tc>
          <w:tcPr>
            <w:tcW w:w="339" w:type="pct"/>
            <w:vMerge/>
            <w:vAlign w:val="center"/>
          </w:tcPr>
          <w:p w14:paraId="521167C8" w14:textId="77777777" w:rsidR="002D5868" w:rsidRPr="000C3EAB" w:rsidRDefault="002D5868" w:rsidP="002D5868">
            <w:pPr>
              <w:bidi/>
              <w:spacing w:before="20" w:after="20"/>
              <w:jc w:val="center"/>
              <w:rPr>
                <w:sz w:val="20"/>
              </w:rPr>
            </w:pPr>
          </w:p>
        </w:tc>
        <w:tc>
          <w:tcPr>
            <w:tcW w:w="577" w:type="pct"/>
          </w:tcPr>
          <w:p w14:paraId="00C74FB5" w14:textId="5FC91D75" w:rsidR="002D5868" w:rsidRPr="000C3EAB" w:rsidRDefault="002D5868" w:rsidP="002D5868">
            <w:pPr>
              <w:bidi/>
              <w:spacing w:before="20" w:after="20"/>
              <w:jc w:val="left"/>
              <w:rPr>
                <w:sz w:val="20"/>
              </w:rPr>
            </w:pPr>
            <w:r w:rsidRPr="000C3EAB">
              <w:rPr>
                <w:rFonts w:eastAsia="Batang"/>
                <w:snapToGrid w:val="0"/>
                <w:sz w:val="20"/>
                <w:rtl/>
                <w:lang w:eastAsia="ko-KR" w:bidi="ar-AE"/>
              </w:rPr>
              <w:t>تكاليف الدعم</w:t>
            </w:r>
          </w:p>
        </w:tc>
        <w:tc>
          <w:tcPr>
            <w:tcW w:w="401" w:type="pct"/>
          </w:tcPr>
          <w:p w14:paraId="79498361" w14:textId="77777777" w:rsidR="002D5868" w:rsidRPr="000C3EAB" w:rsidRDefault="002D5868" w:rsidP="004F7B6E">
            <w:pPr>
              <w:bidi/>
              <w:spacing w:before="20" w:after="20"/>
              <w:jc w:val="left"/>
              <w:rPr>
                <w:sz w:val="20"/>
              </w:rPr>
            </w:pPr>
            <w:r w:rsidRPr="000C3EAB">
              <w:rPr>
                <w:sz w:val="20"/>
              </w:rPr>
              <w:t>56,324</w:t>
            </w:r>
          </w:p>
        </w:tc>
        <w:tc>
          <w:tcPr>
            <w:tcW w:w="401" w:type="pct"/>
          </w:tcPr>
          <w:p w14:paraId="14421C06" w14:textId="77777777" w:rsidR="002D5868" w:rsidRPr="000C3EAB" w:rsidRDefault="002D5868" w:rsidP="004F7B6E">
            <w:pPr>
              <w:bidi/>
              <w:spacing w:before="20" w:after="20"/>
              <w:jc w:val="left"/>
              <w:rPr>
                <w:sz w:val="20"/>
              </w:rPr>
            </w:pPr>
            <w:r w:rsidRPr="000C3EAB">
              <w:rPr>
                <w:sz w:val="20"/>
              </w:rPr>
              <w:t>0</w:t>
            </w:r>
          </w:p>
        </w:tc>
        <w:tc>
          <w:tcPr>
            <w:tcW w:w="401" w:type="pct"/>
          </w:tcPr>
          <w:p w14:paraId="4739D3E4" w14:textId="77777777" w:rsidR="002D5868" w:rsidRPr="000C3EAB" w:rsidRDefault="002D5868" w:rsidP="004F7B6E">
            <w:pPr>
              <w:bidi/>
              <w:spacing w:before="20" w:after="20"/>
              <w:jc w:val="left"/>
              <w:rPr>
                <w:sz w:val="20"/>
              </w:rPr>
            </w:pPr>
            <w:r w:rsidRPr="000C3EAB">
              <w:rPr>
                <w:sz w:val="20"/>
              </w:rPr>
              <w:t>0</w:t>
            </w:r>
          </w:p>
        </w:tc>
        <w:tc>
          <w:tcPr>
            <w:tcW w:w="401" w:type="pct"/>
          </w:tcPr>
          <w:p w14:paraId="1082B722" w14:textId="77777777" w:rsidR="002D5868" w:rsidRPr="000C3EAB" w:rsidRDefault="002D5868" w:rsidP="004F7B6E">
            <w:pPr>
              <w:bidi/>
              <w:spacing w:before="20" w:after="20"/>
              <w:jc w:val="left"/>
              <w:rPr>
                <w:sz w:val="20"/>
              </w:rPr>
            </w:pPr>
            <w:r w:rsidRPr="000C3EAB">
              <w:rPr>
                <w:sz w:val="20"/>
              </w:rPr>
              <w:t>46,696</w:t>
            </w:r>
          </w:p>
        </w:tc>
        <w:tc>
          <w:tcPr>
            <w:tcW w:w="401" w:type="pct"/>
          </w:tcPr>
          <w:p w14:paraId="01B85D03" w14:textId="77777777" w:rsidR="002D5868" w:rsidRPr="000C3EAB" w:rsidRDefault="002D5868" w:rsidP="004F7B6E">
            <w:pPr>
              <w:bidi/>
              <w:spacing w:before="20" w:after="20"/>
              <w:jc w:val="left"/>
              <w:rPr>
                <w:sz w:val="20"/>
              </w:rPr>
            </w:pPr>
            <w:r w:rsidRPr="000C3EAB">
              <w:rPr>
                <w:sz w:val="20"/>
              </w:rPr>
              <w:t>0</w:t>
            </w:r>
          </w:p>
        </w:tc>
        <w:tc>
          <w:tcPr>
            <w:tcW w:w="401" w:type="pct"/>
          </w:tcPr>
          <w:p w14:paraId="18D4DE69" w14:textId="77777777" w:rsidR="002D5868" w:rsidRPr="000C3EAB" w:rsidRDefault="002D5868" w:rsidP="004F7B6E">
            <w:pPr>
              <w:bidi/>
              <w:spacing w:before="20" w:after="20"/>
              <w:jc w:val="left"/>
              <w:rPr>
                <w:sz w:val="20"/>
              </w:rPr>
            </w:pPr>
            <w:r w:rsidRPr="000C3EAB">
              <w:rPr>
                <w:sz w:val="20"/>
              </w:rPr>
              <w:t>19,834</w:t>
            </w:r>
          </w:p>
        </w:tc>
        <w:tc>
          <w:tcPr>
            <w:tcW w:w="401" w:type="pct"/>
          </w:tcPr>
          <w:p w14:paraId="39651CF7" w14:textId="77777777" w:rsidR="002D5868" w:rsidRPr="000C3EAB" w:rsidRDefault="002D5868" w:rsidP="004F7B6E">
            <w:pPr>
              <w:bidi/>
              <w:spacing w:before="20" w:after="20"/>
              <w:jc w:val="left"/>
              <w:rPr>
                <w:sz w:val="20"/>
              </w:rPr>
            </w:pPr>
            <w:r w:rsidRPr="000C3EAB">
              <w:rPr>
                <w:sz w:val="20"/>
              </w:rPr>
              <w:t>0</w:t>
            </w:r>
          </w:p>
        </w:tc>
        <w:tc>
          <w:tcPr>
            <w:tcW w:w="401" w:type="pct"/>
          </w:tcPr>
          <w:p w14:paraId="771510C2" w14:textId="77777777" w:rsidR="002D5868" w:rsidRPr="000C3EAB" w:rsidRDefault="002D5868" w:rsidP="004F7B6E">
            <w:pPr>
              <w:bidi/>
              <w:spacing w:before="20" w:after="20"/>
              <w:jc w:val="left"/>
              <w:rPr>
                <w:sz w:val="20"/>
              </w:rPr>
            </w:pPr>
            <w:r w:rsidRPr="000C3EAB">
              <w:rPr>
                <w:sz w:val="20"/>
              </w:rPr>
              <w:t>122,854</w:t>
            </w:r>
          </w:p>
        </w:tc>
      </w:tr>
      <w:tr w:rsidR="002D5868" w:rsidRPr="000C3EAB" w14:paraId="037F574D" w14:textId="77777777" w:rsidTr="008534C2">
        <w:trPr>
          <w:trHeight w:val="46"/>
          <w:jc w:val="center"/>
        </w:trPr>
        <w:tc>
          <w:tcPr>
            <w:tcW w:w="872" w:type="pct"/>
            <w:vMerge/>
          </w:tcPr>
          <w:p w14:paraId="35BF9029" w14:textId="77777777" w:rsidR="002D5868" w:rsidRPr="000C3EAB" w:rsidRDefault="002D5868" w:rsidP="002D5868">
            <w:pPr>
              <w:bidi/>
              <w:rPr>
                <w:sz w:val="20"/>
              </w:rPr>
            </w:pPr>
          </w:p>
        </w:tc>
        <w:tc>
          <w:tcPr>
            <w:tcW w:w="339" w:type="pct"/>
            <w:vMerge w:val="restart"/>
            <w:vAlign w:val="center"/>
          </w:tcPr>
          <w:p w14:paraId="110A4EBD" w14:textId="4E4F5B65" w:rsidR="002D5868" w:rsidRPr="000C3EAB" w:rsidRDefault="002D5868" w:rsidP="002D5868">
            <w:pPr>
              <w:bidi/>
              <w:spacing w:before="20" w:after="20"/>
              <w:ind w:left="-68" w:right="-55"/>
              <w:jc w:val="center"/>
              <w:rPr>
                <w:sz w:val="20"/>
              </w:rPr>
            </w:pPr>
            <w:r w:rsidRPr="000C3EAB">
              <w:rPr>
                <w:rFonts w:hint="cs"/>
                <w:sz w:val="20"/>
                <w:rtl/>
              </w:rPr>
              <w:t>اليونيدو</w:t>
            </w:r>
          </w:p>
        </w:tc>
        <w:tc>
          <w:tcPr>
            <w:tcW w:w="577" w:type="pct"/>
          </w:tcPr>
          <w:p w14:paraId="537B53F8" w14:textId="5727FD21" w:rsidR="002D5868" w:rsidRPr="000C3EAB" w:rsidRDefault="002D5868" w:rsidP="002D5868">
            <w:pPr>
              <w:bidi/>
              <w:spacing w:before="20" w:after="20"/>
              <w:jc w:val="left"/>
              <w:rPr>
                <w:sz w:val="20"/>
              </w:rPr>
            </w:pPr>
            <w:r w:rsidRPr="000C3EAB">
              <w:rPr>
                <w:rFonts w:eastAsia="Batang"/>
                <w:snapToGrid w:val="0"/>
                <w:sz w:val="20"/>
                <w:rtl/>
                <w:lang w:eastAsia="ko-KR" w:bidi="ar-AE"/>
              </w:rPr>
              <w:t>تكاليف المشروع</w:t>
            </w:r>
          </w:p>
        </w:tc>
        <w:tc>
          <w:tcPr>
            <w:tcW w:w="401" w:type="pct"/>
          </w:tcPr>
          <w:p w14:paraId="3D512A7C" w14:textId="77777777" w:rsidR="002D5868" w:rsidRPr="000C3EAB" w:rsidRDefault="002D5868" w:rsidP="004F7B6E">
            <w:pPr>
              <w:bidi/>
              <w:spacing w:before="20" w:after="20"/>
              <w:jc w:val="left"/>
              <w:rPr>
                <w:sz w:val="20"/>
              </w:rPr>
            </w:pPr>
            <w:r w:rsidRPr="000C3EAB">
              <w:rPr>
                <w:sz w:val="20"/>
              </w:rPr>
              <w:t>195,000</w:t>
            </w:r>
          </w:p>
        </w:tc>
        <w:tc>
          <w:tcPr>
            <w:tcW w:w="401" w:type="pct"/>
          </w:tcPr>
          <w:p w14:paraId="6DD7A545" w14:textId="77777777" w:rsidR="002D5868" w:rsidRPr="000C3EAB" w:rsidRDefault="002D5868" w:rsidP="004F7B6E">
            <w:pPr>
              <w:bidi/>
              <w:spacing w:before="20" w:after="20"/>
              <w:jc w:val="left"/>
              <w:rPr>
                <w:sz w:val="20"/>
              </w:rPr>
            </w:pPr>
            <w:r w:rsidRPr="000C3EAB">
              <w:rPr>
                <w:sz w:val="20"/>
              </w:rPr>
              <w:t>0</w:t>
            </w:r>
          </w:p>
        </w:tc>
        <w:tc>
          <w:tcPr>
            <w:tcW w:w="401" w:type="pct"/>
          </w:tcPr>
          <w:p w14:paraId="04EC3A30" w14:textId="77777777" w:rsidR="002D5868" w:rsidRPr="000C3EAB" w:rsidRDefault="002D5868" w:rsidP="004F7B6E">
            <w:pPr>
              <w:bidi/>
              <w:spacing w:before="20" w:after="20"/>
              <w:jc w:val="left"/>
              <w:rPr>
                <w:sz w:val="20"/>
              </w:rPr>
            </w:pPr>
            <w:r w:rsidRPr="000C3EAB">
              <w:rPr>
                <w:sz w:val="20"/>
              </w:rPr>
              <w:t>0</w:t>
            </w:r>
          </w:p>
        </w:tc>
        <w:tc>
          <w:tcPr>
            <w:tcW w:w="401" w:type="pct"/>
          </w:tcPr>
          <w:p w14:paraId="7580E920" w14:textId="77777777" w:rsidR="002D5868" w:rsidRPr="000C3EAB" w:rsidRDefault="002D5868" w:rsidP="004F7B6E">
            <w:pPr>
              <w:bidi/>
              <w:spacing w:before="20" w:after="20"/>
              <w:jc w:val="left"/>
              <w:rPr>
                <w:sz w:val="20"/>
              </w:rPr>
            </w:pPr>
            <w:r w:rsidRPr="000C3EAB">
              <w:rPr>
                <w:sz w:val="20"/>
              </w:rPr>
              <w:t>174,000</w:t>
            </w:r>
          </w:p>
        </w:tc>
        <w:tc>
          <w:tcPr>
            <w:tcW w:w="401" w:type="pct"/>
          </w:tcPr>
          <w:p w14:paraId="6D7C5879" w14:textId="77777777" w:rsidR="002D5868" w:rsidRPr="000C3EAB" w:rsidRDefault="002D5868" w:rsidP="004F7B6E">
            <w:pPr>
              <w:bidi/>
              <w:spacing w:before="20" w:after="20"/>
              <w:jc w:val="left"/>
              <w:rPr>
                <w:sz w:val="20"/>
              </w:rPr>
            </w:pPr>
            <w:r w:rsidRPr="000C3EAB">
              <w:rPr>
                <w:sz w:val="20"/>
              </w:rPr>
              <w:t>0</w:t>
            </w:r>
          </w:p>
        </w:tc>
        <w:tc>
          <w:tcPr>
            <w:tcW w:w="401" w:type="pct"/>
          </w:tcPr>
          <w:p w14:paraId="565B10DE" w14:textId="77777777" w:rsidR="002D5868" w:rsidRPr="000C3EAB" w:rsidRDefault="002D5868" w:rsidP="004F7B6E">
            <w:pPr>
              <w:bidi/>
              <w:spacing w:before="20" w:after="20"/>
              <w:jc w:val="left"/>
              <w:rPr>
                <w:sz w:val="20"/>
              </w:rPr>
            </w:pPr>
            <w:r w:rsidRPr="000C3EAB">
              <w:rPr>
                <w:sz w:val="20"/>
              </w:rPr>
              <w:t>0</w:t>
            </w:r>
          </w:p>
        </w:tc>
        <w:tc>
          <w:tcPr>
            <w:tcW w:w="401" w:type="pct"/>
          </w:tcPr>
          <w:p w14:paraId="7EA2F8AD" w14:textId="77777777" w:rsidR="002D5868" w:rsidRPr="000C3EAB" w:rsidRDefault="002D5868" w:rsidP="004F7B6E">
            <w:pPr>
              <w:bidi/>
              <w:spacing w:before="20" w:after="20"/>
              <w:jc w:val="left"/>
              <w:rPr>
                <w:sz w:val="20"/>
              </w:rPr>
            </w:pPr>
            <w:r w:rsidRPr="000C3EAB">
              <w:rPr>
                <w:sz w:val="20"/>
              </w:rPr>
              <w:t>0</w:t>
            </w:r>
          </w:p>
        </w:tc>
        <w:tc>
          <w:tcPr>
            <w:tcW w:w="401" w:type="pct"/>
          </w:tcPr>
          <w:p w14:paraId="4D2AF17E" w14:textId="77777777" w:rsidR="002D5868" w:rsidRPr="000C3EAB" w:rsidRDefault="002D5868" w:rsidP="004F7B6E">
            <w:pPr>
              <w:bidi/>
              <w:spacing w:before="20" w:after="20"/>
              <w:jc w:val="left"/>
              <w:rPr>
                <w:sz w:val="20"/>
              </w:rPr>
            </w:pPr>
            <w:r w:rsidRPr="000C3EAB">
              <w:rPr>
                <w:sz w:val="20"/>
              </w:rPr>
              <w:t>369,000</w:t>
            </w:r>
          </w:p>
        </w:tc>
      </w:tr>
      <w:tr w:rsidR="002D5868" w:rsidRPr="000C3EAB" w14:paraId="79B91ED5" w14:textId="77777777" w:rsidTr="008534C2">
        <w:trPr>
          <w:trHeight w:val="46"/>
          <w:jc w:val="center"/>
        </w:trPr>
        <w:tc>
          <w:tcPr>
            <w:tcW w:w="872" w:type="pct"/>
            <w:vMerge/>
          </w:tcPr>
          <w:p w14:paraId="4744E75C" w14:textId="77777777" w:rsidR="002D5868" w:rsidRPr="000C3EAB" w:rsidRDefault="002D5868" w:rsidP="002D5868">
            <w:pPr>
              <w:bidi/>
              <w:rPr>
                <w:sz w:val="20"/>
              </w:rPr>
            </w:pPr>
          </w:p>
        </w:tc>
        <w:tc>
          <w:tcPr>
            <w:tcW w:w="339" w:type="pct"/>
            <w:vMerge/>
          </w:tcPr>
          <w:p w14:paraId="396C8BB7" w14:textId="77777777" w:rsidR="002D5868" w:rsidRPr="000C3EAB" w:rsidRDefault="002D5868" w:rsidP="002D5868">
            <w:pPr>
              <w:bidi/>
              <w:spacing w:before="20" w:after="20"/>
              <w:jc w:val="left"/>
              <w:rPr>
                <w:sz w:val="20"/>
              </w:rPr>
            </w:pPr>
          </w:p>
        </w:tc>
        <w:tc>
          <w:tcPr>
            <w:tcW w:w="577" w:type="pct"/>
          </w:tcPr>
          <w:p w14:paraId="1438B669" w14:textId="528A3819" w:rsidR="002D5868" w:rsidRPr="000C3EAB" w:rsidRDefault="002D5868" w:rsidP="002D5868">
            <w:pPr>
              <w:bidi/>
              <w:spacing w:before="20" w:after="20"/>
              <w:jc w:val="left"/>
              <w:rPr>
                <w:sz w:val="20"/>
              </w:rPr>
            </w:pPr>
            <w:r w:rsidRPr="000C3EAB">
              <w:rPr>
                <w:rFonts w:eastAsia="Batang"/>
                <w:snapToGrid w:val="0"/>
                <w:sz w:val="20"/>
                <w:rtl/>
                <w:lang w:eastAsia="ko-KR" w:bidi="ar-AE"/>
              </w:rPr>
              <w:t>تكاليف الدعم</w:t>
            </w:r>
          </w:p>
        </w:tc>
        <w:tc>
          <w:tcPr>
            <w:tcW w:w="401" w:type="pct"/>
          </w:tcPr>
          <w:p w14:paraId="5EBAA632" w14:textId="77777777" w:rsidR="002D5868" w:rsidRPr="000C3EAB" w:rsidRDefault="002D5868" w:rsidP="004F7B6E">
            <w:pPr>
              <w:bidi/>
              <w:spacing w:before="20" w:after="20"/>
              <w:jc w:val="left"/>
              <w:rPr>
                <w:sz w:val="20"/>
              </w:rPr>
            </w:pPr>
            <w:r w:rsidRPr="000C3EAB">
              <w:rPr>
                <w:sz w:val="20"/>
              </w:rPr>
              <w:t>13,650</w:t>
            </w:r>
          </w:p>
        </w:tc>
        <w:tc>
          <w:tcPr>
            <w:tcW w:w="401" w:type="pct"/>
          </w:tcPr>
          <w:p w14:paraId="3986B404" w14:textId="77777777" w:rsidR="002D5868" w:rsidRPr="000C3EAB" w:rsidRDefault="002D5868" w:rsidP="004F7B6E">
            <w:pPr>
              <w:bidi/>
              <w:spacing w:before="20" w:after="20"/>
              <w:jc w:val="left"/>
              <w:rPr>
                <w:sz w:val="20"/>
              </w:rPr>
            </w:pPr>
            <w:r w:rsidRPr="000C3EAB">
              <w:rPr>
                <w:sz w:val="20"/>
              </w:rPr>
              <w:t>0</w:t>
            </w:r>
          </w:p>
        </w:tc>
        <w:tc>
          <w:tcPr>
            <w:tcW w:w="401" w:type="pct"/>
          </w:tcPr>
          <w:p w14:paraId="7FB4CDD9" w14:textId="77777777" w:rsidR="002D5868" w:rsidRPr="000C3EAB" w:rsidRDefault="002D5868" w:rsidP="004F7B6E">
            <w:pPr>
              <w:bidi/>
              <w:spacing w:before="20" w:after="20"/>
              <w:jc w:val="left"/>
              <w:rPr>
                <w:sz w:val="20"/>
              </w:rPr>
            </w:pPr>
            <w:r w:rsidRPr="000C3EAB">
              <w:rPr>
                <w:sz w:val="20"/>
              </w:rPr>
              <w:t>0</w:t>
            </w:r>
          </w:p>
        </w:tc>
        <w:tc>
          <w:tcPr>
            <w:tcW w:w="401" w:type="pct"/>
          </w:tcPr>
          <w:p w14:paraId="5649FA36" w14:textId="77777777" w:rsidR="002D5868" w:rsidRPr="000C3EAB" w:rsidRDefault="002D5868" w:rsidP="004F7B6E">
            <w:pPr>
              <w:bidi/>
              <w:spacing w:before="20" w:after="20"/>
              <w:jc w:val="left"/>
              <w:rPr>
                <w:sz w:val="20"/>
              </w:rPr>
            </w:pPr>
            <w:r w:rsidRPr="000C3EAB">
              <w:rPr>
                <w:sz w:val="20"/>
              </w:rPr>
              <w:t>12,180</w:t>
            </w:r>
          </w:p>
        </w:tc>
        <w:tc>
          <w:tcPr>
            <w:tcW w:w="401" w:type="pct"/>
          </w:tcPr>
          <w:p w14:paraId="6F10D789" w14:textId="77777777" w:rsidR="002D5868" w:rsidRPr="000C3EAB" w:rsidRDefault="002D5868" w:rsidP="004F7B6E">
            <w:pPr>
              <w:bidi/>
              <w:spacing w:before="20" w:after="20"/>
              <w:jc w:val="left"/>
              <w:rPr>
                <w:sz w:val="20"/>
              </w:rPr>
            </w:pPr>
            <w:r w:rsidRPr="000C3EAB">
              <w:rPr>
                <w:sz w:val="20"/>
              </w:rPr>
              <w:t>0</w:t>
            </w:r>
          </w:p>
        </w:tc>
        <w:tc>
          <w:tcPr>
            <w:tcW w:w="401" w:type="pct"/>
          </w:tcPr>
          <w:p w14:paraId="74298E83" w14:textId="77777777" w:rsidR="002D5868" w:rsidRPr="000C3EAB" w:rsidRDefault="002D5868" w:rsidP="004F7B6E">
            <w:pPr>
              <w:bidi/>
              <w:spacing w:before="20" w:after="20"/>
              <w:jc w:val="left"/>
              <w:rPr>
                <w:sz w:val="20"/>
              </w:rPr>
            </w:pPr>
            <w:r w:rsidRPr="000C3EAB">
              <w:rPr>
                <w:sz w:val="20"/>
              </w:rPr>
              <w:t>0</w:t>
            </w:r>
          </w:p>
        </w:tc>
        <w:tc>
          <w:tcPr>
            <w:tcW w:w="401" w:type="pct"/>
          </w:tcPr>
          <w:p w14:paraId="794D3F95" w14:textId="77777777" w:rsidR="002D5868" w:rsidRPr="000C3EAB" w:rsidRDefault="002D5868" w:rsidP="004F7B6E">
            <w:pPr>
              <w:bidi/>
              <w:spacing w:before="20" w:after="20"/>
              <w:jc w:val="left"/>
              <w:rPr>
                <w:sz w:val="20"/>
              </w:rPr>
            </w:pPr>
            <w:r w:rsidRPr="000C3EAB">
              <w:rPr>
                <w:sz w:val="20"/>
              </w:rPr>
              <w:t>0</w:t>
            </w:r>
          </w:p>
        </w:tc>
        <w:tc>
          <w:tcPr>
            <w:tcW w:w="401" w:type="pct"/>
          </w:tcPr>
          <w:p w14:paraId="238D2B0C" w14:textId="77777777" w:rsidR="002D5868" w:rsidRPr="000C3EAB" w:rsidRDefault="002D5868" w:rsidP="004F7B6E">
            <w:pPr>
              <w:bidi/>
              <w:spacing w:before="20" w:after="20"/>
              <w:jc w:val="left"/>
              <w:rPr>
                <w:sz w:val="20"/>
              </w:rPr>
            </w:pPr>
            <w:r w:rsidRPr="000C3EAB">
              <w:rPr>
                <w:sz w:val="20"/>
              </w:rPr>
              <w:t>25,830</w:t>
            </w:r>
          </w:p>
        </w:tc>
      </w:tr>
      <w:tr w:rsidR="002D5868" w:rsidRPr="000C3EAB" w14:paraId="3F1C633B" w14:textId="77777777" w:rsidTr="008534C2">
        <w:trPr>
          <w:trHeight w:val="157"/>
          <w:jc w:val="center"/>
        </w:trPr>
        <w:tc>
          <w:tcPr>
            <w:tcW w:w="1212" w:type="pct"/>
            <w:gridSpan w:val="2"/>
            <w:vMerge w:val="restart"/>
            <w:vAlign w:val="center"/>
          </w:tcPr>
          <w:p w14:paraId="4DE0C96A" w14:textId="11ED3DFD" w:rsidR="002D5868" w:rsidRPr="000C3EAB" w:rsidRDefault="0008471D" w:rsidP="002D5868">
            <w:pPr>
              <w:bidi/>
              <w:spacing w:before="20" w:after="20"/>
              <w:jc w:val="left"/>
              <w:rPr>
                <w:sz w:val="20"/>
              </w:rPr>
            </w:pPr>
            <w:r w:rsidRPr="000C3EAB">
              <w:rPr>
                <w:rFonts w:hint="cs"/>
                <w:sz w:val="20"/>
                <w:rtl/>
              </w:rPr>
              <w:t>مجموع</w:t>
            </w:r>
            <w:r w:rsidR="002D5868" w:rsidRPr="000C3EAB">
              <w:rPr>
                <w:sz w:val="20"/>
                <w:rtl/>
              </w:rPr>
              <w:t xml:space="preserve"> الأموال الموصى بها من حيث المبدأ (دولار أمريكي)</w:t>
            </w:r>
          </w:p>
        </w:tc>
        <w:tc>
          <w:tcPr>
            <w:tcW w:w="577" w:type="pct"/>
          </w:tcPr>
          <w:p w14:paraId="439BC10C" w14:textId="35F39C1F" w:rsidR="002D5868" w:rsidRPr="000C3EAB" w:rsidRDefault="002D5868" w:rsidP="002D5868">
            <w:pPr>
              <w:bidi/>
              <w:spacing w:before="20" w:after="20"/>
              <w:jc w:val="left"/>
              <w:rPr>
                <w:sz w:val="20"/>
              </w:rPr>
            </w:pPr>
            <w:r w:rsidRPr="000C3EAB">
              <w:rPr>
                <w:rFonts w:eastAsia="Batang"/>
                <w:snapToGrid w:val="0"/>
                <w:sz w:val="20"/>
                <w:rtl/>
                <w:lang w:eastAsia="ko-KR" w:bidi="ar-AE"/>
              </w:rPr>
              <w:t>تكاليف المشروع</w:t>
            </w:r>
          </w:p>
        </w:tc>
        <w:tc>
          <w:tcPr>
            <w:tcW w:w="401" w:type="pct"/>
          </w:tcPr>
          <w:p w14:paraId="4949C585" w14:textId="77777777" w:rsidR="002D5868" w:rsidRPr="000C3EAB" w:rsidRDefault="002D5868" w:rsidP="004F7B6E">
            <w:pPr>
              <w:bidi/>
              <w:spacing w:before="20" w:after="20"/>
              <w:jc w:val="left"/>
              <w:rPr>
                <w:sz w:val="20"/>
              </w:rPr>
            </w:pPr>
            <w:r w:rsidRPr="000C3EAB">
              <w:rPr>
                <w:sz w:val="20"/>
              </w:rPr>
              <w:t>665,360</w:t>
            </w:r>
          </w:p>
        </w:tc>
        <w:tc>
          <w:tcPr>
            <w:tcW w:w="401" w:type="pct"/>
          </w:tcPr>
          <w:p w14:paraId="2E2B6931" w14:textId="77777777" w:rsidR="002D5868" w:rsidRPr="000C3EAB" w:rsidRDefault="002D5868" w:rsidP="004F7B6E">
            <w:pPr>
              <w:bidi/>
              <w:spacing w:before="20" w:after="20"/>
              <w:jc w:val="left"/>
              <w:rPr>
                <w:sz w:val="20"/>
              </w:rPr>
            </w:pPr>
            <w:r w:rsidRPr="000C3EAB">
              <w:rPr>
                <w:sz w:val="20"/>
              </w:rPr>
              <w:t>0</w:t>
            </w:r>
          </w:p>
        </w:tc>
        <w:tc>
          <w:tcPr>
            <w:tcW w:w="401" w:type="pct"/>
          </w:tcPr>
          <w:p w14:paraId="526F4987" w14:textId="77777777" w:rsidR="002D5868" w:rsidRPr="000C3EAB" w:rsidRDefault="002D5868" w:rsidP="004F7B6E">
            <w:pPr>
              <w:bidi/>
              <w:spacing w:before="20" w:after="20"/>
              <w:jc w:val="left"/>
              <w:rPr>
                <w:sz w:val="20"/>
              </w:rPr>
            </w:pPr>
            <w:r w:rsidRPr="000C3EAB">
              <w:rPr>
                <w:sz w:val="20"/>
              </w:rPr>
              <w:t>0</w:t>
            </w:r>
          </w:p>
        </w:tc>
        <w:tc>
          <w:tcPr>
            <w:tcW w:w="401" w:type="pct"/>
          </w:tcPr>
          <w:p w14:paraId="126499E3" w14:textId="77777777" w:rsidR="002D5868" w:rsidRPr="000C3EAB" w:rsidRDefault="002D5868" w:rsidP="004F7B6E">
            <w:pPr>
              <w:bidi/>
              <w:spacing w:before="20" w:after="20"/>
              <w:jc w:val="left"/>
              <w:rPr>
                <w:sz w:val="20"/>
              </w:rPr>
            </w:pPr>
            <w:r w:rsidRPr="000C3EAB">
              <w:rPr>
                <w:sz w:val="20"/>
              </w:rPr>
              <w:t>563,957</w:t>
            </w:r>
          </w:p>
        </w:tc>
        <w:tc>
          <w:tcPr>
            <w:tcW w:w="401" w:type="pct"/>
          </w:tcPr>
          <w:p w14:paraId="387044C6" w14:textId="77777777" w:rsidR="002D5868" w:rsidRPr="000C3EAB" w:rsidRDefault="002D5868" w:rsidP="004F7B6E">
            <w:pPr>
              <w:bidi/>
              <w:spacing w:before="20" w:after="20"/>
              <w:jc w:val="left"/>
              <w:rPr>
                <w:sz w:val="20"/>
              </w:rPr>
            </w:pPr>
            <w:r w:rsidRPr="000C3EAB">
              <w:rPr>
                <w:sz w:val="20"/>
              </w:rPr>
              <w:t>0</w:t>
            </w:r>
          </w:p>
        </w:tc>
        <w:tc>
          <w:tcPr>
            <w:tcW w:w="401" w:type="pct"/>
          </w:tcPr>
          <w:p w14:paraId="460B3952" w14:textId="77777777" w:rsidR="002D5868" w:rsidRPr="000C3EAB" w:rsidRDefault="002D5868" w:rsidP="004F7B6E">
            <w:pPr>
              <w:bidi/>
              <w:spacing w:before="20" w:after="20"/>
              <w:jc w:val="left"/>
              <w:rPr>
                <w:sz w:val="20"/>
              </w:rPr>
            </w:pPr>
            <w:r w:rsidRPr="000C3EAB">
              <w:rPr>
                <w:sz w:val="20"/>
              </w:rPr>
              <w:t>165,632</w:t>
            </w:r>
          </w:p>
        </w:tc>
        <w:tc>
          <w:tcPr>
            <w:tcW w:w="401" w:type="pct"/>
          </w:tcPr>
          <w:p w14:paraId="37A2CD04" w14:textId="77777777" w:rsidR="002D5868" w:rsidRPr="000C3EAB" w:rsidRDefault="002D5868" w:rsidP="004F7B6E">
            <w:pPr>
              <w:bidi/>
              <w:spacing w:before="20" w:after="20"/>
              <w:jc w:val="left"/>
              <w:rPr>
                <w:sz w:val="20"/>
              </w:rPr>
            </w:pPr>
            <w:r w:rsidRPr="000C3EAB">
              <w:rPr>
                <w:sz w:val="20"/>
              </w:rPr>
              <w:t>0</w:t>
            </w:r>
          </w:p>
        </w:tc>
        <w:tc>
          <w:tcPr>
            <w:tcW w:w="401" w:type="pct"/>
          </w:tcPr>
          <w:p w14:paraId="7B9FDE34" w14:textId="77777777" w:rsidR="002D5868" w:rsidRPr="000C3EAB" w:rsidRDefault="002D5868" w:rsidP="004F7B6E">
            <w:pPr>
              <w:bidi/>
              <w:spacing w:before="20" w:after="20"/>
              <w:jc w:val="left"/>
              <w:rPr>
                <w:sz w:val="20"/>
              </w:rPr>
            </w:pPr>
            <w:r w:rsidRPr="000C3EAB">
              <w:rPr>
                <w:sz w:val="20"/>
              </w:rPr>
              <w:t>1,394,949</w:t>
            </w:r>
          </w:p>
        </w:tc>
      </w:tr>
      <w:tr w:rsidR="002D5868" w:rsidRPr="000C3EAB" w14:paraId="5C2F7257" w14:textId="77777777" w:rsidTr="008534C2">
        <w:trPr>
          <w:trHeight w:val="201"/>
          <w:jc w:val="center"/>
        </w:trPr>
        <w:tc>
          <w:tcPr>
            <w:tcW w:w="1212" w:type="pct"/>
            <w:gridSpan w:val="2"/>
            <w:vMerge/>
          </w:tcPr>
          <w:p w14:paraId="3F17AF77" w14:textId="77777777" w:rsidR="002D5868" w:rsidRPr="000C3EAB" w:rsidRDefault="002D5868" w:rsidP="002D5868">
            <w:pPr>
              <w:bidi/>
              <w:spacing w:before="20" w:after="20"/>
              <w:jc w:val="left"/>
              <w:rPr>
                <w:sz w:val="20"/>
              </w:rPr>
            </w:pPr>
          </w:p>
        </w:tc>
        <w:tc>
          <w:tcPr>
            <w:tcW w:w="577" w:type="pct"/>
          </w:tcPr>
          <w:p w14:paraId="0AB34AB1" w14:textId="30A859F6" w:rsidR="002D5868" w:rsidRPr="000C3EAB" w:rsidRDefault="002D5868" w:rsidP="002D5868">
            <w:pPr>
              <w:bidi/>
              <w:spacing w:before="20" w:after="20"/>
              <w:jc w:val="left"/>
              <w:rPr>
                <w:sz w:val="20"/>
              </w:rPr>
            </w:pPr>
            <w:r w:rsidRPr="000C3EAB">
              <w:rPr>
                <w:rFonts w:eastAsia="Batang"/>
                <w:snapToGrid w:val="0"/>
                <w:sz w:val="20"/>
                <w:rtl/>
                <w:lang w:eastAsia="ko-KR" w:bidi="ar-AE"/>
              </w:rPr>
              <w:t>تكاليف الدعم</w:t>
            </w:r>
          </w:p>
        </w:tc>
        <w:tc>
          <w:tcPr>
            <w:tcW w:w="401" w:type="pct"/>
          </w:tcPr>
          <w:p w14:paraId="1B450F57" w14:textId="77777777" w:rsidR="002D5868" w:rsidRPr="000C3EAB" w:rsidRDefault="002D5868" w:rsidP="004F7B6E">
            <w:pPr>
              <w:bidi/>
              <w:spacing w:before="20" w:after="20"/>
              <w:jc w:val="left"/>
              <w:rPr>
                <w:sz w:val="20"/>
              </w:rPr>
            </w:pPr>
            <w:r w:rsidRPr="000C3EAB">
              <w:rPr>
                <w:sz w:val="20"/>
              </w:rPr>
              <w:t>69,974</w:t>
            </w:r>
          </w:p>
        </w:tc>
        <w:tc>
          <w:tcPr>
            <w:tcW w:w="401" w:type="pct"/>
          </w:tcPr>
          <w:p w14:paraId="436A486F" w14:textId="77777777" w:rsidR="002D5868" w:rsidRPr="000C3EAB" w:rsidRDefault="002D5868" w:rsidP="004F7B6E">
            <w:pPr>
              <w:bidi/>
              <w:spacing w:before="20" w:after="20"/>
              <w:jc w:val="left"/>
              <w:rPr>
                <w:sz w:val="20"/>
              </w:rPr>
            </w:pPr>
            <w:r w:rsidRPr="000C3EAB">
              <w:rPr>
                <w:sz w:val="20"/>
              </w:rPr>
              <w:t>0</w:t>
            </w:r>
          </w:p>
        </w:tc>
        <w:tc>
          <w:tcPr>
            <w:tcW w:w="401" w:type="pct"/>
          </w:tcPr>
          <w:p w14:paraId="5F699D45" w14:textId="77777777" w:rsidR="002D5868" w:rsidRPr="000C3EAB" w:rsidRDefault="002D5868" w:rsidP="004F7B6E">
            <w:pPr>
              <w:bidi/>
              <w:spacing w:before="20" w:after="20"/>
              <w:jc w:val="left"/>
              <w:rPr>
                <w:sz w:val="20"/>
              </w:rPr>
            </w:pPr>
            <w:r w:rsidRPr="000C3EAB">
              <w:rPr>
                <w:sz w:val="20"/>
              </w:rPr>
              <w:t>0</w:t>
            </w:r>
          </w:p>
        </w:tc>
        <w:tc>
          <w:tcPr>
            <w:tcW w:w="401" w:type="pct"/>
          </w:tcPr>
          <w:p w14:paraId="71C33CD3" w14:textId="77777777" w:rsidR="002D5868" w:rsidRPr="000C3EAB" w:rsidRDefault="002D5868" w:rsidP="004F7B6E">
            <w:pPr>
              <w:bidi/>
              <w:spacing w:before="20" w:after="20"/>
              <w:jc w:val="left"/>
              <w:rPr>
                <w:sz w:val="20"/>
              </w:rPr>
            </w:pPr>
            <w:r w:rsidRPr="000C3EAB">
              <w:rPr>
                <w:sz w:val="20"/>
              </w:rPr>
              <w:t>58,876</w:t>
            </w:r>
          </w:p>
        </w:tc>
        <w:tc>
          <w:tcPr>
            <w:tcW w:w="401" w:type="pct"/>
          </w:tcPr>
          <w:p w14:paraId="6A0165E8" w14:textId="77777777" w:rsidR="002D5868" w:rsidRPr="000C3EAB" w:rsidRDefault="002D5868" w:rsidP="004F7B6E">
            <w:pPr>
              <w:bidi/>
              <w:spacing w:before="20" w:after="20"/>
              <w:jc w:val="left"/>
              <w:rPr>
                <w:sz w:val="20"/>
              </w:rPr>
            </w:pPr>
            <w:r w:rsidRPr="000C3EAB">
              <w:rPr>
                <w:sz w:val="20"/>
              </w:rPr>
              <w:t>0</w:t>
            </w:r>
          </w:p>
        </w:tc>
        <w:tc>
          <w:tcPr>
            <w:tcW w:w="401" w:type="pct"/>
          </w:tcPr>
          <w:p w14:paraId="52AF6DD7" w14:textId="77777777" w:rsidR="002D5868" w:rsidRPr="000C3EAB" w:rsidRDefault="002D5868" w:rsidP="004F7B6E">
            <w:pPr>
              <w:bidi/>
              <w:spacing w:before="20" w:after="20"/>
              <w:jc w:val="left"/>
              <w:rPr>
                <w:sz w:val="20"/>
              </w:rPr>
            </w:pPr>
            <w:r w:rsidRPr="000C3EAB">
              <w:rPr>
                <w:sz w:val="20"/>
              </w:rPr>
              <w:t>19,834</w:t>
            </w:r>
          </w:p>
        </w:tc>
        <w:tc>
          <w:tcPr>
            <w:tcW w:w="401" w:type="pct"/>
          </w:tcPr>
          <w:p w14:paraId="2F15B4E9" w14:textId="77777777" w:rsidR="002D5868" w:rsidRPr="000C3EAB" w:rsidRDefault="002D5868" w:rsidP="004F7B6E">
            <w:pPr>
              <w:bidi/>
              <w:spacing w:before="20" w:after="20"/>
              <w:jc w:val="left"/>
              <w:rPr>
                <w:sz w:val="20"/>
              </w:rPr>
            </w:pPr>
            <w:r w:rsidRPr="000C3EAB">
              <w:rPr>
                <w:sz w:val="20"/>
              </w:rPr>
              <w:t>0</w:t>
            </w:r>
          </w:p>
        </w:tc>
        <w:tc>
          <w:tcPr>
            <w:tcW w:w="401" w:type="pct"/>
          </w:tcPr>
          <w:p w14:paraId="6ECA2662" w14:textId="77777777" w:rsidR="002D5868" w:rsidRPr="000C3EAB" w:rsidRDefault="002D5868" w:rsidP="004F7B6E">
            <w:pPr>
              <w:bidi/>
              <w:spacing w:before="20" w:after="20"/>
              <w:jc w:val="left"/>
              <w:rPr>
                <w:sz w:val="20"/>
              </w:rPr>
            </w:pPr>
            <w:r w:rsidRPr="000C3EAB">
              <w:rPr>
                <w:sz w:val="20"/>
              </w:rPr>
              <w:t>148,684</w:t>
            </w:r>
          </w:p>
        </w:tc>
      </w:tr>
      <w:tr w:rsidR="00F118C8" w:rsidRPr="000C3EAB" w14:paraId="046E8781" w14:textId="77777777" w:rsidTr="008534C2">
        <w:trPr>
          <w:trHeight w:val="62"/>
          <w:jc w:val="center"/>
        </w:trPr>
        <w:tc>
          <w:tcPr>
            <w:tcW w:w="1212" w:type="pct"/>
            <w:gridSpan w:val="2"/>
            <w:vMerge/>
          </w:tcPr>
          <w:p w14:paraId="23424D72" w14:textId="77777777" w:rsidR="00F118C8" w:rsidRPr="000C3EAB" w:rsidRDefault="00F118C8" w:rsidP="00F118C8">
            <w:pPr>
              <w:bidi/>
              <w:spacing w:before="20" w:after="20"/>
              <w:jc w:val="left"/>
              <w:rPr>
                <w:sz w:val="20"/>
              </w:rPr>
            </w:pPr>
          </w:p>
        </w:tc>
        <w:tc>
          <w:tcPr>
            <w:tcW w:w="577" w:type="pct"/>
          </w:tcPr>
          <w:p w14:paraId="41A1E016" w14:textId="311E5AEF" w:rsidR="00F118C8" w:rsidRPr="000C3EAB" w:rsidRDefault="002D5868" w:rsidP="00F118C8">
            <w:pPr>
              <w:bidi/>
              <w:spacing w:before="20" w:after="20"/>
              <w:jc w:val="left"/>
              <w:rPr>
                <w:sz w:val="20"/>
              </w:rPr>
            </w:pPr>
            <w:r w:rsidRPr="000C3EAB">
              <w:rPr>
                <w:rFonts w:hint="cs"/>
                <w:sz w:val="20"/>
                <w:rtl/>
              </w:rPr>
              <w:t>مجموع الأموال</w:t>
            </w:r>
          </w:p>
        </w:tc>
        <w:tc>
          <w:tcPr>
            <w:tcW w:w="401" w:type="pct"/>
          </w:tcPr>
          <w:p w14:paraId="7A1E8561" w14:textId="77777777" w:rsidR="00F118C8" w:rsidRPr="000C3EAB" w:rsidRDefault="00F118C8" w:rsidP="004F7B6E">
            <w:pPr>
              <w:bidi/>
              <w:spacing w:before="20" w:after="20"/>
              <w:jc w:val="left"/>
              <w:rPr>
                <w:sz w:val="20"/>
              </w:rPr>
            </w:pPr>
            <w:r w:rsidRPr="000C3EAB">
              <w:rPr>
                <w:sz w:val="20"/>
              </w:rPr>
              <w:t>735,334</w:t>
            </w:r>
          </w:p>
        </w:tc>
        <w:tc>
          <w:tcPr>
            <w:tcW w:w="401" w:type="pct"/>
          </w:tcPr>
          <w:p w14:paraId="7FEFCED3" w14:textId="77777777" w:rsidR="00F118C8" w:rsidRPr="000C3EAB" w:rsidRDefault="00F118C8" w:rsidP="004F7B6E">
            <w:pPr>
              <w:bidi/>
              <w:spacing w:before="20" w:after="20"/>
              <w:jc w:val="left"/>
              <w:rPr>
                <w:sz w:val="20"/>
              </w:rPr>
            </w:pPr>
            <w:r w:rsidRPr="000C3EAB">
              <w:rPr>
                <w:sz w:val="20"/>
              </w:rPr>
              <w:t>0</w:t>
            </w:r>
          </w:p>
        </w:tc>
        <w:tc>
          <w:tcPr>
            <w:tcW w:w="401" w:type="pct"/>
          </w:tcPr>
          <w:p w14:paraId="2DDE66C5" w14:textId="77777777" w:rsidR="00F118C8" w:rsidRPr="000C3EAB" w:rsidRDefault="00F118C8" w:rsidP="004F7B6E">
            <w:pPr>
              <w:bidi/>
              <w:spacing w:before="20" w:after="20"/>
              <w:jc w:val="left"/>
              <w:rPr>
                <w:sz w:val="20"/>
              </w:rPr>
            </w:pPr>
            <w:r w:rsidRPr="000C3EAB">
              <w:rPr>
                <w:sz w:val="20"/>
              </w:rPr>
              <w:t>0</w:t>
            </w:r>
          </w:p>
        </w:tc>
        <w:tc>
          <w:tcPr>
            <w:tcW w:w="401" w:type="pct"/>
          </w:tcPr>
          <w:p w14:paraId="48195F9E" w14:textId="77777777" w:rsidR="00F118C8" w:rsidRPr="000C3EAB" w:rsidRDefault="00F118C8" w:rsidP="004F7B6E">
            <w:pPr>
              <w:bidi/>
              <w:spacing w:before="20" w:after="20"/>
              <w:jc w:val="left"/>
              <w:rPr>
                <w:sz w:val="20"/>
              </w:rPr>
            </w:pPr>
            <w:r w:rsidRPr="000C3EAB">
              <w:rPr>
                <w:sz w:val="20"/>
              </w:rPr>
              <w:t>622,833</w:t>
            </w:r>
          </w:p>
        </w:tc>
        <w:tc>
          <w:tcPr>
            <w:tcW w:w="401" w:type="pct"/>
          </w:tcPr>
          <w:p w14:paraId="10761841" w14:textId="77777777" w:rsidR="00F118C8" w:rsidRPr="000C3EAB" w:rsidRDefault="00F118C8" w:rsidP="004F7B6E">
            <w:pPr>
              <w:bidi/>
              <w:spacing w:before="20" w:after="20"/>
              <w:jc w:val="left"/>
              <w:rPr>
                <w:sz w:val="20"/>
              </w:rPr>
            </w:pPr>
            <w:r w:rsidRPr="000C3EAB">
              <w:rPr>
                <w:sz w:val="20"/>
              </w:rPr>
              <w:t>0</w:t>
            </w:r>
          </w:p>
        </w:tc>
        <w:tc>
          <w:tcPr>
            <w:tcW w:w="401" w:type="pct"/>
          </w:tcPr>
          <w:p w14:paraId="1D8D1FA7" w14:textId="77777777" w:rsidR="00F118C8" w:rsidRPr="000C3EAB" w:rsidRDefault="00F118C8" w:rsidP="004F7B6E">
            <w:pPr>
              <w:bidi/>
              <w:spacing w:before="20" w:after="20"/>
              <w:jc w:val="left"/>
              <w:rPr>
                <w:sz w:val="20"/>
              </w:rPr>
            </w:pPr>
            <w:r w:rsidRPr="000C3EAB">
              <w:rPr>
                <w:sz w:val="20"/>
              </w:rPr>
              <w:t>185,466</w:t>
            </w:r>
          </w:p>
        </w:tc>
        <w:tc>
          <w:tcPr>
            <w:tcW w:w="401" w:type="pct"/>
          </w:tcPr>
          <w:p w14:paraId="4A03F952" w14:textId="77777777" w:rsidR="00F118C8" w:rsidRPr="000C3EAB" w:rsidRDefault="00F118C8" w:rsidP="004F7B6E">
            <w:pPr>
              <w:bidi/>
              <w:spacing w:before="20" w:after="20"/>
              <w:jc w:val="left"/>
              <w:rPr>
                <w:sz w:val="20"/>
              </w:rPr>
            </w:pPr>
            <w:r w:rsidRPr="000C3EAB">
              <w:rPr>
                <w:sz w:val="20"/>
              </w:rPr>
              <w:t>0</w:t>
            </w:r>
          </w:p>
        </w:tc>
        <w:tc>
          <w:tcPr>
            <w:tcW w:w="401" w:type="pct"/>
          </w:tcPr>
          <w:p w14:paraId="1580ACB6" w14:textId="77777777" w:rsidR="00F118C8" w:rsidRPr="000C3EAB" w:rsidRDefault="00F118C8" w:rsidP="004F7B6E">
            <w:pPr>
              <w:bidi/>
              <w:spacing w:before="20" w:after="20"/>
              <w:jc w:val="left"/>
              <w:rPr>
                <w:sz w:val="20"/>
              </w:rPr>
            </w:pPr>
            <w:r w:rsidRPr="000C3EAB">
              <w:rPr>
                <w:sz w:val="20"/>
              </w:rPr>
              <w:t>1,543,633</w:t>
            </w:r>
          </w:p>
        </w:tc>
      </w:tr>
    </w:tbl>
    <w:p w14:paraId="15CCBA71" w14:textId="4F7E1B82" w:rsidR="00DA20EB" w:rsidRPr="000C3EAB" w:rsidRDefault="001D26E3" w:rsidP="007B1915">
      <w:pPr>
        <w:bidi/>
        <w:ind w:left="-563"/>
        <w:rPr>
          <w:sz w:val="18"/>
          <w:szCs w:val="18"/>
          <w:rtl/>
          <w:lang w:val="en-US"/>
        </w:rPr>
      </w:pPr>
      <w:r w:rsidRPr="000C3EAB">
        <w:rPr>
          <w:rFonts w:hint="cs"/>
          <w:sz w:val="18"/>
          <w:szCs w:val="18"/>
          <w:rtl/>
          <w:lang w:val="en-US"/>
        </w:rPr>
        <w:t>*</w:t>
      </w:r>
      <w:r w:rsidR="00306052" w:rsidRPr="000C3EAB">
        <w:rPr>
          <w:rFonts w:hint="cs"/>
          <w:sz w:val="18"/>
          <w:szCs w:val="18"/>
          <w:rtl/>
          <w:lang w:val="en-US"/>
        </w:rPr>
        <w:t xml:space="preserve"> </w:t>
      </w:r>
      <w:r w:rsidR="00805282" w:rsidRPr="000C3EAB">
        <w:rPr>
          <w:rFonts w:hint="cs"/>
          <w:sz w:val="18"/>
          <w:szCs w:val="18"/>
          <w:rtl/>
          <w:lang w:val="en-US"/>
        </w:rPr>
        <w:t>يوصى بالموافقة عليها في هذا الاجتماع.</w:t>
      </w:r>
    </w:p>
    <w:p w14:paraId="47CBB457" w14:textId="77777777" w:rsidR="00805282" w:rsidRPr="000C3EAB" w:rsidRDefault="00805282" w:rsidP="00805282">
      <w:pPr>
        <w:bidi/>
        <w:ind w:left="-563"/>
        <w:rPr>
          <w:sz w:val="18"/>
          <w:szCs w:val="18"/>
          <w:rtl/>
          <w:lang w:val="en-US"/>
        </w:rPr>
      </w:pPr>
    </w:p>
    <w:tbl>
      <w:tblPr>
        <w:tblStyle w:val="TableGrid"/>
        <w:bidiVisual/>
        <w:tblW w:w="5323" w:type="pct"/>
        <w:jc w:val="center"/>
        <w:tblLayout w:type="fixed"/>
        <w:tblLook w:val="04A0" w:firstRow="1" w:lastRow="0" w:firstColumn="1" w:lastColumn="0" w:noHBand="0" w:noVBand="1"/>
      </w:tblPr>
      <w:tblGrid>
        <w:gridCol w:w="7178"/>
        <w:gridCol w:w="7990"/>
      </w:tblGrid>
      <w:tr w:rsidR="00805282" w:rsidRPr="000C3EAB" w14:paraId="3C1C06D2" w14:textId="77777777" w:rsidTr="00805282">
        <w:trPr>
          <w:jc w:val="center"/>
        </w:trPr>
        <w:tc>
          <w:tcPr>
            <w:tcW w:w="7178" w:type="dxa"/>
          </w:tcPr>
          <w:p w14:paraId="7D01E64D" w14:textId="37EF41B5" w:rsidR="00805282" w:rsidRPr="000C3EAB" w:rsidRDefault="00805282" w:rsidP="00805282">
            <w:pPr>
              <w:bidi/>
              <w:spacing w:before="20" w:after="20"/>
              <w:jc w:val="left"/>
              <w:rPr>
                <w:sz w:val="20"/>
              </w:rPr>
            </w:pPr>
            <w:r w:rsidRPr="000C3EAB">
              <w:rPr>
                <w:rFonts w:hint="cs"/>
                <w:sz w:val="20"/>
                <w:rtl/>
              </w:rPr>
              <w:t>التخفيض من</w:t>
            </w:r>
            <w:r w:rsidRPr="000C3EAB">
              <w:rPr>
                <w:sz w:val="20"/>
                <w:rtl/>
              </w:rPr>
              <w:t xml:space="preserve"> الاستهلاك المتبقي المؤهل للتمويل في المرحلة الأولى (طن </w:t>
            </w:r>
            <w:r w:rsidRPr="000C3EAB">
              <w:rPr>
                <w:rFonts w:hint="cs"/>
                <w:sz w:val="20"/>
                <w:rtl/>
              </w:rPr>
              <w:t xml:space="preserve">من </w:t>
            </w:r>
            <w:r w:rsidRPr="000C3EAB">
              <w:rPr>
                <w:sz w:val="20"/>
                <w:rtl/>
              </w:rPr>
              <w:t>مكافئ ثاني أكسيد الكربون)</w:t>
            </w:r>
          </w:p>
        </w:tc>
        <w:tc>
          <w:tcPr>
            <w:tcW w:w="7990" w:type="dxa"/>
            <w:vAlign w:val="center"/>
          </w:tcPr>
          <w:p w14:paraId="4CED066B" w14:textId="77777777" w:rsidR="00805282" w:rsidRPr="000C3EAB" w:rsidRDefault="00805282" w:rsidP="00805282">
            <w:pPr>
              <w:bidi/>
              <w:spacing w:before="20" w:after="20"/>
              <w:jc w:val="center"/>
              <w:rPr>
                <w:sz w:val="20"/>
              </w:rPr>
            </w:pPr>
            <w:r w:rsidRPr="000C3EAB">
              <w:rPr>
                <w:sz w:val="20"/>
              </w:rPr>
              <w:t>461,400</w:t>
            </w:r>
          </w:p>
        </w:tc>
      </w:tr>
    </w:tbl>
    <w:p w14:paraId="443D56A8" w14:textId="77777777" w:rsidR="00805282" w:rsidRPr="000C3EAB" w:rsidRDefault="00805282" w:rsidP="00805282">
      <w:pPr>
        <w:bidi/>
        <w:ind w:left="-563"/>
        <w:rPr>
          <w:sz w:val="18"/>
          <w:szCs w:val="18"/>
          <w:rtl/>
          <w:lang w:val="en-US"/>
        </w:rPr>
      </w:pPr>
    </w:p>
    <w:p w14:paraId="3E88B84A" w14:textId="77777777" w:rsidR="00DA20EB" w:rsidRPr="000C3EAB" w:rsidRDefault="00DA20EB" w:rsidP="00DA20EB">
      <w:pPr>
        <w:jc w:val="center"/>
        <w:rPr>
          <w:sz w:val="20"/>
        </w:rPr>
      </w:pPr>
    </w:p>
    <w:tbl>
      <w:tblPr>
        <w:bidiVisual/>
        <w:tblW w:w="5325" w:type="pct"/>
        <w:tblInd w:w="-437"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
      <w:tblGrid>
        <w:gridCol w:w="8658"/>
        <w:gridCol w:w="6516"/>
      </w:tblGrid>
      <w:tr w:rsidR="00DA20EB" w:rsidRPr="000C3EAB" w14:paraId="17E10467" w14:textId="77777777" w:rsidTr="00805282">
        <w:trPr>
          <w:trHeight w:val="296"/>
        </w:trPr>
        <w:tc>
          <w:tcPr>
            <w:tcW w:w="2853" w:type="pct"/>
            <w:tcBorders>
              <w:top w:val="single" w:sz="4" w:space="0" w:color="auto"/>
              <w:left w:val="single" w:sz="4" w:space="0" w:color="auto"/>
              <w:bottom w:val="single" w:sz="4" w:space="0" w:color="auto"/>
              <w:right w:val="single" w:sz="4" w:space="0" w:color="auto"/>
            </w:tcBorders>
            <w:vAlign w:val="center"/>
          </w:tcPr>
          <w:p w14:paraId="1E12D430" w14:textId="28684E7A" w:rsidR="00DA20EB" w:rsidRPr="000C3EAB" w:rsidRDefault="00DA20EB" w:rsidP="00FA2658">
            <w:pPr>
              <w:tabs>
                <w:tab w:val="left" w:pos="-717"/>
                <w:tab w:val="left" w:pos="2"/>
                <w:tab w:val="left" w:pos="722"/>
                <w:tab w:val="left" w:pos="1442"/>
                <w:tab w:val="left" w:pos="2162"/>
                <w:tab w:val="left" w:pos="2882"/>
                <w:tab w:val="left" w:pos="3602"/>
                <w:tab w:val="left" w:pos="4322"/>
                <w:tab w:val="left" w:pos="5042"/>
                <w:tab w:val="left" w:pos="5762"/>
                <w:tab w:val="left" w:pos="6482"/>
                <w:tab w:val="left" w:pos="7202"/>
                <w:tab w:val="left" w:pos="7922"/>
              </w:tabs>
              <w:bidi/>
              <w:jc w:val="center"/>
              <w:rPr>
                <w:bCs/>
                <w:sz w:val="20"/>
              </w:rPr>
            </w:pPr>
            <w:r w:rsidRPr="000C3EAB">
              <w:rPr>
                <w:rFonts w:hint="cs"/>
                <w:bCs/>
                <w:sz w:val="20"/>
                <w:rtl/>
              </w:rPr>
              <w:t>توصية</w:t>
            </w:r>
            <w:r w:rsidR="00306052" w:rsidRPr="000C3EAB">
              <w:rPr>
                <w:rFonts w:hint="cs"/>
                <w:bCs/>
                <w:sz w:val="20"/>
                <w:rtl/>
              </w:rPr>
              <w:t xml:space="preserve"> </w:t>
            </w:r>
            <w:r w:rsidRPr="000C3EAB">
              <w:rPr>
                <w:rFonts w:hint="cs"/>
                <w:bCs/>
                <w:sz w:val="20"/>
                <w:rtl/>
              </w:rPr>
              <w:t>الأمانة</w:t>
            </w:r>
          </w:p>
        </w:tc>
        <w:tc>
          <w:tcPr>
            <w:tcW w:w="2147" w:type="pct"/>
            <w:tcBorders>
              <w:top w:val="single" w:sz="4" w:space="0" w:color="auto"/>
              <w:left w:val="single" w:sz="4" w:space="0" w:color="auto"/>
              <w:bottom w:val="single" w:sz="4" w:space="0" w:color="auto"/>
              <w:right w:val="single" w:sz="4" w:space="0" w:color="auto"/>
            </w:tcBorders>
            <w:vAlign w:val="center"/>
          </w:tcPr>
          <w:p w14:paraId="5362FF17" w14:textId="3F62C163" w:rsidR="00DA20EB" w:rsidRPr="000C3EAB" w:rsidRDefault="007B1915" w:rsidP="00FA2658">
            <w:pPr>
              <w:tabs>
                <w:tab w:val="left" w:pos="-717"/>
                <w:tab w:val="left" w:pos="2"/>
                <w:tab w:val="left" w:pos="722"/>
                <w:tab w:val="left" w:pos="1442"/>
                <w:tab w:val="left" w:pos="2162"/>
                <w:tab w:val="left" w:pos="2882"/>
                <w:tab w:val="left" w:pos="3602"/>
                <w:tab w:val="left" w:pos="4322"/>
                <w:tab w:val="left" w:pos="5042"/>
                <w:tab w:val="left" w:pos="5762"/>
                <w:tab w:val="left" w:pos="6482"/>
                <w:tab w:val="left" w:pos="7202"/>
                <w:tab w:val="left" w:pos="7922"/>
              </w:tabs>
              <w:bidi/>
              <w:jc w:val="center"/>
              <w:rPr>
                <w:sz w:val="20"/>
              </w:rPr>
            </w:pPr>
            <w:r w:rsidRPr="000C3EAB">
              <w:rPr>
                <w:rFonts w:hint="cs"/>
                <w:sz w:val="20"/>
                <w:rtl/>
              </w:rPr>
              <w:t>ا</w:t>
            </w:r>
            <w:r w:rsidR="00DA20EB" w:rsidRPr="000C3EAB">
              <w:rPr>
                <w:rFonts w:hint="cs"/>
                <w:sz w:val="20"/>
                <w:rtl/>
              </w:rPr>
              <w:t>لنظر</w:t>
            </w:r>
            <w:r w:rsidR="00306052" w:rsidRPr="000C3EAB">
              <w:rPr>
                <w:rFonts w:hint="cs"/>
                <w:sz w:val="20"/>
                <w:rtl/>
              </w:rPr>
              <w:t xml:space="preserve"> </w:t>
            </w:r>
            <w:r w:rsidR="00DA20EB" w:rsidRPr="000C3EAB">
              <w:rPr>
                <w:rFonts w:hint="cs"/>
                <w:sz w:val="20"/>
                <w:rtl/>
              </w:rPr>
              <w:t>الفردي</w:t>
            </w:r>
          </w:p>
        </w:tc>
      </w:tr>
    </w:tbl>
    <w:p w14:paraId="19B26F56" w14:textId="77777777" w:rsidR="002D5868" w:rsidRPr="000C3EAB" w:rsidRDefault="002D5868" w:rsidP="00756224">
      <w:pPr>
        <w:pStyle w:val="ListParagraph"/>
        <w:widowControl w:val="0"/>
        <w:bidi/>
        <w:spacing w:after="240"/>
        <w:ind w:left="0"/>
        <w:contextualSpacing w:val="0"/>
        <w:jc w:val="center"/>
        <w:rPr>
          <w:b/>
          <w:bCs/>
          <w:sz w:val="26"/>
          <w:szCs w:val="26"/>
          <w:rtl/>
        </w:rPr>
        <w:sectPr w:rsidR="002D5868" w:rsidRPr="000C3EAB" w:rsidSect="00713C01">
          <w:headerReference w:type="default" r:id="rId19"/>
          <w:pgSz w:w="15840" w:h="12240" w:orient="landscape" w:code="1"/>
          <w:pgMar w:top="1440" w:right="720" w:bottom="1440" w:left="862" w:header="720" w:footer="476" w:gutter="0"/>
          <w:cols w:space="720"/>
          <w:docGrid w:linePitch="326"/>
        </w:sectPr>
      </w:pPr>
    </w:p>
    <w:p w14:paraId="353F9CF8" w14:textId="73163F35" w:rsidR="005F4ABE" w:rsidRPr="000C3EAB" w:rsidRDefault="00527D07" w:rsidP="00756224">
      <w:pPr>
        <w:pStyle w:val="ListParagraph"/>
        <w:widowControl w:val="0"/>
        <w:bidi/>
        <w:spacing w:after="240"/>
        <w:ind w:left="0"/>
        <w:contextualSpacing w:val="0"/>
        <w:jc w:val="center"/>
        <w:rPr>
          <w:sz w:val="26"/>
          <w:szCs w:val="26"/>
        </w:rPr>
      </w:pPr>
      <w:r w:rsidRPr="000C3EAB">
        <w:rPr>
          <w:b/>
          <w:bCs/>
          <w:sz w:val="26"/>
          <w:szCs w:val="26"/>
          <w:rtl/>
        </w:rPr>
        <w:lastRenderedPageBreak/>
        <w:t>وصف المشروع</w:t>
      </w:r>
    </w:p>
    <w:p w14:paraId="13423F71" w14:textId="10BC0F53" w:rsidR="00F5385D" w:rsidRPr="000C3EAB" w:rsidRDefault="00F5385D" w:rsidP="00F5385D">
      <w:pPr>
        <w:pStyle w:val="ListParagraph"/>
        <w:numPr>
          <w:ilvl w:val="0"/>
          <w:numId w:val="28"/>
        </w:numPr>
        <w:bidi/>
        <w:spacing w:after="240"/>
        <w:ind w:left="0" w:firstLine="0"/>
        <w:contextualSpacing w:val="0"/>
        <w:outlineLvl w:val="0"/>
        <w:rPr>
          <w:sz w:val="26"/>
          <w:szCs w:val="26"/>
          <w:lang w:bidi="ar-EG"/>
        </w:rPr>
      </w:pPr>
      <w:r w:rsidRPr="000C3EAB">
        <w:rPr>
          <w:sz w:val="26"/>
          <w:szCs w:val="26"/>
          <w:rtl/>
          <w:lang w:bidi="ar-EG"/>
        </w:rPr>
        <w:t>تحتوي هذه الوثيقة على الأقسام التالية</w:t>
      </w:r>
      <w:r w:rsidR="00805282" w:rsidRPr="000C3EAB">
        <w:rPr>
          <w:sz w:val="26"/>
          <w:szCs w:val="26"/>
          <w:rtl/>
          <w:lang w:bidi="ar-EG"/>
        </w:rPr>
        <w:t>:</w:t>
      </w:r>
    </w:p>
    <w:p w14:paraId="4FD3CCBD" w14:textId="4277B07E" w:rsidR="00F907EC" w:rsidRPr="000C3EAB" w:rsidRDefault="00F907EC" w:rsidP="00D67441">
      <w:pPr>
        <w:pStyle w:val="ListParagraph"/>
        <w:bidi/>
        <w:spacing w:before="240" w:after="240"/>
        <w:ind w:left="1268" w:hanging="562"/>
        <w:contextualSpacing w:val="0"/>
        <w:rPr>
          <w:sz w:val="26"/>
          <w:szCs w:val="26"/>
          <w:lang w:bidi="ar-EG"/>
        </w:rPr>
      </w:pPr>
      <w:r w:rsidRPr="000C3EAB">
        <w:rPr>
          <w:sz w:val="26"/>
          <w:szCs w:val="26"/>
          <w:rtl/>
          <w:lang w:bidi="ar-EG"/>
        </w:rPr>
        <w:t>أولا</w:t>
      </w:r>
      <w:r w:rsidR="00805282" w:rsidRPr="000C3EAB">
        <w:rPr>
          <w:rFonts w:hint="cs"/>
          <w:sz w:val="26"/>
          <w:szCs w:val="26"/>
          <w:rtl/>
          <w:lang w:bidi="ar-EG"/>
        </w:rPr>
        <w:t>.</w:t>
      </w:r>
      <w:r w:rsidRPr="000C3EAB">
        <w:rPr>
          <w:sz w:val="26"/>
          <w:szCs w:val="26"/>
          <w:rtl/>
          <w:lang w:bidi="ar-EG"/>
        </w:rPr>
        <w:tab/>
        <w:t xml:space="preserve"> </w:t>
      </w:r>
      <w:r w:rsidR="00764EC1" w:rsidRPr="000C3EAB">
        <w:rPr>
          <w:sz w:val="26"/>
          <w:szCs w:val="26"/>
          <w:rtl/>
          <w:lang w:bidi="ar-EG"/>
        </w:rPr>
        <w:t>موجز</w:t>
      </w:r>
      <w:r w:rsidRPr="000C3EAB">
        <w:rPr>
          <w:sz w:val="26"/>
          <w:szCs w:val="26"/>
          <w:rtl/>
          <w:lang w:bidi="ar-EG"/>
        </w:rPr>
        <w:t xml:space="preserve"> المقترح كما </w:t>
      </w:r>
      <w:r w:rsidR="008534C2" w:rsidRPr="000C3EAB">
        <w:rPr>
          <w:rFonts w:hint="cs"/>
          <w:sz w:val="26"/>
          <w:szCs w:val="26"/>
          <w:rtl/>
          <w:lang w:bidi="ar-EG"/>
        </w:rPr>
        <w:t>تم تقديمه</w:t>
      </w:r>
    </w:p>
    <w:p w14:paraId="0B625F95" w14:textId="68967456" w:rsidR="00F907EC" w:rsidRPr="000C3EAB" w:rsidRDefault="00F907EC" w:rsidP="00D67441">
      <w:pPr>
        <w:pStyle w:val="ListParagraph"/>
        <w:bidi/>
        <w:spacing w:before="240" w:after="240"/>
        <w:ind w:left="1268" w:hanging="562"/>
        <w:contextualSpacing w:val="0"/>
        <w:rPr>
          <w:sz w:val="26"/>
          <w:szCs w:val="26"/>
          <w:lang w:bidi="ar-EG"/>
        </w:rPr>
      </w:pPr>
      <w:r w:rsidRPr="000C3EAB">
        <w:rPr>
          <w:sz w:val="26"/>
          <w:szCs w:val="26"/>
          <w:rtl/>
          <w:lang w:bidi="ar-EG"/>
        </w:rPr>
        <w:t>ثانيا</w:t>
      </w:r>
      <w:r w:rsidR="00805282" w:rsidRPr="000C3EAB">
        <w:rPr>
          <w:rFonts w:hint="cs"/>
          <w:sz w:val="26"/>
          <w:szCs w:val="26"/>
          <w:rtl/>
          <w:lang w:bidi="ar-EG"/>
        </w:rPr>
        <w:t>.</w:t>
      </w:r>
      <w:r w:rsidRPr="000C3EAB">
        <w:rPr>
          <w:sz w:val="26"/>
          <w:szCs w:val="26"/>
          <w:rtl/>
          <w:lang w:bidi="ar-EG"/>
        </w:rPr>
        <w:tab/>
        <w:t>الخلفية</w:t>
      </w:r>
      <w:r w:rsidR="00805282" w:rsidRPr="000C3EAB">
        <w:rPr>
          <w:sz w:val="26"/>
          <w:szCs w:val="26"/>
          <w:rtl/>
          <w:lang w:bidi="ar-EG"/>
        </w:rPr>
        <w:t>:</w:t>
      </w:r>
      <w:r w:rsidRPr="000C3EAB">
        <w:rPr>
          <w:sz w:val="26"/>
          <w:szCs w:val="26"/>
          <w:rtl/>
          <w:lang w:bidi="ar-EG"/>
        </w:rPr>
        <w:t xml:space="preserve"> حالة تنفيذ </w:t>
      </w:r>
      <w:r w:rsidR="002E386A" w:rsidRPr="000C3EAB">
        <w:rPr>
          <w:sz w:val="26"/>
          <w:szCs w:val="26"/>
          <w:rtl/>
          <w:lang w:bidi="ar-EG"/>
        </w:rPr>
        <w:t>خطة إدارة إزالة المواد الهيدروكلوروفلوروكربونية</w:t>
      </w:r>
      <w:r w:rsidRPr="000C3EAB">
        <w:rPr>
          <w:sz w:val="26"/>
          <w:szCs w:val="26"/>
          <w:rtl/>
          <w:lang w:bidi="ar-EG"/>
        </w:rPr>
        <w:t xml:space="preserve"> والأنشطة السابقة المتعلقة </w:t>
      </w:r>
      <w:r w:rsidR="00D67441" w:rsidRPr="000C3EAB">
        <w:rPr>
          <w:rFonts w:hint="cs"/>
          <w:sz w:val="26"/>
          <w:szCs w:val="26"/>
          <w:rtl/>
          <w:lang w:bidi="ar-EG"/>
        </w:rPr>
        <w:t>با</w:t>
      </w:r>
      <w:r w:rsidR="00764EC1" w:rsidRPr="000C3EAB">
        <w:rPr>
          <w:rFonts w:hint="cs"/>
          <w:sz w:val="26"/>
          <w:szCs w:val="26"/>
          <w:rtl/>
          <w:lang w:bidi="ar-EG"/>
        </w:rPr>
        <w:t>لمواد الهيدروفلوروكربونية</w:t>
      </w:r>
    </w:p>
    <w:p w14:paraId="57F98057" w14:textId="00C4F89B" w:rsidR="00F907EC" w:rsidRPr="000C3EAB" w:rsidRDefault="00F907EC" w:rsidP="00D67441">
      <w:pPr>
        <w:pStyle w:val="ListParagraph"/>
        <w:bidi/>
        <w:spacing w:before="240" w:after="240"/>
        <w:ind w:left="1268" w:hanging="562"/>
        <w:contextualSpacing w:val="0"/>
        <w:rPr>
          <w:sz w:val="26"/>
          <w:szCs w:val="26"/>
          <w:lang w:bidi="ar-EG"/>
        </w:rPr>
      </w:pPr>
      <w:r w:rsidRPr="000C3EAB">
        <w:rPr>
          <w:sz w:val="26"/>
          <w:szCs w:val="26"/>
          <w:rtl/>
          <w:lang w:bidi="ar-EG"/>
        </w:rPr>
        <w:t>ثالثا</w:t>
      </w:r>
      <w:r w:rsidR="00805282" w:rsidRPr="000C3EAB">
        <w:rPr>
          <w:rFonts w:hint="cs"/>
          <w:sz w:val="26"/>
          <w:szCs w:val="26"/>
          <w:rtl/>
          <w:lang w:bidi="ar-EG"/>
        </w:rPr>
        <w:t>.</w:t>
      </w:r>
      <w:r w:rsidRPr="000C3EAB">
        <w:rPr>
          <w:sz w:val="26"/>
          <w:szCs w:val="26"/>
          <w:rtl/>
          <w:lang w:bidi="ar-EG"/>
        </w:rPr>
        <w:tab/>
        <w:t xml:space="preserve">لمحة عامة عن استهلاك </w:t>
      </w:r>
      <w:r w:rsidR="00D67441" w:rsidRPr="000C3EAB">
        <w:rPr>
          <w:rFonts w:hint="cs"/>
          <w:sz w:val="26"/>
          <w:szCs w:val="26"/>
          <w:rtl/>
          <w:lang w:bidi="ar-EG"/>
        </w:rPr>
        <w:t>ا</w:t>
      </w:r>
      <w:r w:rsidR="00764EC1" w:rsidRPr="000C3EAB">
        <w:rPr>
          <w:rFonts w:hint="cs"/>
          <w:sz w:val="26"/>
          <w:szCs w:val="26"/>
          <w:rtl/>
          <w:lang w:bidi="ar-EG"/>
        </w:rPr>
        <w:t>لمواد الهيدروفلوروكربونية</w:t>
      </w:r>
      <w:r w:rsidR="00805282" w:rsidRPr="000C3EAB">
        <w:rPr>
          <w:sz w:val="26"/>
          <w:szCs w:val="26"/>
          <w:rtl/>
          <w:lang w:bidi="ar-EG"/>
        </w:rPr>
        <w:t>:</w:t>
      </w:r>
      <w:r w:rsidRPr="000C3EAB">
        <w:rPr>
          <w:sz w:val="26"/>
          <w:szCs w:val="26"/>
          <w:rtl/>
          <w:lang w:bidi="ar-EG"/>
        </w:rPr>
        <w:t xml:space="preserve"> مستويات </w:t>
      </w:r>
      <w:r w:rsidR="00764EC1" w:rsidRPr="000C3EAB">
        <w:rPr>
          <w:sz w:val="26"/>
          <w:szCs w:val="26"/>
          <w:rtl/>
          <w:lang w:bidi="ar-EG"/>
        </w:rPr>
        <w:t xml:space="preserve">استهلاك </w:t>
      </w:r>
      <w:r w:rsidR="00764EC1" w:rsidRPr="000C3EAB">
        <w:rPr>
          <w:rFonts w:hint="cs"/>
          <w:sz w:val="26"/>
          <w:szCs w:val="26"/>
          <w:rtl/>
          <w:lang w:bidi="ar-EG"/>
        </w:rPr>
        <w:t>المواد الهيدروفلوروكربونية</w:t>
      </w:r>
      <w:r w:rsidRPr="000C3EAB">
        <w:rPr>
          <w:sz w:val="26"/>
          <w:szCs w:val="26"/>
          <w:rtl/>
          <w:lang w:bidi="ar-EG"/>
        </w:rPr>
        <w:t>، واتجاهاتها، واستهلاكها حسب القطاع</w:t>
      </w:r>
    </w:p>
    <w:p w14:paraId="19BD5FB3" w14:textId="641BBF07" w:rsidR="00F907EC" w:rsidRPr="000C3EAB" w:rsidRDefault="00F907EC" w:rsidP="00D67441">
      <w:pPr>
        <w:pStyle w:val="ListParagraph"/>
        <w:bidi/>
        <w:spacing w:before="240" w:after="240"/>
        <w:ind w:left="1268" w:hanging="562"/>
        <w:contextualSpacing w:val="0"/>
        <w:rPr>
          <w:sz w:val="26"/>
          <w:szCs w:val="26"/>
          <w:lang w:bidi="ar-EG"/>
        </w:rPr>
      </w:pPr>
      <w:r w:rsidRPr="000C3EAB">
        <w:rPr>
          <w:sz w:val="26"/>
          <w:szCs w:val="26"/>
          <w:rtl/>
          <w:lang w:bidi="ar-EG"/>
        </w:rPr>
        <w:t>رابعا</w:t>
      </w:r>
      <w:r w:rsidR="00805282" w:rsidRPr="000C3EAB">
        <w:rPr>
          <w:rFonts w:hint="cs"/>
          <w:sz w:val="26"/>
          <w:szCs w:val="26"/>
          <w:rtl/>
          <w:lang w:bidi="ar-EG"/>
        </w:rPr>
        <w:t>.</w:t>
      </w:r>
      <w:r w:rsidRPr="000C3EAB">
        <w:rPr>
          <w:sz w:val="26"/>
          <w:szCs w:val="26"/>
          <w:rtl/>
          <w:lang w:bidi="ar-EG"/>
        </w:rPr>
        <w:tab/>
        <w:t xml:space="preserve"> المرحلة الأولى من </w:t>
      </w:r>
      <w:r w:rsidR="002E386A" w:rsidRPr="000C3EAB">
        <w:rPr>
          <w:sz w:val="26"/>
          <w:szCs w:val="26"/>
          <w:rtl/>
          <w:lang w:bidi="ar-EG"/>
        </w:rPr>
        <w:t>خطة التنفيذ المتعلقة بالمواد الهيدروفلوروكربونية بموجب تعديل كيغالي</w:t>
      </w:r>
      <w:r w:rsidR="00AC46FE" w:rsidRPr="000C3EAB">
        <w:rPr>
          <w:rFonts w:hint="cs"/>
          <w:sz w:val="26"/>
          <w:szCs w:val="26"/>
          <w:rtl/>
          <w:lang w:bidi="ar-EG"/>
        </w:rPr>
        <w:t xml:space="preserve"> (</w:t>
      </w:r>
      <w:r w:rsidR="00AC46FE" w:rsidRPr="000C3EAB">
        <w:rPr>
          <w:sz w:val="26"/>
          <w:szCs w:val="26"/>
          <w:rtl/>
          <w:lang w:bidi="ar-EG"/>
        </w:rPr>
        <w:t xml:space="preserve">خطة </w:t>
      </w:r>
      <w:r w:rsidR="00AC46FE" w:rsidRPr="000C3EAB">
        <w:rPr>
          <w:rFonts w:hint="cs"/>
          <w:sz w:val="26"/>
          <w:szCs w:val="26"/>
          <w:rtl/>
          <w:lang w:bidi="ar-EG"/>
        </w:rPr>
        <w:t>التنفيذ بموجب تعديل كيغالي)</w:t>
      </w:r>
      <w:r w:rsidRPr="000C3EAB">
        <w:rPr>
          <w:sz w:val="26"/>
          <w:szCs w:val="26"/>
          <w:rtl/>
          <w:lang w:bidi="ar-EG"/>
        </w:rPr>
        <w:t xml:space="preserve">، كما </w:t>
      </w:r>
      <w:r w:rsidR="008534C2" w:rsidRPr="000C3EAB">
        <w:rPr>
          <w:rFonts w:hint="cs"/>
          <w:sz w:val="26"/>
          <w:szCs w:val="26"/>
          <w:rtl/>
          <w:lang w:bidi="ar-EG"/>
        </w:rPr>
        <w:t>تم تقديمها</w:t>
      </w:r>
      <w:r w:rsidR="00805282" w:rsidRPr="000C3EAB">
        <w:rPr>
          <w:sz w:val="26"/>
          <w:szCs w:val="26"/>
          <w:rtl/>
          <w:lang w:bidi="ar-EG"/>
        </w:rPr>
        <w:t>:</w:t>
      </w:r>
      <w:r w:rsidRPr="000C3EAB">
        <w:rPr>
          <w:sz w:val="26"/>
          <w:szCs w:val="26"/>
          <w:rtl/>
          <w:lang w:bidi="ar-EG"/>
        </w:rPr>
        <w:t xml:space="preserve"> الإطار التنظيمي، واستراتيجية </w:t>
      </w:r>
      <w:r w:rsidR="00D67441" w:rsidRPr="000C3EAB">
        <w:rPr>
          <w:rFonts w:hint="cs"/>
          <w:sz w:val="26"/>
          <w:szCs w:val="26"/>
          <w:rtl/>
          <w:lang w:bidi="ar-EG"/>
        </w:rPr>
        <w:t>ا</w:t>
      </w:r>
      <w:r w:rsidR="00764EC1" w:rsidRPr="000C3EAB">
        <w:rPr>
          <w:rFonts w:hint="cs"/>
          <w:sz w:val="26"/>
          <w:szCs w:val="26"/>
          <w:rtl/>
          <w:lang w:bidi="ar-EG"/>
        </w:rPr>
        <w:t>ل</w:t>
      </w:r>
      <w:r w:rsidR="002E386A" w:rsidRPr="000C3EAB">
        <w:rPr>
          <w:rFonts w:hint="cs"/>
          <w:sz w:val="26"/>
          <w:szCs w:val="26"/>
          <w:rtl/>
          <w:lang w:bidi="ar-EG"/>
        </w:rPr>
        <w:t>تخفيض التدريجي</w:t>
      </w:r>
      <w:r w:rsidRPr="000C3EAB">
        <w:rPr>
          <w:sz w:val="26"/>
          <w:szCs w:val="26"/>
          <w:rtl/>
          <w:lang w:bidi="ar-EG"/>
        </w:rPr>
        <w:t>، والتكلفة الإجمالية للمرحلة، وخطة تنفيذ الشريحة الأولى</w:t>
      </w:r>
    </w:p>
    <w:p w14:paraId="110D248E" w14:textId="2E6BF29E" w:rsidR="00F907EC" w:rsidRPr="000C3EAB" w:rsidRDefault="00F907EC" w:rsidP="00D67441">
      <w:pPr>
        <w:pStyle w:val="ListParagraph"/>
        <w:bidi/>
        <w:spacing w:before="240" w:after="240"/>
        <w:ind w:left="1268" w:hanging="562"/>
        <w:contextualSpacing w:val="0"/>
        <w:rPr>
          <w:sz w:val="26"/>
          <w:szCs w:val="26"/>
          <w:lang w:bidi="ar-EG"/>
        </w:rPr>
      </w:pPr>
      <w:r w:rsidRPr="000C3EAB">
        <w:rPr>
          <w:sz w:val="26"/>
          <w:szCs w:val="26"/>
          <w:rtl/>
          <w:lang w:bidi="ar-EG"/>
        </w:rPr>
        <w:t>خامسا</w:t>
      </w:r>
      <w:r w:rsidR="00805282" w:rsidRPr="000C3EAB">
        <w:rPr>
          <w:rFonts w:hint="cs"/>
          <w:sz w:val="26"/>
          <w:szCs w:val="26"/>
          <w:rtl/>
          <w:lang w:bidi="ar-EG"/>
        </w:rPr>
        <w:t>.</w:t>
      </w:r>
      <w:r w:rsidRPr="000C3EAB">
        <w:rPr>
          <w:sz w:val="26"/>
          <w:szCs w:val="26"/>
          <w:rtl/>
          <w:lang w:bidi="ar-EG"/>
        </w:rPr>
        <w:tab/>
        <w:t>تعليقات ال</w:t>
      </w:r>
      <w:r w:rsidR="00764EC1" w:rsidRPr="000C3EAB">
        <w:rPr>
          <w:sz w:val="26"/>
          <w:szCs w:val="26"/>
          <w:rtl/>
          <w:lang w:bidi="ar-EG"/>
        </w:rPr>
        <w:t>أمانة</w:t>
      </w:r>
      <w:r w:rsidRPr="000C3EAB">
        <w:rPr>
          <w:sz w:val="26"/>
          <w:szCs w:val="26"/>
          <w:rtl/>
          <w:lang w:bidi="ar-EG"/>
        </w:rPr>
        <w:t>، بما في ذلك التكلفة المتفق عليها للأنشطة</w:t>
      </w:r>
    </w:p>
    <w:p w14:paraId="13C1369D" w14:textId="393A4EEE" w:rsidR="00F907EC" w:rsidRPr="000C3EAB" w:rsidRDefault="00F907EC" w:rsidP="00D67441">
      <w:pPr>
        <w:pStyle w:val="ListParagraph"/>
        <w:bidi/>
        <w:spacing w:before="240" w:after="240"/>
        <w:ind w:left="1268" w:hanging="562"/>
        <w:contextualSpacing w:val="0"/>
        <w:rPr>
          <w:sz w:val="26"/>
          <w:szCs w:val="26"/>
          <w:lang w:bidi="ar-EG"/>
        </w:rPr>
      </w:pPr>
      <w:r w:rsidRPr="000C3EAB">
        <w:rPr>
          <w:sz w:val="26"/>
          <w:szCs w:val="26"/>
          <w:rtl/>
          <w:lang w:bidi="ar-EG"/>
        </w:rPr>
        <w:t>سادسا</w:t>
      </w:r>
      <w:r w:rsidR="00805282" w:rsidRPr="000C3EAB">
        <w:rPr>
          <w:rFonts w:hint="cs"/>
          <w:sz w:val="26"/>
          <w:szCs w:val="26"/>
          <w:rtl/>
          <w:lang w:bidi="ar-EG"/>
        </w:rPr>
        <w:t>.</w:t>
      </w:r>
      <w:r w:rsidRPr="000C3EAB">
        <w:rPr>
          <w:sz w:val="26"/>
          <w:szCs w:val="26"/>
          <w:rtl/>
          <w:lang w:bidi="ar-EG"/>
        </w:rPr>
        <w:tab/>
      </w:r>
      <w:r w:rsidR="00D67441" w:rsidRPr="000C3EAB">
        <w:rPr>
          <w:sz w:val="26"/>
          <w:szCs w:val="26"/>
          <w:rtl/>
          <w:lang w:bidi="ar-EG"/>
        </w:rPr>
        <w:tab/>
      </w:r>
      <w:r w:rsidRPr="000C3EAB">
        <w:rPr>
          <w:sz w:val="26"/>
          <w:szCs w:val="26"/>
          <w:rtl/>
          <w:lang w:bidi="ar-EG"/>
        </w:rPr>
        <w:t>التوصية</w:t>
      </w:r>
    </w:p>
    <w:p w14:paraId="308D17F4" w14:textId="7DDA2DE1" w:rsidR="00063F05" w:rsidRPr="000C3EAB" w:rsidRDefault="00063F05" w:rsidP="00063F05">
      <w:pPr>
        <w:keepNext/>
        <w:bidi/>
        <w:spacing w:after="240"/>
        <w:outlineLvl w:val="0"/>
        <w:rPr>
          <w:b/>
          <w:bCs/>
          <w:sz w:val="26"/>
          <w:szCs w:val="26"/>
          <w:rtl/>
          <w:lang w:bidi="ar-EG"/>
        </w:rPr>
      </w:pPr>
      <w:r w:rsidRPr="000C3EAB">
        <w:rPr>
          <w:rFonts w:hint="cs"/>
          <w:b/>
          <w:bCs/>
          <w:sz w:val="26"/>
          <w:szCs w:val="26"/>
          <w:rtl/>
          <w:lang w:bidi="ar-EG"/>
        </w:rPr>
        <w:t>أولا</w:t>
      </w:r>
      <w:r w:rsidR="00805282" w:rsidRPr="000C3EAB">
        <w:rPr>
          <w:rFonts w:hint="cs"/>
          <w:b/>
          <w:bCs/>
          <w:sz w:val="26"/>
          <w:szCs w:val="26"/>
          <w:rtl/>
          <w:lang w:bidi="ar-EG"/>
        </w:rPr>
        <w:t>.</w:t>
      </w:r>
      <w:r w:rsidRPr="000C3EAB">
        <w:rPr>
          <w:b/>
          <w:bCs/>
          <w:sz w:val="26"/>
          <w:szCs w:val="26"/>
          <w:rtl/>
          <w:lang w:bidi="ar-EG"/>
        </w:rPr>
        <w:tab/>
      </w:r>
      <w:r w:rsidR="00764EC1" w:rsidRPr="000C3EAB">
        <w:rPr>
          <w:b/>
          <w:bCs/>
          <w:sz w:val="26"/>
          <w:szCs w:val="26"/>
          <w:rtl/>
          <w:lang w:bidi="ar-EG"/>
        </w:rPr>
        <w:t>موجز</w:t>
      </w:r>
      <w:r w:rsidRPr="000C3EAB">
        <w:rPr>
          <w:b/>
          <w:bCs/>
          <w:sz w:val="26"/>
          <w:szCs w:val="26"/>
          <w:rtl/>
          <w:lang w:bidi="ar-EG"/>
        </w:rPr>
        <w:t xml:space="preserve"> المقترح كما تم تقديمه</w:t>
      </w:r>
    </w:p>
    <w:p w14:paraId="5A46FBCE" w14:textId="4DDB44CB" w:rsidR="00F5385D" w:rsidRPr="000C3EAB" w:rsidRDefault="002505AE" w:rsidP="002505AE">
      <w:pPr>
        <w:pStyle w:val="ListParagraph"/>
        <w:numPr>
          <w:ilvl w:val="0"/>
          <w:numId w:val="28"/>
        </w:numPr>
        <w:bidi/>
        <w:spacing w:after="240"/>
        <w:ind w:left="0" w:firstLine="0"/>
        <w:contextualSpacing w:val="0"/>
        <w:outlineLvl w:val="0"/>
        <w:rPr>
          <w:b/>
          <w:bCs/>
          <w:sz w:val="26"/>
          <w:szCs w:val="26"/>
          <w:lang w:bidi="ar-EG"/>
        </w:rPr>
      </w:pPr>
      <w:r w:rsidRPr="000C3EAB">
        <w:rPr>
          <w:sz w:val="26"/>
          <w:szCs w:val="26"/>
          <w:rtl/>
          <w:lang w:bidi="ar-EG"/>
        </w:rPr>
        <w:t>نيابة عن حكومة عمان، قدم برنامج الأمم المتحدة للبيئة</w:t>
      </w:r>
      <w:r w:rsidR="00764EC1" w:rsidRPr="000C3EAB">
        <w:rPr>
          <w:rFonts w:hint="cs"/>
          <w:sz w:val="26"/>
          <w:szCs w:val="26"/>
          <w:rtl/>
          <w:lang w:bidi="ar-EG"/>
        </w:rPr>
        <w:t xml:space="preserve"> (اليونيب)</w:t>
      </w:r>
      <w:r w:rsidRPr="000C3EAB">
        <w:rPr>
          <w:sz w:val="26"/>
          <w:szCs w:val="26"/>
          <w:rtl/>
          <w:lang w:bidi="ar-EG"/>
        </w:rPr>
        <w:t xml:space="preserve">، بصفته الوكالة المنفذة الرئيسية، طلبا للمرحلة الأولى من </w:t>
      </w:r>
      <w:r w:rsidR="00AC46FE" w:rsidRPr="000C3EAB">
        <w:rPr>
          <w:sz w:val="26"/>
          <w:szCs w:val="26"/>
          <w:rtl/>
          <w:lang w:bidi="ar-EG"/>
        </w:rPr>
        <w:t xml:space="preserve">خطة </w:t>
      </w:r>
      <w:r w:rsidR="00AC46FE" w:rsidRPr="000C3EAB">
        <w:rPr>
          <w:rFonts w:hint="cs"/>
          <w:sz w:val="26"/>
          <w:szCs w:val="26"/>
          <w:rtl/>
          <w:lang w:bidi="ar-EG"/>
        </w:rPr>
        <w:t>التنفيذ بموجب تعديل كيغالي</w:t>
      </w:r>
      <w:r w:rsidR="00756224" w:rsidRPr="000C3EAB">
        <w:rPr>
          <w:sz w:val="26"/>
          <w:szCs w:val="26"/>
          <w:rtl/>
          <w:lang w:bidi="ar-EG"/>
        </w:rPr>
        <w:t>،</w:t>
      </w:r>
      <w:r w:rsidRPr="000C3EAB">
        <w:rPr>
          <w:sz w:val="26"/>
          <w:szCs w:val="26"/>
          <w:rtl/>
          <w:lang w:bidi="ar-EG"/>
        </w:rPr>
        <w:t xml:space="preserve"> بتكلفة إجمالية قدرها</w:t>
      </w:r>
      <w:r w:rsidR="0016162E" w:rsidRPr="000C3EAB">
        <w:rPr>
          <w:rFonts w:hint="cs"/>
          <w:sz w:val="26"/>
          <w:szCs w:val="26"/>
          <w:rtl/>
          <w:lang w:bidi="ar-EG"/>
        </w:rPr>
        <w:t xml:space="preserve"> 139</w:t>
      </w:r>
      <w:r w:rsidR="0016162E" w:rsidRPr="000C3EAB">
        <w:rPr>
          <w:sz w:val="26"/>
          <w:szCs w:val="26"/>
          <w:rtl/>
        </w:rPr>
        <w:t>,</w:t>
      </w:r>
      <w:r w:rsidRPr="000C3EAB">
        <w:rPr>
          <w:rFonts w:hint="cs"/>
          <w:sz w:val="26"/>
          <w:szCs w:val="26"/>
          <w:rtl/>
          <w:lang w:bidi="ar-EG"/>
        </w:rPr>
        <w:t>560</w:t>
      </w:r>
      <w:r w:rsidR="0016162E" w:rsidRPr="000C3EAB">
        <w:rPr>
          <w:sz w:val="26"/>
          <w:szCs w:val="26"/>
          <w:rtl/>
        </w:rPr>
        <w:t>,</w:t>
      </w:r>
      <w:r w:rsidRPr="000C3EAB">
        <w:rPr>
          <w:rFonts w:hint="cs"/>
          <w:sz w:val="26"/>
          <w:szCs w:val="26"/>
          <w:rtl/>
          <w:lang w:bidi="ar-EG"/>
        </w:rPr>
        <w:t>1</w:t>
      </w:r>
      <w:r w:rsidRPr="000C3EAB">
        <w:rPr>
          <w:sz w:val="26"/>
          <w:szCs w:val="26"/>
          <w:rtl/>
          <w:lang w:bidi="ar-EG"/>
        </w:rPr>
        <w:t xml:space="preserve"> دولارا أمريكيا، </w:t>
      </w:r>
      <w:r w:rsidR="00AC46FE" w:rsidRPr="000C3EAB">
        <w:rPr>
          <w:rFonts w:hint="cs"/>
          <w:sz w:val="26"/>
          <w:szCs w:val="26"/>
          <w:rtl/>
          <w:lang w:bidi="ar-EG"/>
        </w:rPr>
        <w:t>تتألف من 1,040,819</w:t>
      </w:r>
      <w:r w:rsidRPr="000C3EAB">
        <w:rPr>
          <w:sz w:val="26"/>
          <w:szCs w:val="26"/>
          <w:rtl/>
          <w:lang w:bidi="ar-EG"/>
        </w:rPr>
        <w:t xml:space="preserve"> دولارا أمريكيا، بالإضافة إلى تكاليف دعم الوكالة البالغة</w:t>
      </w:r>
      <w:r w:rsidRPr="000C3EAB">
        <w:rPr>
          <w:rFonts w:hint="cs"/>
          <w:sz w:val="26"/>
          <w:szCs w:val="26"/>
          <w:rtl/>
          <w:lang w:bidi="ar-EG"/>
        </w:rPr>
        <w:t xml:space="preserve"> </w:t>
      </w:r>
      <w:r w:rsidR="00AC46FE" w:rsidRPr="000C3EAB">
        <w:rPr>
          <w:rFonts w:hint="cs"/>
          <w:sz w:val="26"/>
          <w:szCs w:val="26"/>
          <w:rtl/>
          <w:lang w:bidi="ar-EG"/>
        </w:rPr>
        <w:t>124,490</w:t>
      </w:r>
      <w:r w:rsidRPr="000C3EAB">
        <w:rPr>
          <w:sz w:val="26"/>
          <w:szCs w:val="26"/>
          <w:rtl/>
          <w:lang w:bidi="ar-EG"/>
        </w:rPr>
        <w:t xml:space="preserve"> دولارا أمريكيا، </w:t>
      </w:r>
      <w:r w:rsidR="00AC46FE" w:rsidRPr="000C3EAB">
        <w:rPr>
          <w:sz w:val="26"/>
          <w:szCs w:val="26"/>
          <w:rtl/>
          <w:lang w:bidi="ar-EG"/>
        </w:rPr>
        <w:t>لليونيب</w:t>
      </w:r>
      <w:r w:rsidRPr="000C3EAB">
        <w:rPr>
          <w:sz w:val="26"/>
          <w:szCs w:val="26"/>
          <w:rtl/>
          <w:lang w:bidi="ar-EG"/>
        </w:rPr>
        <w:t>، و</w:t>
      </w:r>
      <w:r w:rsidR="00AC46FE" w:rsidRPr="000C3EAB">
        <w:rPr>
          <w:rFonts w:hint="cs"/>
          <w:sz w:val="26"/>
          <w:szCs w:val="26"/>
          <w:rtl/>
          <w:lang w:bidi="ar-EG"/>
        </w:rPr>
        <w:t>369,000</w:t>
      </w:r>
      <w:r w:rsidRPr="000C3EAB">
        <w:rPr>
          <w:sz w:val="26"/>
          <w:szCs w:val="26"/>
          <w:rtl/>
          <w:lang w:bidi="ar-EG"/>
        </w:rPr>
        <w:t xml:space="preserve"> دولار أمريكي، بالإضافة إلى تكاليف دعم الوكالة البالغة</w:t>
      </w:r>
      <w:r w:rsidR="00AC46FE" w:rsidRPr="000C3EAB">
        <w:rPr>
          <w:rFonts w:hint="cs"/>
          <w:sz w:val="26"/>
          <w:szCs w:val="26"/>
          <w:rtl/>
          <w:lang w:bidi="ar-EG"/>
        </w:rPr>
        <w:t xml:space="preserve"> 25,830</w:t>
      </w:r>
      <w:r w:rsidRPr="000C3EAB">
        <w:rPr>
          <w:sz w:val="26"/>
          <w:szCs w:val="26"/>
          <w:rtl/>
          <w:lang w:bidi="ar-EG"/>
        </w:rPr>
        <w:t xml:space="preserve"> دولارا أمريكيا، لمنظمة الأمم المتحدة للتنمية الصناعية (اليونيدو)، </w:t>
      </w:r>
      <w:r w:rsidR="00AC46FE" w:rsidRPr="000C3EAB">
        <w:rPr>
          <w:rFonts w:hint="cs"/>
          <w:sz w:val="26"/>
          <w:szCs w:val="26"/>
          <w:rtl/>
          <w:lang w:bidi="ar-EG"/>
        </w:rPr>
        <w:t xml:space="preserve">كما </w:t>
      </w:r>
      <w:r w:rsidR="008534C2" w:rsidRPr="000C3EAB">
        <w:rPr>
          <w:rFonts w:hint="cs"/>
          <w:sz w:val="26"/>
          <w:szCs w:val="26"/>
          <w:rtl/>
          <w:lang w:bidi="ar-EG"/>
        </w:rPr>
        <w:t>تم تقديمه</w:t>
      </w:r>
      <w:r w:rsidR="00AC46FE" w:rsidRPr="000C3EAB">
        <w:rPr>
          <w:rFonts w:hint="cs"/>
          <w:sz w:val="26"/>
          <w:szCs w:val="26"/>
          <w:rtl/>
          <w:lang w:bidi="ar-EG"/>
        </w:rPr>
        <w:t xml:space="preserve"> في الأصل</w:t>
      </w:r>
      <w:r w:rsidR="00805282" w:rsidRPr="000C3EAB">
        <w:rPr>
          <w:sz w:val="26"/>
          <w:szCs w:val="26"/>
          <w:rtl/>
          <w:lang w:bidi="ar-EG"/>
        </w:rPr>
        <w:t>.</w:t>
      </w:r>
      <w:r w:rsidRPr="000C3EAB">
        <w:rPr>
          <w:sz w:val="26"/>
          <w:szCs w:val="26"/>
          <w:rtl/>
          <w:lang w:bidi="ar-EG"/>
        </w:rPr>
        <w:t xml:space="preserve"> ويتضمن الطلب بيانات استهلاك </w:t>
      </w:r>
      <w:r w:rsidRPr="000C3EAB">
        <w:rPr>
          <w:rFonts w:hint="cs"/>
          <w:sz w:val="26"/>
          <w:szCs w:val="26"/>
          <w:rtl/>
          <w:lang w:bidi="ar-EG"/>
        </w:rPr>
        <w:t>ا</w:t>
      </w:r>
      <w:r w:rsidR="00764EC1" w:rsidRPr="000C3EAB">
        <w:rPr>
          <w:rFonts w:hint="cs"/>
          <w:sz w:val="26"/>
          <w:szCs w:val="26"/>
          <w:rtl/>
          <w:lang w:bidi="ar-EG"/>
        </w:rPr>
        <w:t>لمواد الهيدروفلوروكربونية</w:t>
      </w:r>
      <w:r w:rsidRPr="000C3EAB">
        <w:rPr>
          <w:rFonts w:hint="cs"/>
          <w:sz w:val="26"/>
          <w:szCs w:val="26"/>
          <w:rtl/>
          <w:lang w:bidi="ar-EG"/>
        </w:rPr>
        <w:t xml:space="preserve"> </w:t>
      </w:r>
      <w:r w:rsidRPr="000C3EAB">
        <w:rPr>
          <w:sz w:val="26"/>
          <w:szCs w:val="26"/>
          <w:rtl/>
          <w:lang w:bidi="ar-EG"/>
        </w:rPr>
        <w:t>لعام 2025 بما يتماشى مع ال</w:t>
      </w:r>
      <w:r w:rsidR="00805282" w:rsidRPr="000C3EAB">
        <w:rPr>
          <w:sz w:val="26"/>
          <w:szCs w:val="26"/>
          <w:rtl/>
          <w:lang w:bidi="ar-EG"/>
        </w:rPr>
        <w:t>مقرر</w:t>
      </w:r>
      <w:r w:rsidRPr="000C3EAB">
        <w:rPr>
          <w:sz w:val="26"/>
          <w:szCs w:val="26"/>
          <w:rtl/>
          <w:lang w:bidi="ar-EG"/>
        </w:rPr>
        <w:t xml:space="preserve"> 97/64، بالإضافة إلى خط أساس "مؤقت" منقح</w:t>
      </w:r>
      <w:r w:rsidR="00805282" w:rsidRPr="000C3EAB">
        <w:rPr>
          <w:sz w:val="26"/>
          <w:szCs w:val="26"/>
          <w:rtl/>
          <w:lang w:bidi="ar-EG"/>
        </w:rPr>
        <w:t>.</w:t>
      </w:r>
      <w:r w:rsidR="0016162E" w:rsidRPr="000C3EAB">
        <w:rPr>
          <w:rStyle w:val="FootnoteReference"/>
          <w:sz w:val="26"/>
          <w:szCs w:val="26"/>
          <w:rtl/>
          <w:lang w:bidi="ar-EG"/>
        </w:rPr>
        <w:footnoteReference w:id="2"/>
      </w:r>
      <w:r w:rsidR="00F907EC" w:rsidRPr="000C3EAB">
        <w:rPr>
          <w:b/>
          <w:bCs/>
          <w:sz w:val="26"/>
          <w:szCs w:val="26"/>
          <w:rtl/>
          <w:lang w:bidi="ar-EG"/>
        </w:rPr>
        <w:tab/>
      </w:r>
    </w:p>
    <w:p w14:paraId="3B66F25C" w14:textId="3471D604" w:rsidR="007B0C49" w:rsidRPr="000C3EAB" w:rsidRDefault="00AC46FE" w:rsidP="007B0C49">
      <w:pPr>
        <w:pStyle w:val="ListParagraph"/>
        <w:numPr>
          <w:ilvl w:val="0"/>
          <w:numId w:val="28"/>
        </w:numPr>
        <w:bidi/>
        <w:spacing w:after="240"/>
        <w:ind w:left="0" w:firstLine="0"/>
        <w:contextualSpacing w:val="0"/>
        <w:outlineLvl w:val="0"/>
        <w:rPr>
          <w:sz w:val="26"/>
          <w:szCs w:val="26"/>
          <w:lang w:bidi="ar-EG"/>
        </w:rPr>
      </w:pPr>
      <w:r w:rsidRPr="000C3EAB">
        <w:rPr>
          <w:rFonts w:hint="cs"/>
          <w:sz w:val="26"/>
          <w:szCs w:val="26"/>
          <w:rtl/>
          <w:lang w:bidi="ar-EG"/>
        </w:rPr>
        <w:t>و</w:t>
      </w:r>
      <w:r w:rsidR="007B0C49" w:rsidRPr="000C3EAB">
        <w:rPr>
          <w:sz w:val="26"/>
          <w:szCs w:val="26"/>
          <w:rtl/>
          <w:lang w:bidi="ar-EG"/>
        </w:rPr>
        <w:t xml:space="preserve">بصفتها </w:t>
      </w:r>
      <w:r w:rsidRPr="000C3EAB">
        <w:rPr>
          <w:sz w:val="26"/>
          <w:szCs w:val="26"/>
          <w:rtl/>
          <w:lang w:bidi="ar-EG"/>
        </w:rPr>
        <w:t>بلد</w:t>
      </w:r>
      <w:r w:rsidR="007B0C49" w:rsidRPr="000C3EAB">
        <w:rPr>
          <w:sz w:val="26"/>
          <w:szCs w:val="26"/>
          <w:rtl/>
          <w:lang w:bidi="ar-EG"/>
        </w:rPr>
        <w:t xml:space="preserve"> من </w:t>
      </w:r>
      <w:r w:rsidRPr="000C3EAB">
        <w:rPr>
          <w:rFonts w:hint="cs"/>
          <w:sz w:val="26"/>
          <w:szCs w:val="26"/>
          <w:rtl/>
          <w:lang w:bidi="ar-EG"/>
        </w:rPr>
        <w:t>ال</w:t>
      </w:r>
      <w:r w:rsidRPr="000C3EAB">
        <w:rPr>
          <w:sz w:val="26"/>
          <w:szCs w:val="26"/>
          <w:rtl/>
          <w:lang w:bidi="ar-EG"/>
        </w:rPr>
        <w:t>بلدان</w:t>
      </w:r>
      <w:r w:rsidR="007B0C49" w:rsidRPr="000C3EAB">
        <w:rPr>
          <w:sz w:val="26"/>
          <w:szCs w:val="26"/>
          <w:rtl/>
          <w:lang w:bidi="ar-EG"/>
        </w:rPr>
        <w:t xml:space="preserve"> </w:t>
      </w:r>
      <w:r w:rsidRPr="000C3EAB">
        <w:rPr>
          <w:rFonts w:hint="cs"/>
          <w:sz w:val="26"/>
          <w:szCs w:val="26"/>
          <w:rtl/>
          <w:lang w:bidi="ar-EG"/>
        </w:rPr>
        <w:t xml:space="preserve">المدرجة في </w:t>
      </w:r>
      <w:r w:rsidR="007B0C49" w:rsidRPr="000C3EAB">
        <w:rPr>
          <w:sz w:val="26"/>
          <w:szCs w:val="26"/>
          <w:rtl/>
          <w:lang w:bidi="ar-EG"/>
        </w:rPr>
        <w:t xml:space="preserve">المجموعة </w:t>
      </w:r>
      <w:r w:rsidR="00FE6781" w:rsidRPr="000C3EAB">
        <w:rPr>
          <w:rFonts w:hint="cs"/>
          <w:sz w:val="26"/>
          <w:szCs w:val="26"/>
          <w:rtl/>
          <w:lang w:bidi="ar-EG"/>
        </w:rPr>
        <w:t>2</w:t>
      </w:r>
      <w:r w:rsidRPr="000C3EAB">
        <w:rPr>
          <w:rFonts w:hint="cs"/>
          <w:sz w:val="26"/>
          <w:szCs w:val="26"/>
          <w:rtl/>
          <w:lang w:bidi="ar-EG"/>
        </w:rPr>
        <w:t xml:space="preserve"> من</w:t>
      </w:r>
      <w:r w:rsidR="007B0C49" w:rsidRPr="000C3EAB">
        <w:rPr>
          <w:sz w:val="26"/>
          <w:szCs w:val="26"/>
          <w:rtl/>
          <w:lang w:bidi="ar-EG"/>
        </w:rPr>
        <w:t xml:space="preserve"> المادة 5، سيتم حساب خط أساس </w:t>
      </w:r>
      <w:r w:rsidR="007B0C49" w:rsidRPr="000C3EAB">
        <w:rPr>
          <w:rFonts w:hint="cs"/>
          <w:sz w:val="26"/>
          <w:szCs w:val="26"/>
          <w:rtl/>
          <w:lang w:bidi="ar-EG"/>
        </w:rPr>
        <w:t>ا</w:t>
      </w:r>
      <w:r w:rsidR="00764EC1" w:rsidRPr="000C3EAB">
        <w:rPr>
          <w:rFonts w:hint="cs"/>
          <w:sz w:val="26"/>
          <w:szCs w:val="26"/>
          <w:rtl/>
          <w:lang w:bidi="ar-EG"/>
        </w:rPr>
        <w:t>لمواد الهيدروفلوروكربونية</w:t>
      </w:r>
      <w:r w:rsidR="007B0C49" w:rsidRPr="000C3EAB">
        <w:rPr>
          <w:sz w:val="26"/>
          <w:szCs w:val="26"/>
          <w:rtl/>
          <w:lang w:bidi="ar-EG"/>
        </w:rPr>
        <w:t xml:space="preserve"> </w:t>
      </w:r>
      <w:r w:rsidRPr="000C3EAB">
        <w:rPr>
          <w:rFonts w:hint="cs"/>
          <w:sz w:val="26"/>
          <w:szCs w:val="26"/>
          <w:rtl/>
          <w:lang w:bidi="ar-EG"/>
        </w:rPr>
        <w:t>ل</w:t>
      </w:r>
      <w:r w:rsidR="007B0C49" w:rsidRPr="000C3EAB">
        <w:rPr>
          <w:sz w:val="26"/>
          <w:szCs w:val="26"/>
          <w:rtl/>
          <w:lang w:bidi="ar-EG"/>
        </w:rPr>
        <w:t xml:space="preserve">عمان بناء على متوسط ​​استهلاك </w:t>
      </w:r>
      <w:r w:rsidR="008534C2" w:rsidRPr="000C3EAB">
        <w:rPr>
          <w:rFonts w:hint="cs"/>
          <w:sz w:val="26"/>
          <w:szCs w:val="26"/>
          <w:rtl/>
          <w:lang w:bidi="ar-EG"/>
        </w:rPr>
        <w:t>ا</w:t>
      </w:r>
      <w:r w:rsidR="007B0C49" w:rsidRPr="000C3EAB">
        <w:rPr>
          <w:sz w:val="26"/>
          <w:szCs w:val="26"/>
          <w:rtl/>
          <w:lang w:bidi="ar-EG"/>
        </w:rPr>
        <w:t>لفترة من</w:t>
      </w:r>
      <w:r w:rsidRPr="000C3EAB">
        <w:rPr>
          <w:rFonts w:hint="cs"/>
          <w:sz w:val="26"/>
          <w:szCs w:val="26"/>
          <w:rtl/>
          <w:lang w:bidi="ar-EG"/>
        </w:rPr>
        <w:t xml:space="preserve"> عام</w:t>
      </w:r>
      <w:r w:rsidR="007B0C49" w:rsidRPr="000C3EAB">
        <w:rPr>
          <w:sz w:val="26"/>
          <w:szCs w:val="26"/>
          <w:rtl/>
          <w:lang w:bidi="ar-EG"/>
        </w:rPr>
        <w:t xml:space="preserve"> 2024 إلى</w:t>
      </w:r>
      <w:r w:rsidRPr="000C3EAB">
        <w:rPr>
          <w:rFonts w:hint="cs"/>
          <w:sz w:val="26"/>
          <w:szCs w:val="26"/>
          <w:rtl/>
          <w:lang w:bidi="ar-EG"/>
        </w:rPr>
        <w:t xml:space="preserve"> عام</w:t>
      </w:r>
      <w:r w:rsidR="007B0C49" w:rsidRPr="000C3EAB">
        <w:rPr>
          <w:sz w:val="26"/>
          <w:szCs w:val="26"/>
          <w:rtl/>
          <w:lang w:bidi="ar-EG"/>
        </w:rPr>
        <w:t xml:space="preserve"> 2026</w:t>
      </w:r>
      <w:r w:rsidR="00805282" w:rsidRPr="000C3EAB">
        <w:rPr>
          <w:sz w:val="26"/>
          <w:szCs w:val="26"/>
          <w:rtl/>
          <w:lang w:bidi="ar-EG"/>
        </w:rPr>
        <w:t>.</w:t>
      </w:r>
      <w:r w:rsidR="007B0C49" w:rsidRPr="000C3EAB">
        <w:rPr>
          <w:sz w:val="26"/>
          <w:szCs w:val="26"/>
          <w:rtl/>
          <w:lang w:bidi="ar-EG"/>
        </w:rPr>
        <w:t xml:space="preserve"> و</w:t>
      </w:r>
      <w:r w:rsidR="008534C2" w:rsidRPr="000C3EAB">
        <w:rPr>
          <w:rFonts w:hint="cs"/>
          <w:sz w:val="26"/>
          <w:szCs w:val="26"/>
          <w:rtl/>
          <w:lang w:bidi="ar-EG"/>
        </w:rPr>
        <w:t xml:space="preserve">مع ذلك، </w:t>
      </w:r>
      <w:r w:rsidR="007B0C49" w:rsidRPr="000C3EAB">
        <w:rPr>
          <w:sz w:val="26"/>
          <w:szCs w:val="26"/>
          <w:rtl/>
          <w:lang w:bidi="ar-EG"/>
        </w:rPr>
        <w:t xml:space="preserve">نظرا لعدم توفر هذه البيانات حاليا، تقترح الحكومة استخدام بيانات استهلاك </w:t>
      </w:r>
      <w:r w:rsidR="007B0C49" w:rsidRPr="000C3EAB">
        <w:rPr>
          <w:rFonts w:hint="cs"/>
          <w:sz w:val="26"/>
          <w:szCs w:val="26"/>
          <w:rtl/>
          <w:lang w:bidi="ar-EG"/>
        </w:rPr>
        <w:t>ا</w:t>
      </w:r>
      <w:r w:rsidR="00764EC1" w:rsidRPr="000C3EAB">
        <w:rPr>
          <w:rFonts w:hint="cs"/>
          <w:sz w:val="26"/>
          <w:szCs w:val="26"/>
          <w:rtl/>
          <w:lang w:bidi="ar-EG"/>
        </w:rPr>
        <w:t>لمواد الهيدروفلوروكربونية</w:t>
      </w:r>
      <w:r w:rsidR="007B0C49" w:rsidRPr="000C3EAB">
        <w:rPr>
          <w:sz w:val="26"/>
          <w:szCs w:val="26"/>
          <w:rtl/>
          <w:lang w:bidi="ar-EG"/>
        </w:rPr>
        <w:t xml:space="preserve"> خلال السنوات الثلاث الأخيرة (2023-2025) ل</w:t>
      </w:r>
      <w:r w:rsidRPr="000C3EAB">
        <w:rPr>
          <w:rFonts w:hint="cs"/>
          <w:sz w:val="26"/>
          <w:szCs w:val="26"/>
          <w:rtl/>
          <w:lang w:bidi="ar-EG"/>
        </w:rPr>
        <w:t>وضع</w:t>
      </w:r>
      <w:r w:rsidR="007B0C49" w:rsidRPr="000C3EAB">
        <w:rPr>
          <w:sz w:val="26"/>
          <w:szCs w:val="26"/>
          <w:rtl/>
          <w:lang w:bidi="ar-EG"/>
        </w:rPr>
        <w:t xml:space="preserve"> خط أساس "مؤقت" لتحديد أهداف المرحلة الأولى، والذي ي</w:t>
      </w:r>
      <w:r w:rsidR="0008471D" w:rsidRPr="000C3EAB">
        <w:rPr>
          <w:rFonts w:hint="cs"/>
          <w:sz w:val="26"/>
          <w:szCs w:val="26"/>
          <w:rtl/>
          <w:lang w:bidi="ar-EG"/>
        </w:rPr>
        <w:t>ُ</w:t>
      </w:r>
      <w:r w:rsidR="007B0C49" w:rsidRPr="000C3EAB">
        <w:rPr>
          <w:sz w:val="26"/>
          <w:szCs w:val="26"/>
          <w:rtl/>
          <w:lang w:bidi="ar-EG"/>
        </w:rPr>
        <w:t>حسب ب</w:t>
      </w:r>
      <w:r w:rsidR="00D00D74" w:rsidRPr="000C3EAB">
        <w:rPr>
          <w:rFonts w:hint="cs"/>
          <w:sz w:val="26"/>
          <w:szCs w:val="26"/>
          <w:rtl/>
          <w:lang w:bidi="ar-EG"/>
        </w:rPr>
        <w:t>كمية</w:t>
      </w:r>
      <w:r w:rsidRPr="000C3EAB">
        <w:rPr>
          <w:rFonts w:hint="cs"/>
          <w:sz w:val="26"/>
          <w:szCs w:val="26"/>
          <w:rtl/>
          <w:lang w:bidi="ar-EG"/>
        </w:rPr>
        <w:t xml:space="preserve"> قدرها </w:t>
      </w:r>
      <w:r w:rsidR="007B0C49" w:rsidRPr="000C3EAB">
        <w:rPr>
          <w:sz w:val="26"/>
          <w:szCs w:val="26"/>
          <w:rtl/>
          <w:lang w:bidi="ar-EG"/>
        </w:rPr>
        <w:t>2,787,916 طنا من مكافئ ثاني أكسيد الكربون</w:t>
      </w:r>
      <w:r w:rsidR="00805282" w:rsidRPr="000C3EAB">
        <w:rPr>
          <w:sz w:val="26"/>
          <w:szCs w:val="26"/>
          <w:rtl/>
          <w:lang w:bidi="ar-EG"/>
        </w:rPr>
        <w:t>.</w:t>
      </w:r>
      <w:r w:rsidR="00756224" w:rsidRPr="000C3EAB">
        <w:rPr>
          <w:sz w:val="26"/>
          <w:szCs w:val="26"/>
          <w:rtl/>
          <w:lang w:bidi="ar-EG"/>
        </w:rPr>
        <w:t xml:space="preserve"> و</w:t>
      </w:r>
      <w:r w:rsidRPr="000C3EAB">
        <w:rPr>
          <w:rFonts w:hint="cs"/>
          <w:sz w:val="26"/>
          <w:szCs w:val="26"/>
          <w:rtl/>
          <w:lang w:bidi="ar-EG"/>
        </w:rPr>
        <w:t>ت</w:t>
      </w:r>
      <w:r w:rsidR="007B0C49" w:rsidRPr="000C3EAB">
        <w:rPr>
          <w:sz w:val="26"/>
          <w:szCs w:val="26"/>
          <w:rtl/>
          <w:lang w:bidi="ar-EG"/>
        </w:rPr>
        <w:t xml:space="preserve">ستخدم </w:t>
      </w:r>
      <w:r w:rsidRPr="000C3EAB">
        <w:rPr>
          <w:sz w:val="26"/>
          <w:szCs w:val="26"/>
          <w:rtl/>
          <w:lang w:bidi="ar-EG"/>
        </w:rPr>
        <w:t xml:space="preserve">حكومة عمان </w:t>
      </w:r>
      <w:r w:rsidR="007B0C49" w:rsidRPr="000C3EAB">
        <w:rPr>
          <w:sz w:val="26"/>
          <w:szCs w:val="26"/>
          <w:rtl/>
          <w:lang w:bidi="ar-EG"/>
        </w:rPr>
        <w:t xml:space="preserve">خط الأساس "المؤقت" لأغراض هذا المشروع فقط، ولا </w:t>
      </w:r>
      <w:r w:rsidRPr="000C3EAB">
        <w:rPr>
          <w:rFonts w:hint="cs"/>
          <w:sz w:val="26"/>
          <w:szCs w:val="26"/>
          <w:rtl/>
          <w:lang w:bidi="ar-EG"/>
        </w:rPr>
        <w:t xml:space="preserve">يشكل </w:t>
      </w:r>
      <w:r w:rsidR="007B0C49" w:rsidRPr="000C3EAB">
        <w:rPr>
          <w:sz w:val="26"/>
          <w:szCs w:val="26"/>
          <w:rtl/>
          <w:lang w:bidi="ar-EG"/>
        </w:rPr>
        <w:t>مفهوما جديدا بموجب تعديل كيغالي</w:t>
      </w:r>
      <w:r w:rsidR="00805282" w:rsidRPr="000C3EAB">
        <w:rPr>
          <w:sz w:val="26"/>
          <w:szCs w:val="26"/>
          <w:rtl/>
          <w:lang w:bidi="ar-EG"/>
        </w:rPr>
        <w:t>.</w:t>
      </w:r>
      <w:r w:rsidR="00756224" w:rsidRPr="000C3EAB">
        <w:rPr>
          <w:sz w:val="26"/>
          <w:szCs w:val="26"/>
          <w:rtl/>
          <w:lang w:bidi="ar-EG"/>
        </w:rPr>
        <w:t xml:space="preserve"> وس</w:t>
      </w:r>
      <w:r w:rsidR="007B0C49" w:rsidRPr="000C3EAB">
        <w:rPr>
          <w:sz w:val="26"/>
          <w:szCs w:val="26"/>
          <w:rtl/>
          <w:lang w:bidi="ar-EG"/>
        </w:rPr>
        <w:t xml:space="preserve">يساعد تنفيذ المرحلة الأولى من </w:t>
      </w:r>
      <w:r w:rsidRPr="000C3EAB">
        <w:rPr>
          <w:sz w:val="26"/>
          <w:szCs w:val="26"/>
          <w:rtl/>
          <w:lang w:bidi="ar-EG"/>
        </w:rPr>
        <w:t xml:space="preserve">خطة </w:t>
      </w:r>
      <w:r w:rsidRPr="000C3EAB">
        <w:rPr>
          <w:rFonts w:hint="cs"/>
          <w:sz w:val="26"/>
          <w:szCs w:val="26"/>
          <w:rtl/>
          <w:lang w:bidi="ar-EG"/>
        </w:rPr>
        <w:t>التنفيذ بموجب تعديل كيغالي</w:t>
      </w:r>
      <w:r w:rsidRPr="000C3EAB">
        <w:rPr>
          <w:sz w:val="26"/>
          <w:szCs w:val="26"/>
          <w:rtl/>
          <w:lang w:bidi="ar-EG"/>
        </w:rPr>
        <w:t xml:space="preserve"> </w:t>
      </w:r>
      <w:r w:rsidR="007B0C49" w:rsidRPr="000C3EAB">
        <w:rPr>
          <w:sz w:val="26"/>
          <w:szCs w:val="26"/>
          <w:rtl/>
          <w:lang w:bidi="ar-EG"/>
        </w:rPr>
        <w:t xml:space="preserve">حكومة </w:t>
      </w:r>
      <w:r w:rsidRPr="000C3EAB">
        <w:rPr>
          <w:sz w:val="26"/>
          <w:szCs w:val="26"/>
          <w:rtl/>
          <w:lang w:bidi="ar-EG"/>
        </w:rPr>
        <w:t>عمان</w:t>
      </w:r>
      <w:r w:rsidR="007B0C49" w:rsidRPr="000C3EAB">
        <w:rPr>
          <w:sz w:val="26"/>
          <w:szCs w:val="26"/>
          <w:rtl/>
          <w:lang w:bidi="ar-EG"/>
        </w:rPr>
        <w:t xml:space="preserve"> على تحقيق هدف </w:t>
      </w:r>
      <w:r w:rsidRPr="000C3EAB">
        <w:rPr>
          <w:rFonts w:hint="cs"/>
          <w:sz w:val="26"/>
          <w:szCs w:val="26"/>
          <w:rtl/>
          <w:lang w:bidi="ar-EG"/>
        </w:rPr>
        <w:t>ال</w:t>
      </w:r>
      <w:r w:rsidR="007B0C49" w:rsidRPr="000C3EAB">
        <w:rPr>
          <w:sz w:val="26"/>
          <w:szCs w:val="26"/>
          <w:rtl/>
          <w:lang w:bidi="ar-EG"/>
        </w:rPr>
        <w:t xml:space="preserve">خفض </w:t>
      </w:r>
      <w:r w:rsidRPr="000C3EAB">
        <w:rPr>
          <w:rFonts w:hint="cs"/>
          <w:sz w:val="26"/>
          <w:szCs w:val="26"/>
          <w:rtl/>
          <w:lang w:bidi="ar-EG"/>
        </w:rPr>
        <w:t>البالغ</w:t>
      </w:r>
      <w:r w:rsidR="007B0C49" w:rsidRPr="000C3EAB">
        <w:rPr>
          <w:sz w:val="26"/>
          <w:szCs w:val="26"/>
          <w:rtl/>
          <w:lang w:bidi="ar-EG"/>
        </w:rPr>
        <w:t xml:space="preserve"> 16</w:t>
      </w:r>
      <w:r w:rsidR="00805282" w:rsidRPr="000C3EAB">
        <w:rPr>
          <w:sz w:val="26"/>
          <w:szCs w:val="26"/>
          <w:rtl/>
          <w:lang w:bidi="ar-EG"/>
        </w:rPr>
        <w:t>.</w:t>
      </w:r>
      <w:r w:rsidR="007B0C49" w:rsidRPr="000C3EAB">
        <w:rPr>
          <w:sz w:val="26"/>
          <w:szCs w:val="26"/>
          <w:rtl/>
          <w:lang w:bidi="ar-EG"/>
        </w:rPr>
        <w:t>55</w:t>
      </w:r>
      <w:r w:rsidR="0008471D" w:rsidRPr="000C3EAB">
        <w:rPr>
          <w:rFonts w:hint="cs"/>
          <w:sz w:val="26"/>
          <w:szCs w:val="26"/>
          <w:rtl/>
          <w:lang w:bidi="ar-EG"/>
        </w:rPr>
        <w:t xml:space="preserve"> </w:t>
      </w:r>
      <w:r w:rsidR="00A6380C" w:rsidRPr="000C3EAB">
        <w:rPr>
          <w:sz w:val="26"/>
          <w:szCs w:val="26"/>
          <w:rtl/>
          <w:lang w:bidi="ar-EG"/>
        </w:rPr>
        <w:t>في المائة</w:t>
      </w:r>
      <w:r w:rsidR="007B0C49" w:rsidRPr="000C3EAB">
        <w:rPr>
          <w:sz w:val="26"/>
          <w:szCs w:val="26"/>
          <w:rtl/>
          <w:lang w:bidi="ar-EG"/>
        </w:rPr>
        <w:t xml:space="preserve"> من خط الأساس "المؤقت" بحلول 1</w:t>
      </w:r>
      <w:r w:rsidR="0008471D" w:rsidRPr="000C3EAB">
        <w:rPr>
          <w:rFonts w:hint="cs"/>
          <w:sz w:val="26"/>
          <w:szCs w:val="26"/>
          <w:rtl/>
          <w:lang w:bidi="ar-EG"/>
        </w:rPr>
        <w:t> </w:t>
      </w:r>
      <w:r w:rsidR="007B0C49" w:rsidRPr="000C3EAB">
        <w:rPr>
          <w:sz w:val="26"/>
          <w:szCs w:val="26"/>
          <w:rtl/>
          <w:lang w:bidi="ar-EG"/>
        </w:rPr>
        <w:t>يناير</w:t>
      </w:r>
      <w:r w:rsidR="007B0C49" w:rsidRPr="000C3EAB">
        <w:rPr>
          <w:rFonts w:hint="cs"/>
          <w:sz w:val="26"/>
          <w:szCs w:val="26"/>
          <w:rtl/>
          <w:lang w:bidi="ar-EG"/>
        </w:rPr>
        <w:t>/كانون الثاني</w:t>
      </w:r>
      <w:r w:rsidR="007B0C49" w:rsidRPr="000C3EAB">
        <w:rPr>
          <w:sz w:val="26"/>
          <w:szCs w:val="26"/>
          <w:rtl/>
          <w:lang w:bidi="ar-EG"/>
        </w:rPr>
        <w:t xml:space="preserve"> 2032</w:t>
      </w:r>
      <w:r w:rsidR="00805282" w:rsidRPr="000C3EAB">
        <w:rPr>
          <w:sz w:val="26"/>
          <w:szCs w:val="26"/>
          <w:rtl/>
          <w:lang w:bidi="ar-EG"/>
        </w:rPr>
        <w:t>.</w:t>
      </w:r>
    </w:p>
    <w:p w14:paraId="75814C2D" w14:textId="32E10D72" w:rsidR="007B0C49" w:rsidRPr="000C3EAB" w:rsidRDefault="00805282" w:rsidP="007B0C49">
      <w:pPr>
        <w:pStyle w:val="ListParagraph"/>
        <w:numPr>
          <w:ilvl w:val="0"/>
          <w:numId w:val="28"/>
        </w:numPr>
        <w:bidi/>
        <w:spacing w:after="240"/>
        <w:ind w:left="0" w:firstLine="0"/>
        <w:contextualSpacing w:val="0"/>
        <w:outlineLvl w:val="0"/>
        <w:rPr>
          <w:sz w:val="26"/>
          <w:szCs w:val="26"/>
          <w:lang w:bidi="ar-EG"/>
        </w:rPr>
      </w:pPr>
      <w:r w:rsidRPr="000C3EAB">
        <w:rPr>
          <w:rFonts w:hint="cs"/>
          <w:sz w:val="26"/>
          <w:szCs w:val="26"/>
          <w:rtl/>
          <w:lang w:bidi="ar-EG"/>
        </w:rPr>
        <w:t>و</w:t>
      </w:r>
      <w:r w:rsidR="007B0C49" w:rsidRPr="000C3EAB">
        <w:rPr>
          <w:sz w:val="26"/>
          <w:szCs w:val="26"/>
          <w:rtl/>
          <w:lang w:bidi="ar-EG"/>
        </w:rPr>
        <w:t xml:space="preserve">تبلغ قيمة الشريحة الأولى من المرحلة الأولى من خطة </w:t>
      </w:r>
      <w:r w:rsidR="00AC46FE" w:rsidRPr="000C3EAB">
        <w:rPr>
          <w:rFonts w:hint="cs"/>
          <w:sz w:val="26"/>
          <w:szCs w:val="26"/>
          <w:rtl/>
          <w:lang w:bidi="ar-EG"/>
        </w:rPr>
        <w:t>التنفيذ بموجب تعديل كيغالي</w:t>
      </w:r>
      <w:r w:rsidR="007B0C49" w:rsidRPr="000C3EAB">
        <w:rPr>
          <w:sz w:val="26"/>
          <w:szCs w:val="26"/>
          <w:rtl/>
          <w:lang w:bidi="ar-EG"/>
        </w:rPr>
        <w:t xml:space="preserve"> المطلوبة في هذا الاجتماع</w:t>
      </w:r>
      <w:r w:rsidR="007B0C49" w:rsidRPr="000C3EAB">
        <w:rPr>
          <w:rFonts w:hint="cs"/>
          <w:sz w:val="26"/>
          <w:szCs w:val="26"/>
          <w:rtl/>
          <w:lang w:bidi="ar-EG"/>
        </w:rPr>
        <w:t xml:space="preserve"> 745,200 دولار</w:t>
      </w:r>
      <w:r w:rsidR="007B0C49" w:rsidRPr="000C3EAB">
        <w:rPr>
          <w:sz w:val="26"/>
          <w:szCs w:val="26"/>
          <w:rtl/>
          <w:lang w:bidi="ar-EG"/>
        </w:rPr>
        <w:t xml:space="preserve"> أمريكي، و</w:t>
      </w:r>
      <w:r w:rsidR="00AC46FE" w:rsidRPr="000C3EAB">
        <w:rPr>
          <w:rFonts w:hint="cs"/>
          <w:sz w:val="26"/>
          <w:szCs w:val="26"/>
          <w:rtl/>
          <w:lang w:bidi="ar-EG"/>
        </w:rPr>
        <w:t>تتألف</w:t>
      </w:r>
      <w:r w:rsidR="007B0C49" w:rsidRPr="000C3EAB">
        <w:rPr>
          <w:sz w:val="26"/>
          <w:szCs w:val="26"/>
          <w:rtl/>
          <w:lang w:bidi="ar-EG"/>
        </w:rPr>
        <w:t xml:space="preserve"> من</w:t>
      </w:r>
      <w:r w:rsidR="007B0C49" w:rsidRPr="000C3EAB">
        <w:rPr>
          <w:rFonts w:hint="cs"/>
          <w:sz w:val="26"/>
          <w:szCs w:val="26"/>
          <w:rtl/>
          <w:lang w:bidi="ar-EG"/>
        </w:rPr>
        <w:t xml:space="preserve"> </w:t>
      </w:r>
      <w:r w:rsidRPr="000C3EAB">
        <w:rPr>
          <w:rFonts w:hint="cs"/>
          <w:sz w:val="26"/>
          <w:szCs w:val="26"/>
          <w:rtl/>
          <w:lang w:bidi="ar-EG"/>
        </w:rPr>
        <w:t>479,230</w:t>
      </w:r>
      <w:r w:rsidR="000B575B" w:rsidRPr="000C3EAB">
        <w:rPr>
          <w:rFonts w:hint="cs"/>
          <w:sz w:val="26"/>
          <w:szCs w:val="26"/>
          <w:rtl/>
          <w:lang w:bidi="ar-EG"/>
        </w:rPr>
        <w:t xml:space="preserve"> دولارا</w:t>
      </w:r>
      <w:r w:rsidR="007B0C49" w:rsidRPr="000C3EAB">
        <w:rPr>
          <w:sz w:val="26"/>
          <w:szCs w:val="26"/>
          <w:rtl/>
          <w:lang w:bidi="ar-EG"/>
        </w:rPr>
        <w:t xml:space="preserve"> أمريكيا، بالإضافة إلى تكاليف دعم الوكالة البالغة 57</w:t>
      </w:r>
      <w:r w:rsidR="002A6B73" w:rsidRPr="000C3EAB">
        <w:rPr>
          <w:sz w:val="26"/>
          <w:szCs w:val="26"/>
          <w:rtl/>
          <w:lang w:bidi="ar-EG"/>
        </w:rPr>
        <w:t>,</w:t>
      </w:r>
      <w:r w:rsidR="007B0C49" w:rsidRPr="000C3EAB">
        <w:rPr>
          <w:sz w:val="26"/>
          <w:szCs w:val="26"/>
          <w:rtl/>
          <w:lang w:bidi="ar-EG"/>
        </w:rPr>
        <w:t xml:space="preserve">320 </w:t>
      </w:r>
      <w:r w:rsidR="007B0C49" w:rsidRPr="000C3EAB">
        <w:rPr>
          <w:sz w:val="26"/>
          <w:szCs w:val="26"/>
          <w:rtl/>
          <w:lang w:bidi="ar-EG"/>
        </w:rPr>
        <w:lastRenderedPageBreak/>
        <w:t xml:space="preserve">دولارا أمريكيا، </w:t>
      </w:r>
      <w:r w:rsidR="00AC46FE" w:rsidRPr="000C3EAB">
        <w:rPr>
          <w:sz w:val="26"/>
          <w:szCs w:val="26"/>
          <w:rtl/>
          <w:lang w:bidi="ar-EG"/>
        </w:rPr>
        <w:t>لليونيب</w:t>
      </w:r>
      <w:r w:rsidR="007B0C49" w:rsidRPr="000C3EAB">
        <w:rPr>
          <w:sz w:val="26"/>
          <w:szCs w:val="26"/>
          <w:rtl/>
          <w:lang w:bidi="ar-EG"/>
        </w:rPr>
        <w:t>، و195</w:t>
      </w:r>
      <w:r w:rsidR="002A6B73" w:rsidRPr="000C3EAB">
        <w:rPr>
          <w:sz w:val="26"/>
          <w:szCs w:val="26"/>
          <w:rtl/>
          <w:lang w:bidi="ar-EG"/>
        </w:rPr>
        <w:t>,</w:t>
      </w:r>
      <w:r w:rsidR="007B0C49" w:rsidRPr="000C3EAB">
        <w:rPr>
          <w:sz w:val="26"/>
          <w:szCs w:val="26"/>
          <w:rtl/>
          <w:lang w:bidi="ar-EG"/>
        </w:rPr>
        <w:t>000 دولار أمريكي، بالإضافة إلى تكاليف دعم الوكالة البالغة 13</w:t>
      </w:r>
      <w:r w:rsidR="002A6B73" w:rsidRPr="000C3EAB">
        <w:rPr>
          <w:sz w:val="26"/>
          <w:szCs w:val="26"/>
          <w:rtl/>
          <w:lang w:bidi="ar-EG"/>
        </w:rPr>
        <w:t>,</w:t>
      </w:r>
      <w:r w:rsidR="007B0C49" w:rsidRPr="000C3EAB">
        <w:rPr>
          <w:sz w:val="26"/>
          <w:szCs w:val="26"/>
          <w:rtl/>
          <w:lang w:bidi="ar-EG"/>
        </w:rPr>
        <w:t xml:space="preserve">650 دولارا أمريكيا، </w:t>
      </w:r>
      <w:r w:rsidR="00AC46FE" w:rsidRPr="000C3EAB">
        <w:rPr>
          <w:sz w:val="26"/>
          <w:szCs w:val="26"/>
          <w:rtl/>
          <w:lang w:bidi="ar-EG"/>
        </w:rPr>
        <w:t>لليونيدو</w:t>
      </w:r>
      <w:r w:rsidR="007B0C49" w:rsidRPr="000C3EAB">
        <w:rPr>
          <w:sz w:val="26"/>
          <w:szCs w:val="26"/>
          <w:rtl/>
          <w:lang w:bidi="ar-EG"/>
        </w:rPr>
        <w:t>، كما تم تقديمها في الأصل، للفترة من يوليو</w:t>
      </w:r>
      <w:r w:rsidR="002A6B73" w:rsidRPr="000C3EAB">
        <w:rPr>
          <w:rFonts w:hint="cs"/>
          <w:sz w:val="26"/>
          <w:szCs w:val="26"/>
          <w:rtl/>
          <w:lang w:bidi="ar-EG"/>
        </w:rPr>
        <w:t>/تموز</w:t>
      </w:r>
      <w:r w:rsidR="007B0C49" w:rsidRPr="000C3EAB">
        <w:rPr>
          <w:sz w:val="26"/>
          <w:szCs w:val="26"/>
          <w:rtl/>
          <w:lang w:bidi="ar-EG"/>
        </w:rPr>
        <w:t xml:space="preserve"> 2026 إلى ديسمبر</w:t>
      </w:r>
      <w:r w:rsidR="007B0C49" w:rsidRPr="000C3EAB">
        <w:rPr>
          <w:rFonts w:hint="cs"/>
          <w:sz w:val="26"/>
          <w:szCs w:val="26"/>
          <w:rtl/>
          <w:lang w:bidi="ar-EG"/>
        </w:rPr>
        <w:t>/كانون الأول</w:t>
      </w:r>
      <w:r w:rsidR="007B0C49" w:rsidRPr="000C3EAB">
        <w:rPr>
          <w:sz w:val="26"/>
          <w:szCs w:val="26"/>
          <w:rtl/>
          <w:lang w:bidi="ar-EG"/>
        </w:rPr>
        <w:t xml:space="preserve"> 2029</w:t>
      </w:r>
      <w:r w:rsidRPr="000C3EAB">
        <w:rPr>
          <w:sz w:val="26"/>
          <w:szCs w:val="26"/>
          <w:rtl/>
          <w:lang w:bidi="ar-EG"/>
        </w:rPr>
        <w:t>.</w:t>
      </w:r>
    </w:p>
    <w:p w14:paraId="1210350E" w14:textId="4CF52175" w:rsidR="000B575B" w:rsidRPr="000C3EAB" w:rsidRDefault="000B575B" w:rsidP="000B575B">
      <w:pPr>
        <w:pStyle w:val="ListParagraph"/>
        <w:keepNext/>
        <w:bidi/>
        <w:spacing w:after="240"/>
        <w:ind w:left="0"/>
        <w:contextualSpacing w:val="0"/>
        <w:rPr>
          <w:b/>
          <w:bCs/>
          <w:sz w:val="26"/>
          <w:szCs w:val="26"/>
          <w:rtl/>
          <w:lang w:bidi="ar-EG"/>
        </w:rPr>
      </w:pPr>
      <w:r w:rsidRPr="000C3EAB">
        <w:rPr>
          <w:rFonts w:hint="cs"/>
          <w:b/>
          <w:bCs/>
          <w:sz w:val="26"/>
          <w:szCs w:val="26"/>
          <w:rtl/>
          <w:lang w:bidi="ar-EG"/>
        </w:rPr>
        <w:t>ثانيا</w:t>
      </w:r>
      <w:r w:rsidR="00805282" w:rsidRPr="000C3EAB">
        <w:rPr>
          <w:rFonts w:hint="cs"/>
          <w:b/>
          <w:bCs/>
          <w:sz w:val="26"/>
          <w:szCs w:val="26"/>
          <w:rtl/>
          <w:lang w:bidi="ar-EG"/>
        </w:rPr>
        <w:t>.</w:t>
      </w:r>
      <w:r w:rsidRPr="000C3EAB">
        <w:rPr>
          <w:b/>
          <w:bCs/>
          <w:sz w:val="26"/>
          <w:szCs w:val="26"/>
          <w:rtl/>
          <w:lang w:bidi="ar-EG"/>
        </w:rPr>
        <w:tab/>
      </w:r>
      <w:r w:rsidRPr="000C3EAB">
        <w:rPr>
          <w:rFonts w:hint="cs"/>
          <w:b/>
          <w:bCs/>
          <w:sz w:val="26"/>
          <w:szCs w:val="26"/>
          <w:rtl/>
          <w:lang w:bidi="ar-EG"/>
        </w:rPr>
        <w:t>الخلفية</w:t>
      </w:r>
    </w:p>
    <w:p w14:paraId="670E0B0F" w14:textId="07364686" w:rsidR="00F907EC" w:rsidRPr="000C3EAB" w:rsidRDefault="000B575B" w:rsidP="000B575B">
      <w:pPr>
        <w:keepNext/>
        <w:bidi/>
        <w:spacing w:after="240"/>
        <w:rPr>
          <w:sz w:val="26"/>
          <w:szCs w:val="26"/>
          <w:u w:val="single"/>
          <w:rtl/>
          <w:lang w:bidi="ar-EG"/>
        </w:rPr>
      </w:pPr>
      <w:r w:rsidRPr="000C3EAB">
        <w:rPr>
          <w:sz w:val="26"/>
          <w:szCs w:val="26"/>
          <w:u w:val="single"/>
          <w:rtl/>
          <w:lang w:bidi="ar-EG"/>
        </w:rPr>
        <w:t xml:space="preserve">حالة تنفيذ </w:t>
      </w:r>
      <w:r w:rsidR="002E386A" w:rsidRPr="000C3EAB">
        <w:rPr>
          <w:sz w:val="26"/>
          <w:szCs w:val="26"/>
          <w:u w:val="single"/>
          <w:rtl/>
          <w:lang w:bidi="ar-EG"/>
        </w:rPr>
        <w:t>خطة إدارة إزالة المواد الهيدروكلوروفلوروكربونية</w:t>
      </w:r>
    </w:p>
    <w:p w14:paraId="21F0C9CC" w14:textId="765EC835" w:rsidR="00F5652F" w:rsidRPr="000C3EAB" w:rsidRDefault="00F5652F" w:rsidP="00BC0EDC">
      <w:pPr>
        <w:pStyle w:val="ListParagraph"/>
        <w:numPr>
          <w:ilvl w:val="0"/>
          <w:numId w:val="28"/>
        </w:numPr>
        <w:bidi/>
        <w:spacing w:after="240"/>
        <w:ind w:left="0" w:firstLine="0"/>
        <w:contextualSpacing w:val="0"/>
        <w:outlineLvl w:val="0"/>
        <w:rPr>
          <w:sz w:val="26"/>
          <w:szCs w:val="26"/>
          <w:lang w:bidi="ar-EG"/>
        </w:rPr>
      </w:pPr>
      <w:r w:rsidRPr="000C3EAB">
        <w:rPr>
          <w:sz w:val="26"/>
          <w:szCs w:val="26"/>
          <w:rtl/>
          <w:lang w:bidi="ar-EG"/>
        </w:rPr>
        <w:t xml:space="preserve">يعرض الجدول 1 معلومات عن </w:t>
      </w:r>
      <w:r w:rsidR="002E386A" w:rsidRPr="000C3EAB">
        <w:rPr>
          <w:sz w:val="26"/>
          <w:szCs w:val="26"/>
          <w:rtl/>
          <w:lang w:bidi="ar-EG"/>
        </w:rPr>
        <w:t>خطة إدارة إزالة المواد الهيدروكلوروفلوروكربونية</w:t>
      </w:r>
      <w:r w:rsidRPr="000C3EAB">
        <w:rPr>
          <w:sz w:val="26"/>
          <w:szCs w:val="26"/>
          <w:rtl/>
          <w:lang w:bidi="ar-EG"/>
        </w:rPr>
        <w:t xml:space="preserve"> في </w:t>
      </w:r>
      <w:r w:rsidR="00AC46FE" w:rsidRPr="000C3EAB">
        <w:rPr>
          <w:sz w:val="26"/>
          <w:szCs w:val="26"/>
          <w:rtl/>
          <w:lang w:bidi="ar-EG"/>
        </w:rPr>
        <w:t>عمان</w:t>
      </w:r>
      <w:r w:rsidRPr="000C3EAB">
        <w:rPr>
          <w:sz w:val="26"/>
          <w:szCs w:val="26"/>
          <w:rtl/>
          <w:lang w:bidi="ar-EG"/>
        </w:rPr>
        <w:t xml:space="preserve"> </w:t>
      </w:r>
      <w:r w:rsidR="00AA3B75" w:rsidRPr="000C3EAB">
        <w:rPr>
          <w:rFonts w:hint="cs"/>
          <w:sz w:val="26"/>
          <w:szCs w:val="26"/>
          <w:rtl/>
          <w:lang w:bidi="ar-EG"/>
        </w:rPr>
        <w:t>حتى</w:t>
      </w:r>
      <w:r w:rsidRPr="000C3EAB">
        <w:rPr>
          <w:sz w:val="26"/>
          <w:szCs w:val="26"/>
          <w:rtl/>
          <w:lang w:bidi="ar-EG"/>
        </w:rPr>
        <w:t xml:space="preserve"> مارس</w:t>
      </w:r>
      <w:r w:rsidRPr="000C3EAB">
        <w:rPr>
          <w:rFonts w:hint="cs"/>
          <w:sz w:val="26"/>
          <w:szCs w:val="26"/>
          <w:rtl/>
          <w:lang w:bidi="ar-EG"/>
        </w:rPr>
        <w:t>/آذار</w:t>
      </w:r>
      <w:r w:rsidRPr="000C3EAB">
        <w:rPr>
          <w:sz w:val="26"/>
          <w:szCs w:val="26"/>
          <w:rtl/>
          <w:lang w:bidi="ar-EG"/>
        </w:rPr>
        <w:t>2026</w:t>
      </w:r>
      <w:r w:rsidR="00805282" w:rsidRPr="000C3EAB">
        <w:rPr>
          <w:sz w:val="26"/>
          <w:szCs w:val="26"/>
          <w:rtl/>
          <w:lang w:bidi="ar-EG"/>
        </w:rPr>
        <w:t>.</w:t>
      </w:r>
    </w:p>
    <w:p w14:paraId="6DE0711F" w14:textId="2E3CDE91" w:rsidR="00551DB1" w:rsidRPr="000C3EAB" w:rsidRDefault="00551DB1" w:rsidP="00551DB1">
      <w:pPr>
        <w:bidi/>
        <w:spacing w:after="240"/>
        <w:outlineLvl w:val="0"/>
        <w:rPr>
          <w:b/>
          <w:bCs/>
          <w:sz w:val="26"/>
          <w:szCs w:val="26"/>
          <w:lang w:val="en-US" w:bidi="ar-EG"/>
        </w:rPr>
      </w:pPr>
      <w:r w:rsidRPr="000C3EAB">
        <w:rPr>
          <w:b/>
          <w:bCs/>
          <w:sz w:val="26"/>
          <w:szCs w:val="26"/>
          <w:rtl/>
          <w:lang w:val="en-US" w:bidi="ar-EG"/>
        </w:rPr>
        <w:t>الجدول 1</w:t>
      </w:r>
      <w:r w:rsidR="00805282" w:rsidRPr="000C3EAB">
        <w:rPr>
          <w:b/>
          <w:bCs/>
          <w:sz w:val="26"/>
          <w:szCs w:val="26"/>
          <w:rtl/>
          <w:lang w:val="en-US" w:bidi="ar-EG"/>
        </w:rPr>
        <w:t>.</w:t>
      </w:r>
      <w:r w:rsidR="00756224" w:rsidRPr="000C3EAB">
        <w:rPr>
          <w:b/>
          <w:bCs/>
          <w:sz w:val="26"/>
          <w:szCs w:val="26"/>
          <w:rtl/>
          <w:lang w:val="en-US" w:bidi="ar-EG"/>
        </w:rPr>
        <w:t xml:space="preserve"> ح</w:t>
      </w:r>
      <w:r w:rsidRPr="000C3EAB">
        <w:rPr>
          <w:b/>
          <w:bCs/>
          <w:sz w:val="26"/>
          <w:szCs w:val="26"/>
          <w:rtl/>
          <w:lang w:val="en-US" w:bidi="ar-EG"/>
        </w:rPr>
        <w:t xml:space="preserve">الة </w:t>
      </w:r>
      <w:r w:rsidR="00AA3B75" w:rsidRPr="000C3EAB">
        <w:rPr>
          <w:rFonts w:hint="cs"/>
          <w:b/>
          <w:bCs/>
          <w:sz w:val="26"/>
          <w:szCs w:val="26"/>
          <w:rtl/>
          <w:lang w:val="en-US" w:bidi="ar-EG"/>
        </w:rPr>
        <w:t>تنفيذ</w:t>
      </w:r>
      <w:r w:rsidRPr="000C3EAB">
        <w:rPr>
          <w:b/>
          <w:bCs/>
          <w:sz w:val="26"/>
          <w:szCs w:val="26"/>
          <w:rtl/>
          <w:lang w:val="en-US" w:bidi="ar-EG"/>
        </w:rPr>
        <w:t xml:space="preserve"> </w:t>
      </w:r>
      <w:r w:rsidR="002E386A" w:rsidRPr="000C3EAB">
        <w:rPr>
          <w:b/>
          <w:bCs/>
          <w:sz w:val="26"/>
          <w:szCs w:val="26"/>
          <w:rtl/>
          <w:lang w:val="en-US" w:bidi="ar-EG"/>
        </w:rPr>
        <w:t>خطة إدارة إزالة المواد الهيدروكلوروفلوروكربونية</w:t>
      </w:r>
      <w:r w:rsidR="00AA3B75" w:rsidRPr="000C3EAB">
        <w:rPr>
          <w:b/>
          <w:bCs/>
          <w:sz w:val="26"/>
          <w:szCs w:val="26"/>
          <w:rtl/>
          <w:lang w:val="en-US" w:bidi="ar-EG"/>
        </w:rPr>
        <w:t xml:space="preserve"> </w:t>
      </w:r>
      <w:r w:rsidRPr="000C3EAB">
        <w:rPr>
          <w:b/>
          <w:bCs/>
          <w:sz w:val="26"/>
          <w:szCs w:val="26"/>
          <w:rtl/>
          <w:lang w:val="en-US" w:bidi="ar-EG"/>
        </w:rPr>
        <w:t xml:space="preserve">في </w:t>
      </w:r>
      <w:r w:rsidR="00AC46FE" w:rsidRPr="000C3EAB">
        <w:rPr>
          <w:b/>
          <w:bCs/>
          <w:sz w:val="26"/>
          <w:szCs w:val="26"/>
          <w:rtl/>
          <w:lang w:val="en-US" w:bidi="ar-EG"/>
        </w:rPr>
        <w:t>عمان</w:t>
      </w:r>
    </w:p>
    <w:tbl>
      <w:tblPr>
        <w:tblStyle w:val="TableGrid"/>
        <w:bidiVisual/>
        <w:tblW w:w="5000" w:type="pct"/>
        <w:tblLayout w:type="fixed"/>
        <w:tblLook w:val="04A0" w:firstRow="1" w:lastRow="0" w:firstColumn="1" w:lastColumn="0" w:noHBand="0" w:noVBand="1"/>
      </w:tblPr>
      <w:tblGrid>
        <w:gridCol w:w="2405"/>
        <w:gridCol w:w="2315"/>
        <w:gridCol w:w="2315"/>
        <w:gridCol w:w="2315"/>
      </w:tblGrid>
      <w:tr w:rsidR="00551DB1" w:rsidRPr="000C3EAB" w14:paraId="6A2DF5BD" w14:textId="77777777" w:rsidTr="00551DB1">
        <w:trPr>
          <w:tblHeader/>
        </w:trPr>
        <w:tc>
          <w:tcPr>
            <w:tcW w:w="1286" w:type="pct"/>
          </w:tcPr>
          <w:p w14:paraId="1E3E48B2" w14:textId="77777777" w:rsidR="00551DB1" w:rsidRPr="000C3EAB" w:rsidRDefault="00551DB1" w:rsidP="00551DB1">
            <w:pPr>
              <w:bidi/>
              <w:spacing w:before="20" w:after="20"/>
              <w:jc w:val="center"/>
              <w:rPr>
                <w:b/>
                <w:bCs/>
                <w:sz w:val="20"/>
              </w:rPr>
            </w:pPr>
          </w:p>
        </w:tc>
        <w:tc>
          <w:tcPr>
            <w:tcW w:w="1238" w:type="pct"/>
          </w:tcPr>
          <w:p w14:paraId="56778E95" w14:textId="72CBE2CF" w:rsidR="00551DB1" w:rsidRPr="000C3EAB" w:rsidRDefault="00551DB1" w:rsidP="00551DB1">
            <w:pPr>
              <w:bidi/>
              <w:spacing w:before="20" w:after="20"/>
              <w:jc w:val="center"/>
              <w:rPr>
                <w:b/>
                <w:bCs/>
                <w:sz w:val="20"/>
              </w:rPr>
            </w:pPr>
            <w:r w:rsidRPr="000C3EAB">
              <w:rPr>
                <w:b/>
                <w:bCs/>
                <w:sz w:val="20"/>
                <w:rtl/>
              </w:rPr>
              <w:t>المرحلة الأولى</w:t>
            </w:r>
          </w:p>
        </w:tc>
        <w:tc>
          <w:tcPr>
            <w:tcW w:w="1238" w:type="pct"/>
          </w:tcPr>
          <w:p w14:paraId="43A5D3A1" w14:textId="34643C15" w:rsidR="00551DB1" w:rsidRPr="000C3EAB" w:rsidRDefault="00551DB1" w:rsidP="00551DB1">
            <w:pPr>
              <w:bidi/>
              <w:spacing w:before="20" w:after="20"/>
              <w:jc w:val="center"/>
              <w:rPr>
                <w:b/>
                <w:bCs/>
                <w:sz w:val="20"/>
              </w:rPr>
            </w:pPr>
            <w:r w:rsidRPr="000C3EAB">
              <w:rPr>
                <w:b/>
                <w:bCs/>
                <w:sz w:val="20"/>
                <w:rtl/>
              </w:rPr>
              <w:t xml:space="preserve">المرحلة </w:t>
            </w:r>
            <w:r w:rsidRPr="000C3EAB">
              <w:rPr>
                <w:rFonts w:hint="cs"/>
                <w:b/>
                <w:bCs/>
                <w:sz w:val="20"/>
                <w:rtl/>
              </w:rPr>
              <w:t>الثانية</w:t>
            </w:r>
          </w:p>
        </w:tc>
        <w:tc>
          <w:tcPr>
            <w:tcW w:w="1238" w:type="pct"/>
            <w:shd w:val="clear" w:color="auto" w:fill="FFFFFF" w:themeFill="background1"/>
          </w:tcPr>
          <w:p w14:paraId="4BB497BC" w14:textId="2A826785" w:rsidR="00551DB1" w:rsidRPr="000C3EAB" w:rsidRDefault="00551DB1" w:rsidP="00551DB1">
            <w:pPr>
              <w:bidi/>
              <w:spacing w:before="20" w:after="20"/>
              <w:jc w:val="center"/>
              <w:rPr>
                <w:b/>
                <w:bCs/>
                <w:sz w:val="20"/>
              </w:rPr>
            </w:pPr>
            <w:r w:rsidRPr="000C3EAB">
              <w:rPr>
                <w:b/>
                <w:bCs/>
                <w:sz w:val="20"/>
                <w:rtl/>
              </w:rPr>
              <w:t xml:space="preserve">المرحلة </w:t>
            </w:r>
            <w:r w:rsidRPr="000C3EAB">
              <w:rPr>
                <w:rFonts w:hint="cs"/>
                <w:b/>
                <w:bCs/>
                <w:sz w:val="20"/>
                <w:rtl/>
              </w:rPr>
              <w:t>الثالثة</w:t>
            </w:r>
          </w:p>
        </w:tc>
      </w:tr>
      <w:tr w:rsidR="00551DB1" w:rsidRPr="000C3EAB" w14:paraId="0BF6DD00" w14:textId="77777777" w:rsidTr="00551DB1">
        <w:tc>
          <w:tcPr>
            <w:tcW w:w="1286" w:type="pct"/>
            <w:vAlign w:val="center"/>
          </w:tcPr>
          <w:p w14:paraId="003949D4" w14:textId="77085AC1" w:rsidR="00551DB1" w:rsidRPr="000C3EAB" w:rsidRDefault="00551DB1" w:rsidP="00551DB1">
            <w:pPr>
              <w:bidi/>
              <w:spacing w:before="20" w:after="20"/>
              <w:jc w:val="left"/>
              <w:rPr>
                <w:sz w:val="20"/>
              </w:rPr>
            </w:pPr>
            <w:r w:rsidRPr="000C3EAB">
              <w:rPr>
                <w:sz w:val="20"/>
                <w:rtl/>
              </w:rPr>
              <w:t xml:space="preserve">الاجتماع الذي </w:t>
            </w:r>
            <w:r w:rsidR="00AA3B75" w:rsidRPr="000C3EAB">
              <w:rPr>
                <w:rFonts w:hint="cs"/>
                <w:sz w:val="20"/>
                <w:rtl/>
              </w:rPr>
              <w:t>تمت فيه</w:t>
            </w:r>
            <w:r w:rsidRPr="000C3EAB">
              <w:rPr>
                <w:sz w:val="20"/>
                <w:rtl/>
              </w:rPr>
              <w:t xml:space="preserve"> الموافقة على </w:t>
            </w:r>
            <w:r w:rsidR="002E386A" w:rsidRPr="000C3EAB">
              <w:rPr>
                <w:sz w:val="20"/>
                <w:rtl/>
              </w:rPr>
              <w:t>خطة إدارة إزالة المواد الهيدروكلوروفلوروكربونية</w:t>
            </w:r>
            <w:r w:rsidR="00AA3B75" w:rsidRPr="000C3EAB">
              <w:rPr>
                <w:sz w:val="20"/>
                <w:rtl/>
              </w:rPr>
              <w:t xml:space="preserve"> </w:t>
            </w:r>
            <w:r w:rsidRPr="000C3EAB">
              <w:rPr>
                <w:sz w:val="20"/>
                <w:rtl/>
              </w:rPr>
              <w:t>أو تحديثه</w:t>
            </w:r>
            <w:r w:rsidR="00AA3B75" w:rsidRPr="000C3EAB">
              <w:rPr>
                <w:rFonts w:hint="cs"/>
                <w:sz w:val="20"/>
                <w:rtl/>
              </w:rPr>
              <w:t>ا</w:t>
            </w:r>
          </w:p>
        </w:tc>
        <w:tc>
          <w:tcPr>
            <w:tcW w:w="1238" w:type="pct"/>
            <w:vAlign w:val="center"/>
          </w:tcPr>
          <w:p w14:paraId="30D1E84A" w14:textId="5ACAE705" w:rsidR="00551DB1" w:rsidRPr="000C3EAB" w:rsidRDefault="00F474A5" w:rsidP="00551DB1">
            <w:pPr>
              <w:bidi/>
              <w:spacing w:before="20" w:after="20"/>
              <w:jc w:val="center"/>
              <w:rPr>
                <w:sz w:val="20"/>
              </w:rPr>
            </w:pPr>
            <w:r w:rsidRPr="000C3EAB">
              <w:rPr>
                <w:rFonts w:hint="cs"/>
                <w:sz w:val="20"/>
                <w:rtl/>
              </w:rPr>
              <w:t>الخامسة والستون</w:t>
            </w:r>
          </w:p>
        </w:tc>
        <w:tc>
          <w:tcPr>
            <w:tcW w:w="1238" w:type="pct"/>
            <w:vAlign w:val="center"/>
          </w:tcPr>
          <w:p w14:paraId="7FC9210B" w14:textId="145564F6" w:rsidR="00551DB1" w:rsidRPr="000C3EAB" w:rsidRDefault="00F474A5" w:rsidP="00551DB1">
            <w:pPr>
              <w:bidi/>
              <w:spacing w:before="20" w:after="20"/>
              <w:jc w:val="center"/>
              <w:rPr>
                <w:sz w:val="20"/>
              </w:rPr>
            </w:pPr>
            <w:r w:rsidRPr="000C3EAB">
              <w:rPr>
                <w:rFonts w:hint="cs"/>
                <w:sz w:val="20"/>
                <w:rtl/>
              </w:rPr>
              <w:t>الخامسة والسبعون</w:t>
            </w:r>
          </w:p>
        </w:tc>
        <w:tc>
          <w:tcPr>
            <w:tcW w:w="1238" w:type="pct"/>
            <w:shd w:val="clear" w:color="auto" w:fill="FFFFFF" w:themeFill="background1"/>
            <w:vAlign w:val="center"/>
          </w:tcPr>
          <w:p w14:paraId="62059A21" w14:textId="66425955" w:rsidR="00551DB1" w:rsidRPr="000C3EAB" w:rsidRDefault="00F474A5" w:rsidP="00551DB1">
            <w:pPr>
              <w:bidi/>
              <w:spacing w:before="20" w:after="20"/>
              <w:jc w:val="center"/>
              <w:rPr>
                <w:sz w:val="20"/>
              </w:rPr>
            </w:pPr>
            <w:r w:rsidRPr="000C3EAB">
              <w:rPr>
                <w:sz w:val="20"/>
                <w:rtl/>
              </w:rPr>
              <w:t>الثامن</w:t>
            </w:r>
            <w:r w:rsidRPr="000C3EAB">
              <w:rPr>
                <w:rFonts w:hint="cs"/>
                <w:sz w:val="20"/>
                <w:rtl/>
              </w:rPr>
              <w:t>ة</w:t>
            </w:r>
            <w:r w:rsidRPr="000C3EAB">
              <w:rPr>
                <w:sz w:val="20"/>
                <w:rtl/>
              </w:rPr>
              <w:t xml:space="preserve"> والثمانون</w:t>
            </w:r>
          </w:p>
        </w:tc>
      </w:tr>
      <w:tr w:rsidR="00551DB1" w:rsidRPr="000C3EAB" w14:paraId="24761B5A" w14:textId="77777777" w:rsidTr="00551DB1">
        <w:tc>
          <w:tcPr>
            <w:tcW w:w="1286" w:type="pct"/>
            <w:vAlign w:val="center"/>
          </w:tcPr>
          <w:p w14:paraId="188909E4" w14:textId="008B990A" w:rsidR="00551DB1" w:rsidRPr="000C3EAB" w:rsidRDefault="00AA3B75" w:rsidP="00551DB1">
            <w:pPr>
              <w:bidi/>
              <w:spacing w:before="20" w:after="20"/>
              <w:jc w:val="left"/>
              <w:rPr>
                <w:sz w:val="20"/>
              </w:rPr>
            </w:pPr>
            <w:r w:rsidRPr="000C3EAB">
              <w:rPr>
                <w:rFonts w:hint="cs"/>
                <w:sz w:val="20"/>
                <w:rtl/>
              </w:rPr>
              <w:t>التخفيض</w:t>
            </w:r>
            <w:r w:rsidR="00551DB1" w:rsidRPr="000C3EAB">
              <w:rPr>
                <w:sz w:val="20"/>
                <w:rtl/>
              </w:rPr>
              <w:t xml:space="preserve"> عن خط الأساس</w:t>
            </w:r>
          </w:p>
        </w:tc>
        <w:tc>
          <w:tcPr>
            <w:tcW w:w="1238" w:type="pct"/>
            <w:vAlign w:val="center"/>
          </w:tcPr>
          <w:p w14:paraId="5C4D2ED7" w14:textId="7E7D6C55" w:rsidR="00551DB1" w:rsidRPr="000C3EAB" w:rsidRDefault="00F474A5" w:rsidP="00551DB1">
            <w:pPr>
              <w:bidi/>
              <w:spacing w:before="20" w:after="20"/>
              <w:jc w:val="center"/>
              <w:rPr>
                <w:sz w:val="20"/>
              </w:rPr>
            </w:pPr>
            <w:r w:rsidRPr="000C3EAB">
              <w:rPr>
                <w:rFonts w:hint="cs"/>
                <w:sz w:val="20"/>
                <w:rtl/>
              </w:rPr>
              <w:t>10</w:t>
            </w:r>
            <w:r w:rsidRPr="000C3EAB">
              <w:rPr>
                <w:sz w:val="20"/>
                <w:rtl/>
              </w:rPr>
              <w:t xml:space="preserve"> </w:t>
            </w:r>
            <w:r w:rsidRPr="000C3EAB">
              <w:rPr>
                <w:rFonts w:hint="cs"/>
                <w:sz w:val="20"/>
                <w:rtl/>
                <w:lang w:bidi="ar-EG"/>
              </w:rPr>
              <w:t xml:space="preserve">في المائة </w:t>
            </w:r>
            <w:r w:rsidRPr="000C3EAB">
              <w:rPr>
                <w:sz w:val="20"/>
                <w:rtl/>
              </w:rPr>
              <w:t>بحلول عام 2015</w:t>
            </w:r>
          </w:p>
        </w:tc>
        <w:tc>
          <w:tcPr>
            <w:tcW w:w="1238" w:type="pct"/>
            <w:vAlign w:val="center"/>
          </w:tcPr>
          <w:p w14:paraId="180AE518" w14:textId="254D329D" w:rsidR="00551DB1" w:rsidRPr="000C3EAB" w:rsidRDefault="00F474A5" w:rsidP="00551DB1">
            <w:pPr>
              <w:bidi/>
              <w:spacing w:before="20" w:after="20"/>
              <w:jc w:val="center"/>
              <w:rPr>
                <w:sz w:val="20"/>
              </w:rPr>
            </w:pPr>
            <w:r w:rsidRPr="000C3EAB">
              <w:rPr>
                <w:sz w:val="20"/>
              </w:rPr>
              <w:t>35</w:t>
            </w:r>
            <w:r w:rsidRPr="000C3EAB">
              <w:rPr>
                <w:sz w:val="20"/>
                <w:rtl/>
              </w:rPr>
              <w:t xml:space="preserve"> </w:t>
            </w:r>
            <w:r w:rsidRPr="000C3EAB">
              <w:rPr>
                <w:rFonts w:hint="cs"/>
                <w:sz w:val="20"/>
                <w:rtl/>
              </w:rPr>
              <w:t xml:space="preserve">في المائة </w:t>
            </w:r>
            <w:r w:rsidRPr="000C3EAB">
              <w:rPr>
                <w:sz w:val="20"/>
                <w:rtl/>
              </w:rPr>
              <w:t>بحلول عام 2020</w:t>
            </w:r>
          </w:p>
        </w:tc>
        <w:tc>
          <w:tcPr>
            <w:tcW w:w="1238" w:type="pct"/>
            <w:shd w:val="clear" w:color="auto" w:fill="FFFFFF" w:themeFill="background1"/>
            <w:vAlign w:val="center"/>
          </w:tcPr>
          <w:p w14:paraId="75038E46" w14:textId="7C8D7E9B" w:rsidR="00551DB1" w:rsidRPr="000C3EAB" w:rsidRDefault="00805282" w:rsidP="00551DB1">
            <w:pPr>
              <w:bidi/>
              <w:spacing w:before="20" w:after="20"/>
              <w:jc w:val="center"/>
              <w:rPr>
                <w:sz w:val="20"/>
              </w:rPr>
            </w:pPr>
            <w:r w:rsidRPr="000C3EAB">
              <w:rPr>
                <w:sz w:val="20"/>
                <w:rtl/>
              </w:rPr>
              <w:t>100</w:t>
            </w:r>
            <w:r w:rsidR="00F474A5" w:rsidRPr="000C3EAB">
              <w:rPr>
                <w:rFonts w:hint="cs"/>
                <w:sz w:val="20"/>
                <w:rtl/>
              </w:rPr>
              <w:t xml:space="preserve"> في المائة </w:t>
            </w:r>
            <w:r w:rsidR="00F474A5" w:rsidRPr="000C3EAB">
              <w:rPr>
                <w:sz w:val="20"/>
                <w:rtl/>
              </w:rPr>
              <w:t xml:space="preserve">بحلول عام </w:t>
            </w:r>
            <w:r w:rsidRPr="000C3EAB">
              <w:rPr>
                <w:sz w:val="20"/>
                <w:rtl/>
              </w:rPr>
              <w:t>2030</w:t>
            </w:r>
          </w:p>
        </w:tc>
      </w:tr>
      <w:tr w:rsidR="00551DB1" w:rsidRPr="000C3EAB" w14:paraId="7D99B414" w14:textId="77777777" w:rsidTr="00551DB1">
        <w:tc>
          <w:tcPr>
            <w:tcW w:w="1286" w:type="pct"/>
            <w:vAlign w:val="center"/>
          </w:tcPr>
          <w:p w14:paraId="6204125A" w14:textId="59A6E37C" w:rsidR="00551DB1" w:rsidRPr="000C3EAB" w:rsidRDefault="00551DB1" w:rsidP="00551DB1">
            <w:pPr>
              <w:bidi/>
              <w:spacing w:before="20" w:after="20"/>
              <w:jc w:val="left"/>
              <w:rPr>
                <w:b/>
                <w:bCs/>
                <w:sz w:val="20"/>
              </w:rPr>
            </w:pPr>
            <w:r w:rsidRPr="000C3EAB">
              <w:rPr>
                <w:rFonts w:hint="cs"/>
                <w:b/>
                <w:bCs/>
                <w:sz w:val="20"/>
                <w:rtl/>
              </w:rPr>
              <w:t>مجموع</w:t>
            </w:r>
            <w:r w:rsidRPr="000C3EAB">
              <w:rPr>
                <w:b/>
                <w:bCs/>
                <w:sz w:val="20"/>
                <w:rtl/>
              </w:rPr>
              <w:t xml:space="preserve"> تكلفة المرحلة </w:t>
            </w:r>
            <w:r w:rsidR="00D3094F" w:rsidRPr="000C3EAB">
              <w:rPr>
                <w:b/>
                <w:bCs/>
                <w:sz w:val="20"/>
                <w:rtl/>
              </w:rPr>
              <w:t>(دولار أمريكي)</w:t>
            </w:r>
          </w:p>
        </w:tc>
        <w:tc>
          <w:tcPr>
            <w:tcW w:w="1238" w:type="pct"/>
            <w:vAlign w:val="center"/>
          </w:tcPr>
          <w:p w14:paraId="5140EB8C" w14:textId="496409D9" w:rsidR="00551DB1" w:rsidRPr="000C3EAB" w:rsidRDefault="00805282" w:rsidP="00551DB1">
            <w:pPr>
              <w:bidi/>
              <w:spacing w:before="20" w:after="20"/>
              <w:jc w:val="center"/>
              <w:rPr>
                <w:sz w:val="20"/>
              </w:rPr>
            </w:pPr>
            <w:r w:rsidRPr="000C3EAB">
              <w:rPr>
                <w:rFonts w:hint="cs"/>
                <w:sz w:val="20"/>
                <w:rtl/>
              </w:rPr>
              <w:t>434,120</w:t>
            </w:r>
          </w:p>
        </w:tc>
        <w:tc>
          <w:tcPr>
            <w:tcW w:w="1238" w:type="pct"/>
            <w:vAlign w:val="center"/>
          </w:tcPr>
          <w:p w14:paraId="4299466E" w14:textId="4C7562CA" w:rsidR="00551DB1" w:rsidRPr="000C3EAB" w:rsidRDefault="00AA3B75" w:rsidP="00551DB1">
            <w:pPr>
              <w:bidi/>
              <w:spacing w:before="20" w:after="20"/>
              <w:jc w:val="center"/>
              <w:rPr>
                <w:sz w:val="20"/>
              </w:rPr>
            </w:pPr>
            <w:r w:rsidRPr="000C3EAB">
              <w:rPr>
                <w:rFonts w:hint="cs"/>
                <w:sz w:val="20"/>
                <w:rtl/>
              </w:rPr>
              <w:t>485,000</w:t>
            </w:r>
          </w:p>
        </w:tc>
        <w:tc>
          <w:tcPr>
            <w:tcW w:w="1238" w:type="pct"/>
            <w:shd w:val="clear" w:color="auto" w:fill="FFFFFF" w:themeFill="background1"/>
            <w:vAlign w:val="center"/>
          </w:tcPr>
          <w:p w14:paraId="0D2FCB5F" w14:textId="49E9C536" w:rsidR="00551DB1" w:rsidRPr="000C3EAB" w:rsidRDefault="00D00D74" w:rsidP="00551DB1">
            <w:pPr>
              <w:bidi/>
              <w:spacing w:before="20" w:after="20"/>
              <w:jc w:val="center"/>
              <w:rPr>
                <w:sz w:val="20"/>
              </w:rPr>
            </w:pPr>
            <w:r w:rsidRPr="000C3EAB">
              <w:rPr>
                <w:rFonts w:hint="cs"/>
                <w:sz w:val="20"/>
                <w:rtl/>
                <w:lang w:bidi="ar-EG"/>
              </w:rPr>
              <w:t>1</w:t>
            </w:r>
            <w:r w:rsidRPr="000C3EAB">
              <w:rPr>
                <w:sz w:val="20"/>
                <w:rtl/>
                <w:lang w:bidi="ar-EG"/>
              </w:rPr>
              <w:t>,</w:t>
            </w:r>
            <w:r w:rsidRPr="000C3EAB">
              <w:rPr>
                <w:rFonts w:hint="cs"/>
                <w:sz w:val="20"/>
                <w:rtl/>
                <w:lang w:bidi="ar-EG"/>
              </w:rPr>
              <w:t>406</w:t>
            </w:r>
            <w:r w:rsidRPr="000C3EAB">
              <w:rPr>
                <w:sz w:val="20"/>
                <w:rtl/>
                <w:lang w:bidi="ar-EG"/>
              </w:rPr>
              <w:t>,</w:t>
            </w:r>
            <w:r w:rsidRPr="000C3EAB">
              <w:rPr>
                <w:rFonts w:hint="cs"/>
                <w:sz w:val="20"/>
                <w:rtl/>
                <w:lang w:bidi="ar-EG"/>
              </w:rPr>
              <w:t>836</w:t>
            </w:r>
          </w:p>
        </w:tc>
      </w:tr>
      <w:tr w:rsidR="00551DB1" w:rsidRPr="000C3EAB" w14:paraId="6FDD2745" w14:textId="77777777" w:rsidTr="00551DB1">
        <w:tc>
          <w:tcPr>
            <w:tcW w:w="1286" w:type="pct"/>
            <w:vAlign w:val="center"/>
          </w:tcPr>
          <w:p w14:paraId="0C9E68CB" w14:textId="278FF9A0" w:rsidR="00551DB1" w:rsidRPr="000C3EAB" w:rsidRDefault="00551DB1" w:rsidP="00551DB1">
            <w:pPr>
              <w:bidi/>
              <w:spacing w:before="20" w:after="20"/>
              <w:jc w:val="left"/>
              <w:rPr>
                <w:b/>
                <w:bCs/>
                <w:sz w:val="20"/>
              </w:rPr>
            </w:pPr>
            <w:r w:rsidRPr="000C3EAB">
              <w:rPr>
                <w:b/>
                <w:bCs/>
                <w:sz w:val="20"/>
                <w:rtl/>
              </w:rPr>
              <w:t xml:space="preserve">تاريخ الإنجاز (الفعلي أو </w:t>
            </w:r>
            <w:r w:rsidR="00AA3B75" w:rsidRPr="000C3EAB">
              <w:rPr>
                <w:rFonts w:hint="cs"/>
                <w:b/>
                <w:bCs/>
                <w:sz w:val="20"/>
                <w:rtl/>
              </w:rPr>
              <w:t>المقرر</w:t>
            </w:r>
            <w:r w:rsidRPr="000C3EAB">
              <w:rPr>
                <w:b/>
                <w:bCs/>
                <w:sz w:val="20"/>
                <w:rtl/>
              </w:rPr>
              <w:t>)</w:t>
            </w:r>
          </w:p>
        </w:tc>
        <w:tc>
          <w:tcPr>
            <w:tcW w:w="1238" w:type="pct"/>
            <w:vAlign w:val="center"/>
          </w:tcPr>
          <w:p w14:paraId="3426DB3C" w14:textId="6C60B08B" w:rsidR="00551DB1" w:rsidRPr="000C3EAB" w:rsidRDefault="00551DB1" w:rsidP="00551DB1">
            <w:pPr>
              <w:bidi/>
              <w:spacing w:before="20" w:after="20"/>
              <w:jc w:val="center"/>
              <w:rPr>
                <w:sz w:val="20"/>
              </w:rPr>
            </w:pPr>
            <w:r w:rsidRPr="000C3EAB">
              <w:rPr>
                <w:sz w:val="20"/>
              </w:rPr>
              <w:t>31</w:t>
            </w:r>
            <w:r w:rsidRPr="000C3EAB">
              <w:rPr>
                <w:sz w:val="20"/>
                <w:rtl/>
              </w:rPr>
              <w:t xml:space="preserve"> ديسمبر</w:t>
            </w:r>
            <w:r w:rsidRPr="000C3EAB">
              <w:rPr>
                <w:rFonts w:hint="cs"/>
                <w:sz w:val="20"/>
                <w:rtl/>
              </w:rPr>
              <w:t>/كانون الأول</w:t>
            </w:r>
            <w:r w:rsidRPr="000C3EAB">
              <w:rPr>
                <w:sz w:val="20"/>
                <w:rtl/>
              </w:rPr>
              <w:t xml:space="preserve"> 2017</w:t>
            </w:r>
          </w:p>
        </w:tc>
        <w:tc>
          <w:tcPr>
            <w:tcW w:w="1238" w:type="pct"/>
            <w:vAlign w:val="center"/>
          </w:tcPr>
          <w:p w14:paraId="51B55C12" w14:textId="387A789F" w:rsidR="00551DB1" w:rsidRPr="000C3EAB" w:rsidRDefault="00551DB1" w:rsidP="00551DB1">
            <w:pPr>
              <w:bidi/>
              <w:spacing w:before="20" w:after="20"/>
              <w:jc w:val="center"/>
              <w:rPr>
                <w:sz w:val="20"/>
              </w:rPr>
            </w:pPr>
            <w:r w:rsidRPr="000C3EAB">
              <w:rPr>
                <w:sz w:val="20"/>
              </w:rPr>
              <w:t>31</w:t>
            </w:r>
            <w:r w:rsidRPr="000C3EAB">
              <w:rPr>
                <w:sz w:val="20"/>
                <w:rtl/>
              </w:rPr>
              <w:t xml:space="preserve"> ديسمبر</w:t>
            </w:r>
            <w:r w:rsidRPr="000C3EAB">
              <w:rPr>
                <w:rFonts w:hint="cs"/>
                <w:sz w:val="20"/>
                <w:rtl/>
              </w:rPr>
              <w:t>/كانون الأول</w:t>
            </w:r>
            <w:r w:rsidRPr="000C3EAB">
              <w:rPr>
                <w:sz w:val="20"/>
                <w:rtl/>
              </w:rPr>
              <w:t xml:space="preserve"> </w:t>
            </w:r>
            <w:r w:rsidRPr="000C3EAB">
              <w:rPr>
                <w:rFonts w:hint="cs"/>
                <w:sz w:val="20"/>
                <w:rtl/>
              </w:rPr>
              <w:t>2021</w:t>
            </w:r>
          </w:p>
        </w:tc>
        <w:tc>
          <w:tcPr>
            <w:tcW w:w="1238" w:type="pct"/>
            <w:shd w:val="clear" w:color="auto" w:fill="FFFFFF" w:themeFill="background1"/>
            <w:vAlign w:val="center"/>
          </w:tcPr>
          <w:p w14:paraId="3599FF1F" w14:textId="585A0168" w:rsidR="00551DB1" w:rsidRPr="000C3EAB" w:rsidRDefault="00551DB1" w:rsidP="00551DB1">
            <w:pPr>
              <w:bidi/>
              <w:spacing w:before="20" w:after="20"/>
              <w:jc w:val="center"/>
              <w:rPr>
                <w:sz w:val="20"/>
              </w:rPr>
            </w:pPr>
            <w:r w:rsidRPr="000C3EAB">
              <w:rPr>
                <w:sz w:val="20"/>
              </w:rPr>
              <w:t>31</w:t>
            </w:r>
            <w:r w:rsidRPr="000C3EAB">
              <w:rPr>
                <w:sz w:val="20"/>
                <w:rtl/>
              </w:rPr>
              <w:t xml:space="preserve"> ديسمبر</w:t>
            </w:r>
            <w:r w:rsidRPr="000C3EAB">
              <w:rPr>
                <w:rFonts w:hint="cs"/>
                <w:sz w:val="20"/>
                <w:rtl/>
              </w:rPr>
              <w:t>/كانون الأول</w:t>
            </w:r>
            <w:r w:rsidRPr="000C3EAB">
              <w:rPr>
                <w:sz w:val="20"/>
                <w:rtl/>
              </w:rPr>
              <w:t xml:space="preserve"> </w:t>
            </w:r>
            <w:r w:rsidRPr="000C3EAB">
              <w:rPr>
                <w:rFonts w:hint="cs"/>
                <w:sz w:val="20"/>
                <w:rtl/>
              </w:rPr>
              <w:t>2031</w:t>
            </w:r>
          </w:p>
        </w:tc>
      </w:tr>
    </w:tbl>
    <w:p w14:paraId="7C63DDBB" w14:textId="77777777" w:rsidR="00551DB1" w:rsidRPr="000C3EAB" w:rsidRDefault="00551DB1" w:rsidP="00551DB1">
      <w:pPr>
        <w:bidi/>
        <w:spacing w:after="240"/>
        <w:outlineLvl w:val="0"/>
        <w:rPr>
          <w:b/>
          <w:bCs/>
          <w:sz w:val="26"/>
          <w:szCs w:val="26"/>
          <w:lang w:val="en-US" w:bidi="ar-EG"/>
        </w:rPr>
      </w:pPr>
    </w:p>
    <w:p w14:paraId="5157D123" w14:textId="75451CFA" w:rsidR="007867A6" w:rsidRPr="000C3EAB" w:rsidRDefault="00551DB1" w:rsidP="00F5385D">
      <w:pPr>
        <w:pStyle w:val="ListParagraph"/>
        <w:widowControl w:val="0"/>
        <w:bidi/>
        <w:spacing w:after="240"/>
        <w:ind w:left="0"/>
        <w:contextualSpacing w:val="0"/>
        <w:rPr>
          <w:sz w:val="26"/>
          <w:szCs w:val="26"/>
          <w:u w:val="single"/>
        </w:rPr>
      </w:pPr>
      <w:r w:rsidRPr="000C3EAB">
        <w:rPr>
          <w:sz w:val="26"/>
          <w:szCs w:val="26"/>
          <w:u w:val="single"/>
          <w:rtl/>
        </w:rPr>
        <w:t xml:space="preserve">حالة تنفيذ الأنشطة السابقة المتعلقة </w:t>
      </w:r>
      <w:r w:rsidRPr="000C3EAB">
        <w:rPr>
          <w:rFonts w:hint="cs"/>
          <w:sz w:val="26"/>
          <w:szCs w:val="26"/>
          <w:u w:val="single"/>
          <w:rtl/>
        </w:rPr>
        <w:t>با</w:t>
      </w:r>
      <w:r w:rsidR="00764EC1" w:rsidRPr="000C3EAB">
        <w:rPr>
          <w:rFonts w:hint="cs"/>
          <w:sz w:val="26"/>
          <w:szCs w:val="26"/>
          <w:u w:val="single"/>
          <w:rtl/>
        </w:rPr>
        <w:t>لمواد الهيدروفلوروكربونية</w:t>
      </w:r>
    </w:p>
    <w:p w14:paraId="538E7926" w14:textId="3CA2B160" w:rsidR="005F4ABE" w:rsidRPr="000C3EAB" w:rsidRDefault="00745B34" w:rsidP="00745B34">
      <w:pPr>
        <w:pStyle w:val="ListParagraph"/>
        <w:numPr>
          <w:ilvl w:val="0"/>
          <w:numId w:val="28"/>
        </w:numPr>
        <w:bidi/>
        <w:spacing w:after="240"/>
        <w:ind w:left="0" w:firstLine="0"/>
        <w:contextualSpacing w:val="0"/>
        <w:outlineLvl w:val="0"/>
        <w:rPr>
          <w:sz w:val="26"/>
          <w:szCs w:val="26"/>
        </w:rPr>
      </w:pPr>
      <w:r w:rsidRPr="000C3EAB">
        <w:rPr>
          <w:rFonts w:hint="cs"/>
          <w:sz w:val="26"/>
          <w:szCs w:val="26"/>
          <w:rtl/>
        </w:rPr>
        <w:t>يعرض</w:t>
      </w:r>
      <w:r w:rsidR="00551DB1" w:rsidRPr="000C3EAB">
        <w:rPr>
          <w:sz w:val="26"/>
          <w:szCs w:val="26"/>
          <w:rtl/>
        </w:rPr>
        <w:t xml:space="preserve"> </w:t>
      </w:r>
      <w:r w:rsidR="00551DB1" w:rsidRPr="000C3EAB">
        <w:rPr>
          <w:sz w:val="26"/>
          <w:szCs w:val="26"/>
          <w:rtl/>
          <w:lang w:bidi="ar-EG"/>
        </w:rPr>
        <w:t>الجدول</w:t>
      </w:r>
      <w:r w:rsidR="00551DB1" w:rsidRPr="000C3EAB">
        <w:rPr>
          <w:sz w:val="26"/>
          <w:szCs w:val="26"/>
          <w:rtl/>
        </w:rPr>
        <w:t xml:space="preserve"> 2 لمحة عامة عن الأنشطة التي تم تنفيذها في </w:t>
      </w:r>
      <w:r w:rsidR="00AC46FE" w:rsidRPr="000C3EAB">
        <w:rPr>
          <w:sz w:val="26"/>
          <w:szCs w:val="26"/>
          <w:rtl/>
        </w:rPr>
        <w:t>عمان</w:t>
      </w:r>
      <w:r w:rsidR="00551DB1" w:rsidRPr="000C3EAB">
        <w:rPr>
          <w:sz w:val="26"/>
          <w:szCs w:val="26"/>
          <w:rtl/>
        </w:rPr>
        <w:t xml:space="preserve"> في سياق تعديل كيغالي والتي </w:t>
      </w:r>
      <w:r w:rsidR="00AA3B75" w:rsidRPr="000C3EAB">
        <w:rPr>
          <w:rFonts w:hint="cs"/>
          <w:sz w:val="26"/>
          <w:szCs w:val="26"/>
          <w:rtl/>
        </w:rPr>
        <w:t>مولها</w:t>
      </w:r>
      <w:r w:rsidR="00551DB1" w:rsidRPr="000C3EAB">
        <w:rPr>
          <w:sz w:val="26"/>
          <w:szCs w:val="26"/>
          <w:rtl/>
        </w:rPr>
        <w:t xml:space="preserve"> الصندوق المتعدد الأطراف</w:t>
      </w:r>
      <w:r w:rsidR="00805282" w:rsidRPr="000C3EAB">
        <w:rPr>
          <w:sz w:val="26"/>
          <w:szCs w:val="26"/>
          <w:rtl/>
        </w:rPr>
        <w:t>.</w:t>
      </w:r>
    </w:p>
    <w:p w14:paraId="73CBD138" w14:textId="2C5B74A0" w:rsidR="00CE22B2" w:rsidRPr="000C3EAB" w:rsidRDefault="00CE22B2" w:rsidP="00CE22B2">
      <w:pPr>
        <w:widowControl w:val="0"/>
        <w:bidi/>
        <w:spacing w:after="240"/>
        <w:outlineLvl w:val="0"/>
        <w:rPr>
          <w:b/>
          <w:bCs/>
          <w:sz w:val="26"/>
          <w:szCs w:val="26"/>
          <w:rtl/>
        </w:rPr>
      </w:pPr>
      <w:r w:rsidRPr="000C3EAB">
        <w:rPr>
          <w:b/>
          <w:bCs/>
          <w:sz w:val="26"/>
          <w:szCs w:val="26"/>
          <w:rtl/>
        </w:rPr>
        <w:t>الجدول 2</w:t>
      </w:r>
      <w:r w:rsidR="00805282" w:rsidRPr="000C3EAB">
        <w:rPr>
          <w:b/>
          <w:bCs/>
          <w:sz w:val="26"/>
          <w:szCs w:val="26"/>
          <w:rtl/>
        </w:rPr>
        <w:t>.</w:t>
      </w:r>
      <w:r w:rsidRPr="000C3EAB">
        <w:rPr>
          <w:b/>
          <w:bCs/>
          <w:sz w:val="26"/>
          <w:szCs w:val="26"/>
          <w:rtl/>
        </w:rPr>
        <w:t xml:space="preserve"> الأنشطة المتعلقة </w:t>
      </w:r>
      <w:r w:rsidRPr="000C3EAB">
        <w:rPr>
          <w:rFonts w:hint="cs"/>
          <w:b/>
          <w:bCs/>
          <w:sz w:val="26"/>
          <w:szCs w:val="26"/>
          <w:rtl/>
        </w:rPr>
        <w:t>با</w:t>
      </w:r>
      <w:r w:rsidR="00764EC1" w:rsidRPr="000C3EAB">
        <w:rPr>
          <w:rFonts w:hint="cs"/>
          <w:b/>
          <w:bCs/>
          <w:sz w:val="26"/>
          <w:szCs w:val="26"/>
          <w:rtl/>
        </w:rPr>
        <w:t>لمواد الهيدروفلوروكربونية</w:t>
      </w:r>
      <w:r w:rsidRPr="000C3EAB">
        <w:rPr>
          <w:b/>
          <w:bCs/>
          <w:sz w:val="26"/>
          <w:szCs w:val="26"/>
          <w:rtl/>
        </w:rPr>
        <w:t xml:space="preserve"> </w:t>
      </w:r>
      <w:r w:rsidR="00AA3B75" w:rsidRPr="000C3EAB">
        <w:rPr>
          <w:rFonts w:hint="cs"/>
          <w:b/>
          <w:bCs/>
          <w:sz w:val="26"/>
          <w:szCs w:val="26"/>
          <w:rtl/>
        </w:rPr>
        <w:t>الموافق عليها</w:t>
      </w:r>
      <w:r w:rsidRPr="000C3EAB">
        <w:rPr>
          <w:b/>
          <w:bCs/>
          <w:sz w:val="26"/>
          <w:szCs w:val="26"/>
          <w:rtl/>
        </w:rPr>
        <w:t xml:space="preserve"> سابقا في </w:t>
      </w:r>
      <w:r w:rsidR="00AC46FE" w:rsidRPr="000C3EAB">
        <w:rPr>
          <w:b/>
          <w:bCs/>
          <w:sz w:val="26"/>
          <w:szCs w:val="26"/>
          <w:rtl/>
        </w:rPr>
        <w:t>عمان</w:t>
      </w:r>
    </w:p>
    <w:tbl>
      <w:tblPr>
        <w:tblStyle w:val="TableGrid"/>
        <w:bidiVisual/>
        <w:tblW w:w="5000" w:type="pct"/>
        <w:tblLayout w:type="fixed"/>
        <w:tblLook w:val="04A0" w:firstRow="1" w:lastRow="0" w:firstColumn="1" w:lastColumn="0" w:noHBand="0" w:noVBand="1"/>
      </w:tblPr>
      <w:tblGrid>
        <w:gridCol w:w="1276"/>
        <w:gridCol w:w="4297"/>
        <w:gridCol w:w="1088"/>
        <w:gridCol w:w="1131"/>
        <w:gridCol w:w="1558"/>
      </w:tblGrid>
      <w:tr w:rsidR="00CE22B2" w:rsidRPr="000C3EAB" w14:paraId="3BF6B73E" w14:textId="77777777" w:rsidTr="0008471D">
        <w:tc>
          <w:tcPr>
            <w:tcW w:w="682" w:type="pct"/>
            <w:vAlign w:val="center"/>
          </w:tcPr>
          <w:p w14:paraId="72AB4815" w14:textId="06B96E21" w:rsidR="00CE22B2" w:rsidRPr="000C3EAB" w:rsidRDefault="00CE22B2" w:rsidP="00CE22B2">
            <w:pPr>
              <w:bidi/>
              <w:spacing w:before="20" w:after="20"/>
              <w:ind w:left="-109" w:right="-72"/>
              <w:jc w:val="center"/>
              <w:rPr>
                <w:bCs/>
                <w:sz w:val="20"/>
              </w:rPr>
            </w:pPr>
            <w:r w:rsidRPr="000C3EAB">
              <w:rPr>
                <w:bCs/>
                <w:sz w:val="20"/>
                <w:rtl/>
              </w:rPr>
              <w:t>اجتماع الموافقة</w:t>
            </w:r>
          </w:p>
        </w:tc>
        <w:tc>
          <w:tcPr>
            <w:tcW w:w="2298" w:type="pct"/>
            <w:vAlign w:val="center"/>
          </w:tcPr>
          <w:p w14:paraId="2FF9399A" w14:textId="2D392546" w:rsidR="00CE22B2" w:rsidRPr="000C3EAB" w:rsidRDefault="00CE22B2" w:rsidP="00CE22B2">
            <w:pPr>
              <w:keepNext/>
              <w:bidi/>
              <w:spacing w:before="20" w:after="20"/>
              <w:jc w:val="center"/>
              <w:rPr>
                <w:b/>
                <w:bCs/>
                <w:sz w:val="20"/>
              </w:rPr>
            </w:pPr>
            <w:r w:rsidRPr="000C3EAB">
              <w:rPr>
                <w:b/>
                <w:bCs/>
                <w:sz w:val="20"/>
                <w:rtl/>
              </w:rPr>
              <w:t xml:space="preserve">عنوان المشروع </w:t>
            </w:r>
          </w:p>
        </w:tc>
        <w:tc>
          <w:tcPr>
            <w:tcW w:w="582" w:type="pct"/>
            <w:vAlign w:val="center"/>
          </w:tcPr>
          <w:p w14:paraId="0723990C" w14:textId="2C8710BC" w:rsidR="00CE22B2" w:rsidRPr="000C3EAB" w:rsidRDefault="00CE22B2" w:rsidP="00CE22B2">
            <w:pPr>
              <w:keepNext/>
              <w:bidi/>
              <w:spacing w:before="20" w:after="20"/>
              <w:jc w:val="center"/>
              <w:rPr>
                <w:b/>
                <w:bCs/>
                <w:sz w:val="20"/>
              </w:rPr>
            </w:pPr>
            <w:r w:rsidRPr="000C3EAB">
              <w:rPr>
                <w:rFonts w:hint="cs"/>
                <w:b/>
                <w:bCs/>
                <w:sz w:val="20"/>
                <w:rtl/>
              </w:rPr>
              <w:t>الوكالة</w:t>
            </w:r>
            <w:r w:rsidRPr="000C3EAB">
              <w:rPr>
                <w:b/>
                <w:bCs/>
                <w:sz w:val="20"/>
                <w:rtl/>
              </w:rPr>
              <w:t xml:space="preserve"> المنفذة</w:t>
            </w:r>
          </w:p>
        </w:tc>
        <w:tc>
          <w:tcPr>
            <w:tcW w:w="605" w:type="pct"/>
            <w:vAlign w:val="center"/>
          </w:tcPr>
          <w:p w14:paraId="7BB31B80" w14:textId="55E15B4A" w:rsidR="00CE22B2" w:rsidRPr="000C3EAB" w:rsidRDefault="00CE22B2" w:rsidP="00CE22B2">
            <w:pPr>
              <w:keepNext/>
              <w:bidi/>
              <w:spacing w:before="20" w:after="20"/>
              <w:jc w:val="center"/>
              <w:rPr>
                <w:b/>
                <w:bCs/>
                <w:sz w:val="20"/>
              </w:rPr>
            </w:pPr>
            <w:r w:rsidRPr="000C3EAB">
              <w:rPr>
                <w:b/>
                <w:bCs/>
                <w:sz w:val="20"/>
                <w:rtl/>
              </w:rPr>
              <w:t>التكلفة (دولار أمريكي)</w:t>
            </w:r>
          </w:p>
        </w:tc>
        <w:tc>
          <w:tcPr>
            <w:tcW w:w="833" w:type="pct"/>
            <w:vAlign w:val="center"/>
          </w:tcPr>
          <w:p w14:paraId="2132FBE8" w14:textId="75CAF1DC" w:rsidR="00CE22B2" w:rsidRPr="000C3EAB" w:rsidRDefault="00CE22B2" w:rsidP="00CE22B2">
            <w:pPr>
              <w:keepNext/>
              <w:bidi/>
              <w:spacing w:before="20" w:after="20"/>
              <w:jc w:val="center"/>
              <w:rPr>
                <w:b/>
                <w:bCs/>
                <w:sz w:val="20"/>
              </w:rPr>
            </w:pPr>
            <w:r w:rsidRPr="000C3EAB">
              <w:rPr>
                <w:b/>
                <w:bCs/>
                <w:sz w:val="20"/>
                <w:rtl/>
              </w:rPr>
              <w:t>تاريخ الإنجاز</w:t>
            </w:r>
          </w:p>
        </w:tc>
      </w:tr>
      <w:tr w:rsidR="00CE22B2" w:rsidRPr="000C3EAB" w14:paraId="1BBD79A6" w14:textId="77777777" w:rsidTr="0008471D">
        <w:tc>
          <w:tcPr>
            <w:tcW w:w="682" w:type="pct"/>
          </w:tcPr>
          <w:p w14:paraId="02E095B3" w14:textId="0C450977" w:rsidR="00CE22B2" w:rsidRPr="000C3EAB" w:rsidRDefault="00AA3B75" w:rsidP="00CE22B2">
            <w:pPr>
              <w:bidi/>
              <w:spacing w:before="20" w:after="20"/>
              <w:ind w:left="-109" w:right="-72"/>
              <w:jc w:val="center"/>
              <w:rPr>
                <w:sz w:val="20"/>
              </w:rPr>
            </w:pPr>
            <w:r w:rsidRPr="000C3EAB">
              <w:rPr>
                <w:rFonts w:hint="cs"/>
                <w:sz w:val="20"/>
                <w:rtl/>
              </w:rPr>
              <w:t>الرابع والسبعون</w:t>
            </w:r>
          </w:p>
        </w:tc>
        <w:tc>
          <w:tcPr>
            <w:tcW w:w="2298" w:type="pct"/>
          </w:tcPr>
          <w:p w14:paraId="7CDBB523" w14:textId="5E188C35" w:rsidR="00CE22B2" w:rsidRPr="000C3EAB" w:rsidRDefault="0022045B" w:rsidP="00CE22B2">
            <w:pPr>
              <w:bidi/>
              <w:spacing w:before="20" w:after="20"/>
              <w:jc w:val="left"/>
              <w:rPr>
                <w:sz w:val="20"/>
              </w:rPr>
            </w:pPr>
            <w:r w:rsidRPr="000C3EAB">
              <w:rPr>
                <w:rFonts w:hint="cs"/>
                <w:sz w:val="20"/>
                <w:rtl/>
              </w:rPr>
              <w:t>مسح ل</w:t>
            </w:r>
            <w:r w:rsidR="00CE22B2" w:rsidRPr="000C3EAB">
              <w:rPr>
                <w:sz w:val="20"/>
                <w:rtl/>
              </w:rPr>
              <w:t>بدائل المواد المستنفدة للأوزون</w:t>
            </w:r>
          </w:p>
        </w:tc>
        <w:tc>
          <w:tcPr>
            <w:tcW w:w="582" w:type="pct"/>
          </w:tcPr>
          <w:p w14:paraId="13C0FA01" w14:textId="10238D4C" w:rsidR="00CE22B2" w:rsidRPr="000C3EAB" w:rsidRDefault="00CE22B2" w:rsidP="00CE22B2">
            <w:pPr>
              <w:bidi/>
              <w:spacing w:before="20" w:after="20"/>
              <w:jc w:val="center"/>
              <w:rPr>
                <w:sz w:val="20"/>
              </w:rPr>
            </w:pPr>
            <w:r w:rsidRPr="000C3EAB">
              <w:rPr>
                <w:rFonts w:hint="cs"/>
                <w:sz w:val="20"/>
                <w:rtl/>
              </w:rPr>
              <w:t>اليونيدو</w:t>
            </w:r>
          </w:p>
        </w:tc>
        <w:tc>
          <w:tcPr>
            <w:tcW w:w="605" w:type="pct"/>
          </w:tcPr>
          <w:p w14:paraId="6D43AD56" w14:textId="013078DF" w:rsidR="00CE22B2" w:rsidRPr="000C3EAB" w:rsidRDefault="00AA3B75" w:rsidP="004F7B6E">
            <w:pPr>
              <w:bidi/>
              <w:spacing w:before="20" w:after="20"/>
              <w:ind w:left="-129" w:right="55" w:firstLine="129"/>
              <w:jc w:val="left"/>
              <w:rPr>
                <w:sz w:val="20"/>
              </w:rPr>
            </w:pPr>
            <w:r w:rsidRPr="000C3EAB">
              <w:rPr>
                <w:rFonts w:hint="cs"/>
                <w:sz w:val="20"/>
                <w:rtl/>
              </w:rPr>
              <w:t>110,000</w:t>
            </w:r>
          </w:p>
        </w:tc>
        <w:tc>
          <w:tcPr>
            <w:tcW w:w="833" w:type="pct"/>
          </w:tcPr>
          <w:p w14:paraId="585DA631" w14:textId="1C4B635A" w:rsidR="00CE22B2" w:rsidRPr="000C3EAB" w:rsidRDefault="00CE22B2" w:rsidP="00CE22B2">
            <w:pPr>
              <w:bidi/>
              <w:spacing w:before="20" w:after="20"/>
              <w:jc w:val="center"/>
              <w:rPr>
                <w:sz w:val="20"/>
              </w:rPr>
            </w:pPr>
            <w:r w:rsidRPr="000C3EAB">
              <w:rPr>
                <w:sz w:val="20"/>
                <w:rtl/>
              </w:rPr>
              <w:t>يوليو</w:t>
            </w:r>
            <w:r w:rsidRPr="000C3EAB">
              <w:rPr>
                <w:rFonts w:hint="cs"/>
                <w:sz w:val="20"/>
                <w:rtl/>
              </w:rPr>
              <w:t>/تموز</w:t>
            </w:r>
            <w:r w:rsidRPr="000C3EAB">
              <w:rPr>
                <w:sz w:val="20"/>
                <w:rtl/>
              </w:rPr>
              <w:t xml:space="preserve"> 2018</w:t>
            </w:r>
          </w:p>
        </w:tc>
      </w:tr>
      <w:tr w:rsidR="00CE22B2" w:rsidRPr="000C3EAB" w14:paraId="62C1B2E7" w14:textId="77777777" w:rsidTr="0008471D">
        <w:tc>
          <w:tcPr>
            <w:tcW w:w="682" w:type="pct"/>
          </w:tcPr>
          <w:p w14:paraId="4EF09298" w14:textId="71FA6398" w:rsidR="00CE22B2" w:rsidRPr="000C3EAB" w:rsidRDefault="00AA3B75" w:rsidP="00CE22B2">
            <w:pPr>
              <w:bidi/>
              <w:spacing w:before="20" w:after="20"/>
              <w:ind w:left="-109" w:right="-72"/>
              <w:jc w:val="center"/>
              <w:rPr>
                <w:sz w:val="20"/>
              </w:rPr>
            </w:pPr>
            <w:r w:rsidRPr="000C3EAB">
              <w:rPr>
                <w:rFonts w:hint="cs"/>
                <w:sz w:val="20"/>
                <w:rtl/>
              </w:rPr>
              <w:t>الحادي والثمانون</w:t>
            </w:r>
          </w:p>
        </w:tc>
        <w:tc>
          <w:tcPr>
            <w:tcW w:w="2298" w:type="pct"/>
          </w:tcPr>
          <w:p w14:paraId="7E34C162" w14:textId="316B26E5" w:rsidR="00CE22B2" w:rsidRPr="000C3EAB" w:rsidRDefault="00CE22B2" w:rsidP="00CE22B2">
            <w:pPr>
              <w:bidi/>
              <w:spacing w:before="20" w:after="20"/>
              <w:jc w:val="left"/>
              <w:rPr>
                <w:sz w:val="20"/>
              </w:rPr>
            </w:pPr>
            <w:r w:rsidRPr="000C3EAB">
              <w:rPr>
                <w:sz w:val="20"/>
                <w:rtl/>
              </w:rPr>
              <w:t xml:space="preserve">الأنشطة التمكينية </w:t>
            </w:r>
            <w:r w:rsidRPr="000C3EAB">
              <w:rPr>
                <w:rFonts w:hint="cs"/>
                <w:sz w:val="20"/>
                <w:rtl/>
              </w:rPr>
              <w:t>ل</w:t>
            </w:r>
            <w:r w:rsidR="00764EC1" w:rsidRPr="000C3EAB">
              <w:rPr>
                <w:rFonts w:hint="cs"/>
                <w:sz w:val="20"/>
                <w:rtl/>
              </w:rPr>
              <w:t>ل</w:t>
            </w:r>
            <w:r w:rsidR="002E386A" w:rsidRPr="000C3EAB">
              <w:rPr>
                <w:rFonts w:hint="cs"/>
                <w:sz w:val="20"/>
                <w:rtl/>
              </w:rPr>
              <w:t>تخفيض التدريجي</w:t>
            </w:r>
            <w:r w:rsidRPr="000C3EAB">
              <w:rPr>
                <w:sz w:val="20"/>
                <w:rtl/>
              </w:rPr>
              <w:t xml:space="preserve"> </w:t>
            </w:r>
            <w:r w:rsidRPr="000C3EAB">
              <w:rPr>
                <w:rFonts w:hint="cs"/>
                <w:sz w:val="20"/>
                <w:rtl/>
              </w:rPr>
              <w:t>ل</w:t>
            </w:r>
            <w:r w:rsidR="00764EC1" w:rsidRPr="000C3EAB">
              <w:rPr>
                <w:rFonts w:hint="cs"/>
                <w:sz w:val="20"/>
                <w:rtl/>
              </w:rPr>
              <w:t>لمواد الهيدروفلوروكربونية</w:t>
            </w:r>
          </w:p>
        </w:tc>
        <w:tc>
          <w:tcPr>
            <w:tcW w:w="582" w:type="pct"/>
          </w:tcPr>
          <w:p w14:paraId="48EBC995" w14:textId="5CF51949" w:rsidR="00CE22B2" w:rsidRPr="000C3EAB" w:rsidRDefault="00CE22B2" w:rsidP="00CE22B2">
            <w:pPr>
              <w:bidi/>
              <w:spacing w:before="20" w:after="20"/>
              <w:jc w:val="center"/>
              <w:rPr>
                <w:sz w:val="20"/>
              </w:rPr>
            </w:pPr>
            <w:r w:rsidRPr="000C3EAB">
              <w:rPr>
                <w:rFonts w:hint="cs"/>
                <w:sz w:val="20"/>
                <w:rtl/>
              </w:rPr>
              <w:t>اليونيب</w:t>
            </w:r>
          </w:p>
        </w:tc>
        <w:tc>
          <w:tcPr>
            <w:tcW w:w="605" w:type="pct"/>
          </w:tcPr>
          <w:p w14:paraId="18A13212" w14:textId="38C11536" w:rsidR="00CE22B2" w:rsidRPr="000C3EAB" w:rsidRDefault="00AA3B75" w:rsidP="004F7B6E">
            <w:pPr>
              <w:bidi/>
              <w:spacing w:before="20" w:after="20"/>
              <w:ind w:left="-129" w:right="55" w:firstLine="129"/>
              <w:jc w:val="left"/>
              <w:rPr>
                <w:sz w:val="20"/>
              </w:rPr>
            </w:pPr>
            <w:r w:rsidRPr="000C3EAB">
              <w:rPr>
                <w:rFonts w:hint="cs"/>
                <w:sz w:val="20"/>
                <w:rtl/>
              </w:rPr>
              <w:t>150,000</w:t>
            </w:r>
          </w:p>
        </w:tc>
        <w:tc>
          <w:tcPr>
            <w:tcW w:w="833" w:type="pct"/>
          </w:tcPr>
          <w:p w14:paraId="7B0AA750" w14:textId="7878F5F9" w:rsidR="00CE22B2" w:rsidRPr="000C3EAB" w:rsidRDefault="00CE22B2" w:rsidP="00CE22B2">
            <w:pPr>
              <w:bidi/>
              <w:spacing w:before="20" w:after="20"/>
              <w:jc w:val="center"/>
              <w:rPr>
                <w:sz w:val="20"/>
              </w:rPr>
            </w:pPr>
            <w:r w:rsidRPr="000C3EAB">
              <w:rPr>
                <w:sz w:val="20"/>
                <w:rtl/>
              </w:rPr>
              <w:t>ديسمبر</w:t>
            </w:r>
            <w:r w:rsidRPr="000C3EAB">
              <w:rPr>
                <w:rFonts w:hint="cs"/>
                <w:sz w:val="20"/>
                <w:rtl/>
              </w:rPr>
              <w:t>/كانون الأول</w:t>
            </w:r>
            <w:r w:rsidRPr="000C3EAB">
              <w:rPr>
                <w:sz w:val="20"/>
                <w:rtl/>
              </w:rPr>
              <w:t xml:space="preserve"> 2021</w:t>
            </w:r>
          </w:p>
        </w:tc>
      </w:tr>
    </w:tbl>
    <w:p w14:paraId="3FE15E73" w14:textId="77777777" w:rsidR="00CE22B2" w:rsidRPr="000C3EAB" w:rsidRDefault="00CE22B2" w:rsidP="00CE22B2">
      <w:pPr>
        <w:widowControl w:val="0"/>
        <w:bidi/>
        <w:spacing w:after="240"/>
        <w:outlineLvl w:val="0"/>
        <w:rPr>
          <w:b/>
          <w:bCs/>
          <w:sz w:val="26"/>
          <w:szCs w:val="26"/>
          <w:rtl/>
        </w:rPr>
      </w:pPr>
    </w:p>
    <w:p w14:paraId="4284CAAC" w14:textId="5E55F93B" w:rsidR="00973619" w:rsidRPr="000C3EAB" w:rsidRDefault="00973619" w:rsidP="00600EC6">
      <w:pPr>
        <w:pStyle w:val="ListParagraph"/>
        <w:keepNext/>
        <w:keepLines/>
        <w:bidi/>
        <w:spacing w:after="240"/>
        <w:ind w:left="0"/>
        <w:contextualSpacing w:val="0"/>
        <w:outlineLvl w:val="0"/>
        <w:rPr>
          <w:b/>
          <w:bCs/>
          <w:sz w:val="26"/>
          <w:szCs w:val="26"/>
          <w:rtl/>
          <w:lang w:bidi="ar-EG"/>
        </w:rPr>
      </w:pPr>
      <w:r w:rsidRPr="000C3EAB">
        <w:rPr>
          <w:rFonts w:hint="cs"/>
          <w:b/>
          <w:bCs/>
          <w:sz w:val="26"/>
          <w:szCs w:val="26"/>
          <w:rtl/>
          <w:lang w:bidi="ar-EG"/>
        </w:rPr>
        <w:t>ثالثا</w:t>
      </w:r>
      <w:r w:rsidR="00805282" w:rsidRPr="000C3EAB">
        <w:rPr>
          <w:rFonts w:hint="cs"/>
          <w:b/>
          <w:bCs/>
          <w:sz w:val="26"/>
          <w:szCs w:val="26"/>
          <w:rtl/>
          <w:lang w:bidi="ar-EG"/>
        </w:rPr>
        <w:t>.</w:t>
      </w:r>
      <w:r w:rsidRPr="000C3EAB">
        <w:rPr>
          <w:b/>
          <w:bCs/>
          <w:sz w:val="26"/>
          <w:szCs w:val="26"/>
          <w:rtl/>
          <w:lang w:bidi="ar-EG"/>
        </w:rPr>
        <w:tab/>
      </w:r>
      <w:r w:rsidR="00600EC6" w:rsidRPr="000C3EAB">
        <w:rPr>
          <w:rFonts w:hint="cs"/>
          <w:b/>
          <w:bCs/>
          <w:sz w:val="26"/>
          <w:szCs w:val="26"/>
          <w:rtl/>
          <w:lang w:bidi="ar-EG"/>
        </w:rPr>
        <w:t>لمحة عامة عن</w:t>
      </w:r>
      <w:r w:rsidRPr="000C3EAB">
        <w:rPr>
          <w:b/>
          <w:bCs/>
          <w:sz w:val="26"/>
          <w:szCs w:val="26"/>
          <w:rtl/>
          <w:lang w:bidi="ar-EG"/>
        </w:rPr>
        <w:t xml:space="preserve"> استهلاك </w:t>
      </w:r>
      <w:r w:rsidRPr="000C3EAB">
        <w:rPr>
          <w:rFonts w:hint="cs"/>
          <w:b/>
          <w:bCs/>
          <w:sz w:val="26"/>
          <w:szCs w:val="26"/>
          <w:rtl/>
          <w:lang w:bidi="ar-EG"/>
        </w:rPr>
        <w:t>ا</w:t>
      </w:r>
      <w:r w:rsidR="00764EC1" w:rsidRPr="000C3EAB">
        <w:rPr>
          <w:rFonts w:hint="cs"/>
          <w:b/>
          <w:bCs/>
          <w:sz w:val="26"/>
          <w:szCs w:val="26"/>
          <w:rtl/>
          <w:lang w:bidi="ar-EG"/>
        </w:rPr>
        <w:t>لمواد الهيدروفلوروكربونية</w:t>
      </w:r>
    </w:p>
    <w:p w14:paraId="2C6F3D06" w14:textId="5825FEDE" w:rsidR="00973619" w:rsidRPr="000C3EAB" w:rsidRDefault="009668ED" w:rsidP="00600EC6">
      <w:pPr>
        <w:keepNext/>
        <w:keepLines/>
        <w:bidi/>
        <w:spacing w:after="240"/>
        <w:outlineLvl w:val="0"/>
        <w:rPr>
          <w:sz w:val="26"/>
          <w:szCs w:val="26"/>
          <w:u w:val="single"/>
          <w:rtl/>
          <w:lang w:bidi="ar-EG"/>
        </w:rPr>
      </w:pPr>
      <w:r w:rsidRPr="000C3EAB">
        <w:rPr>
          <w:sz w:val="26"/>
          <w:szCs w:val="26"/>
          <w:u w:val="single"/>
          <w:rtl/>
          <w:lang w:bidi="ar-EG"/>
        </w:rPr>
        <w:t xml:space="preserve">مستويات استهلاك </w:t>
      </w:r>
      <w:r w:rsidRPr="000C3EAB">
        <w:rPr>
          <w:rFonts w:hint="cs"/>
          <w:sz w:val="26"/>
          <w:szCs w:val="26"/>
          <w:u w:val="single"/>
          <w:rtl/>
          <w:lang w:bidi="ar-EG"/>
        </w:rPr>
        <w:t>ا</w:t>
      </w:r>
      <w:r w:rsidR="00764EC1" w:rsidRPr="000C3EAB">
        <w:rPr>
          <w:rFonts w:hint="cs"/>
          <w:sz w:val="26"/>
          <w:szCs w:val="26"/>
          <w:u w:val="single"/>
          <w:rtl/>
          <w:lang w:bidi="ar-EG"/>
        </w:rPr>
        <w:t>لمواد الهيدروفلوروكربونية</w:t>
      </w:r>
    </w:p>
    <w:p w14:paraId="2B6926E4" w14:textId="3233D719" w:rsidR="009668ED" w:rsidRPr="000C3EAB" w:rsidRDefault="009668ED" w:rsidP="00745B34">
      <w:pPr>
        <w:pStyle w:val="ListParagraph"/>
        <w:numPr>
          <w:ilvl w:val="0"/>
          <w:numId w:val="28"/>
        </w:numPr>
        <w:bidi/>
        <w:spacing w:after="240"/>
        <w:ind w:left="0" w:firstLine="0"/>
        <w:contextualSpacing w:val="0"/>
        <w:outlineLvl w:val="0"/>
        <w:rPr>
          <w:sz w:val="26"/>
          <w:szCs w:val="26"/>
        </w:rPr>
      </w:pPr>
      <w:r w:rsidRPr="000C3EAB">
        <w:rPr>
          <w:sz w:val="26"/>
          <w:szCs w:val="26"/>
          <w:rtl/>
          <w:lang w:bidi="ar-DZ"/>
        </w:rPr>
        <w:t xml:space="preserve">تستورد </w:t>
      </w:r>
      <w:r w:rsidR="00AC46FE" w:rsidRPr="000C3EAB">
        <w:rPr>
          <w:sz w:val="26"/>
          <w:szCs w:val="26"/>
          <w:rtl/>
          <w:lang w:bidi="ar-DZ"/>
        </w:rPr>
        <w:t>عمان</w:t>
      </w:r>
      <w:r w:rsidRPr="000C3EAB">
        <w:rPr>
          <w:sz w:val="26"/>
          <w:szCs w:val="26"/>
          <w:rtl/>
          <w:lang w:bidi="ar-DZ"/>
        </w:rPr>
        <w:t xml:space="preserve"> </w:t>
      </w:r>
      <w:r w:rsidRPr="000C3EAB">
        <w:rPr>
          <w:rFonts w:hint="cs"/>
          <w:sz w:val="26"/>
          <w:szCs w:val="26"/>
          <w:rtl/>
        </w:rPr>
        <w:t>ا</w:t>
      </w:r>
      <w:r w:rsidR="00764EC1" w:rsidRPr="000C3EAB">
        <w:rPr>
          <w:rFonts w:hint="cs"/>
          <w:sz w:val="26"/>
          <w:szCs w:val="26"/>
          <w:rtl/>
        </w:rPr>
        <w:t>لمواد الهيدروفلوروكربونية</w:t>
      </w:r>
      <w:r w:rsidRPr="000C3EAB">
        <w:rPr>
          <w:sz w:val="26"/>
          <w:szCs w:val="26"/>
          <w:rtl/>
          <w:lang w:bidi="ar-DZ"/>
        </w:rPr>
        <w:t xml:space="preserve"> فقط (ولا تنتجها) لاستخدامها في </w:t>
      </w:r>
      <w:r w:rsidR="00600EC6" w:rsidRPr="000C3EAB">
        <w:rPr>
          <w:rFonts w:hint="cs"/>
          <w:sz w:val="26"/>
          <w:szCs w:val="26"/>
          <w:rtl/>
          <w:lang w:bidi="ar-DZ"/>
        </w:rPr>
        <w:t xml:space="preserve">قطاعات </w:t>
      </w:r>
      <w:r w:rsidR="00600EC6" w:rsidRPr="000C3EAB">
        <w:rPr>
          <w:sz w:val="26"/>
          <w:szCs w:val="26"/>
          <w:rtl/>
          <w:lang w:bidi="ar-DZ"/>
        </w:rPr>
        <w:t>خدمة</w:t>
      </w:r>
      <w:r w:rsidRPr="000C3EAB">
        <w:rPr>
          <w:sz w:val="26"/>
          <w:szCs w:val="26"/>
          <w:rtl/>
          <w:lang w:bidi="ar-DZ"/>
        </w:rPr>
        <w:t xml:space="preserve"> </w:t>
      </w:r>
      <w:r w:rsidR="00600EC6" w:rsidRPr="000C3EAB">
        <w:rPr>
          <w:sz w:val="26"/>
          <w:szCs w:val="26"/>
          <w:rtl/>
          <w:lang w:bidi="ar-DZ"/>
        </w:rPr>
        <w:t>التبريد وتكييف الهواء</w:t>
      </w:r>
      <w:r w:rsidRPr="000C3EAB">
        <w:rPr>
          <w:sz w:val="26"/>
          <w:szCs w:val="26"/>
          <w:rtl/>
          <w:lang w:bidi="ar-DZ"/>
        </w:rPr>
        <w:t xml:space="preserve">، </w:t>
      </w:r>
      <w:r w:rsidRPr="000C3EAB">
        <w:rPr>
          <w:sz w:val="26"/>
          <w:szCs w:val="26"/>
          <w:rtl/>
        </w:rPr>
        <w:t>ومكافحة</w:t>
      </w:r>
      <w:r w:rsidRPr="000C3EAB">
        <w:rPr>
          <w:sz w:val="26"/>
          <w:szCs w:val="26"/>
          <w:rtl/>
          <w:lang w:bidi="ar-DZ"/>
        </w:rPr>
        <w:t xml:space="preserve"> الحرائق، والرغ</w:t>
      </w:r>
      <w:r w:rsidR="00600EC6" w:rsidRPr="000C3EAB">
        <w:rPr>
          <w:rFonts w:hint="cs"/>
          <w:sz w:val="26"/>
          <w:szCs w:val="26"/>
          <w:rtl/>
          <w:lang w:bidi="ar-DZ"/>
        </w:rPr>
        <w:t>اوى</w:t>
      </w:r>
      <w:r w:rsidR="00805282" w:rsidRPr="000C3EAB">
        <w:rPr>
          <w:sz w:val="26"/>
          <w:szCs w:val="26"/>
          <w:rtl/>
          <w:lang w:bidi="ar-DZ"/>
        </w:rPr>
        <w:t>.</w:t>
      </w:r>
      <w:r w:rsidRPr="000C3EAB">
        <w:rPr>
          <w:sz w:val="26"/>
          <w:szCs w:val="26"/>
          <w:rtl/>
          <w:lang w:bidi="ar-DZ"/>
        </w:rPr>
        <w:t xml:space="preserve"> وكانت أكثر المواد استهلاكا في عام 2025 هي</w:t>
      </w:r>
      <w:r w:rsidRPr="000C3EAB">
        <w:rPr>
          <w:rFonts w:hint="cs"/>
          <w:sz w:val="26"/>
          <w:szCs w:val="26"/>
          <w:rtl/>
        </w:rPr>
        <w:t xml:space="preserve"> </w:t>
      </w:r>
      <w:r w:rsidR="00B4744C" w:rsidRPr="000C3EAB">
        <w:rPr>
          <w:sz w:val="26"/>
          <w:szCs w:val="26"/>
        </w:rPr>
        <w:t>HFC</w:t>
      </w:r>
      <w:r w:rsidR="00600EC6" w:rsidRPr="000C3EAB">
        <w:rPr>
          <w:sz w:val="26"/>
          <w:szCs w:val="26"/>
        </w:rPr>
        <w:noBreakHyphen/>
        <w:t>134a</w:t>
      </w:r>
      <w:r w:rsidRPr="000C3EAB">
        <w:rPr>
          <w:sz w:val="26"/>
          <w:szCs w:val="26"/>
          <w:rtl/>
          <w:lang w:bidi="ar-DZ"/>
        </w:rPr>
        <w:t xml:space="preserve"> (42</w:t>
      </w:r>
      <w:r w:rsidR="00600EC6" w:rsidRPr="000C3EAB">
        <w:rPr>
          <w:rFonts w:hint="cs"/>
          <w:sz w:val="26"/>
          <w:szCs w:val="26"/>
          <w:rtl/>
          <w:lang w:bidi="ar-DZ"/>
        </w:rPr>
        <w:t xml:space="preserve"> </w:t>
      </w:r>
      <w:r w:rsidR="00A6380C" w:rsidRPr="000C3EAB">
        <w:rPr>
          <w:sz w:val="26"/>
          <w:szCs w:val="26"/>
          <w:rtl/>
          <w:lang w:bidi="ar-DZ"/>
        </w:rPr>
        <w:t>في المائة</w:t>
      </w:r>
      <w:r w:rsidRPr="000C3EAB">
        <w:rPr>
          <w:sz w:val="26"/>
          <w:szCs w:val="26"/>
          <w:rtl/>
          <w:lang w:bidi="ar-DZ"/>
        </w:rPr>
        <w:t xml:space="preserve"> من إجمالي استهلاك </w:t>
      </w:r>
      <w:r w:rsidRPr="000C3EAB">
        <w:rPr>
          <w:rFonts w:hint="cs"/>
          <w:sz w:val="26"/>
          <w:szCs w:val="26"/>
          <w:rtl/>
        </w:rPr>
        <w:t>ا</w:t>
      </w:r>
      <w:r w:rsidR="00764EC1" w:rsidRPr="000C3EAB">
        <w:rPr>
          <w:rFonts w:hint="cs"/>
          <w:sz w:val="26"/>
          <w:szCs w:val="26"/>
          <w:rtl/>
        </w:rPr>
        <w:t>لمواد الهيدروفلوروكربونية</w:t>
      </w:r>
      <w:r w:rsidR="00D00D74" w:rsidRPr="000C3EAB">
        <w:rPr>
          <w:rFonts w:hint="cs"/>
          <w:sz w:val="26"/>
          <w:szCs w:val="26"/>
          <w:rtl/>
          <w:lang w:bidi="ar-DZ"/>
        </w:rPr>
        <w:t xml:space="preserve"> </w:t>
      </w:r>
      <w:r w:rsidRPr="000C3EAB">
        <w:rPr>
          <w:sz w:val="26"/>
          <w:szCs w:val="26"/>
          <w:rtl/>
          <w:lang w:bidi="ar-DZ"/>
        </w:rPr>
        <w:t>ب</w:t>
      </w:r>
      <w:r w:rsidR="00600EC6" w:rsidRPr="000C3EAB">
        <w:rPr>
          <w:rFonts w:hint="cs"/>
          <w:sz w:val="26"/>
          <w:szCs w:val="26"/>
          <w:rtl/>
          <w:lang w:bidi="ar-DZ"/>
        </w:rPr>
        <w:t>أطنان</w:t>
      </w:r>
      <w:r w:rsidRPr="000C3EAB">
        <w:rPr>
          <w:sz w:val="26"/>
          <w:szCs w:val="26"/>
          <w:rtl/>
          <w:lang w:bidi="ar-DZ"/>
        </w:rPr>
        <w:t xml:space="preserve"> </w:t>
      </w:r>
      <w:r w:rsidR="0008471D" w:rsidRPr="000C3EAB">
        <w:rPr>
          <w:rFonts w:hint="cs"/>
          <w:sz w:val="26"/>
          <w:szCs w:val="26"/>
          <w:rtl/>
          <w:lang w:bidi="ar-DZ"/>
        </w:rPr>
        <w:t xml:space="preserve">من </w:t>
      </w:r>
      <w:r w:rsidRPr="000C3EAB">
        <w:rPr>
          <w:sz w:val="26"/>
          <w:szCs w:val="26"/>
          <w:rtl/>
          <w:lang w:bidi="ar-DZ"/>
        </w:rPr>
        <w:t>مكافئ ثاني أكسيد الكربون)، و</w:t>
      </w:r>
      <w:r w:rsidRPr="000C3EAB">
        <w:rPr>
          <w:sz w:val="26"/>
          <w:szCs w:val="26"/>
        </w:rPr>
        <w:t>R</w:t>
      </w:r>
      <w:r w:rsidR="00600EC6" w:rsidRPr="000C3EAB">
        <w:rPr>
          <w:sz w:val="26"/>
          <w:szCs w:val="26"/>
        </w:rPr>
        <w:noBreakHyphen/>
      </w:r>
      <w:r w:rsidRPr="000C3EAB">
        <w:rPr>
          <w:sz w:val="26"/>
          <w:szCs w:val="26"/>
        </w:rPr>
        <w:t>404A</w:t>
      </w:r>
      <w:r w:rsidRPr="000C3EAB">
        <w:rPr>
          <w:sz w:val="26"/>
          <w:szCs w:val="26"/>
          <w:rtl/>
          <w:lang w:bidi="ar-DZ"/>
        </w:rPr>
        <w:t xml:space="preserve"> (32</w:t>
      </w:r>
      <w:r w:rsidR="00600EC6" w:rsidRPr="000C3EAB">
        <w:rPr>
          <w:rFonts w:hint="cs"/>
          <w:sz w:val="26"/>
          <w:szCs w:val="26"/>
          <w:rtl/>
          <w:lang w:bidi="ar-DZ"/>
        </w:rPr>
        <w:t xml:space="preserve"> </w:t>
      </w:r>
      <w:r w:rsidR="00A6380C" w:rsidRPr="000C3EAB">
        <w:rPr>
          <w:sz w:val="26"/>
          <w:szCs w:val="26"/>
          <w:rtl/>
          <w:lang w:bidi="ar-DZ"/>
        </w:rPr>
        <w:t>في المائة</w:t>
      </w:r>
      <w:r w:rsidRPr="000C3EAB">
        <w:rPr>
          <w:sz w:val="26"/>
          <w:szCs w:val="26"/>
          <w:rtl/>
          <w:lang w:bidi="ar-DZ"/>
        </w:rPr>
        <w:t>)، و</w:t>
      </w:r>
      <w:r w:rsidRPr="000C3EAB">
        <w:rPr>
          <w:sz w:val="26"/>
          <w:szCs w:val="26"/>
        </w:rPr>
        <w:t>R</w:t>
      </w:r>
      <w:r w:rsidR="00600EC6" w:rsidRPr="000C3EAB">
        <w:rPr>
          <w:sz w:val="26"/>
          <w:szCs w:val="26"/>
        </w:rPr>
        <w:noBreakHyphen/>
      </w:r>
      <w:r w:rsidRPr="000C3EAB">
        <w:rPr>
          <w:sz w:val="26"/>
          <w:szCs w:val="26"/>
        </w:rPr>
        <w:t>410A</w:t>
      </w:r>
      <w:r w:rsidRPr="000C3EAB">
        <w:rPr>
          <w:sz w:val="26"/>
          <w:szCs w:val="26"/>
          <w:rtl/>
          <w:lang w:bidi="ar-DZ"/>
        </w:rPr>
        <w:t xml:space="preserve"> (21</w:t>
      </w:r>
      <w:r w:rsidR="00805282" w:rsidRPr="000C3EAB">
        <w:rPr>
          <w:sz w:val="26"/>
          <w:szCs w:val="26"/>
          <w:rtl/>
          <w:lang w:bidi="ar-DZ"/>
        </w:rPr>
        <w:t>.</w:t>
      </w:r>
      <w:r w:rsidRPr="000C3EAB">
        <w:rPr>
          <w:sz w:val="26"/>
          <w:szCs w:val="26"/>
          <w:rtl/>
          <w:lang w:bidi="ar-DZ"/>
        </w:rPr>
        <w:t>9</w:t>
      </w:r>
      <w:r w:rsidR="00600EC6" w:rsidRPr="000C3EAB">
        <w:rPr>
          <w:rFonts w:hint="cs"/>
          <w:sz w:val="26"/>
          <w:szCs w:val="26"/>
          <w:rtl/>
          <w:lang w:bidi="ar-DZ"/>
        </w:rPr>
        <w:t xml:space="preserve"> </w:t>
      </w:r>
      <w:r w:rsidR="00A6380C" w:rsidRPr="000C3EAB">
        <w:rPr>
          <w:sz w:val="26"/>
          <w:szCs w:val="26"/>
          <w:rtl/>
          <w:lang w:bidi="ar-DZ"/>
        </w:rPr>
        <w:t>في المائة</w:t>
      </w:r>
      <w:r w:rsidRPr="000C3EAB">
        <w:rPr>
          <w:sz w:val="26"/>
          <w:szCs w:val="26"/>
          <w:rtl/>
          <w:lang w:bidi="ar-DZ"/>
        </w:rPr>
        <w:t xml:space="preserve">)، </w:t>
      </w:r>
      <w:r w:rsidR="00C84A1D" w:rsidRPr="000C3EAB">
        <w:rPr>
          <w:rFonts w:hint="cs"/>
          <w:sz w:val="26"/>
          <w:szCs w:val="26"/>
          <w:rtl/>
        </w:rPr>
        <w:t>ومواد</w:t>
      </w:r>
      <w:r w:rsidRPr="000C3EAB">
        <w:rPr>
          <w:sz w:val="26"/>
          <w:szCs w:val="26"/>
          <w:rtl/>
          <w:lang w:bidi="ar-DZ"/>
        </w:rPr>
        <w:t xml:space="preserve"> هيدروفلوروكربو</w:t>
      </w:r>
      <w:r w:rsidR="00D00D74" w:rsidRPr="000C3EAB">
        <w:rPr>
          <w:rFonts w:hint="cs"/>
          <w:sz w:val="26"/>
          <w:szCs w:val="26"/>
          <w:rtl/>
          <w:lang w:bidi="ar-DZ"/>
        </w:rPr>
        <w:t>نية</w:t>
      </w:r>
      <w:r w:rsidRPr="000C3EAB">
        <w:rPr>
          <w:sz w:val="26"/>
          <w:szCs w:val="26"/>
          <w:rtl/>
          <w:lang w:bidi="ar-DZ"/>
        </w:rPr>
        <w:t xml:space="preserve"> أخرى (4</w:t>
      </w:r>
      <w:r w:rsidR="00805282" w:rsidRPr="000C3EAB">
        <w:rPr>
          <w:sz w:val="26"/>
          <w:szCs w:val="26"/>
          <w:rtl/>
          <w:lang w:bidi="ar-DZ"/>
        </w:rPr>
        <w:t>.</w:t>
      </w:r>
      <w:r w:rsidRPr="000C3EAB">
        <w:rPr>
          <w:sz w:val="26"/>
          <w:szCs w:val="26"/>
          <w:rtl/>
          <w:lang w:bidi="ar-DZ"/>
        </w:rPr>
        <w:t>1</w:t>
      </w:r>
      <w:r w:rsidR="00600EC6" w:rsidRPr="000C3EAB">
        <w:rPr>
          <w:rFonts w:hint="cs"/>
          <w:sz w:val="26"/>
          <w:szCs w:val="26"/>
          <w:rtl/>
          <w:lang w:bidi="ar-DZ"/>
        </w:rPr>
        <w:t xml:space="preserve"> </w:t>
      </w:r>
      <w:r w:rsidR="00A6380C" w:rsidRPr="000C3EAB">
        <w:rPr>
          <w:sz w:val="26"/>
          <w:szCs w:val="26"/>
          <w:rtl/>
          <w:lang w:bidi="ar-DZ"/>
        </w:rPr>
        <w:t>في المائة</w:t>
      </w:r>
      <w:r w:rsidRPr="000C3EAB">
        <w:rPr>
          <w:sz w:val="26"/>
          <w:szCs w:val="26"/>
          <w:rtl/>
          <w:lang w:bidi="ar-DZ"/>
        </w:rPr>
        <w:t>)</w:t>
      </w:r>
      <w:r w:rsidR="00805282" w:rsidRPr="000C3EAB">
        <w:rPr>
          <w:sz w:val="26"/>
          <w:szCs w:val="26"/>
          <w:rtl/>
          <w:lang w:bidi="ar-DZ"/>
        </w:rPr>
        <w:t>.</w:t>
      </w:r>
      <w:r w:rsidRPr="000C3EAB">
        <w:rPr>
          <w:sz w:val="26"/>
          <w:szCs w:val="26"/>
          <w:rtl/>
          <w:lang w:bidi="ar-DZ"/>
        </w:rPr>
        <w:t xml:space="preserve"> ويبين الجدول 3 استهلاك </w:t>
      </w:r>
      <w:r w:rsidR="0008471D" w:rsidRPr="000C3EAB">
        <w:rPr>
          <w:rFonts w:hint="cs"/>
          <w:sz w:val="26"/>
          <w:szCs w:val="26"/>
          <w:rtl/>
          <w:lang w:bidi="ar-DZ"/>
        </w:rPr>
        <w:t>البلد</w:t>
      </w:r>
      <w:r w:rsidRPr="000C3EAB">
        <w:rPr>
          <w:sz w:val="26"/>
          <w:szCs w:val="26"/>
          <w:rtl/>
          <w:lang w:bidi="ar-DZ"/>
        </w:rPr>
        <w:t xml:space="preserve"> من </w:t>
      </w:r>
      <w:r w:rsidR="00C84A1D" w:rsidRPr="000C3EAB">
        <w:rPr>
          <w:rFonts w:hint="cs"/>
          <w:sz w:val="26"/>
          <w:szCs w:val="26"/>
          <w:rtl/>
        </w:rPr>
        <w:t>ا</w:t>
      </w:r>
      <w:r w:rsidR="00764EC1" w:rsidRPr="000C3EAB">
        <w:rPr>
          <w:rFonts w:hint="cs"/>
          <w:sz w:val="26"/>
          <w:szCs w:val="26"/>
          <w:rtl/>
        </w:rPr>
        <w:t>لمواد الهيدروفلوروكربونية</w:t>
      </w:r>
      <w:r w:rsidRPr="000C3EAB">
        <w:rPr>
          <w:sz w:val="26"/>
          <w:szCs w:val="26"/>
          <w:rtl/>
          <w:lang w:bidi="ar-DZ"/>
        </w:rPr>
        <w:t xml:space="preserve"> كما ورد في </w:t>
      </w:r>
      <w:r w:rsidR="0008471D" w:rsidRPr="000C3EAB">
        <w:rPr>
          <w:rFonts w:hint="cs"/>
          <w:sz w:val="26"/>
          <w:szCs w:val="26"/>
          <w:rtl/>
          <w:lang w:bidi="ar-DZ"/>
        </w:rPr>
        <w:t>ال</w:t>
      </w:r>
      <w:r w:rsidRPr="000C3EAB">
        <w:rPr>
          <w:sz w:val="26"/>
          <w:szCs w:val="26"/>
          <w:rtl/>
          <w:lang w:bidi="ar-DZ"/>
        </w:rPr>
        <w:t xml:space="preserve">تقرير </w:t>
      </w:r>
      <w:r w:rsidR="0008471D" w:rsidRPr="000C3EAB">
        <w:rPr>
          <w:rFonts w:hint="cs"/>
          <w:sz w:val="26"/>
          <w:szCs w:val="26"/>
          <w:rtl/>
          <w:lang w:bidi="ar-DZ"/>
        </w:rPr>
        <w:t xml:space="preserve">المقدم إلى </w:t>
      </w:r>
      <w:r w:rsidRPr="000C3EAB">
        <w:rPr>
          <w:sz w:val="26"/>
          <w:szCs w:val="26"/>
          <w:rtl/>
          <w:lang w:bidi="ar-DZ"/>
        </w:rPr>
        <w:t xml:space="preserve">أمانة الأوزون بموجب المادة 7 من بروتوكول مونتريال، بالإضافة إلى خط الأساس "المؤقت" </w:t>
      </w:r>
      <w:r w:rsidR="00600EC6" w:rsidRPr="000C3EAB">
        <w:rPr>
          <w:rFonts w:hint="cs"/>
          <w:sz w:val="26"/>
          <w:szCs w:val="26"/>
          <w:rtl/>
          <w:lang w:bidi="ar-DZ"/>
        </w:rPr>
        <w:t>الخاص ب</w:t>
      </w:r>
      <w:r w:rsidR="00C84A1D" w:rsidRPr="000C3EAB">
        <w:rPr>
          <w:rFonts w:hint="cs"/>
          <w:sz w:val="26"/>
          <w:szCs w:val="26"/>
          <w:rtl/>
        </w:rPr>
        <w:t>ا</w:t>
      </w:r>
      <w:r w:rsidR="00764EC1" w:rsidRPr="000C3EAB">
        <w:rPr>
          <w:rFonts w:hint="cs"/>
          <w:sz w:val="26"/>
          <w:szCs w:val="26"/>
          <w:rtl/>
        </w:rPr>
        <w:t>لمواد الهيدروفلوروكربونية</w:t>
      </w:r>
      <w:r w:rsidRPr="000C3EAB">
        <w:rPr>
          <w:sz w:val="26"/>
          <w:szCs w:val="26"/>
          <w:rtl/>
          <w:lang w:bidi="ar-DZ"/>
        </w:rPr>
        <w:t xml:space="preserve"> </w:t>
      </w:r>
      <w:r w:rsidR="0008471D" w:rsidRPr="000C3EAB">
        <w:rPr>
          <w:rFonts w:hint="cs"/>
          <w:sz w:val="26"/>
          <w:szCs w:val="26"/>
          <w:rtl/>
          <w:lang w:bidi="ar-DZ"/>
        </w:rPr>
        <w:t>للبلد</w:t>
      </w:r>
      <w:r w:rsidR="00805282" w:rsidRPr="000C3EAB">
        <w:rPr>
          <w:sz w:val="26"/>
          <w:szCs w:val="26"/>
          <w:rtl/>
          <w:lang w:bidi="ar-DZ"/>
        </w:rPr>
        <w:t>.</w:t>
      </w:r>
    </w:p>
    <w:p w14:paraId="680D2DB6" w14:textId="77777777" w:rsidR="00600EC6" w:rsidRPr="000C3EAB" w:rsidRDefault="00600EC6" w:rsidP="00600EC6">
      <w:pPr>
        <w:pStyle w:val="ListParagraph"/>
        <w:widowControl w:val="0"/>
        <w:bidi/>
        <w:spacing w:after="240"/>
        <w:ind w:left="0"/>
        <w:contextualSpacing w:val="0"/>
        <w:outlineLvl w:val="0"/>
        <w:rPr>
          <w:sz w:val="26"/>
          <w:szCs w:val="26"/>
        </w:rPr>
      </w:pPr>
    </w:p>
    <w:p w14:paraId="1C4E0798" w14:textId="110AB663" w:rsidR="00026362" w:rsidRPr="000C3EAB" w:rsidRDefault="00026362" w:rsidP="00600EC6">
      <w:pPr>
        <w:pStyle w:val="ListParagraph"/>
        <w:keepNext/>
        <w:keepLines/>
        <w:bidi/>
        <w:spacing w:after="240"/>
        <w:ind w:left="0"/>
        <w:contextualSpacing w:val="0"/>
        <w:outlineLvl w:val="0"/>
        <w:rPr>
          <w:b/>
          <w:bCs/>
          <w:sz w:val="26"/>
          <w:szCs w:val="26"/>
          <w:rtl/>
        </w:rPr>
      </w:pPr>
      <w:r w:rsidRPr="000C3EAB">
        <w:rPr>
          <w:b/>
          <w:bCs/>
          <w:sz w:val="26"/>
          <w:szCs w:val="26"/>
          <w:rtl/>
        </w:rPr>
        <w:lastRenderedPageBreak/>
        <w:t>الجدول 3</w:t>
      </w:r>
      <w:r w:rsidR="00805282" w:rsidRPr="000C3EAB">
        <w:rPr>
          <w:b/>
          <w:bCs/>
          <w:sz w:val="26"/>
          <w:szCs w:val="26"/>
          <w:rtl/>
        </w:rPr>
        <w:t>.</w:t>
      </w:r>
      <w:r w:rsidRPr="000C3EAB">
        <w:rPr>
          <w:b/>
          <w:bCs/>
          <w:sz w:val="26"/>
          <w:szCs w:val="26"/>
          <w:rtl/>
        </w:rPr>
        <w:t xml:space="preserve"> استهلاك </w:t>
      </w:r>
      <w:r w:rsidRPr="000C3EAB">
        <w:rPr>
          <w:rFonts w:hint="cs"/>
          <w:b/>
          <w:bCs/>
          <w:sz w:val="26"/>
          <w:szCs w:val="26"/>
          <w:rtl/>
        </w:rPr>
        <w:t>ا</w:t>
      </w:r>
      <w:r w:rsidR="00764EC1" w:rsidRPr="000C3EAB">
        <w:rPr>
          <w:rFonts w:hint="cs"/>
          <w:b/>
          <w:bCs/>
          <w:sz w:val="26"/>
          <w:szCs w:val="26"/>
          <w:rtl/>
          <w:lang w:bidi="ar-DZ"/>
        </w:rPr>
        <w:t>لمواد الهيدروفلوروكربونية</w:t>
      </w:r>
      <w:r w:rsidRPr="000C3EAB">
        <w:rPr>
          <w:b/>
          <w:bCs/>
          <w:sz w:val="26"/>
          <w:szCs w:val="26"/>
          <w:rtl/>
        </w:rPr>
        <w:t xml:space="preserve"> وخط الأساس ل</w:t>
      </w:r>
      <w:r w:rsidR="00AC46FE" w:rsidRPr="000C3EAB">
        <w:rPr>
          <w:b/>
          <w:bCs/>
          <w:sz w:val="26"/>
          <w:szCs w:val="26"/>
          <w:rtl/>
          <w:lang w:bidi="ar-DZ"/>
        </w:rPr>
        <w:t>عمان</w:t>
      </w:r>
      <w:r w:rsidR="004D7693" w:rsidRPr="000C3EAB">
        <w:rPr>
          <w:b/>
          <w:bCs/>
          <w:sz w:val="26"/>
          <w:szCs w:val="26"/>
          <w:rtl/>
        </w:rPr>
        <w:t xml:space="preserve"> </w:t>
      </w:r>
      <w:r w:rsidRPr="000C3EAB">
        <w:rPr>
          <w:b/>
          <w:bCs/>
          <w:sz w:val="26"/>
          <w:szCs w:val="26"/>
          <w:rtl/>
        </w:rPr>
        <w:t xml:space="preserve">للفترة </w:t>
      </w:r>
      <w:r w:rsidRPr="000C3EAB">
        <w:rPr>
          <w:b/>
          <w:bCs/>
          <w:sz w:val="26"/>
          <w:szCs w:val="26"/>
          <w:rtl/>
          <w:lang w:bidi="ar-EG"/>
        </w:rPr>
        <w:t>2021</w:t>
      </w:r>
      <w:r w:rsidRPr="000C3EAB">
        <w:rPr>
          <w:b/>
          <w:bCs/>
          <w:sz w:val="26"/>
          <w:szCs w:val="26"/>
          <w:rtl/>
        </w:rPr>
        <w:t>-2025 (بيانات المادة 7)</w:t>
      </w:r>
    </w:p>
    <w:tbl>
      <w:tblPr>
        <w:tblStyle w:val="TableGrid"/>
        <w:bidiVisual/>
        <w:tblW w:w="5000" w:type="pct"/>
        <w:tblLayout w:type="fixed"/>
        <w:tblLook w:val="04A0" w:firstRow="1" w:lastRow="0" w:firstColumn="1" w:lastColumn="0" w:noHBand="0" w:noVBand="1"/>
      </w:tblPr>
      <w:tblGrid>
        <w:gridCol w:w="1703"/>
        <w:gridCol w:w="1124"/>
        <w:gridCol w:w="1217"/>
        <w:gridCol w:w="1339"/>
        <w:gridCol w:w="1272"/>
        <w:gridCol w:w="1373"/>
        <w:gridCol w:w="1322"/>
      </w:tblGrid>
      <w:tr w:rsidR="00600EC6" w:rsidRPr="000C3EAB" w14:paraId="0DF8A42F" w14:textId="77777777" w:rsidTr="00DF3AF5">
        <w:tc>
          <w:tcPr>
            <w:tcW w:w="911" w:type="pct"/>
            <w:tcBorders>
              <w:top w:val="single" w:sz="4" w:space="0" w:color="auto"/>
              <w:left w:val="single" w:sz="4" w:space="0" w:color="auto"/>
              <w:bottom w:val="single" w:sz="4" w:space="0" w:color="auto"/>
              <w:right w:val="single" w:sz="4" w:space="0" w:color="auto"/>
            </w:tcBorders>
            <w:vAlign w:val="center"/>
          </w:tcPr>
          <w:p w14:paraId="7FA3E4E4" w14:textId="78AEAB4E" w:rsidR="00600EC6" w:rsidRPr="000C3EAB" w:rsidRDefault="00600EC6" w:rsidP="00600EC6">
            <w:pPr>
              <w:keepNext/>
              <w:keepLines/>
              <w:tabs>
                <w:tab w:val="left" w:pos="2104"/>
              </w:tabs>
              <w:suppressAutoHyphens/>
              <w:bidi/>
              <w:jc w:val="center"/>
              <w:rPr>
                <w:b/>
                <w:bCs/>
                <w:sz w:val="20"/>
              </w:rPr>
            </w:pPr>
            <w:r w:rsidRPr="000C3EAB">
              <w:rPr>
                <w:rFonts w:hint="cs"/>
                <w:b/>
                <w:bCs/>
                <w:sz w:val="20"/>
                <w:rtl/>
              </w:rPr>
              <w:t>المواد الهيدروفلوروكربونية</w:t>
            </w:r>
          </w:p>
        </w:tc>
        <w:tc>
          <w:tcPr>
            <w:tcW w:w="601" w:type="pct"/>
            <w:tcBorders>
              <w:top w:val="single" w:sz="4" w:space="0" w:color="auto"/>
              <w:left w:val="single" w:sz="4" w:space="0" w:color="auto"/>
              <w:bottom w:val="single" w:sz="4" w:space="0" w:color="auto"/>
              <w:right w:val="single" w:sz="4" w:space="0" w:color="auto"/>
            </w:tcBorders>
            <w:vAlign w:val="center"/>
          </w:tcPr>
          <w:p w14:paraId="4D90F7D6" w14:textId="7D5D4F05" w:rsidR="00600EC6" w:rsidRPr="000C3EAB" w:rsidRDefault="00600EC6" w:rsidP="00600EC6">
            <w:pPr>
              <w:keepNext/>
              <w:keepLines/>
              <w:tabs>
                <w:tab w:val="left" w:pos="2104"/>
              </w:tabs>
              <w:suppressAutoHyphens/>
              <w:bidi/>
              <w:jc w:val="center"/>
              <w:rPr>
                <w:b/>
                <w:bCs/>
                <w:sz w:val="20"/>
              </w:rPr>
            </w:pPr>
            <w:r w:rsidRPr="000C3EAB">
              <w:rPr>
                <w:rFonts w:hint="cs"/>
                <w:b/>
                <w:bCs/>
                <w:sz w:val="20"/>
                <w:rtl/>
              </w:rPr>
              <w:t xml:space="preserve">القدرة على إحداث الاحترار العالمي </w:t>
            </w:r>
          </w:p>
        </w:tc>
        <w:tc>
          <w:tcPr>
            <w:tcW w:w="651" w:type="pct"/>
            <w:tcBorders>
              <w:top w:val="single" w:sz="4" w:space="0" w:color="auto"/>
              <w:left w:val="single" w:sz="4" w:space="0" w:color="auto"/>
              <w:bottom w:val="single" w:sz="4" w:space="0" w:color="auto"/>
              <w:right w:val="single" w:sz="4" w:space="0" w:color="auto"/>
            </w:tcBorders>
          </w:tcPr>
          <w:p w14:paraId="4D80B411" w14:textId="7860A3DF" w:rsidR="00600EC6" w:rsidRPr="000C3EAB" w:rsidRDefault="00600EC6" w:rsidP="00600EC6">
            <w:pPr>
              <w:keepNext/>
              <w:keepLines/>
              <w:tabs>
                <w:tab w:val="left" w:pos="2104"/>
              </w:tabs>
              <w:suppressAutoHyphens/>
              <w:bidi/>
              <w:jc w:val="center"/>
              <w:rPr>
                <w:b/>
                <w:bCs/>
                <w:sz w:val="20"/>
              </w:rPr>
            </w:pPr>
            <w:r w:rsidRPr="000C3EAB">
              <w:rPr>
                <w:rFonts w:hint="cs"/>
                <w:b/>
                <w:bCs/>
                <w:sz w:val="20"/>
                <w:rtl/>
              </w:rPr>
              <w:t>2021</w:t>
            </w:r>
          </w:p>
        </w:tc>
        <w:tc>
          <w:tcPr>
            <w:tcW w:w="716" w:type="pct"/>
            <w:tcBorders>
              <w:top w:val="single" w:sz="4" w:space="0" w:color="auto"/>
              <w:left w:val="single" w:sz="4" w:space="0" w:color="auto"/>
              <w:bottom w:val="single" w:sz="4" w:space="0" w:color="auto"/>
              <w:right w:val="single" w:sz="4" w:space="0" w:color="auto"/>
            </w:tcBorders>
          </w:tcPr>
          <w:p w14:paraId="5D88DC85" w14:textId="5612881E" w:rsidR="00600EC6" w:rsidRPr="000C3EAB" w:rsidRDefault="00600EC6" w:rsidP="00600EC6">
            <w:pPr>
              <w:keepNext/>
              <w:keepLines/>
              <w:tabs>
                <w:tab w:val="left" w:pos="2104"/>
              </w:tabs>
              <w:suppressAutoHyphens/>
              <w:bidi/>
              <w:jc w:val="center"/>
              <w:rPr>
                <w:b/>
                <w:bCs/>
                <w:sz w:val="20"/>
              </w:rPr>
            </w:pPr>
            <w:r w:rsidRPr="000C3EAB">
              <w:rPr>
                <w:rFonts w:hint="cs"/>
                <w:b/>
                <w:bCs/>
                <w:sz w:val="20"/>
                <w:rtl/>
              </w:rPr>
              <w:t>2022</w:t>
            </w:r>
          </w:p>
        </w:tc>
        <w:tc>
          <w:tcPr>
            <w:tcW w:w="680" w:type="pct"/>
            <w:tcBorders>
              <w:top w:val="single" w:sz="4" w:space="0" w:color="auto"/>
              <w:left w:val="single" w:sz="4" w:space="0" w:color="auto"/>
              <w:bottom w:val="single" w:sz="4" w:space="0" w:color="auto"/>
              <w:right w:val="single" w:sz="4" w:space="0" w:color="auto"/>
            </w:tcBorders>
          </w:tcPr>
          <w:p w14:paraId="6680CD2E" w14:textId="6FD5674B" w:rsidR="00600EC6" w:rsidRPr="000C3EAB" w:rsidRDefault="00600EC6" w:rsidP="00600EC6">
            <w:pPr>
              <w:keepNext/>
              <w:keepLines/>
              <w:tabs>
                <w:tab w:val="left" w:pos="2104"/>
              </w:tabs>
              <w:suppressAutoHyphens/>
              <w:bidi/>
              <w:jc w:val="center"/>
              <w:rPr>
                <w:b/>
                <w:bCs/>
                <w:sz w:val="20"/>
              </w:rPr>
            </w:pPr>
            <w:r w:rsidRPr="000C3EAB">
              <w:rPr>
                <w:rFonts w:hint="cs"/>
                <w:b/>
                <w:bCs/>
                <w:sz w:val="20"/>
                <w:rtl/>
              </w:rPr>
              <w:t>2023</w:t>
            </w:r>
          </w:p>
        </w:tc>
        <w:tc>
          <w:tcPr>
            <w:tcW w:w="734" w:type="pct"/>
            <w:tcBorders>
              <w:top w:val="single" w:sz="4" w:space="0" w:color="auto"/>
              <w:left w:val="single" w:sz="4" w:space="0" w:color="auto"/>
              <w:bottom w:val="single" w:sz="4" w:space="0" w:color="auto"/>
              <w:right w:val="single" w:sz="4" w:space="0" w:color="auto"/>
            </w:tcBorders>
          </w:tcPr>
          <w:p w14:paraId="764C4901" w14:textId="56D3FBB0" w:rsidR="00600EC6" w:rsidRPr="000C3EAB" w:rsidRDefault="00600EC6" w:rsidP="00600EC6">
            <w:pPr>
              <w:keepNext/>
              <w:keepLines/>
              <w:tabs>
                <w:tab w:val="left" w:pos="2104"/>
              </w:tabs>
              <w:suppressAutoHyphens/>
              <w:bidi/>
              <w:jc w:val="center"/>
              <w:rPr>
                <w:b/>
                <w:bCs/>
                <w:sz w:val="20"/>
              </w:rPr>
            </w:pPr>
            <w:r w:rsidRPr="000C3EAB">
              <w:rPr>
                <w:rFonts w:hint="cs"/>
                <w:b/>
                <w:bCs/>
                <w:sz w:val="20"/>
                <w:rtl/>
              </w:rPr>
              <w:t>2024</w:t>
            </w:r>
          </w:p>
        </w:tc>
        <w:tc>
          <w:tcPr>
            <w:tcW w:w="707" w:type="pct"/>
            <w:tcBorders>
              <w:top w:val="single" w:sz="4" w:space="0" w:color="auto"/>
              <w:left w:val="single" w:sz="4" w:space="0" w:color="auto"/>
              <w:bottom w:val="single" w:sz="4" w:space="0" w:color="auto"/>
              <w:right w:val="single" w:sz="4" w:space="0" w:color="auto"/>
            </w:tcBorders>
          </w:tcPr>
          <w:p w14:paraId="6799AFC2" w14:textId="42648873" w:rsidR="00600EC6" w:rsidRPr="000C3EAB" w:rsidRDefault="00600EC6" w:rsidP="00600EC6">
            <w:pPr>
              <w:keepNext/>
              <w:keepLines/>
              <w:tabs>
                <w:tab w:val="left" w:pos="2104"/>
              </w:tabs>
              <w:suppressAutoHyphens/>
              <w:bidi/>
              <w:ind w:left="-105" w:right="-70"/>
              <w:jc w:val="center"/>
              <w:rPr>
                <w:b/>
                <w:bCs/>
                <w:sz w:val="20"/>
              </w:rPr>
            </w:pPr>
            <w:r w:rsidRPr="000C3EAB">
              <w:rPr>
                <w:rFonts w:hint="cs"/>
                <w:b/>
                <w:bCs/>
                <w:sz w:val="20"/>
                <w:rtl/>
              </w:rPr>
              <w:t>2025</w:t>
            </w:r>
          </w:p>
        </w:tc>
      </w:tr>
      <w:tr w:rsidR="008A30B7" w:rsidRPr="000C3EAB" w14:paraId="45B1D2AD" w14:textId="77777777" w:rsidTr="008A30B7">
        <w:tc>
          <w:tcPr>
            <w:tcW w:w="5000" w:type="pct"/>
            <w:gridSpan w:val="7"/>
            <w:tcBorders>
              <w:top w:val="single" w:sz="4" w:space="0" w:color="auto"/>
              <w:left w:val="single" w:sz="4" w:space="0" w:color="auto"/>
              <w:bottom w:val="single" w:sz="4" w:space="0" w:color="auto"/>
              <w:right w:val="single" w:sz="4" w:space="0" w:color="auto"/>
            </w:tcBorders>
          </w:tcPr>
          <w:p w14:paraId="16BF5879" w14:textId="1350A829" w:rsidR="008A30B7" w:rsidRPr="000C3EAB" w:rsidRDefault="0022045B" w:rsidP="008A30B7">
            <w:pPr>
              <w:keepNext/>
              <w:keepLines/>
              <w:tabs>
                <w:tab w:val="left" w:pos="2104"/>
              </w:tabs>
              <w:suppressAutoHyphens/>
              <w:bidi/>
              <w:jc w:val="center"/>
              <w:rPr>
                <w:sz w:val="20"/>
              </w:rPr>
            </w:pPr>
            <w:r w:rsidRPr="000C3EAB">
              <w:rPr>
                <w:rFonts w:hint="cs"/>
                <w:b/>
                <w:bCs/>
                <w:sz w:val="20"/>
                <w:rtl/>
              </w:rPr>
              <w:t>طن متري</w:t>
            </w:r>
          </w:p>
        </w:tc>
      </w:tr>
      <w:tr w:rsidR="00600EC6" w:rsidRPr="000C3EAB" w14:paraId="5B7223D1" w14:textId="77777777" w:rsidTr="008A30B7">
        <w:tc>
          <w:tcPr>
            <w:tcW w:w="911" w:type="pct"/>
            <w:tcBorders>
              <w:top w:val="single" w:sz="4" w:space="0" w:color="auto"/>
              <w:left w:val="single" w:sz="4" w:space="0" w:color="auto"/>
              <w:bottom w:val="single" w:sz="4" w:space="0" w:color="auto"/>
              <w:right w:val="single" w:sz="4" w:space="0" w:color="auto"/>
            </w:tcBorders>
          </w:tcPr>
          <w:p w14:paraId="51EC23F1" w14:textId="7F981D84" w:rsidR="00600EC6" w:rsidRPr="000C3EAB" w:rsidRDefault="00B4744C" w:rsidP="00600EC6">
            <w:pPr>
              <w:keepNext/>
              <w:keepLines/>
              <w:tabs>
                <w:tab w:val="left" w:pos="2104"/>
              </w:tabs>
              <w:suppressAutoHyphens/>
              <w:bidi/>
              <w:rPr>
                <w:sz w:val="20"/>
              </w:rPr>
            </w:pPr>
            <w:r w:rsidRPr="000C3EAB">
              <w:rPr>
                <w:sz w:val="20"/>
              </w:rPr>
              <w:t>HFC</w:t>
            </w:r>
            <w:r w:rsidR="00600EC6" w:rsidRPr="000C3EAB">
              <w:rPr>
                <w:sz w:val="20"/>
              </w:rPr>
              <w:t>-32</w:t>
            </w:r>
          </w:p>
        </w:tc>
        <w:tc>
          <w:tcPr>
            <w:tcW w:w="601" w:type="pct"/>
            <w:tcBorders>
              <w:top w:val="single" w:sz="4" w:space="0" w:color="auto"/>
              <w:left w:val="single" w:sz="4" w:space="0" w:color="auto"/>
              <w:bottom w:val="single" w:sz="4" w:space="0" w:color="auto"/>
              <w:right w:val="single" w:sz="4" w:space="0" w:color="auto"/>
            </w:tcBorders>
          </w:tcPr>
          <w:p w14:paraId="6B2BC05F" w14:textId="77777777" w:rsidR="00600EC6" w:rsidRPr="000C3EAB" w:rsidRDefault="00600EC6" w:rsidP="004F7B6E">
            <w:pPr>
              <w:keepNext/>
              <w:keepLines/>
              <w:tabs>
                <w:tab w:val="left" w:pos="2104"/>
              </w:tabs>
              <w:suppressAutoHyphens/>
              <w:bidi/>
              <w:jc w:val="left"/>
              <w:rPr>
                <w:sz w:val="20"/>
              </w:rPr>
            </w:pPr>
            <w:r w:rsidRPr="000C3EAB">
              <w:rPr>
                <w:sz w:val="20"/>
              </w:rPr>
              <w:t>675</w:t>
            </w:r>
          </w:p>
        </w:tc>
        <w:tc>
          <w:tcPr>
            <w:tcW w:w="651" w:type="pct"/>
            <w:tcBorders>
              <w:top w:val="single" w:sz="4" w:space="0" w:color="auto"/>
              <w:left w:val="single" w:sz="4" w:space="0" w:color="auto"/>
              <w:bottom w:val="single" w:sz="4" w:space="0" w:color="auto"/>
              <w:right w:val="single" w:sz="4" w:space="0" w:color="auto"/>
            </w:tcBorders>
          </w:tcPr>
          <w:p w14:paraId="087FE4F7" w14:textId="68DFBC33" w:rsidR="00600EC6" w:rsidRPr="000C3EAB" w:rsidRDefault="00600EC6" w:rsidP="004F7B6E">
            <w:pPr>
              <w:keepNext/>
              <w:keepLines/>
              <w:tabs>
                <w:tab w:val="left" w:pos="2104"/>
              </w:tabs>
              <w:suppressAutoHyphens/>
              <w:bidi/>
              <w:jc w:val="left"/>
              <w:rPr>
                <w:sz w:val="20"/>
              </w:rPr>
            </w:pPr>
            <w:r w:rsidRPr="000C3EAB">
              <w:rPr>
                <w:sz w:val="20"/>
              </w:rPr>
              <w:t>0.00</w:t>
            </w:r>
          </w:p>
        </w:tc>
        <w:tc>
          <w:tcPr>
            <w:tcW w:w="716" w:type="pct"/>
            <w:tcBorders>
              <w:top w:val="single" w:sz="4" w:space="0" w:color="auto"/>
              <w:left w:val="single" w:sz="4" w:space="0" w:color="auto"/>
              <w:bottom w:val="single" w:sz="4" w:space="0" w:color="auto"/>
              <w:right w:val="single" w:sz="4" w:space="0" w:color="auto"/>
            </w:tcBorders>
          </w:tcPr>
          <w:p w14:paraId="2D7F934D" w14:textId="47A5B393" w:rsidR="00600EC6" w:rsidRPr="000C3EAB" w:rsidRDefault="00600EC6" w:rsidP="004F7B6E">
            <w:pPr>
              <w:keepNext/>
              <w:keepLines/>
              <w:tabs>
                <w:tab w:val="left" w:pos="2104"/>
              </w:tabs>
              <w:suppressAutoHyphens/>
              <w:bidi/>
              <w:jc w:val="left"/>
              <w:rPr>
                <w:sz w:val="20"/>
              </w:rPr>
            </w:pPr>
            <w:r w:rsidRPr="000C3EAB">
              <w:rPr>
                <w:sz w:val="20"/>
              </w:rPr>
              <w:t>4.28</w:t>
            </w:r>
          </w:p>
        </w:tc>
        <w:tc>
          <w:tcPr>
            <w:tcW w:w="680" w:type="pct"/>
            <w:tcBorders>
              <w:top w:val="single" w:sz="4" w:space="0" w:color="auto"/>
              <w:left w:val="single" w:sz="4" w:space="0" w:color="auto"/>
              <w:bottom w:val="single" w:sz="4" w:space="0" w:color="auto"/>
              <w:right w:val="single" w:sz="4" w:space="0" w:color="auto"/>
            </w:tcBorders>
          </w:tcPr>
          <w:p w14:paraId="1242B3F6" w14:textId="4A598250" w:rsidR="00600EC6" w:rsidRPr="000C3EAB" w:rsidRDefault="00600EC6" w:rsidP="004F7B6E">
            <w:pPr>
              <w:keepNext/>
              <w:keepLines/>
              <w:tabs>
                <w:tab w:val="left" w:pos="2104"/>
              </w:tabs>
              <w:suppressAutoHyphens/>
              <w:bidi/>
              <w:jc w:val="left"/>
              <w:rPr>
                <w:sz w:val="20"/>
              </w:rPr>
            </w:pPr>
            <w:r w:rsidRPr="000C3EAB">
              <w:rPr>
                <w:sz w:val="20"/>
              </w:rPr>
              <w:t>8.93</w:t>
            </w:r>
          </w:p>
        </w:tc>
        <w:tc>
          <w:tcPr>
            <w:tcW w:w="734" w:type="pct"/>
            <w:tcBorders>
              <w:top w:val="single" w:sz="4" w:space="0" w:color="auto"/>
              <w:left w:val="single" w:sz="4" w:space="0" w:color="auto"/>
              <w:bottom w:val="single" w:sz="4" w:space="0" w:color="auto"/>
              <w:right w:val="single" w:sz="4" w:space="0" w:color="auto"/>
            </w:tcBorders>
          </w:tcPr>
          <w:p w14:paraId="23FEA6AE" w14:textId="155449F0" w:rsidR="00600EC6" w:rsidRPr="000C3EAB" w:rsidRDefault="00600EC6" w:rsidP="004F7B6E">
            <w:pPr>
              <w:keepNext/>
              <w:keepLines/>
              <w:tabs>
                <w:tab w:val="left" w:pos="2104"/>
              </w:tabs>
              <w:suppressAutoHyphens/>
              <w:bidi/>
              <w:jc w:val="left"/>
              <w:rPr>
                <w:sz w:val="20"/>
              </w:rPr>
            </w:pPr>
            <w:r w:rsidRPr="000C3EAB">
              <w:rPr>
                <w:sz w:val="20"/>
              </w:rPr>
              <w:t>4.28</w:t>
            </w:r>
          </w:p>
        </w:tc>
        <w:tc>
          <w:tcPr>
            <w:tcW w:w="707" w:type="pct"/>
            <w:tcBorders>
              <w:top w:val="single" w:sz="4" w:space="0" w:color="auto"/>
              <w:left w:val="single" w:sz="4" w:space="0" w:color="auto"/>
              <w:bottom w:val="single" w:sz="4" w:space="0" w:color="auto"/>
              <w:right w:val="single" w:sz="4" w:space="0" w:color="auto"/>
            </w:tcBorders>
          </w:tcPr>
          <w:p w14:paraId="7B4D3188" w14:textId="287AF7E4" w:rsidR="00600EC6" w:rsidRPr="000C3EAB" w:rsidRDefault="00600EC6" w:rsidP="004F7B6E">
            <w:pPr>
              <w:keepNext/>
              <w:keepLines/>
              <w:tabs>
                <w:tab w:val="left" w:pos="2104"/>
              </w:tabs>
              <w:suppressAutoHyphens/>
              <w:bidi/>
              <w:jc w:val="left"/>
              <w:rPr>
                <w:sz w:val="20"/>
              </w:rPr>
            </w:pPr>
            <w:r w:rsidRPr="000C3EAB">
              <w:rPr>
                <w:sz w:val="20"/>
              </w:rPr>
              <w:t>34.42</w:t>
            </w:r>
          </w:p>
        </w:tc>
      </w:tr>
      <w:tr w:rsidR="00600EC6" w:rsidRPr="000C3EAB" w14:paraId="773DDE62" w14:textId="77777777" w:rsidTr="008A30B7">
        <w:tc>
          <w:tcPr>
            <w:tcW w:w="911" w:type="pct"/>
            <w:tcBorders>
              <w:top w:val="single" w:sz="4" w:space="0" w:color="auto"/>
              <w:left w:val="single" w:sz="4" w:space="0" w:color="auto"/>
              <w:bottom w:val="single" w:sz="4" w:space="0" w:color="auto"/>
              <w:right w:val="single" w:sz="4" w:space="0" w:color="auto"/>
            </w:tcBorders>
          </w:tcPr>
          <w:p w14:paraId="44D4FB0B" w14:textId="71EAE434" w:rsidR="00600EC6" w:rsidRPr="000C3EAB" w:rsidRDefault="00B4744C" w:rsidP="00600EC6">
            <w:pPr>
              <w:keepNext/>
              <w:keepLines/>
              <w:tabs>
                <w:tab w:val="left" w:pos="2104"/>
              </w:tabs>
              <w:suppressAutoHyphens/>
              <w:bidi/>
              <w:rPr>
                <w:sz w:val="20"/>
              </w:rPr>
            </w:pPr>
            <w:r w:rsidRPr="000C3EAB">
              <w:rPr>
                <w:sz w:val="20"/>
              </w:rPr>
              <w:t>HFC</w:t>
            </w:r>
            <w:r w:rsidR="00600EC6" w:rsidRPr="000C3EAB">
              <w:rPr>
                <w:sz w:val="20"/>
              </w:rPr>
              <w:t>-134a</w:t>
            </w:r>
          </w:p>
        </w:tc>
        <w:tc>
          <w:tcPr>
            <w:tcW w:w="601" w:type="pct"/>
            <w:tcBorders>
              <w:top w:val="single" w:sz="4" w:space="0" w:color="auto"/>
              <w:left w:val="single" w:sz="4" w:space="0" w:color="auto"/>
              <w:bottom w:val="single" w:sz="4" w:space="0" w:color="auto"/>
              <w:right w:val="single" w:sz="4" w:space="0" w:color="auto"/>
            </w:tcBorders>
          </w:tcPr>
          <w:p w14:paraId="39AFA0F9" w14:textId="77777777" w:rsidR="00600EC6" w:rsidRPr="000C3EAB" w:rsidRDefault="00600EC6" w:rsidP="004F7B6E">
            <w:pPr>
              <w:keepNext/>
              <w:keepLines/>
              <w:tabs>
                <w:tab w:val="left" w:pos="2104"/>
              </w:tabs>
              <w:suppressAutoHyphens/>
              <w:bidi/>
              <w:jc w:val="left"/>
              <w:rPr>
                <w:sz w:val="20"/>
              </w:rPr>
            </w:pPr>
            <w:r w:rsidRPr="000C3EAB">
              <w:rPr>
                <w:sz w:val="20"/>
              </w:rPr>
              <w:t>1,430</w:t>
            </w:r>
          </w:p>
        </w:tc>
        <w:tc>
          <w:tcPr>
            <w:tcW w:w="651" w:type="pct"/>
            <w:tcBorders>
              <w:top w:val="single" w:sz="4" w:space="0" w:color="auto"/>
              <w:left w:val="single" w:sz="4" w:space="0" w:color="auto"/>
              <w:bottom w:val="single" w:sz="4" w:space="0" w:color="auto"/>
              <w:right w:val="single" w:sz="4" w:space="0" w:color="auto"/>
            </w:tcBorders>
          </w:tcPr>
          <w:p w14:paraId="21BF5157" w14:textId="4F975658" w:rsidR="00600EC6" w:rsidRPr="000C3EAB" w:rsidRDefault="00600EC6" w:rsidP="004F7B6E">
            <w:pPr>
              <w:keepNext/>
              <w:keepLines/>
              <w:tabs>
                <w:tab w:val="left" w:pos="2104"/>
              </w:tabs>
              <w:suppressAutoHyphens/>
              <w:bidi/>
              <w:jc w:val="left"/>
              <w:rPr>
                <w:sz w:val="20"/>
              </w:rPr>
            </w:pPr>
            <w:r w:rsidRPr="000C3EAB">
              <w:rPr>
                <w:sz w:val="20"/>
              </w:rPr>
              <w:t>1,105.44</w:t>
            </w:r>
          </w:p>
        </w:tc>
        <w:tc>
          <w:tcPr>
            <w:tcW w:w="716" w:type="pct"/>
            <w:tcBorders>
              <w:top w:val="single" w:sz="4" w:space="0" w:color="auto"/>
              <w:left w:val="single" w:sz="4" w:space="0" w:color="auto"/>
              <w:bottom w:val="single" w:sz="4" w:space="0" w:color="auto"/>
              <w:right w:val="single" w:sz="4" w:space="0" w:color="auto"/>
            </w:tcBorders>
          </w:tcPr>
          <w:p w14:paraId="43A04B20" w14:textId="34DFCF82" w:rsidR="00600EC6" w:rsidRPr="000C3EAB" w:rsidRDefault="00600EC6" w:rsidP="004F7B6E">
            <w:pPr>
              <w:keepNext/>
              <w:keepLines/>
              <w:tabs>
                <w:tab w:val="left" w:pos="2104"/>
              </w:tabs>
              <w:suppressAutoHyphens/>
              <w:bidi/>
              <w:jc w:val="left"/>
              <w:rPr>
                <w:sz w:val="20"/>
              </w:rPr>
            </w:pPr>
            <w:r w:rsidRPr="000C3EAB">
              <w:rPr>
                <w:sz w:val="20"/>
              </w:rPr>
              <w:t>702.96</w:t>
            </w:r>
          </w:p>
        </w:tc>
        <w:tc>
          <w:tcPr>
            <w:tcW w:w="680" w:type="pct"/>
            <w:tcBorders>
              <w:top w:val="single" w:sz="4" w:space="0" w:color="auto"/>
              <w:left w:val="single" w:sz="4" w:space="0" w:color="auto"/>
              <w:bottom w:val="single" w:sz="4" w:space="0" w:color="auto"/>
              <w:right w:val="single" w:sz="4" w:space="0" w:color="auto"/>
            </w:tcBorders>
          </w:tcPr>
          <w:p w14:paraId="776EE044" w14:textId="7171D76F" w:rsidR="00600EC6" w:rsidRPr="000C3EAB" w:rsidRDefault="00600EC6" w:rsidP="004F7B6E">
            <w:pPr>
              <w:keepNext/>
              <w:keepLines/>
              <w:tabs>
                <w:tab w:val="left" w:pos="2104"/>
              </w:tabs>
              <w:suppressAutoHyphens/>
              <w:bidi/>
              <w:jc w:val="left"/>
              <w:rPr>
                <w:sz w:val="20"/>
              </w:rPr>
            </w:pPr>
            <w:r w:rsidRPr="000C3EAB">
              <w:rPr>
                <w:sz w:val="20"/>
              </w:rPr>
              <w:t>751.84</w:t>
            </w:r>
          </w:p>
        </w:tc>
        <w:tc>
          <w:tcPr>
            <w:tcW w:w="734" w:type="pct"/>
            <w:tcBorders>
              <w:top w:val="single" w:sz="4" w:space="0" w:color="auto"/>
              <w:left w:val="single" w:sz="4" w:space="0" w:color="auto"/>
              <w:bottom w:val="single" w:sz="4" w:space="0" w:color="auto"/>
              <w:right w:val="single" w:sz="4" w:space="0" w:color="auto"/>
            </w:tcBorders>
          </w:tcPr>
          <w:p w14:paraId="739E8224" w14:textId="5FBD906E" w:rsidR="00600EC6" w:rsidRPr="000C3EAB" w:rsidRDefault="00600EC6" w:rsidP="004F7B6E">
            <w:pPr>
              <w:keepNext/>
              <w:keepLines/>
              <w:tabs>
                <w:tab w:val="left" w:pos="2104"/>
              </w:tabs>
              <w:suppressAutoHyphens/>
              <w:bidi/>
              <w:jc w:val="left"/>
              <w:rPr>
                <w:sz w:val="20"/>
              </w:rPr>
            </w:pPr>
            <w:r w:rsidRPr="000C3EAB">
              <w:rPr>
                <w:sz w:val="20"/>
              </w:rPr>
              <w:t>661.31</w:t>
            </w:r>
          </w:p>
        </w:tc>
        <w:tc>
          <w:tcPr>
            <w:tcW w:w="707" w:type="pct"/>
            <w:tcBorders>
              <w:top w:val="single" w:sz="4" w:space="0" w:color="auto"/>
              <w:left w:val="single" w:sz="4" w:space="0" w:color="auto"/>
              <w:bottom w:val="single" w:sz="4" w:space="0" w:color="auto"/>
              <w:right w:val="single" w:sz="4" w:space="0" w:color="auto"/>
            </w:tcBorders>
          </w:tcPr>
          <w:p w14:paraId="22F39F95" w14:textId="604F475B" w:rsidR="00600EC6" w:rsidRPr="000C3EAB" w:rsidRDefault="00600EC6" w:rsidP="004F7B6E">
            <w:pPr>
              <w:keepNext/>
              <w:keepLines/>
              <w:tabs>
                <w:tab w:val="left" w:pos="2104"/>
              </w:tabs>
              <w:suppressAutoHyphens/>
              <w:bidi/>
              <w:jc w:val="left"/>
              <w:rPr>
                <w:sz w:val="20"/>
              </w:rPr>
            </w:pPr>
            <w:r w:rsidRPr="000C3EAB">
              <w:rPr>
                <w:sz w:val="20"/>
              </w:rPr>
              <w:t>534.87</w:t>
            </w:r>
          </w:p>
        </w:tc>
      </w:tr>
      <w:tr w:rsidR="00600EC6" w:rsidRPr="000C3EAB" w14:paraId="66F52194" w14:textId="77777777" w:rsidTr="008A30B7">
        <w:tc>
          <w:tcPr>
            <w:tcW w:w="911" w:type="pct"/>
            <w:tcBorders>
              <w:top w:val="single" w:sz="4" w:space="0" w:color="auto"/>
              <w:left w:val="single" w:sz="4" w:space="0" w:color="auto"/>
              <w:bottom w:val="single" w:sz="4" w:space="0" w:color="auto"/>
              <w:right w:val="single" w:sz="4" w:space="0" w:color="auto"/>
            </w:tcBorders>
          </w:tcPr>
          <w:p w14:paraId="1B894BD7" w14:textId="7FC34A90" w:rsidR="00600EC6" w:rsidRPr="000C3EAB" w:rsidRDefault="00B4744C" w:rsidP="00600EC6">
            <w:pPr>
              <w:keepNext/>
              <w:keepLines/>
              <w:tabs>
                <w:tab w:val="left" w:pos="2104"/>
              </w:tabs>
              <w:suppressAutoHyphens/>
              <w:bidi/>
              <w:rPr>
                <w:sz w:val="20"/>
              </w:rPr>
            </w:pPr>
            <w:r w:rsidRPr="000C3EAB">
              <w:rPr>
                <w:sz w:val="20"/>
              </w:rPr>
              <w:t>HFC</w:t>
            </w:r>
            <w:r w:rsidR="00600EC6" w:rsidRPr="000C3EAB">
              <w:rPr>
                <w:sz w:val="20"/>
              </w:rPr>
              <w:t>-152a</w:t>
            </w:r>
          </w:p>
        </w:tc>
        <w:tc>
          <w:tcPr>
            <w:tcW w:w="601" w:type="pct"/>
            <w:tcBorders>
              <w:top w:val="single" w:sz="4" w:space="0" w:color="auto"/>
              <w:left w:val="single" w:sz="4" w:space="0" w:color="auto"/>
              <w:bottom w:val="single" w:sz="4" w:space="0" w:color="auto"/>
              <w:right w:val="single" w:sz="4" w:space="0" w:color="auto"/>
            </w:tcBorders>
          </w:tcPr>
          <w:p w14:paraId="7D2F42DB" w14:textId="77777777" w:rsidR="00600EC6" w:rsidRPr="000C3EAB" w:rsidRDefault="00600EC6" w:rsidP="004F7B6E">
            <w:pPr>
              <w:keepNext/>
              <w:keepLines/>
              <w:suppressAutoHyphens/>
              <w:bidi/>
              <w:jc w:val="left"/>
              <w:rPr>
                <w:sz w:val="20"/>
              </w:rPr>
            </w:pPr>
            <w:r w:rsidRPr="000C3EAB">
              <w:rPr>
                <w:sz w:val="20"/>
              </w:rPr>
              <w:t>124</w:t>
            </w:r>
          </w:p>
        </w:tc>
        <w:tc>
          <w:tcPr>
            <w:tcW w:w="651" w:type="pct"/>
            <w:tcBorders>
              <w:top w:val="single" w:sz="4" w:space="0" w:color="auto"/>
              <w:left w:val="single" w:sz="4" w:space="0" w:color="auto"/>
              <w:bottom w:val="single" w:sz="4" w:space="0" w:color="auto"/>
              <w:right w:val="single" w:sz="4" w:space="0" w:color="auto"/>
            </w:tcBorders>
          </w:tcPr>
          <w:p w14:paraId="1924BDE7" w14:textId="040D8FA2" w:rsidR="00600EC6" w:rsidRPr="000C3EAB" w:rsidRDefault="00600EC6" w:rsidP="004F7B6E">
            <w:pPr>
              <w:keepNext/>
              <w:keepLines/>
              <w:tabs>
                <w:tab w:val="left" w:pos="2104"/>
              </w:tabs>
              <w:suppressAutoHyphens/>
              <w:bidi/>
              <w:jc w:val="left"/>
              <w:rPr>
                <w:sz w:val="20"/>
              </w:rPr>
            </w:pPr>
            <w:r w:rsidRPr="000C3EAB">
              <w:rPr>
                <w:sz w:val="20"/>
              </w:rPr>
              <w:t>74.20</w:t>
            </w:r>
          </w:p>
        </w:tc>
        <w:tc>
          <w:tcPr>
            <w:tcW w:w="716" w:type="pct"/>
            <w:tcBorders>
              <w:top w:val="single" w:sz="4" w:space="0" w:color="auto"/>
              <w:left w:val="single" w:sz="4" w:space="0" w:color="auto"/>
              <w:bottom w:val="single" w:sz="4" w:space="0" w:color="auto"/>
              <w:right w:val="single" w:sz="4" w:space="0" w:color="auto"/>
            </w:tcBorders>
          </w:tcPr>
          <w:p w14:paraId="31960197" w14:textId="547DFC79" w:rsidR="00600EC6" w:rsidRPr="000C3EAB" w:rsidRDefault="00600EC6" w:rsidP="004F7B6E">
            <w:pPr>
              <w:keepNext/>
              <w:keepLines/>
              <w:tabs>
                <w:tab w:val="left" w:pos="2104"/>
              </w:tabs>
              <w:suppressAutoHyphens/>
              <w:bidi/>
              <w:jc w:val="left"/>
              <w:rPr>
                <w:sz w:val="20"/>
              </w:rPr>
            </w:pPr>
            <w:r w:rsidRPr="000C3EAB">
              <w:rPr>
                <w:sz w:val="20"/>
              </w:rPr>
              <w:t>17.01</w:t>
            </w:r>
          </w:p>
        </w:tc>
        <w:tc>
          <w:tcPr>
            <w:tcW w:w="680" w:type="pct"/>
            <w:tcBorders>
              <w:top w:val="single" w:sz="4" w:space="0" w:color="auto"/>
              <w:left w:val="single" w:sz="4" w:space="0" w:color="auto"/>
              <w:bottom w:val="single" w:sz="4" w:space="0" w:color="auto"/>
              <w:right w:val="single" w:sz="4" w:space="0" w:color="auto"/>
            </w:tcBorders>
          </w:tcPr>
          <w:p w14:paraId="62C7B9F2" w14:textId="70686374" w:rsidR="00600EC6" w:rsidRPr="000C3EAB" w:rsidRDefault="00600EC6" w:rsidP="004F7B6E">
            <w:pPr>
              <w:keepNext/>
              <w:keepLines/>
              <w:tabs>
                <w:tab w:val="left" w:pos="2104"/>
              </w:tabs>
              <w:suppressAutoHyphens/>
              <w:bidi/>
              <w:jc w:val="left"/>
              <w:rPr>
                <w:sz w:val="20"/>
              </w:rPr>
            </w:pPr>
            <w:r w:rsidRPr="000C3EAB">
              <w:rPr>
                <w:sz w:val="20"/>
              </w:rPr>
              <w:t>22.00</w:t>
            </w:r>
          </w:p>
        </w:tc>
        <w:tc>
          <w:tcPr>
            <w:tcW w:w="734" w:type="pct"/>
            <w:tcBorders>
              <w:top w:val="single" w:sz="4" w:space="0" w:color="auto"/>
              <w:left w:val="single" w:sz="4" w:space="0" w:color="auto"/>
              <w:bottom w:val="single" w:sz="4" w:space="0" w:color="auto"/>
              <w:right w:val="single" w:sz="4" w:space="0" w:color="auto"/>
            </w:tcBorders>
          </w:tcPr>
          <w:p w14:paraId="23356CAE" w14:textId="27BF44E6" w:rsidR="00600EC6" w:rsidRPr="000C3EAB" w:rsidRDefault="00600EC6" w:rsidP="004F7B6E">
            <w:pPr>
              <w:keepNext/>
              <w:keepLines/>
              <w:tabs>
                <w:tab w:val="left" w:pos="2104"/>
              </w:tabs>
              <w:suppressAutoHyphens/>
              <w:bidi/>
              <w:jc w:val="left"/>
              <w:rPr>
                <w:sz w:val="20"/>
              </w:rPr>
            </w:pPr>
            <w:r w:rsidRPr="000C3EAB">
              <w:rPr>
                <w:sz w:val="20"/>
              </w:rPr>
              <w:t>0.00</w:t>
            </w:r>
          </w:p>
        </w:tc>
        <w:tc>
          <w:tcPr>
            <w:tcW w:w="707" w:type="pct"/>
            <w:tcBorders>
              <w:top w:val="single" w:sz="4" w:space="0" w:color="auto"/>
              <w:left w:val="single" w:sz="4" w:space="0" w:color="auto"/>
              <w:bottom w:val="single" w:sz="4" w:space="0" w:color="auto"/>
              <w:right w:val="single" w:sz="4" w:space="0" w:color="auto"/>
            </w:tcBorders>
          </w:tcPr>
          <w:p w14:paraId="53971B0A" w14:textId="264E5567" w:rsidR="00600EC6" w:rsidRPr="000C3EAB" w:rsidRDefault="00600EC6" w:rsidP="004F7B6E">
            <w:pPr>
              <w:keepNext/>
              <w:keepLines/>
              <w:tabs>
                <w:tab w:val="left" w:pos="2104"/>
              </w:tabs>
              <w:suppressAutoHyphens/>
              <w:bidi/>
              <w:jc w:val="left"/>
              <w:rPr>
                <w:sz w:val="20"/>
              </w:rPr>
            </w:pPr>
            <w:r w:rsidRPr="000C3EAB">
              <w:rPr>
                <w:sz w:val="20"/>
              </w:rPr>
              <w:t>0.00</w:t>
            </w:r>
          </w:p>
        </w:tc>
      </w:tr>
      <w:tr w:rsidR="00600EC6" w:rsidRPr="000C3EAB" w14:paraId="00109AFF" w14:textId="77777777" w:rsidTr="008A30B7">
        <w:tc>
          <w:tcPr>
            <w:tcW w:w="911" w:type="pct"/>
            <w:tcBorders>
              <w:top w:val="single" w:sz="4" w:space="0" w:color="auto"/>
              <w:left w:val="single" w:sz="4" w:space="0" w:color="auto"/>
              <w:bottom w:val="single" w:sz="4" w:space="0" w:color="auto"/>
              <w:right w:val="single" w:sz="4" w:space="0" w:color="auto"/>
            </w:tcBorders>
          </w:tcPr>
          <w:p w14:paraId="65160786" w14:textId="4BF01FAA" w:rsidR="00600EC6" w:rsidRPr="000C3EAB" w:rsidRDefault="00B4744C" w:rsidP="00600EC6">
            <w:pPr>
              <w:keepNext/>
              <w:keepLines/>
              <w:tabs>
                <w:tab w:val="left" w:pos="2104"/>
              </w:tabs>
              <w:suppressAutoHyphens/>
              <w:bidi/>
              <w:rPr>
                <w:sz w:val="20"/>
              </w:rPr>
            </w:pPr>
            <w:r w:rsidRPr="000C3EAB">
              <w:rPr>
                <w:sz w:val="20"/>
              </w:rPr>
              <w:t>HFC</w:t>
            </w:r>
            <w:r w:rsidR="00600EC6" w:rsidRPr="000C3EAB">
              <w:rPr>
                <w:sz w:val="20"/>
              </w:rPr>
              <w:t>-227ea</w:t>
            </w:r>
          </w:p>
        </w:tc>
        <w:tc>
          <w:tcPr>
            <w:tcW w:w="601" w:type="pct"/>
            <w:tcBorders>
              <w:top w:val="single" w:sz="4" w:space="0" w:color="auto"/>
              <w:left w:val="single" w:sz="4" w:space="0" w:color="auto"/>
              <w:bottom w:val="single" w:sz="4" w:space="0" w:color="auto"/>
              <w:right w:val="single" w:sz="4" w:space="0" w:color="auto"/>
            </w:tcBorders>
          </w:tcPr>
          <w:p w14:paraId="192B9AF0" w14:textId="77777777" w:rsidR="00600EC6" w:rsidRPr="000C3EAB" w:rsidRDefault="00600EC6" w:rsidP="004F7B6E">
            <w:pPr>
              <w:keepNext/>
              <w:keepLines/>
              <w:tabs>
                <w:tab w:val="left" w:pos="2104"/>
              </w:tabs>
              <w:suppressAutoHyphens/>
              <w:bidi/>
              <w:jc w:val="left"/>
              <w:rPr>
                <w:sz w:val="20"/>
              </w:rPr>
            </w:pPr>
            <w:r w:rsidRPr="000C3EAB">
              <w:rPr>
                <w:sz w:val="20"/>
              </w:rPr>
              <w:t>3,220</w:t>
            </w:r>
          </w:p>
        </w:tc>
        <w:tc>
          <w:tcPr>
            <w:tcW w:w="651" w:type="pct"/>
            <w:tcBorders>
              <w:top w:val="single" w:sz="4" w:space="0" w:color="auto"/>
              <w:left w:val="single" w:sz="4" w:space="0" w:color="auto"/>
              <w:bottom w:val="single" w:sz="4" w:space="0" w:color="auto"/>
              <w:right w:val="single" w:sz="4" w:space="0" w:color="auto"/>
            </w:tcBorders>
          </w:tcPr>
          <w:p w14:paraId="38E3BB4F" w14:textId="7681252B" w:rsidR="00600EC6" w:rsidRPr="000C3EAB" w:rsidRDefault="00600EC6" w:rsidP="004F7B6E">
            <w:pPr>
              <w:keepNext/>
              <w:keepLines/>
              <w:tabs>
                <w:tab w:val="left" w:pos="2104"/>
              </w:tabs>
              <w:suppressAutoHyphens/>
              <w:bidi/>
              <w:jc w:val="left"/>
              <w:rPr>
                <w:sz w:val="20"/>
              </w:rPr>
            </w:pPr>
            <w:r w:rsidRPr="000C3EAB">
              <w:rPr>
                <w:sz w:val="20"/>
              </w:rPr>
              <w:t>12.41</w:t>
            </w:r>
          </w:p>
        </w:tc>
        <w:tc>
          <w:tcPr>
            <w:tcW w:w="716" w:type="pct"/>
            <w:tcBorders>
              <w:top w:val="single" w:sz="4" w:space="0" w:color="auto"/>
              <w:left w:val="single" w:sz="4" w:space="0" w:color="auto"/>
              <w:bottom w:val="single" w:sz="4" w:space="0" w:color="auto"/>
              <w:right w:val="single" w:sz="4" w:space="0" w:color="auto"/>
            </w:tcBorders>
          </w:tcPr>
          <w:p w14:paraId="1395A28A" w14:textId="51945797" w:rsidR="00600EC6" w:rsidRPr="000C3EAB" w:rsidRDefault="00600EC6" w:rsidP="004F7B6E">
            <w:pPr>
              <w:keepNext/>
              <w:keepLines/>
              <w:tabs>
                <w:tab w:val="left" w:pos="2104"/>
              </w:tabs>
              <w:suppressAutoHyphens/>
              <w:bidi/>
              <w:jc w:val="left"/>
              <w:rPr>
                <w:sz w:val="20"/>
              </w:rPr>
            </w:pPr>
            <w:r w:rsidRPr="000C3EAB">
              <w:rPr>
                <w:sz w:val="20"/>
              </w:rPr>
              <w:t>9.85</w:t>
            </w:r>
          </w:p>
        </w:tc>
        <w:tc>
          <w:tcPr>
            <w:tcW w:w="680" w:type="pct"/>
            <w:tcBorders>
              <w:top w:val="single" w:sz="4" w:space="0" w:color="auto"/>
              <w:left w:val="single" w:sz="4" w:space="0" w:color="auto"/>
              <w:bottom w:val="single" w:sz="4" w:space="0" w:color="auto"/>
              <w:right w:val="single" w:sz="4" w:space="0" w:color="auto"/>
            </w:tcBorders>
          </w:tcPr>
          <w:p w14:paraId="6E893DA1" w14:textId="3694F6EE" w:rsidR="00600EC6" w:rsidRPr="000C3EAB" w:rsidRDefault="00600EC6" w:rsidP="004F7B6E">
            <w:pPr>
              <w:keepNext/>
              <w:keepLines/>
              <w:tabs>
                <w:tab w:val="left" w:pos="2104"/>
              </w:tabs>
              <w:suppressAutoHyphens/>
              <w:bidi/>
              <w:jc w:val="left"/>
              <w:rPr>
                <w:sz w:val="20"/>
              </w:rPr>
            </w:pPr>
            <w:r w:rsidRPr="000C3EAB">
              <w:rPr>
                <w:sz w:val="20"/>
              </w:rPr>
              <w:t>10.74</w:t>
            </w:r>
          </w:p>
        </w:tc>
        <w:tc>
          <w:tcPr>
            <w:tcW w:w="734" w:type="pct"/>
            <w:tcBorders>
              <w:top w:val="single" w:sz="4" w:space="0" w:color="auto"/>
              <w:left w:val="single" w:sz="4" w:space="0" w:color="auto"/>
              <w:bottom w:val="single" w:sz="4" w:space="0" w:color="auto"/>
              <w:right w:val="single" w:sz="4" w:space="0" w:color="auto"/>
            </w:tcBorders>
          </w:tcPr>
          <w:p w14:paraId="220E3DDB" w14:textId="0DEC1543" w:rsidR="00600EC6" w:rsidRPr="000C3EAB" w:rsidRDefault="00600EC6" w:rsidP="004F7B6E">
            <w:pPr>
              <w:keepNext/>
              <w:keepLines/>
              <w:tabs>
                <w:tab w:val="left" w:pos="2104"/>
              </w:tabs>
              <w:suppressAutoHyphens/>
              <w:bidi/>
              <w:jc w:val="left"/>
              <w:rPr>
                <w:sz w:val="20"/>
              </w:rPr>
            </w:pPr>
            <w:r w:rsidRPr="000C3EAB">
              <w:rPr>
                <w:sz w:val="20"/>
              </w:rPr>
              <w:t>5.37</w:t>
            </w:r>
          </w:p>
        </w:tc>
        <w:tc>
          <w:tcPr>
            <w:tcW w:w="707" w:type="pct"/>
            <w:tcBorders>
              <w:top w:val="single" w:sz="4" w:space="0" w:color="auto"/>
              <w:left w:val="single" w:sz="4" w:space="0" w:color="auto"/>
              <w:bottom w:val="single" w:sz="4" w:space="0" w:color="auto"/>
              <w:right w:val="single" w:sz="4" w:space="0" w:color="auto"/>
            </w:tcBorders>
          </w:tcPr>
          <w:p w14:paraId="1767B17C" w14:textId="356EBFB7" w:rsidR="00600EC6" w:rsidRPr="000C3EAB" w:rsidRDefault="00600EC6" w:rsidP="004F7B6E">
            <w:pPr>
              <w:keepNext/>
              <w:keepLines/>
              <w:tabs>
                <w:tab w:val="left" w:pos="2104"/>
              </w:tabs>
              <w:suppressAutoHyphens/>
              <w:bidi/>
              <w:jc w:val="left"/>
              <w:rPr>
                <w:sz w:val="20"/>
              </w:rPr>
            </w:pPr>
            <w:r w:rsidRPr="000C3EAB">
              <w:rPr>
                <w:sz w:val="20"/>
              </w:rPr>
              <w:t>3.26</w:t>
            </w:r>
          </w:p>
        </w:tc>
      </w:tr>
      <w:tr w:rsidR="008A30B7" w:rsidRPr="000C3EAB" w14:paraId="27DA50CC" w14:textId="77777777" w:rsidTr="008A30B7">
        <w:tc>
          <w:tcPr>
            <w:tcW w:w="911" w:type="pct"/>
            <w:tcBorders>
              <w:top w:val="single" w:sz="4" w:space="0" w:color="auto"/>
              <w:left w:val="single" w:sz="4" w:space="0" w:color="auto"/>
              <w:bottom w:val="single" w:sz="4" w:space="0" w:color="auto"/>
              <w:right w:val="single" w:sz="4" w:space="0" w:color="auto"/>
            </w:tcBorders>
          </w:tcPr>
          <w:p w14:paraId="1816DDEA" w14:textId="77777777" w:rsidR="008A30B7" w:rsidRPr="000C3EAB" w:rsidRDefault="008A30B7" w:rsidP="008A30B7">
            <w:pPr>
              <w:keepNext/>
              <w:keepLines/>
              <w:tabs>
                <w:tab w:val="left" w:pos="2104"/>
              </w:tabs>
              <w:suppressAutoHyphens/>
              <w:bidi/>
              <w:rPr>
                <w:sz w:val="20"/>
              </w:rPr>
            </w:pPr>
            <w:r w:rsidRPr="000C3EAB">
              <w:rPr>
                <w:sz w:val="20"/>
              </w:rPr>
              <w:t>R-404A</w:t>
            </w:r>
          </w:p>
        </w:tc>
        <w:tc>
          <w:tcPr>
            <w:tcW w:w="601" w:type="pct"/>
            <w:tcBorders>
              <w:top w:val="single" w:sz="4" w:space="0" w:color="auto"/>
              <w:left w:val="single" w:sz="4" w:space="0" w:color="auto"/>
              <w:bottom w:val="single" w:sz="4" w:space="0" w:color="auto"/>
              <w:right w:val="single" w:sz="4" w:space="0" w:color="auto"/>
            </w:tcBorders>
          </w:tcPr>
          <w:p w14:paraId="404C131B" w14:textId="2763CB03" w:rsidR="008A30B7" w:rsidRPr="000C3EAB" w:rsidRDefault="008A30B7" w:rsidP="004F7B6E">
            <w:pPr>
              <w:keepNext/>
              <w:keepLines/>
              <w:tabs>
                <w:tab w:val="left" w:pos="2104"/>
              </w:tabs>
              <w:suppressAutoHyphens/>
              <w:bidi/>
              <w:jc w:val="left"/>
              <w:rPr>
                <w:sz w:val="20"/>
              </w:rPr>
            </w:pPr>
            <w:r w:rsidRPr="000C3EAB">
              <w:rPr>
                <w:sz w:val="20"/>
              </w:rPr>
              <w:t>3,921</w:t>
            </w:r>
            <w:r w:rsidR="00805282" w:rsidRPr="000C3EAB">
              <w:rPr>
                <w:sz w:val="20"/>
              </w:rPr>
              <w:t>.</w:t>
            </w:r>
            <w:r w:rsidRPr="000C3EAB">
              <w:rPr>
                <w:sz w:val="20"/>
              </w:rPr>
              <w:t>60</w:t>
            </w:r>
          </w:p>
        </w:tc>
        <w:tc>
          <w:tcPr>
            <w:tcW w:w="651" w:type="pct"/>
            <w:tcBorders>
              <w:top w:val="single" w:sz="4" w:space="0" w:color="auto"/>
              <w:left w:val="single" w:sz="4" w:space="0" w:color="auto"/>
              <w:bottom w:val="single" w:sz="4" w:space="0" w:color="auto"/>
              <w:right w:val="single" w:sz="4" w:space="0" w:color="auto"/>
            </w:tcBorders>
          </w:tcPr>
          <w:p w14:paraId="4185C3AD" w14:textId="73AF675C" w:rsidR="008A30B7" w:rsidRPr="000C3EAB" w:rsidRDefault="008A30B7" w:rsidP="004F7B6E">
            <w:pPr>
              <w:keepNext/>
              <w:keepLines/>
              <w:tabs>
                <w:tab w:val="left" w:pos="2104"/>
              </w:tabs>
              <w:suppressAutoHyphens/>
              <w:bidi/>
              <w:jc w:val="left"/>
              <w:rPr>
                <w:sz w:val="20"/>
              </w:rPr>
            </w:pPr>
            <w:r w:rsidRPr="000C3EAB">
              <w:rPr>
                <w:sz w:val="20"/>
              </w:rPr>
              <w:t>68</w:t>
            </w:r>
            <w:r w:rsidR="00805282" w:rsidRPr="000C3EAB">
              <w:rPr>
                <w:sz w:val="20"/>
              </w:rPr>
              <w:t>.</w:t>
            </w:r>
            <w:r w:rsidRPr="000C3EAB">
              <w:rPr>
                <w:sz w:val="20"/>
              </w:rPr>
              <w:t>23</w:t>
            </w:r>
          </w:p>
        </w:tc>
        <w:tc>
          <w:tcPr>
            <w:tcW w:w="716" w:type="pct"/>
            <w:tcBorders>
              <w:top w:val="single" w:sz="4" w:space="0" w:color="auto"/>
              <w:left w:val="single" w:sz="4" w:space="0" w:color="auto"/>
              <w:bottom w:val="single" w:sz="4" w:space="0" w:color="auto"/>
              <w:right w:val="single" w:sz="4" w:space="0" w:color="auto"/>
            </w:tcBorders>
          </w:tcPr>
          <w:p w14:paraId="43B09572" w14:textId="18E641FB" w:rsidR="008A30B7" w:rsidRPr="000C3EAB" w:rsidRDefault="008A30B7" w:rsidP="004F7B6E">
            <w:pPr>
              <w:keepNext/>
              <w:keepLines/>
              <w:tabs>
                <w:tab w:val="left" w:pos="2104"/>
              </w:tabs>
              <w:suppressAutoHyphens/>
              <w:bidi/>
              <w:jc w:val="left"/>
              <w:rPr>
                <w:sz w:val="20"/>
              </w:rPr>
            </w:pPr>
            <w:r w:rsidRPr="000C3EAB">
              <w:rPr>
                <w:sz w:val="20"/>
              </w:rPr>
              <w:t>129</w:t>
            </w:r>
            <w:r w:rsidR="00805282" w:rsidRPr="000C3EAB">
              <w:rPr>
                <w:sz w:val="20"/>
              </w:rPr>
              <w:t>.</w:t>
            </w:r>
            <w:r w:rsidRPr="000C3EAB">
              <w:rPr>
                <w:sz w:val="20"/>
              </w:rPr>
              <w:t>55</w:t>
            </w:r>
          </w:p>
        </w:tc>
        <w:tc>
          <w:tcPr>
            <w:tcW w:w="680" w:type="pct"/>
            <w:tcBorders>
              <w:top w:val="single" w:sz="4" w:space="0" w:color="auto"/>
              <w:left w:val="single" w:sz="4" w:space="0" w:color="auto"/>
              <w:bottom w:val="single" w:sz="4" w:space="0" w:color="auto"/>
              <w:right w:val="single" w:sz="4" w:space="0" w:color="auto"/>
            </w:tcBorders>
          </w:tcPr>
          <w:p w14:paraId="686208D5" w14:textId="7F46D03A" w:rsidR="008A30B7" w:rsidRPr="000C3EAB" w:rsidRDefault="008A30B7" w:rsidP="004F7B6E">
            <w:pPr>
              <w:keepNext/>
              <w:keepLines/>
              <w:tabs>
                <w:tab w:val="left" w:pos="2104"/>
              </w:tabs>
              <w:suppressAutoHyphens/>
              <w:bidi/>
              <w:jc w:val="left"/>
              <w:rPr>
                <w:sz w:val="20"/>
              </w:rPr>
            </w:pPr>
            <w:r w:rsidRPr="000C3EAB">
              <w:rPr>
                <w:sz w:val="20"/>
              </w:rPr>
              <w:t>151</w:t>
            </w:r>
            <w:r w:rsidR="00805282" w:rsidRPr="000C3EAB">
              <w:rPr>
                <w:sz w:val="20"/>
              </w:rPr>
              <w:t>.</w:t>
            </w:r>
            <w:r w:rsidRPr="000C3EAB">
              <w:rPr>
                <w:sz w:val="20"/>
              </w:rPr>
              <w:t>75</w:t>
            </w:r>
          </w:p>
        </w:tc>
        <w:tc>
          <w:tcPr>
            <w:tcW w:w="734" w:type="pct"/>
            <w:tcBorders>
              <w:top w:val="single" w:sz="4" w:space="0" w:color="auto"/>
              <w:left w:val="single" w:sz="4" w:space="0" w:color="auto"/>
              <w:bottom w:val="single" w:sz="4" w:space="0" w:color="auto"/>
              <w:right w:val="single" w:sz="4" w:space="0" w:color="auto"/>
            </w:tcBorders>
          </w:tcPr>
          <w:p w14:paraId="13F9CC17" w14:textId="0D7F6D9A" w:rsidR="008A30B7" w:rsidRPr="000C3EAB" w:rsidRDefault="008A30B7" w:rsidP="004F7B6E">
            <w:pPr>
              <w:keepNext/>
              <w:keepLines/>
              <w:tabs>
                <w:tab w:val="left" w:pos="2104"/>
              </w:tabs>
              <w:suppressAutoHyphens/>
              <w:bidi/>
              <w:jc w:val="left"/>
              <w:rPr>
                <w:sz w:val="20"/>
              </w:rPr>
            </w:pPr>
            <w:r w:rsidRPr="000C3EAB">
              <w:rPr>
                <w:sz w:val="20"/>
              </w:rPr>
              <w:t>166</w:t>
            </w:r>
            <w:r w:rsidR="00805282" w:rsidRPr="000C3EAB">
              <w:rPr>
                <w:sz w:val="20"/>
              </w:rPr>
              <w:t>.</w:t>
            </w:r>
            <w:r w:rsidRPr="000C3EAB">
              <w:rPr>
                <w:sz w:val="20"/>
              </w:rPr>
              <w:t>76</w:t>
            </w:r>
          </w:p>
        </w:tc>
        <w:tc>
          <w:tcPr>
            <w:tcW w:w="707" w:type="pct"/>
            <w:tcBorders>
              <w:top w:val="single" w:sz="4" w:space="0" w:color="auto"/>
              <w:left w:val="single" w:sz="4" w:space="0" w:color="auto"/>
              <w:bottom w:val="single" w:sz="4" w:space="0" w:color="auto"/>
              <w:right w:val="single" w:sz="4" w:space="0" w:color="auto"/>
            </w:tcBorders>
          </w:tcPr>
          <w:p w14:paraId="711759BB" w14:textId="45150D73" w:rsidR="008A30B7" w:rsidRPr="000C3EAB" w:rsidRDefault="008A30B7" w:rsidP="004F7B6E">
            <w:pPr>
              <w:keepNext/>
              <w:keepLines/>
              <w:tabs>
                <w:tab w:val="left" w:pos="2104"/>
              </w:tabs>
              <w:suppressAutoHyphens/>
              <w:bidi/>
              <w:jc w:val="left"/>
              <w:rPr>
                <w:sz w:val="20"/>
              </w:rPr>
            </w:pPr>
            <w:r w:rsidRPr="000C3EAB">
              <w:rPr>
                <w:sz w:val="20"/>
              </w:rPr>
              <w:t>148</w:t>
            </w:r>
            <w:r w:rsidR="00805282" w:rsidRPr="000C3EAB">
              <w:rPr>
                <w:sz w:val="20"/>
              </w:rPr>
              <w:t>.</w:t>
            </w:r>
            <w:r w:rsidRPr="000C3EAB">
              <w:rPr>
                <w:sz w:val="20"/>
              </w:rPr>
              <w:t>60</w:t>
            </w:r>
          </w:p>
        </w:tc>
      </w:tr>
      <w:tr w:rsidR="008A30B7" w:rsidRPr="000C3EAB" w14:paraId="506A6A42" w14:textId="77777777" w:rsidTr="008A30B7">
        <w:tc>
          <w:tcPr>
            <w:tcW w:w="911" w:type="pct"/>
            <w:tcBorders>
              <w:top w:val="single" w:sz="4" w:space="0" w:color="auto"/>
              <w:left w:val="single" w:sz="4" w:space="0" w:color="auto"/>
              <w:bottom w:val="single" w:sz="4" w:space="0" w:color="auto"/>
              <w:right w:val="single" w:sz="4" w:space="0" w:color="auto"/>
            </w:tcBorders>
          </w:tcPr>
          <w:p w14:paraId="7D5A714E" w14:textId="77777777" w:rsidR="008A30B7" w:rsidRPr="000C3EAB" w:rsidRDefault="008A30B7" w:rsidP="008A30B7">
            <w:pPr>
              <w:keepNext/>
              <w:keepLines/>
              <w:tabs>
                <w:tab w:val="left" w:pos="2104"/>
              </w:tabs>
              <w:suppressAutoHyphens/>
              <w:bidi/>
              <w:rPr>
                <w:sz w:val="20"/>
              </w:rPr>
            </w:pPr>
            <w:r w:rsidRPr="000C3EAB">
              <w:rPr>
                <w:sz w:val="20"/>
              </w:rPr>
              <w:t>R-407C</w:t>
            </w:r>
          </w:p>
        </w:tc>
        <w:tc>
          <w:tcPr>
            <w:tcW w:w="601" w:type="pct"/>
            <w:tcBorders>
              <w:top w:val="single" w:sz="4" w:space="0" w:color="auto"/>
              <w:left w:val="single" w:sz="4" w:space="0" w:color="auto"/>
              <w:bottom w:val="single" w:sz="4" w:space="0" w:color="auto"/>
              <w:right w:val="single" w:sz="4" w:space="0" w:color="auto"/>
            </w:tcBorders>
          </w:tcPr>
          <w:p w14:paraId="11B9BD51" w14:textId="69ABF9E9" w:rsidR="008A30B7" w:rsidRPr="000C3EAB" w:rsidRDefault="008A30B7" w:rsidP="004F7B6E">
            <w:pPr>
              <w:keepNext/>
              <w:keepLines/>
              <w:tabs>
                <w:tab w:val="left" w:pos="2104"/>
              </w:tabs>
              <w:suppressAutoHyphens/>
              <w:bidi/>
              <w:jc w:val="left"/>
              <w:rPr>
                <w:sz w:val="20"/>
              </w:rPr>
            </w:pPr>
            <w:r w:rsidRPr="000C3EAB">
              <w:rPr>
                <w:sz w:val="20"/>
              </w:rPr>
              <w:t>1,773</w:t>
            </w:r>
            <w:r w:rsidR="00805282" w:rsidRPr="000C3EAB">
              <w:rPr>
                <w:sz w:val="20"/>
              </w:rPr>
              <w:t>.</w:t>
            </w:r>
            <w:r w:rsidRPr="000C3EAB">
              <w:rPr>
                <w:sz w:val="20"/>
              </w:rPr>
              <w:t>85</w:t>
            </w:r>
          </w:p>
        </w:tc>
        <w:tc>
          <w:tcPr>
            <w:tcW w:w="651" w:type="pct"/>
            <w:tcBorders>
              <w:top w:val="single" w:sz="4" w:space="0" w:color="auto"/>
              <w:left w:val="single" w:sz="4" w:space="0" w:color="auto"/>
              <w:bottom w:val="single" w:sz="4" w:space="0" w:color="auto"/>
              <w:right w:val="single" w:sz="4" w:space="0" w:color="auto"/>
            </w:tcBorders>
          </w:tcPr>
          <w:p w14:paraId="1DA08932" w14:textId="4AE57F44" w:rsidR="008A30B7" w:rsidRPr="000C3EAB" w:rsidRDefault="008A30B7" w:rsidP="004F7B6E">
            <w:pPr>
              <w:keepNext/>
              <w:keepLines/>
              <w:tabs>
                <w:tab w:val="left" w:pos="2104"/>
              </w:tabs>
              <w:suppressAutoHyphens/>
              <w:bidi/>
              <w:jc w:val="left"/>
              <w:rPr>
                <w:sz w:val="20"/>
              </w:rPr>
            </w:pPr>
            <w:r w:rsidRPr="000C3EAB">
              <w:rPr>
                <w:sz w:val="20"/>
              </w:rPr>
              <w:t>23</w:t>
            </w:r>
            <w:r w:rsidR="00805282" w:rsidRPr="000C3EAB">
              <w:rPr>
                <w:sz w:val="20"/>
              </w:rPr>
              <w:t>.</w:t>
            </w:r>
            <w:r w:rsidRPr="000C3EAB">
              <w:rPr>
                <w:sz w:val="20"/>
              </w:rPr>
              <w:t>44</w:t>
            </w:r>
          </w:p>
        </w:tc>
        <w:tc>
          <w:tcPr>
            <w:tcW w:w="716" w:type="pct"/>
            <w:tcBorders>
              <w:top w:val="single" w:sz="4" w:space="0" w:color="auto"/>
              <w:left w:val="single" w:sz="4" w:space="0" w:color="auto"/>
              <w:bottom w:val="single" w:sz="4" w:space="0" w:color="auto"/>
              <w:right w:val="single" w:sz="4" w:space="0" w:color="auto"/>
            </w:tcBorders>
          </w:tcPr>
          <w:p w14:paraId="32BC028E" w14:textId="5DFB27A1" w:rsidR="008A30B7" w:rsidRPr="000C3EAB" w:rsidRDefault="008A30B7" w:rsidP="004F7B6E">
            <w:pPr>
              <w:keepNext/>
              <w:keepLines/>
              <w:tabs>
                <w:tab w:val="left" w:pos="2104"/>
              </w:tabs>
              <w:suppressAutoHyphens/>
              <w:bidi/>
              <w:jc w:val="left"/>
              <w:rPr>
                <w:sz w:val="20"/>
              </w:rPr>
            </w:pPr>
            <w:r w:rsidRPr="000C3EAB">
              <w:rPr>
                <w:sz w:val="20"/>
              </w:rPr>
              <w:t>36</w:t>
            </w:r>
            <w:r w:rsidR="00805282" w:rsidRPr="000C3EAB">
              <w:rPr>
                <w:sz w:val="20"/>
              </w:rPr>
              <w:t>.</w:t>
            </w:r>
            <w:r w:rsidRPr="000C3EAB">
              <w:rPr>
                <w:sz w:val="20"/>
              </w:rPr>
              <w:t>51</w:t>
            </w:r>
          </w:p>
        </w:tc>
        <w:tc>
          <w:tcPr>
            <w:tcW w:w="680" w:type="pct"/>
            <w:tcBorders>
              <w:top w:val="single" w:sz="4" w:space="0" w:color="auto"/>
              <w:left w:val="single" w:sz="4" w:space="0" w:color="auto"/>
              <w:bottom w:val="single" w:sz="4" w:space="0" w:color="auto"/>
              <w:right w:val="single" w:sz="4" w:space="0" w:color="auto"/>
            </w:tcBorders>
          </w:tcPr>
          <w:p w14:paraId="71BACEAF" w14:textId="4624BC38" w:rsidR="008A30B7" w:rsidRPr="000C3EAB" w:rsidRDefault="008A30B7" w:rsidP="004F7B6E">
            <w:pPr>
              <w:keepNext/>
              <w:keepLines/>
              <w:tabs>
                <w:tab w:val="left" w:pos="2104"/>
              </w:tabs>
              <w:suppressAutoHyphens/>
              <w:bidi/>
              <w:jc w:val="left"/>
              <w:rPr>
                <w:sz w:val="20"/>
              </w:rPr>
            </w:pPr>
            <w:r w:rsidRPr="000C3EAB">
              <w:rPr>
                <w:sz w:val="20"/>
              </w:rPr>
              <w:t>30</w:t>
            </w:r>
            <w:r w:rsidR="00805282" w:rsidRPr="000C3EAB">
              <w:rPr>
                <w:sz w:val="20"/>
              </w:rPr>
              <w:t>.</w:t>
            </w:r>
            <w:r w:rsidRPr="000C3EAB">
              <w:rPr>
                <w:sz w:val="20"/>
              </w:rPr>
              <w:t>65</w:t>
            </w:r>
          </w:p>
        </w:tc>
        <w:tc>
          <w:tcPr>
            <w:tcW w:w="734" w:type="pct"/>
            <w:tcBorders>
              <w:top w:val="single" w:sz="4" w:space="0" w:color="auto"/>
              <w:left w:val="single" w:sz="4" w:space="0" w:color="auto"/>
              <w:bottom w:val="single" w:sz="4" w:space="0" w:color="auto"/>
              <w:right w:val="single" w:sz="4" w:space="0" w:color="auto"/>
            </w:tcBorders>
          </w:tcPr>
          <w:p w14:paraId="26980C42" w14:textId="0E35C3AA" w:rsidR="008A30B7" w:rsidRPr="000C3EAB" w:rsidRDefault="008A30B7" w:rsidP="004F7B6E">
            <w:pPr>
              <w:keepNext/>
              <w:keepLines/>
              <w:tabs>
                <w:tab w:val="left" w:pos="2104"/>
              </w:tabs>
              <w:suppressAutoHyphens/>
              <w:bidi/>
              <w:jc w:val="left"/>
              <w:rPr>
                <w:sz w:val="20"/>
              </w:rPr>
            </w:pPr>
            <w:r w:rsidRPr="000C3EAB">
              <w:rPr>
                <w:sz w:val="20"/>
              </w:rPr>
              <w:t>34</w:t>
            </w:r>
            <w:r w:rsidR="00805282" w:rsidRPr="000C3EAB">
              <w:rPr>
                <w:sz w:val="20"/>
              </w:rPr>
              <w:t>.</w:t>
            </w:r>
            <w:r w:rsidRPr="000C3EAB">
              <w:rPr>
                <w:sz w:val="20"/>
              </w:rPr>
              <w:t>89</w:t>
            </w:r>
          </w:p>
        </w:tc>
        <w:tc>
          <w:tcPr>
            <w:tcW w:w="707" w:type="pct"/>
            <w:tcBorders>
              <w:top w:val="single" w:sz="4" w:space="0" w:color="auto"/>
              <w:left w:val="single" w:sz="4" w:space="0" w:color="auto"/>
              <w:bottom w:val="single" w:sz="4" w:space="0" w:color="auto"/>
              <w:right w:val="single" w:sz="4" w:space="0" w:color="auto"/>
            </w:tcBorders>
          </w:tcPr>
          <w:p w14:paraId="321AFD0B" w14:textId="7936BECF" w:rsidR="008A30B7" w:rsidRPr="000C3EAB" w:rsidRDefault="008A30B7" w:rsidP="004F7B6E">
            <w:pPr>
              <w:keepNext/>
              <w:keepLines/>
              <w:tabs>
                <w:tab w:val="left" w:pos="2104"/>
              </w:tabs>
              <w:suppressAutoHyphens/>
              <w:bidi/>
              <w:jc w:val="left"/>
              <w:rPr>
                <w:sz w:val="20"/>
              </w:rPr>
            </w:pPr>
            <w:r w:rsidRPr="000C3EAB">
              <w:rPr>
                <w:sz w:val="20"/>
              </w:rPr>
              <w:t>15</w:t>
            </w:r>
            <w:r w:rsidR="00805282" w:rsidRPr="000C3EAB">
              <w:rPr>
                <w:sz w:val="20"/>
              </w:rPr>
              <w:t>.</w:t>
            </w:r>
            <w:r w:rsidRPr="000C3EAB">
              <w:rPr>
                <w:sz w:val="20"/>
              </w:rPr>
              <w:t>68</w:t>
            </w:r>
          </w:p>
        </w:tc>
      </w:tr>
      <w:tr w:rsidR="008A30B7" w:rsidRPr="000C3EAB" w14:paraId="74B6512B" w14:textId="77777777" w:rsidTr="008A30B7">
        <w:tc>
          <w:tcPr>
            <w:tcW w:w="911" w:type="pct"/>
            <w:tcBorders>
              <w:top w:val="single" w:sz="4" w:space="0" w:color="auto"/>
              <w:left w:val="single" w:sz="4" w:space="0" w:color="auto"/>
              <w:bottom w:val="single" w:sz="4" w:space="0" w:color="auto"/>
              <w:right w:val="single" w:sz="4" w:space="0" w:color="auto"/>
            </w:tcBorders>
          </w:tcPr>
          <w:p w14:paraId="1D7B48F6" w14:textId="77777777" w:rsidR="008A30B7" w:rsidRPr="000C3EAB" w:rsidRDefault="008A30B7" w:rsidP="008A30B7">
            <w:pPr>
              <w:keepNext/>
              <w:keepLines/>
              <w:tabs>
                <w:tab w:val="left" w:pos="2104"/>
              </w:tabs>
              <w:suppressAutoHyphens/>
              <w:bidi/>
              <w:rPr>
                <w:sz w:val="20"/>
              </w:rPr>
            </w:pPr>
            <w:r w:rsidRPr="000C3EAB">
              <w:rPr>
                <w:sz w:val="20"/>
              </w:rPr>
              <w:t>R-410A</w:t>
            </w:r>
          </w:p>
        </w:tc>
        <w:tc>
          <w:tcPr>
            <w:tcW w:w="601" w:type="pct"/>
            <w:tcBorders>
              <w:top w:val="single" w:sz="4" w:space="0" w:color="auto"/>
              <w:left w:val="single" w:sz="4" w:space="0" w:color="auto"/>
              <w:bottom w:val="single" w:sz="4" w:space="0" w:color="auto"/>
              <w:right w:val="single" w:sz="4" w:space="0" w:color="auto"/>
            </w:tcBorders>
          </w:tcPr>
          <w:p w14:paraId="1DAAB6D3" w14:textId="5BCB7825" w:rsidR="008A30B7" w:rsidRPr="000C3EAB" w:rsidRDefault="008A30B7" w:rsidP="004F7B6E">
            <w:pPr>
              <w:keepNext/>
              <w:keepLines/>
              <w:tabs>
                <w:tab w:val="left" w:pos="2104"/>
              </w:tabs>
              <w:suppressAutoHyphens/>
              <w:bidi/>
              <w:jc w:val="left"/>
              <w:rPr>
                <w:sz w:val="20"/>
              </w:rPr>
            </w:pPr>
            <w:r w:rsidRPr="000C3EAB">
              <w:rPr>
                <w:sz w:val="20"/>
              </w:rPr>
              <w:t>2,087</w:t>
            </w:r>
            <w:r w:rsidR="00805282" w:rsidRPr="000C3EAB">
              <w:rPr>
                <w:sz w:val="20"/>
              </w:rPr>
              <w:t>.</w:t>
            </w:r>
            <w:r w:rsidRPr="000C3EAB">
              <w:rPr>
                <w:sz w:val="20"/>
              </w:rPr>
              <w:t>50</w:t>
            </w:r>
          </w:p>
        </w:tc>
        <w:tc>
          <w:tcPr>
            <w:tcW w:w="651" w:type="pct"/>
            <w:tcBorders>
              <w:top w:val="single" w:sz="4" w:space="0" w:color="auto"/>
              <w:left w:val="single" w:sz="4" w:space="0" w:color="auto"/>
              <w:bottom w:val="single" w:sz="4" w:space="0" w:color="auto"/>
              <w:right w:val="single" w:sz="4" w:space="0" w:color="auto"/>
            </w:tcBorders>
          </w:tcPr>
          <w:p w14:paraId="39346BA2" w14:textId="010BC314" w:rsidR="008A30B7" w:rsidRPr="000C3EAB" w:rsidRDefault="008A30B7" w:rsidP="004F7B6E">
            <w:pPr>
              <w:keepNext/>
              <w:keepLines/>
              <w:tabs>
                <w:tab w:val="left" w:pos="2104"/>
              </w:tabs>
              <w:suppressAutoHyphens/>
              <w:bidi/>
              <w:jc w:val="left"/>
              <w:rPr>
                <w:sz w:val="20"/>
              </w:rPr>
            </w:pPr>
            <w:r w:rsidRPr="000C3EAB">
              <w:rPr>
                <w:sz w:val="20"/>
              </w:rPr>
              <w:t>115</w:t>
            </w:r>
            <w:r w:rsidR="00805282" w:rsidRPr="000C3EAB">
              <w:rPr>
                <w:sz w:val="20"/>
              </w:rPr>
              <w:t>.</w:t>
            </w:r>
            <w:r w:rsidRPr="000C3EAB">
              <w:rPr>
                <w:sz w:val="20"/>
              </w:rPr>
              <w:t>82</w:t>
            </w:r>
          </w:p>
        </w:tc>
        <w:tc>
          <w:tcPr>
            <w:tcW w:w="716" w:type="pct"/>
            <w:tcBorders>
              <w:top w:val="single" w:sz="4" w:space="0" w:color="auto"/>
              <w:left w:val="single" w:sz="4" w:space="0" w:color="auto"/>
              <w:bottom w:val="single" w:sz="4" w:space="0" w:color="auto"/>
              <w:right w:val="single" w:sz="4" w:space="0" w:color="auto"/>
            </w:tcBorders>
          </w:tcPr>
          <w:p w14:paraId="2B11FB6C" w14:textId="423432EE" w:rsidR="008A30B7" w:rsidRPr="000C3EAB" w:rsidRDefault="008A30B7" w:rsidP="004F7B6E">
            <w:pPr>
              <w:keepNext/>
              <w:keepLines/>
              <w:tabs>
                <w:tab w:val="left" w:pos="2104"/>
              </w:tabs>
              <w:suppressAutoHyphens/>
              <w:bidi/>
              <w:jc w:val="left"/>
              <w:rPr>
                <w:sz w:val="20"/>
              </w:rPr>
            </w:pPr>
            <w:r w:rsidRPr="000C3EAB">
              <w:rPr>
                <w:sz w:val="20"/>
              </w:rPr>
              <w:t>225</w:t>
            </w:r>
            <w:r w:rsidR="00805282" w:rsidRPr="000C3EAB">
              <w:rPr>
                <w:sz w:val="20"/>
              </w:rPr>
              <w:t>.</w:t>
            </w:r>
            <w:r w:rsidRPr="000C3EAB">
              <w:rPr>
                <w:sz w:val="20"/>
              </w:rPr>
              <w:t>12</w:t>
            </w:r>
          </w:p>
        </w:tc>
        <w:tc>
          <w:tcPr>
            <w:tcW w:w="680" w:type="pct"/>
            <w:tcBorders>
              <w:top w:val="single" w:sz="4" w:space="0" w:color="auto"/>
              <w:left w:val="single" w:sz="4" w:space="0" w:color="auto"/>
              <w:bottom w:val="single" w:sz="4" w:space="0" w:color="auto"/>
              <w:right w:val="single" w:sz="4" w:space="0" w:color="auto"/>
            </w:tcBorders>
          </w:tcPr>
          <w:p w14:paraId="6BE72258" w14:textId="010D5376" w:rsidR="008A30B7" w:rsidRPr="000C3EAB" w:rsidRDefault="008A30B7" w:rsidP="004F7B6E">
            <w:pPr>
              <w:keepNext/>
              <w:keepLines/>
              <w:tabs>
                <w:tab w:val="left" w:pos="2104"/>
              </w:tabs>
              <w:suppressAutoHyphens/>
              <w:bidi/>
              <w:jc w:val="left"/>
              <w:rPr>
                <w:sz w:val="20"/>
              </w:rPr>
            </w:pPr>
            <w:r w:rsidRPr="000C3EAB">
              <w:rPr>
                <w:sz w:val="20"/>
              </w:rPr>
              <w:t>251</w:t>
            </w:r>
            <w:r w:rsidR="00805282" w:rsidRPr="000C3EAB">
              <w:rPr>
                <w:sz w:val="20"/>
              </w:rPr>
              <w:t>.</w:t>
            </w:r>
            <w:r w:rsidRPr="000C3EAB">
              <w:rPr>
                <w:sz w:val="20"/>
              </w:rPr>
              <w:t>26</w:t>
            </w:r>
          </w:p>
        </w:tc>
        <w:tc>
          <w:tcPr>
            <w:tcW w:w="734" w:type="pct"/>
            <w:tcBorders>
              <w:top w:val="single" w:sz="4" w:space="0" w:color="auto"/>
              <w:left w:val="single" w:sz="4" w:space="0" w:color="auto"/>
              <w:bottom w:val="single" w:sz="4" w:space="0" w:color="auto"/>
              <w:right w:val="single" w:sz="4" w:space="0" w:color="auto"/>
            </w:tcBorders>
          </w:tcPr>
          <w:p w14:paraId="1D1D6815" w14:textId="0B816845" w:rsidR="008A30B7" w:rsidRPr="000C3EAB" w:rsidRDefault="008A30B7" w:rsidP="004F7B6E">
            <w:pPr>
              <w:keepNext/>
              <w:keepLines/>
              <w:tabs>
                <w:tab w:val="left" w:pos="2104"/>
              </w:tabs>
              <w:suppressAutoHyphens/>
              <w:bidi/>
              <w:jc w:val="left"/>
              <w:rPr>
                <w:sz w:val="20"/>
              </w:rPr>
            </w:pPr>
            <w:r w:rsidRPr="000C3EAB">
              <w:rPr>
                <w:sz w:val="20"/>
              </w:rPr>
              <w:t>276</w:t>
            </w:r>
            <w:r w:rsidR="00805282" w:rsidRPr="000C3EAB">
              <w:rPr>
                <w:sz w:val="20"/>
              </w:rPr>
              <w:t>.</w:t>
            </w:r>
            <w:r w:rsidRPr="000C3EAB">
              <w:rPr>
                <w:sz w:val="20"/>
              </w:rPr>
              <w:t>05</w:t>
            </w:r>
          </w:p>
        </w:tc>
        <w:tc>
          <w:tcPr>
            <w:tcW w:w="707" w:type="pct"/>
            <w:tcBorders>
              <w:top w:val="single" w:sz="4" w:space="0" w:color="auto"/>
              <w:left w:val="single" w:sz="4" w:space="0" w:color="auto"/>
              <w:bottom w:val="single" w:sz="4" w:space="0" w:color="auto"/>
              <w:right w:val="single" w:sz="4" w:space="0" w:color="auto"/>
            </w:tcBorders>
          </w:tcPr>
          <w:p w14:paraId="0C2EA681" w14:textId="09A0E1B0" w:rsidR="008A30B7" w:rsidRPr="000C3EAB" w:rsidRDefault="008A30B7" w:rsidP="004F7B6E">
            <w:pPr>
              <w:keepNext/>
              <w:keepLines/>
              <w:tabs>
                <w:tab w:val="left" w:pos="2104"/>
              </w:tabs>
              <w:suppressAutoHyphens/>
              <w:bidi/>
              <w:jc w:val="left"/>
              <w:rPr>
                <w:sz w:val="20"/>
              </w:rPr>
            </w:pPr>
            <w:r w:rsidRPr="000C3EAB">
              <w:rPr>
                <w:sz w:val="20"/>
              </w:rPr>
              <w:t>191</w:t>
            </w:r>
            <w:r w:rsidR="00805282" w:rsidRPr="000C3EAB">
              <w:rPr>
                <w:sz w:val="20"/>
              </w:rPr>
              <w:t>.</w:t>
            </w:r>
            <w:r w:rsidRPr="000C3EAB">
              <w:rPr>
                <w:sz w:val="20"/>
              </w:rPr>
              <w:t>45</w:t>
            </w:r>
          </w:p>
        </w:tc>
      </w:tr>
      <w:tr w:rsidR="008A30B7" w:rsidRPr="000C3EAB" w14:paraId="477D2CA5" w14:textId="77777777" w:rsidTr="008A30B7">
        <w:tc>
          <w:tcPr>
            <w:tcW w:w="1512" w:type="pct"/>
            <w:gridSpan w:val="2"/>
            <w:tcBorders>
              <w:top w:val="single" w:sz="4" w:space="0" w:color="auto"/>
              <w:left w:val="single" w:sz="4" w:space="0" w:color="auto"/>
              <w:bottom w:val="single" w:sz="4" w:space="0" w:color="auto"/>
              <w:right w:val="single" w:sz="4" w:space="0" w:color="auto"/>
            </w:tcBorders>
          </w:tcPr>
          <w:p w14:paraId="1154C234" w14:textId="72E4952F" w:rsidR="008A30B7" w:rsidRPr="000C3EAB" w:rsidRDefault="008A30B7" w:rsidP="008A30B7">
            <w:pPr>
              <w:keepNext/>
              <w:keepLines/>
              <w:tabs>
                <w:tab w:val="left" w:pos="2104"/>
              </w:tabs>
              <w:suppressAutoHyphens/>
              <w:bidi/>
              <w:jc w:val="left"/>
              <w:rPr>
                <w:sz w:val="20"/>
              </w:rPr>
            </w:pPr>
            <w:r w:rsidRPr="000C3EAB">
              <w:rPr>
                <w:sz w:val="20"/>
                <w:rtl/>
              </w:rPr>
              <w:t>أخرى*</w:t>
            </w:r>
          </w:p>
        </w:tc>
        <w:tc>
          <w:tcPr>
            <w:tcW w:w="651" w:type="pct"/>
            <w:tcBorders>
              <w:top w:val="single" w:sz="4" w:space="0" w:color="auto"/>
              <w:left w:val="single" w:sz="4" w:space="0" w:color="auto"/>
              <w:bottom w:val="single" w:sz="4" w:space="0" w:color="auto"/>
              <w:right w:val="single" w:sz="4" w:space="0" w:color="auto"/>
            </w:tcBorders>
          </w:tcPr>
          <w:p w14:paraId="7BAB07CC" w14:textId="7954C6C3" w:rsidR="008A30B7" w:rsidRPr="000C3EAB" w:rsidRDefault="008A30B7" w:rsidP="004F7B6E">
            <w:pPr>
              <w:keepNext/>
              <w:keepLines/>
              <w:tabs>
                <w:tab w:val="left" w:pos="2104"/>
              </w:tabs>
              <w:suppressAutoHyphens/>
              <w:bidi/>
              <w:jc w:val="left"/>
              <w:rPr>
                <w:sz w:val="20"/>
              </w:rPr>
            </w:pPr>
            <w:r w:rsidRPr="000C3EAB">
              <w:rPr>
                <w:sz w:val="20"/>
              </w:rPr>
              <w:t>0</w:t>
            </w:r>
            <w:r w:rsidR="00805282" w:rsidRPr="000C3EAB">
              <w:rPr>
                <w:sz w:val="20"/>
              </w:rPr>
              <w:t>.</w:t>
            </w:r>
            <w:r w:rsidRPr="000C3EAB">
              <w:rPr>
                <w:sz w:val="20"/>
              </w:rPr>
              <w:t>78</w:t>
            </w:r>
          </w:p>
        </w:tc>
        <w:tc>
          <w:tcPr>
            <w:tcW w:w="716" w:type="pct"/>
            <w:tcBorders>
              <w:top w:val="single" w:sz="4" w:space="0" w:color="auto"/>
              <w:left w:val="single" w:sz="4" w:space="0" w:color="auto"/>
              <w:bottom w:val="single" w:sz="4" w:space="0" w:color="auto"/>
              <w:right w:val="single" w:sz="4" w:space="0" w:color="auto"/>
            </w:tcBorders>
          </w:tcPr>
          <w:p w14:paraId="6B57252D" w14:textId="5267996E" w:rsidR="008A30B7" w:rsidRPr="000C3EAB" w:rsidRDefault="008A30B7" w:rsidP="004F7B6E">
            <w:pPr>
              <w:keepNext/>
              <w:keepLines/>
              <w:tabs>
                <w:tab w:val="left" w:pos="2104"/>
              </w:tabs>
              <w:suppressAutoHyphens/>
              <w:bidi/>
              <w:jc w:val="left"/>
              <w:rPr>
                <w:sz w:val="20"/>
              </w:rPr>
            </w:pPr>
            <w:r w:rsidRPr="000C3EAB">
              <w:rPr>
                <w:sz w:val="20"/>
              </w:rPr>
              <w:t>0</w:t>
            </w:r>
            <w:r w:rsidR="00805282" w:rsidRPr="000C3EAB">
              <w:rPr>
                <w:sz w:val="20"/>
              </w:rPr>
              <w:t>.</w:t>
            </w:r>
            <w:r w:rsidRPr="000C3EAB">
              <w:rPr>
                <w:sz w:val="20"/>
              </w:rPr>
              <w:t>94</w:t>
            </w:r>
          </w:p>
        </w:tc>
        <w:tc>
          <w:tcPr>
            <w:tcW w:w="680" w:type="pct"/>
            <w:tcBorders>
              <w:top w:val="single" w:sz="4" w:space="0" w:color="auto"/>
              <w:left w:val="single" w:sz="4" w:space="0" w:color="auto"/>
              <w:bottom w:val="single" w:sz="4" w:space="0" w:color="auto"/>
              <w:right w:val="single" w:sz="4" w:space="0" w:color="auto"/>
            </w:tcBorders>
          </w:tcPr>
          <w:p w14:paraId="093A2A29" w14:textId="283E8F4E" w:rsidR="008A30B7" w:rsidRPr="000C3EAB" w:rsidRDefault="008A30B7" w:rsidP="004F7B6E">
            <w:pPr>
              <w:keepNext/>
              <w:keepLines/>
              <w:tabs>
                <w:tab w:val="left" w:pos="2104"/>
              </w:tabs>
              <w:suppressAutoHyphens/>
              <w:bidi/>
              <w:jc w:val="left"/>
              <w:rPr>
                <w:sz w:val="20"/>
              </w:rPr>
            </w:pPr>
            <w:r w:rsidRPr="000C3EAB">
              <w:rPr>
                <w:sz w:val="20"/>
              </w:rPr>
              <w:t>3</w:t>
            </w:r>
            <w:r w:rsidR="00805282" w:rsidRPr="000C3EAB">
              <w:rPr>
                <w:sz w:val="20"/>
              </w:rPr>
              <w:t>.</w:t>
            </w:r>
            <w:r w:rsidRPr="000C3EAB">
              <w:rPr>
                <w:sz w:val="20"/>
              </w:rPr>
              <w:t>18</w:t>
            </w:r>
          </w:p>
        </w:tc>
        <w:tc>
          <w:tcPr>
            <w:tcW w:w="734" w:type="pct"/>
            <w:tcBorders>
              <w:top w:val="single" w:sz="4" w:space="0" w:color="auto"/>
              <w:left w:val="single" w:sz="4" w:space="0" w:color="auto"/>
              <w:bottom w:val="single" w:sz="4" w:space="0" w:color="auto"/>
              <w:right w:val="single" w:sz="4" w:space="0" w:color="auto"/>
            </w:tcBorders>
          </w:tcPr>
          <w:p w14:paraId="17700F49" w14:textId="115EB6B2" w:rsidR="008A30B7" w:rsidRPr="000C3EAB" w:rsidRDefault="008A30B7" w:rsidP="004F7B6E">
            <w:pPr>
              <w:keepNext/>
              <w:keepLines/>
              <w:tabs>
                <w:tab w:val="left" w:pos="2104"/>
              </w:tabs>
              <w:suppressAutoHyphens/>
              <w:bidi/>
              <w:jc w:val="left"/>
              <w:rPr>
                <w:sz w:val="20"/>
              </w:rPr>
            </w:pPr>
            <w:r w:rsidRPr="000C3EAB">
              <w:rPr>
                <w:sz w:val="20"/>
              </w:rPr>
              <w:t>5</w:t>
            </w:r>
            <w:r w:rsidR="00805282" w:rsidRPr="000C3EAB">
              <w:rPr>
                <w:sz w:val="20"/>
              </w:rPr>
              <w:t>.</w:t>
            </w:r>
            <w:r w:rsidRPr="000C3EAB">
              <w:rPr>
                <w:sz w:val="20"/>
              </w:rPr>
              <w:t>89</w:t>
            </w:r>
          </w:p>
        </w:tc>
        <w:tc>
          <w:tcPr>
            <w:tcW w:w="707" w:type="pct"/>
            <w:tcBorders>
              <w:top w:val="single" w:sz="4" w:space="0" w:color="auto"/>
              <w:left w:val="single" w:sz="4" w:space="0" w:color="auto"/>
              <w:bottom w:val="single" w:sz="4" w:space="0" w:color="auto"/>
              <w:right w:val="single" w:sz="4" w:space="0" w:color="auto"/>
            </w:tcBorders>
          </w:tcPr>
          <w:p w14:paraId="41071353" w14:textId="2AAB9022" w:rsidR="008A30B7" w:rsidRPr="000C3EAB" w:rsidRDefault="008A30B7" w:rsidP="004F7B6E">
            <w:pPr>
              <w:keepNext/>
              <w:keepLines/>
              <w:tabs>
                <w:tab w:val="left" w:pos="2104"/>
              </w:tabs>
              <w:suppressAutoHyphens/>
              <w:bidi/>
              <w:jc w:val="left"/>
              <w:rPr>
                <w:sz w:val="20"/>
              </w:rPr>
            </w:pPr>
            <w:r w:rsidRPr="000C3EAB">
              <w:rPr>
                <w:sz w:val="20"/>
              </w:rPr>
              <w:t>3</w:t>
            </w:r>
            <w:r w:rsidR="00805282" w:rsidRPr="000C3EAB">
              <w:rPr>
                <w:sz w:val="20"/>
              </w:rPr>
              <w:t>.</w:t>
            </w:r>
            <w:r w:rsidRPr="000C3EAB">
              <w:rPr>
                <w:sz w:val="20"/>
              </w:rPr>
              <w:t>92</w:t>
            </w:r>
          </w:p>
        </w:tc>
      </w:tr>
      <w:tr w:rsidR="008A30B7" w:rsidRPr="000C3EAB" w14:paraId="0B5F071C" w14:textId="77777777" w:rsidTr="008A30B7">
        <w:tc>
          <w:tcPr>
            <w:tcW w:w="1512" w:type="pct"/>
            <w:gridSpan w:val="2"/>
            <w:tcBorders>
              <w:top w:val="single" w:sz="4" w:space="0" w:color="auto"/>
              <w:left w:val="single" w:sz="4" w:space="0" w:color="auto"/>
              <w:bottom w:val="single" w:sz="4" w:space="0" w:color="auto"/>
              <w:right w:val="single" w:sz="4" w:space="0" w:color="auto"/>
            </w:tcBorders>
          </w:tcPr>
          <w:p w14:paraId="28269973" w14:textId="1E583946" w:rsidR="008A30B7" w:rsidRPr="000C3EAB" w:rsidRDefault="008A30B7" w:rsidP="008A30B7">
            <w:pPr>
              <w:keepNext/>
              <w:keepLines/>
              <w:tabs>
                <w:tab w:val="left" w:pos="2104"/>
              </w:tabs>
              <w:suppressAutoHyphens/>
              <w:bidi/>
              <w:jc w:val="left"/>
              <w:rPr>
                <w:b/>
                <w:bCs/>
                <w:sz w:val="20"/>
              </w:rPr>
            </w:pPr>
            <w:r w:rsidRPr="000C3EAB">
              <w:rPr>
                <w:rFonts w:hint="cs"/>
                <w:b/>
                <w:bCs/>
                <w:sz w:val="20"/>
                <w:rtl/>
                <w:lang w:eastAsia="en-CA"/>
              </w:rPr>
              <w:t>المجموع</w:t>
            </w:r>
            <w:r w:rsidRPr="000C3EAB">
              <w:rPr>
                <w:b/>
                <w:bCs/>
                <w:sz w:val="20"/>
                <w:rtl/>
                <w:lang w:eastAsia="en-CA"/>
              </w:rPr>
              <w:t xml:space="preserve"> (طن متري)</w:t>
            </w:r>
          </w:p>
        </w:tc>
        <w:tc>
          <w:tcPr>
            <w:tcW w:w="651" w:type="pct"/>
            <w:tcBorders>
              <w:top w:val="single" w:sz="4" w:space="0" w:color="auto"/>
              <w:left w:val="single" w:sz="4" w:space="0" w:color="auto"/>
              <w:bottom w:val="single" w:sz="4" w:space="0" w:color="auto"/>
              <w:right w:val="single" w:sz="4" w:space="0" w:color="auto"/>
            </w:tcBorders>
          </w:tcPr>
          <w:p w14:paraId="6BD98CA5" w14:textId="33137449" w:rsidR="008A30B7" w:rsidRPr="000C3EAB" w:rsidRDefault="008A30B7" w:rsidP="008A30B7">
            <w:pPr>
              <w:keepNext/>
              <w:keepLines/>
              <w:tabs>
                <w:tab w:val="left" w:pos="2104"/>
              </w:tabs>
              <w:suppressAutoHyphens/>
              <w:bidi/>
              <w:jc w:val="left"/>
              <w:rPr>
                <w:b/>
                <w:bCs/>
                <w:sz w:val="20"/>
              </w:rPr>
            </w:pPr>
            <w:r w:rsidRPr="000C3EAB">
              <w:rPr>
                <w:b/>
                <w:bCs/>
                <w:sz w:val="20"/>
              </w:rPr>
              <w:t>1,400</w:t>
            </w:r>
            <w:r w:rsidR="00805282" w:rsidRPr="000C3EAB">
              <w:rPr>
                <w:b/>
                <w:bCs/>
                <w:sz w:val="20"/>
              </w:rPr>
              <w:t>.</w:t>
            </w:r>
            <w:r w:rsidRPr="000C3EAB">
              <w:rPr>
                <w:b/>
                <w:bCs/>
                <w:sz w:val="20"/>
              </w:rPr>
              <w:t>32</w:t>
            </w:r>
          </w:p>
        </w:tc>
        <w:tc>
          <w:tcPr>
            <w:tcW w:w="716" w:type="pct"/>
            <w:tcBorders>
              <w:top w:val="single" w:sz="4" w:space="0" w:color="auto"/>
              <w:left w:val="single" w:sz="4" w:space="0" w:color="auto"/>
              <w:bottom w:val="single" w:sz="4" w:space="0" w:color="auto"/>
              <w:right w:val="single" w:sz="4" w:space="0" w:color="auto"/>
            </w:tcBorders>
          </w:tcPr>
          <w:p w14:paraId="13F574CE" w14:textId="7D601432" w:rsidR="008A30B7" w:rsidRPr="000C3EAB" w:rsidRDefault="008A30B7" w:rsidP="008A30B7">
            <w:pPr>
              <w:keepNext/>
              <w:keepLines/>
              <w:tabs>
                <w:tab w:val="left" w:pos="2104"/>
              </w:tabs>
              <w:suppressAutoHyphens/>
              <w:bidi/>
              <w:jc w:val="left"/>
              <w:rPr>
                <w:b/>
                <w:bCs/>
                <w:sz w:val="20"/>
              </w:rPr>
            </w:pPr>
            <w:r w:rsidRPr="000C3EAB">
              <w:rPr>
                <w:b/>
                <w:bCs/>
                <w:sz w:val="20"/>
              </w:rPr>
              <w:t>1,126</w:t>
            </w:r>
            <w:r w:rsidR="00805282" w:rsidRPr="000C3EAB">
              <w:rPr>
                <w:b/>
                <w:bCs/>
                <w:sz w:val="20"/>
              </w:rPr>
              <w:t>.</w:t>
            </w:r>
            <w:r w:rsidRPr="000C3EAB">
              <w:rPr>
                <w:b/>
                <w:bCs/>
                <w:sz w:val="20"/>
              </w:rPr>
              <w:t>21</w:t>
            </w:r>
          </w:p>
        </w:tc>
        <w:tc>
          <w:tcPr>
            <w:tcW w:w="680" w:type="pct"/>
            <w:tcBorders>
              <w:top w:val="single" w:sz="4" w:space="0" w:color="auto"/>
              <w:left w:val="single" w:sz="4" w:space="0" w:color="auto"/>
              <w:bottom w:val="single" w:sz="4" w:space="0" w:color="auto"/>
              <w:right w:val="single" w:sz="4" w:space="0" w:color="auto"/>
            </w:tcBorders>
          </w:tcPr>
          <w:p w14:paraId="4A8EB4D0" w14:textId="44F63E9B" w:rsidR="008A30B7" w:rsidRPr="000C3EAB" w:rsidRDefault="008A30B7" w:rsidP="008A30B7">
            <w:pPr>
              <w:keepNext/>
              <w:keepLines/>
              <w:tabs>
                <w:tab w:val="left" w:pos="2104"/>
              </w:tabs>
              <w:suppressAutoHyphens/>
              <w:bidi/>
              <w:jc w:val="left"/>
              <w:rPr>
                <w:b/>
                <w:bCs/>
                <w:sz w:val="20"/>
              </w:rPr>
            </w:pPr>
            <w:r w:rsidRPr="000C3EAB">
              <w:rPr>
                <w:b/>
                <w:bCs/>
                <w:sz w:val="20"/>
              </w:rPr>
              <w:t>1,230</w:t>
            </w:r>
            <w:r w:rsidR="00805282" w:rsidRPr="000C3EAB">
              <w:rPr>
                <w:b/>
                <w:bCs/>
                <w:sz w:val="20"/>
              </w:rPr>
              <w:t>.</w:t>
            </w:r>
            <w:r w:rsidRPr="000C3EAB">
              <w:rPr>
                <w:b/>
                <w:bCs/>
                <w:sz w:val="20"/>
              </w:rPr>
              <w:t>35</w:t>
            </w:r>
          </w:p>
        </w:tc>
        <w:tc>
          <w:tcPr>
            <w:tcW w:w="734" w:type="pct"/>
            <w:tcBorders>
              <w:top w:val="single" w:sz="4" w:space="0" w:color="auto"/>
              <w:left w:val="single" w:sz="4" w:space="0" w:color="auto"/>
              <w:bottom w:val="single" w:sz="4" w:space="0" w:color="auto"/>
              <w:right w:val="single" w:sz="4" w:space="0" w:color="auto"/>
            </w:tcBorders>
          </w:tcPr>
          <w:p w14:paraId="5FBB6F52" w14:textId="055C5451" w:rsidR="008A30B7" w:rsidRPr="000C3EAB" w:rsidRDefault="008A30B7" w:rsidP="008A30B7">
            <w:pPr>
              <w:keepNext/>
              <w:keepLines/>
              <w:tabs>
                <w:tab w:val="left" w:pos="2104"/>
              </w:tabs>
              <w:suppressAutoHyphens/>
              <w:bidi/>
              <w:jc w:val="left"/>
              <w:rPr>
                <w:b/>
                <w:bCs/>
                <w:sz w:val="20"/>
              </w:rPr>
            </w:pPr>
            <w:r w:rsidRPr="000C3EAB">
              <w:rPr>
                <w:b/>
                <w:bCs/>
                <w:sz w:val="20"/>
              </w:rPr>
              <w:t>1,154</w:t>
            </w:r>
            <w:r w:rsidR="00805282" w:rsidRPr="000C3EAB">
              <w:rPr>
                <w:b/>
                <w:bCs/>
                <w:sz w:val="20"/>
              </w:rPr>
              <w:t>.</w:t>
            </w:r>
            <w:r w:rsidRPr="000C3EAB">
              <w:rPr>
                <w:b/>
                <w:bCs/>
                <w:sz w:val="20"/>
              </w:rPr>
              <w:t>54</w:t>
            </w:r>
          </w:p>
        </w:tc>
        <w:tc>
          <w:tcPr>
            <w:tcW w:w="707" w:type="pct"/>
            <w:tcBorders>
              <w:top w:val="single" w:sz="4" w:space="0" w:color="auto"/>
              <w:left w:val="single" w:sz="4" w:space="0" w:color="auto"/>
              <w:bottom w:val="single" w:sz="4" w:space="0" w:color="auto"/>
              <w:right w:val="single" w:sz="4" w:space="0" w:color="auto"/>
            </w:tcBorders>
          </w:tcPr>
          <w:p w14:paraId="34AA7BE0" w14:textId="2E9AC02B" w:rsidR="008A30B7" w:rsidRPr="000C3EAB" w:rsidRDefault="008A30B7" w:rsidP="008A30B7">
            <w:pPr>
              <w:keepNext/>
              <w:keepLines/>
              <w:tabs>
                <w:tab w:val="left" w:pos="2104"/>
              </w:tabs>
              <w:suppressAutoHyphens/>
              <w:bidi/>
              <w:jc w:val="left"/>
              <w:rPr>
                <w:b/>
                <w:bCs/>
                <w:sz w:val="20"/>
              </w:rPr>
            </w:pPr>
            <w:r w:rsidRPr="000C3EAB">
              <w:rPr>
                <w:b/>
                <w:bCs/>
                <w:sz w:val="20"/>
              </w:rPr>
              <w:t>932</w:t>
            </w:r>
            <w:r w:rsidR="00805282" w:rsidRPr="000C3EAB">
              <w:rPr>
                <w:b/>
                <w:bCs/>
                <w:sz w:val="20"/>
              </w:rPr>
              <w:t>.</w:t>
            </w:r>
            <w:r w:rsidRPr="000C3EAB">
              <w:rPr>
                <w:b/>
                <w:bCs/>
                <w:sz w:val="20"/>
              </w:rPr>
              <w:t>19</w:t>
            </w:r>
          </w:p>
        </w:tc>
      </w:tr>
      <w:tr w:rsidR="008A30B7" w:rsidRPr="000C3EAB" w14:paraId="43C042F0" w14:textId="77777777" w:rsidTr="008A30B7">
        <w:tc>
          <w:tcPr>
            <w:tcW w:w="5000" w:type="pct"/>
            <w:gridSpan w:val="7"/>
            <w:tcBorders>
              <w:top w:val="single" w:sz="4" w:space="0" w:color="auto"/>
              <w:left w:val="single" w:sz="4" w:space="0" w:color="auto"/>
              <w:bottom w:val="single" w:sz="4" w:space="0" w:color="auto"/>
              <w:right w:val="single" w:sz="4" w:space="0" w:color="auto"/>
            </w:tcBorders>
          </w:tcPr>
          <w:p w14:paraId="57A082A1" w14:textId="6E052CFA" w:rsidR="008A30B7" w:rsidRPr="000C3EAB" w:rsidRDefault="00600EC6" w:rsidP="008A30B7">
            <w:pPr>
              <w:keepNext/>
              <w:keepLines/>
              <w:tabs>
                <w:tab w:val="left" w:pos="2104"/>
              </w:tabs>
              <w:suppressAutoHyphens/>
              <w:bidi/>
              <w:jc w:val="center"/>
              <w:rPr>
                <w:b/>
                <w:bCs/>
                <w:sz w:val="20"/>
              </w:rPr>
            </w:pPr>
            <w:r w:rsidRPr="000C3EAB">
              <w:rPr>
                <w:rFonts w:hint="cs"/>
                <w:b/>
                <w:bCs/>
                <w:sz w:val="20"/>
                <w:rtl/>
              </w:rPr>
              <w:t>طن من مكافئ ثاني أكسيد</w:t>
            </w:r>
            <w:r w:rsidR="008A30B7" w:rsidRPr="000C3EAB">
              <w:rPr>
                <w:b/>
                <w:bCs/>
                <w:sz w:val="20"/>
                <w:rtl/>
              </w:rPr>
              <w:t xml:space="preserve"> الكربون</w:t>
            </w:r>
          </w:p>
        </w:tc>
      </w:tr>
      <w:tr w:rsidR="00745B34" w:rsidRPr="000C3EAB" w14:paraId="220997D5" w14:textId="77777777" w:rsidTr="008A30B7">
        <w:trPr>
          <w:trHeight w:val="159"/>
        </w:trPr>
        <w:tc>
          <w:tcPr>
            <w:tcW w:w="911" w:type="pct"/>
            <w:tcBorders>
              <w:top w:val="single" w:sz="4" w:space="0" w:color="auto"/>
              <w:left w:val="single" w:sz="4" w:space="0" w:color="auto"/>
              <w:bottom w:val="single" w:sz="4" w:space="0" w:color="auto"/>
              <w:right w:val="single" w:sz="4" w:space="0" w:color="auto"/>
            </w:tcBorders>
          </w:tcPr>
          <w:p w14:paraId="41D4D2F8" w14:textId="2F407A98" w:rsidR="00745B34" w:rsidRPr="000C3EAB" w:rsidRDefault="00B4744C" w:rsidP="00745B34">
            <w:pPr>
              <w:keepNext/>
              <w:keepLines/>
              <w:shd w:val="clear" w:color="auto" w:fill="FFFFFF" w:themeFill="background1"/>
              <w:suppressAutoHyphens/>
              <w:bidi/>
              <w:rPr>
                <w:sz w:val="20"/>
              </w:rPr>
            </w:pPr>
            <w:r w:rsidRPr="000C3EAB">
              <w:rPr>
                <w:sz w:val="20"/>
              </w:rPr>
              <w:t>HFC</w:t>
            </w:r>
            <w:r w:rsidR="00745B34" w:rsidRPr="000C3EAB">
              <w:rPr>
                <w:sz w:val="20"/>
              </w:rPr>
              <w:t>-32</w:t>
            </w:r>
          </w:p>
        </w:tc>
        <w:tc>
          <w:tcPr>
            <w:tcW w:w="601" w:type="pct"/>
            <w:tcBorders>
              <w:top w:val="single" w:sz="4" w:space="0" w:color="auto"/>
              <w:left w:val="single" w:sz="4" w:space="0" w:color="auto"/>
              <w:bottom w:val="single" w:sz="4" w:space="0" w:color="auto"/>
              <w:right w:val="single" w:sz="4" w:space="0" w:color="auto"/>
            </w:tcBorders>
          </w:tcPr>
          <w:p w14:paraId="1CAE4F82" w14:textId="77777777" w:rsidR="00745B34" w:rsidRPr="000C3EAB" w:rsidRDefault="00745B34" w:rsidP="004F7B6E">
            <w:pPr>
              <w:keepNext/>
              <w:keepLines/>
              <w:shd w:val="clear" w:color="auto" w:fill="FFFFFF" w:themeFill="background1"/>
              <w:suppressAutoHyphens/>
              <w:bidi/>
              <w:jc w:val="left"/>
              <w:rPr>
                <w:sz w:val="20"/>
              </w:rPr>
            </w:pPr>
            <w:r w:rsidRPr="000C3EAB">
              <w:rPr>
                <w:sz w:val="20"/>
              </w:rPr>
              <w:t>675</w:t>
            </w:r>
          </w:p>
        </w:tc>
        <w:tc>
          <w:tcPr>
            <w:tcW w:w="651" w:type="pct"/>
            <w:tcBorders>
              <w:top w:val="single" w:sz="4" w:space="0" w:color="auto"/>
              <w:left w:val="single" w:sz="4" w:space="0" w:color="auto"/>
              <w:bottom w:val="single" w:sz="4" w:space="0" w:color="auto"/>
              <w:right w:val="single" w:sz="4" w:space="0" w:color="auto"/>
            </w:tcBorders>
          </w:tcPr>
          <w:p w14:paraId="662CF8C7" w14:textId="77777777" w:rsidR="00745B34" w:rsidRPr="000C3EAB" w:rsidRDefault="00745B34" w:rsidP="004F7B6E">
            <w:pPr>
              <w:keepNext/>
              <w:keepLines/>
              <w:shd w:val="clear" w:color="auto" w:fill="FFFFFF" w:themeFill="background1"/>
              <w:suppressAutoHyphens/>
              <w:bidi/>
              <w:jc w:val="left"/>
              <w:rPr>
                <w:sz w:val="20"/>
              </w:rPr>
            </w:pPr>
            <w:r w:rsidRPr="000C3EAB">
              <w:rPr>
                <w:sz w:val="20"/>
              </w:rPr>
              <w:t>0</w:t>
            </w:r>
          </w:p>
        </w:tc>
        <w:tc>
          <w:tcPr>
            <w:tcW w:w="716" w:type="pct"/>
            <w:tcBorders>
              <w:top w:val="single" w:sz="4" w:space="0" w:color="auto"/>
              <w:left w:val="single" w:sz="4" w:space="0" w:color="auto"/>
              <w:bottom w:val="single" w:sz="4" w:space="0" w:color="auto"/>
              <w:right w:val="single" w:sz="4" w:space="0" w:color="auto"/>
            </w:tcBorders>
          </w:tcPr>
          <w:p w14:paraId="6650E03A" w14:textId="77777777" w:rsidR="00745B34" w:rsidRPr="000C3EAB" w:rsidRDefault="00745B34" w:rsidP="004F7B6E">
            <w:pPr>
              <w:keepNext/>
              <w:keepLines/>
              <w:shd w:val="clear" w:color="auto" w:fill="FFFFFF" w:themeFill="background1"/>
              <w:suppressAutoHyphens/>
              <w:bidi/>
              <w:jc w:val="left"/>
              <w:rPr>
                <w:sz w:val="20"/>
              </w:rPr>
            </w:pPr>
            <w:r w:rsidRPr="000C3EAB">
              <w:rPr>
                <w:sz w:val="20"/>
              </w:rPr>
              <w:t>2,889</w:t>
            </w:r>
          </w:p>
        </w:tc>
        <w:tc>
          <w:tcPr>
            <w:tcW w:w="680" w:type="pct"/>
            <w:tcBorders>
              <w:top w:val="single" w:sz="4" w:space="0" w:color="auto"/>
              <w:left w:val="single" w:sz="4" w:space="0" w:color="auto"/>
              <w:bottom w:val="single" w:sz="4" w:space="0" w:color="auto"/>
              <w:right w:val="single" w:sz="4" w:space="0" w:color="auto"/>
            </w:tcBorders>
          </w:tcPr>
          <w:p w14:paraId="47B70D87" w14:textId="77777777" w:rsidR="00745B34" w:rsidRPr="000C3EAB" w:rsidRDefault="00745B34" w:rsidP="004F7B6E">
            <w:pPr>
              <w:keepNext/>
              <w:keepLines/>
              <w:shd w:val="clear" w:color="auto" w:fill="FFFFFF" w:themeFill="background1"/>
              <w:suppressAutoHyphens/>
              <w:bidi/>
              <w:jc w:val="left"/>
              <w:rPr>
                <w:sz w:val="20"/>
              </w:rPr>
            </w:pPr>
            <w:r w:rsidRPr="000C3EAB">
              <w:rPr>
                <w:sz w:val="20"/>
              </w:rPr>
              <w:t>6,028</w:t>
            </w:r>
          </w:p>
        </w:tc>
        <w:tc>
          <w:tcPr>
            <w:tcW w:w="734" w:type="pct"/>
            <w:tcBorders>
              <w:top w:val="single" w:sz="4" w:space="0" w:color="auto"/>
              <w:left w:val="single" w:sz="4" w:space="0" w:color="auto"/>
              <w:bottom w:val="single" w:sz="4" w:space="0" w:color="auto"/>
              <w:right w:val="single" w:sz="4" w:space="0" w:color="auto"/>
            </w:tcBorders>
            <w:shd w:val="clear" w:color="auto" w:fill="FFFFFF" w:themeFill="background1"/>
          </w:tcPr>
          <w:p w14:paraId="548EC291" w14:textId="77777777" w:rsidR="00745B34" w:rsidRPr="000C3EAB" w:rsidRDefault="00745B34" w:rsidP="004F7B6E">
            <w:pPr>
              <w:keepNext/>
              <w:keepLines/>
              <w:shd w:val="clear" w:color="auto" w:fill="FFFFFF" w:themeFill="background1"/>
              <w:suppressAutoHyphens/>
              <w:bidi/>
              <w:jc w:val="left"/>
              <w:rPr>
                <w:sz w:val="20"/>
              </w:rPr>
            </w:pPr>
            <w:r w:rsidRPr="000C3EAB">
              <w:rPr>
                <w:sz w:val="20"/>
              </w:rPr>
              <w:t>2,886</w:t>
            </w:r>
          </w:p>
        </w:tc>
        <w:tc>
          <w:tcPr>
            <w:tcW w:w="707" w:type="pct"/>
            <w:tcBorders>
              <w:top w:val="single" w:sz="4" w:space="0" w:color="auto"/>
              <w:left w:val="single" w:sz="4" w:space="0" w:color="auto"/>
              <w:bottom w:val="single" w:sz="4" w:space="0" w:color="auto"/>
              <w:right w:val="single" w:sz="4" w:space="0" w:color="auto"/>
            </w:tcBorders>
          </w:tcPr>
          <w:p w14:paraId="03CB1C4E" w14:textId="77777777" w:rsidR="00745B34" w:rsidRPr="000C3EAB" w:rsidRDefault="00745B34" w:rsidP="004F7B6E">
            <w:pPr>
              <w:shd w:val="clear" w:color="auto" w:fill="FFFFFF" w:themeFill="background1"/>
              <w:suppressAutoHyphens/>
              <w:bidi/>
              <w:jc w:val="left"/>
              <w:rPr>
                <w:sz w:val="20"/>
              </w:rPr>
            </w:pPr>
            <w:r w:rsidRPr="000C3EAB">
              <w:rPr>
                <w:sz w:val="20"/>
              </w:rPr>
              <w:t>23,233</w:t>
            </w:r>
          </w:p>
        </w:tc>
      </w:tr>
      <w:tr w:rsidR="00745B34" w:rsidRPr="000C3EAB" w14:paraId="4589C29B" w14:textId="77777777" w:rsidTr="008A30B7">
        <w:tc>
          <w:tcPr>
            <w:tcW w:w="911" w:type="pct"/>
            <w:tcBorders>
              <w:top w:val="single" w:sz="4" w:space="0" w:color="auto"/>
              <w:left w:val="single" w:sz="4" w:space="0" w:color="auto"/>
              <w:bottom w:val="single" w:sz="4" w:space="0" w:color="auto"/>
              <w:right w:val="single" w:sz="4" w:space="0" w:color="auto"/>
            </w:tcBorders>
          </w:tcPr>
          <w:p w14:paraId="65128265" w14:textId="7AAF5715" w:rsidR="00745B34" w:rsidRPr="000C3EAB" w:rsidRDefault="00B4744C" w:rsidP="00745B34">
            <w:pPr>
              <w:shd w:val="clear" w:color="auto" w:fill="FFFFFF" w:themeFill="background1"/>
              <w:suppressAutoHyphens/>
              <w:bidi/>
              <w:rPr>
                <w:sz w:val="20"/>
              </w:rPr>
            </w:pPr>
            <w:r w:rsidRPr="000C3EAB">
              <w:rPr>
                <w:sz w:val="20"/>
              </w:rPr>
              <w:t>HFC</w:t>
            </w:r>
            <w:r w:rsidR="00745B34" w:rsidRPr="000C3EAB">
              <w:rPr>
                <w:sz w:val="20"/>
              </w:rPr>
              <w:t>-134a</w:t>
            </w:r>
          </w:p>
        </w:tc>
        <w:tc>
          <w:tcPr>
            <w:tcW w:w="601" w:type="pct"/>
            <w:tcBorders>
              <w:top w:val="single" w:sz="4" w:space="0" w:color="auto"/>
              <w:left w:val="single" w:sz="4" w:space="0" w:color="auto"/>
              <w:bottom w:val="single" w:sz="4" w:space="0" w:color="auto"/>
              <w:right w:val="single" w:sz="4" w:space="0" w:color="auto"/>
            </w:tcBorders>
          </w:tcPr>
          <w:p w14:paraId="1221497E" w14:textId="77777777" w:rsidR="00745B34" w:rsidRPr="000C3EAB" w:rsidRDefault="00745B34" w:rsidP="004F7B6E">
            <w:pPr>
              <w:shd w:val="clear" w:color="auto" w:fill="FFFFFF" w:themeFill="background1"/>
              <w:suppressAutoHyphens/>
              <w:bidi/>
              <w:jc w:val="left"/>
              <w:rPr>
                <w:sz w:val="20"/>
              </w:rPr>
            </w:pPr>
            <w:r w:rsidRPr="000C3EAB">
              <w:rPr>
                <w:sz w:val="20"/>
              </w:rPr>
              <w:t>1,430</w:t>
            </w:r>
          </w:p>
        </w:tc>
        <w:tc>
          <w:tcPr>
            <w:tcW w:w="651" w:type="pct"/>
            <w:tcBorders>
              <w:top w:val="single" w:sz="4" w:space="0" w:color="auto"/>
              <w:left w:val="single" w:sz="4" w:space="0" w:color="auto"/>
              <w:bottom w:val="single" w:sz="4" w:space="0" w:color="auto"/>
              <w:right w:val="single" w:sz="4" w:space="0" w:color="auto"/>
            </w:tcBorders>
          </w:tcPr>
          <w:p w14:paraId="220D105C" w14:textId="77777777" w:rsidR="00745B34" w:rsidRPr="000C3EAB" w:rsidRDefault="00745B34" w:rsidP="004F7B6E">
            <w:pPr>
              <w:shd w:val="clear" w:color="auto" w:fill="FFFFFF" w:themeFill="background1"/>
              <w:suppressAutoHyphens/>
              <w:bidi/>
              <w:jc w:val="left"/>
              <w:rPr>
                <w:sz w:val="20"/>
              </w:rPr>
            </w:pPr>
            <w:r w:rsidRPr="000C3EAB">
              <w:rPr>
                <w:sz w:val="20"/>
              </w:rPr>
              <w:t>1,580,785</w:t>
            </w:r>
          </w:p>
        </w:tc>
        <w:tc>
          <w:tcPr>
            <w:tcW w:w="716" w:type="pct"/>
            <w:tcBorders>
              <w:top w:val="single" w:sz="4" w:space="0" w:color="auto"/>
              <w:left w:val="single" w:sz="4" w:space="0" w:color="auto"/>
              <w:bottom w:val="single" w:sz="4" w:space="0" w:color="auto"/>
              <w:right w:val="single" w:sz="4" w:space="0" w:color="auto"/>
            </w:tcBorders>
          </w:tcPr>
          <w:p w14:paraId="6A396BFE" w14:textId="77777777" w:rsidR="00745B34" w:rsidRPr="000C3EAB" w:rsidRDefault="00745B34" w:rsidP="004F7B6E">
            <w:pPr>
              <w:shd w:val="clear" w:color="auto" w:fill="FFFFFF" w:themeFill="background1"/>
              <w:suppressAutoHyphens/>
              <w:bidi/>
              <w:jc w:val="left"/>
              <w:rPr>
                <w:sz w:val="20"/>
              </w:rPr>
            </w:pPr>
            <w:r w:rsidRPr="000C3EAB">
              <w:rPr>
                <w:sz w:val="20"/>
              </w:rPr>
              <w:t>1,005,227</w:t>
            </w:r>
          </w:p>
        </w:tc>
        <w:tc>
          <w:tcPr>
            <w:tcW w:w="680" w:type="pct"/>
            <w:tcBorders>
              <w:top w:val="single" w:sz="4" w:space="0" w:color="auto"/>
              <w:left w:val="single" w:sz="4" w:space="0" w:color="auto"/>
              <w:bottom w:val="single" w:sz="4" w:space="0" w:color="auto"/>
              <w:right w:val="single" w:sz="4" w:space="0" w:color="auto"/>
            </w:tcBorders>
          </w:tcPr>
          <w:p w14:paraId="37F0CF8F" w14:textId="77777777" w:rsidR="00745B34" w:rsidRPr="000C3EAB" w:rsidRDefault="00745B34" w:rsidP="004F7B6E">
            <w:pPr>
              <w:shd w:val="clear" w:color="auto" w:fill="FFFFFF" w:themeFill="background1"/>
              <w:suppressAutoHyphens/>
              <w:bidi/>
              <w:jc w:val="left"/>
              <w:rPr>
                <w:sz w:val="20"/>
              </w:rPr>
            </w:pPr>
            <w:r w:rsidRPr="000C3EAB">
              <w:rPr>
                <w:sz w:val="20"/>
              </w:rPr>
              <w:t>1,075,131</w:t>
            </w:r>
          </w:p>
        </w:tc>
        <w:tc>
          <w:tcPr>
            <w:tcW w:w="734" w:type="pct"/>
            <w:tcBorders>
              <w:top w:val="single" w:sz="4" w:space="0" w:color="auto"/>
              <w:left w:val="single" w:sz="4" w:space="0" w:color="auto"/>
              <w:bottom w:val="single" w:sz="4" w:space="0" w:color="auto"/>
              <w:right w:val="single" w:sz="4" w:space="0" w:color="auto"/>
            </w:tcBorders>
            <w:shd w:val="clear" w:color="auto" w:fill="FFFFFF" w:themeFill="background1"/>
          </w:tcPr>
          <w:p w14:paraId="2C576416" w14:textId="77777777" w:rsidR="00745B34" w:rsidRPr="000C3EAB" w:rsidRDefault="00745B34" w:rsidP="004F7B6E">
            <w:pPr>
              <w:shd w:val="clear" w:color="auto" w:fill="FFFFFF" w:themeFill="background1"/>
              <w:suppressAutoHyphens/>
              <w:bidi/>
              <w:jc w:val="left"/>
              <w:rPr>
                <w:sz w:val="20"/>
              </w:rPr>
            </w:pPr>
            <w:r w:rsidRPr="000C3EAB">
              <w:rPr>
                <w:sz w:val="20"/>
              </w:rPr>
              <w:t>945,676</w:t>
            </w:r>
          </w:p>
        </w:tc>
        <w:tc>
          <w:tcPr>
            <w:tcW w:w="707" w:type="pct"/>
            <w:tcBorders>
              <w:top w:val="single" w:sz="4" w:space="0" w:color="auto"/>
              <w:left w:val="single" w:sz="4" w:space="0" w:color="auto"/>
              <w:bottom w:val="single" w:sz="4" w:space="0" w:color="auto"/>
              <w:right w:val="single" w:sz="4" w:space="0" w:color="auto"/>
            </w:tcBorders>
          </w:tcPr>
          <w:p w14:paraId="2FA7703E" w14:textId="77777777" w:rsidR="00745B34" w:rsidRPr="000C3EAB" w:rsidRDefault="00745B34" w:rsidP="004F7B6E">
            <w:pPr>
              <w:shd w:val="clear" w:color="auto" w:fill="FFFFFF" w:themeFill="background1"/>
              <w:suppressAutoHyphens/>
              <w:bidi/>
              <w:jc w:val="left"/>
              <w:rPr>
                <w:sz w:val="20"/>
              </w:rPr>
            </w:pPr>
            <w:r w:rsidRPr="000C3EAB">
              <w:rPr>
                <w:sz w:val="20"/>
              </w:rPr>
              <w:t>764,860</w:t>
            </w:r>
          </w:p>
        </w:tc>
      </w:tr>
      <w:tr w:rsidR="00745B34" w:rsidRPr="000C3EAB" w14:paraId="7E3C0CE6" w14:textId="77777777" w:rsidTr="008A30B7">
        <w:tc>
          <w:tcPr>
            <w:tcW w:w="911" w:type="pct"/>
            <w:tcBorders>
              <w:top w:val="single" w:sz="4" w:space="0" w:color="auto"/>
              <w:left w:val="single" w:sz="4" w:space="0" w:color="auto"/>
              <w:bottom w:val="single" w:sz="4" w:space="0" w:color="auto"/>
              <w:right w:val="single" w:sz="4" w:space="0" w:color="auto"/>
            </w:tcBorders>
          </w:tcPr>
          <w:p w14:paraId="50FB841B" w14:textId="062C3498" w:rsidR="00745B34" w:rsidRPr="000C3EAB" w:rsidRDefault="00B4744C" w:rsidP="00745B34">
            <w:pPr>
              <w:shd w:val="clear" w:color="auto" w:fill="FFFFFF" w:themeFill="background1"/>
              <w:suppressAutoHyphens/>
              <w:bidi/>
              <w:rPr>
                <w:sz w:val="20"/>
              </w:rPr>
            </w:pPr>
            <w:r w:rsidRPr="000C3EAB">
              <w:rPr>
                <w:sz w:val="20"/>
              </w:rPr>
              <w:t>HFC</w:t>
            </w:r>
            <w:r w:rsidR="00745B34" w:rsidRPr="000C3EAB">
              <w:rPr>
                <w:sz w:val="20"/>
              </w:rPr>
              <w:t>-152a</w:t>
            </w:r>
          </w:p>
        </w:tc>
        <w:tc>
          <w:tcPr>
            <w:tcW w:w="601" w:type="pct"/>
            <w:tcBorders>
              <w:top w:val="single" w:sz="4" w:space="0" w:color="auto"/>
              <w:left w:val="single" w:sz="4" w:space="0" w:color="auto"/>
              <w:bottom w:val="single" w:sz="4" w:space="0" w:color="auto"/>
              <w:right w:val="single" w:sz="4" w:space="0" w:color="auto"/>
            </w:tcBorders>
          </w:tcPr>
          <w:p w14:paraId="5C07EACE" w14:textId="77777777" w:rsidR="00745B34" w:rsidRPr="000C3EAB" w:rsidRDefault="00745B34" w:rsidP="004F7B6E">
            <w:pPr>
              <w:shd w:val="clear" w:color="auto" w:fill="FFFFFF" w:themeFill="background1"/>
              <w:suppressAutoHyphens/>
              <w:bidi/>
              <w:jc w:val="left"/>
              <w:rPr>
                <w:sz w:val="20"/>
              </w:rPr>
            </w:pPr>
            <w:r w:rsidRPr="000C3EAB">
              <w:rPr>
                <w:sz w:val="20"/>
              </w:rPr>
              <w:t>124</w:t>
            </w:r>
          </w:p>
        </w:tc>
        <w:tc>
          <w:tcPr>
            <w:tcW w:w="651" w:type="pct"/>
            <w:tcBorders>
              <w:top w:val="single" w:sz="4" w:space="0" w:color="auto"/>
              <w:left w:val="single" w:sz="4" w:space="0" w:color="auto"/>
              <w:bottom w:val="single" w:sz="4" w:space="0" w:color="auto"/>
              <w:right w:val="single" w:sz="4" w:space="0" w:color="auto"/>
            </w:tcBorders>
          </w:tcPr>
          <w:p w14:paraId="36C7C95D" w14:textId="77777777" w:rsidR="00745B34" w:rsidRPr="000C3EAB" w:rsidRDefault="00745B34" w:rsidP="004F7B6E">
            <w:pPr>
              <w:shd w:val="clear" w:color="auto" w:fill="FFFFFF" w:themeFill="background1"/>
              <w:suppressAutoHyphens/>
              <w:bidi/>
              <w:jc w:val="left"/>
              <w:rPr>
                <w:sz w:val="20"/>
              </w:rPr>
            </w:pPr>
            <w:r w:rsidRPr="000C3EAB">
              <w:rPr>
                <w:sz w:val="20"/>
              </w:rPr>
              <w:t>9,201</w:t>
            </w:r>
          </w:p>
        </w:tc>
        <w:tc>
          <w:tcPr>
            <w:tcW w:w="716" w:type="pct"/>
            <w:tcBorders>
              <w:top w:val="single" w:sz="4" w:space="0" w:color="auto"/>
              <w:left w:val="single" w:sz="4" w:space="0" w:color="auto"/>
              <w:bottom w:val="single" w:sz="4" w:space="0" w:color="auto"/>
              <w:right w:val="single" w:sz="4" w:space="0" w:color="auto"/>
            </w:tcBorders>
          </w:tcPr>
          <w:p w14:paraId="2984B72C" w14:textId="77777777" w:rsidR="00745B34" w:rsidRPr="000C3EAB" w:rsidRDefault="00745B34" w:rsidP="004F7B6E">
            <w:pPr>
              <w:shd w:val="clear" w:color="auto" w:fill="FFFFFF" w:themeFill="background1"/>
              <w:suppressAutoHyphens/>
              <w:bidi/>
              <w:jc w:val="left"/>
              <w:rPr>
                <w:sz w:val="20"/>
              </w:rPr>
            </w:pPr>
            <w:r w:rsidRPr="000C3EAB">
              <w:rPr>
                <w:sz w:val="20"/>
              </w:rPr>
              <w:t>2,109</w:t>
            </w:r>
          </w:p>
        </w:tc>
        <w:tc>
          <w:tcPr>
            <w:tcW w:w="680" w:type="pct"/>
            <w:tcBorders>
              <w:top w:val="single" w:sz="4" w:space="0" w:color="auto"/>
              <w:left w:val="single" w:sz="4" w:space="0" w:color="auto"/>
              <w:bottom w:val="single" w:sz="4" w:space="0" w:color="auto"/>
              <w:right w:val="single" w:sz="4" w:space="0" w:color="auto"/>
            </w:tcBorders>
          </w:tcPr>
          <w:p w14:paraId="6373EA46" w14:textId="77777777" w:rsidR="00745B34" w:rsidRPr="000C3EAB" w:rsidRDefault="00745B34" w:rsidP="004F7B6E">
            <w:pPr>
              <w:shd w:val="clear" w:color="auto" w:fill="FFFFFF" w:themeFill="background1"/>
              <w:suppressAutoHyphens/>
              <w:bidi/>
              <w:jc w:val="left"/>
              <w:rPr>
                <w:sz w:val="20"/>
              </w:rPr>
            </w:pPr>
            <w:r w:rsidRPr="000C3EAB">
              <w:rPr>
                <w:sz w:val="20"/>
              </w:rPr>
              <w:t>2,728</w:t>
            </w:r>
          </w:p>
        </w:tc>
        <w:tc>
          <w:tcPr>
            <w:tcW w:w="734" w:type="pct"/>
            <w:tcBorders>
              <w:top w:val="single" w:sz="4" w:space="0" w:color="auto"/>
              <w:left w:val="single" w:sz="4" w:space="0" w:color="auto"/>
              <w:bottom w:val="single" w:sz="4" w:space="0" w:color="auto"/>
              <w:right w:val="single" w:sz="4" w:space="0" w:color="auto"/>
            </w:tcBorders>
            <w:shd w:val="clear" w:color="auto" w:fill="FFFFFF" w:themeFill="background1"/>
          </w:tcPr>
          <w:p w14:paraId="70EF70B8" w14:textId="77777777" w:rsidR="00745B34" w:rsidRPr="000C3EAB" w:rsidRDefault="00745B34" w:rsidP="004F7B6E">
            <w:pPr>
              <w:shd w:val="clear" w:color="auto" w:fill="FFFFFF" w:themeFill="background1"/>
              <w:suppressAutoHyphens/>
              <w:bidi/>
              <w:jc w:val="left"/>
              <w:rPr>
                <w:sz w:val="20"/>
              </w:rPr>
            </w:pPr>
            <w:r w:rsidRPr="000C3EAB">
              <w:rPr>
                <w:sz w:val="20"/>
              </w:rPr>
              <w:t>0</w:t>
            </w:r>
          </w:p>
        </w:tc>
        <w:tc>
          <w:tcPr>
            <w:tcW w:w="707" w:type="pct"/>
            <w:tcBorders>
              <w:top w:val="single" w:sz="4" w:space="0" w:color="auto"/>
              <w:left w:val="single" w:sz="4" w:space="0" w:color="auto"/>
              <w:bottom w:val="single" w:sz="4" w:space="0" w:color="auto"/>
              <w:right w:val="single" w:sz="4" w:space="0" w:color="auto"/>
            </w:tcBorders>
          </w:tcPr>
          <w:p w14:paraId="2CC43543" w14:textId="77777777" w:rsidR="00745B34" w:rsidRPr="000C3EAB" w:rsidRDefault="00745B34" w:rsidP="004F7B6E">
            <w:pPr>
              <w:shd w:val="clear" w:color="auto" w:fill="FFFFFF" w:themeFill="background1"/>
              <w:suppressAutoHyphens/>
              <w:bidi/>
              <w:jc w:val="left"/>
              <w:rPr>
                <w:sz w:val="20"/>
              </w:rPr>
            </w:pPr>
            <w:r w:rsidRPr="000C3EAB">
              <w:rPr>
                <w:sz w:val="20"/>
              </w:rPr>
              <w:t>0</w:t>
            </w:r>
          </w:p>
        </w:tc>
      </w:tr>
      <w:tr w:rsidR="00745B34" w:rsidRPr="000C3EAB" w14:paraId="3E134EE8" w14:textId="77777777" w:rsidTr="008A30B7">
        <w:tc>
          <w:tcPr>
            <w:tcW w:w="911" w:type="pct"/>
            <w:tcBorders>
              <w:top w:val="single" w:sz="4" w:space="0" w:color="auto"/>
              <w:left w:val="single" w:sz="4" w:space="0" w:color="auto"/>
              <w:bottom w:val="single" w:sz="4" w:space="0" w:color="auto"/>
              <w:right w:val="single" w:sz="4" w:space="0" w:color="auto"/>
            </w:tcBorders>
          </w:tcPr>
          <w:p w14:paraId="60C7D148" w14:textId="02B57F0A" w:rsidR="00745B34" w:rsidRPr="000C3EAB" w:rsidRDefault="00B4744C" w:rsidP="00745B34">
            <w:pPr>
              <w:shd w:val="clear" w:color="auto" w:fill="FFFFFF" w:themeFill="background1"/>
              <w:suppressAutoHyphens/>
              <w:bidi/>
              <w:rPr>
                <w:sz w:val="20"/>
              </w:rPr>
            </w:pPr>
            <w:r w:rsidRPr="000C3EAB">
              <w:rPr>
                <w:sz w:val="20"/>
              </w:rPr>
              <w:t>HFC</w:t>
            </w:r>
            <w:r w:rsidR="00745B34" w:rsidRPr="000C3EAB">
              <w:rPr>
                <w:sz w:val="20"/>
              </w:rPr>
              <w:t>-227ea</w:t>
            </w:r>
          </w:p>
        </w:tc>
        <w:tc>
          <w:tcPr>
            <w:tcW w:w="601" w:type="pct"/>
            <w:tcBorders>
              <w:top w:val="single" w:sz="4" w:space="0" w:color="auto"/>
              <w:left w:val="single" w:sz="4" w:space="0" w:color="auto"/>
              <w:bottom w:val="single" w:sz="4" w:space="0" w:color="auto"/>
              <w:right w:val="single" w:sz="4" w:space="0" w:color="auto"/>
            </w:tcBorders>
          </w:tcPr>
          <w:p w14:paraId="6CB4AF90" w14:textId="77777777" w:rsidR="00745B34" w:rsidRPr="000C3EAB" w:rsidRDefault="00745B34" w:rsidP="004F7B6E">
            <w:pPr>
              <w:shd w:val="clear" w:color="auto" w:fill="FFFFFF" w:themeFill="background1"/>
              <w:suppressAutoHyphens/>
              <w:bidi/>
              <w:jc w:val="left"/>
              <w:rPr>
                <w:sz w:val="20"/>
              </w:rPr>
            </w:pPr>
            <w:r w:rsidRPr="000C3EAB">
              <w:rPr>
                <w:sz w:val="20"/>
              </w:rPr>
              <w:t>3,220</w:t>
            </w:r>
          </w:p>
        </w:tc>
        <w:tc>
          <w:tcPr>
            <w:tcW w:w="651" w:type="pct"/>
            <w:tcBorders>
              <w:top w:val="single" w:sz="4" w:space="0" w:color="auto"/>
              <w:left w:val="single" w:sz="4" w:space="0" w:color="auto"/>
              <w:bottom w:val="single" w:sz="4" w:space="0" w:color="auto"/>
              <w:right w:val="single" w:sz="4" w:space="0" w:color="auto"/>
            </w:tcBorders>
          </w:tcPr>
          <w:p w14:paraId="6AC0238B" w14:textId="77777777" w:rsidR="00745B34" w:rsidRPr="000C3EAB" w:rsidRDefault="00745B34" w:rsidP="004F7B6E">
            <w:pPr>
              <w:shd w:val="clear" w:color="auto" w:fill="FFFFFF" w:themeFill="background1"/>
              <w:suppressAutoHyphens/>
              <w:bidi/>
              <w:jc w:val="left"/>
              <w:rPr>
                <w:sz w:val="20"/>
              </w:rPr>
            </w:pPr>
            <w:r w:rsidRPr="000C3EAB">
              <w:rPr>
                <w:sz w:val="20"/>
              </w:rPr>
              <w:t>39,951</w:t>
            </w:r>
          </w:p>
        </w:tc>
        <w:tc>
          <w:tcPr>
            <w:tcW w:w="716" w:type="pct"/>
            <w:tcBorders>
              <w:top w:val="single" w:sz="4" w:space="0" w:color="auto"/>
              <w:left w:val="single" w:sz="4" w:space="0" w:color="auto"/>
              <w:bottom w:val="single" w:sz="4" w:space="0" w:color="auto"/>
              <w:right w:val="single" w:sz="4" w:space="0" w:color="auto"/>
            </w:tcBorders>
          </w:tcPr>
          <w:p w14:paraId="68206BA1" w14:textId="77777777" w:rsidR="00745B34" w:rsidRPr="000C3EAB" w:rsidRDefault="00745B34" w:rsidP="004F7B6E">
            <w:pPr>
              <w:shd w:val="clear" w:color="auto" w:fill="FFFFFF" w:themeFill="background1"/>
              <w:suppressAutoHyphens/>
              <w:bidi/>
              <w:jc w:val="left"/>
              <w:rPr>
                <w:sz w:val="20"/>
              </w:rPr>
            </w:pPr>
            <w:r w:rsidRPr="000C3EAB">
              <w:rPr>
                <w:sz w:val="20"/>
              </w:rPr>
              <w:t>31,720</w:t>
            </w:r>
          </w:p>
        </w:tc>
        <w:tc>
          <w:tcPr>
            <w:tcW w:w="680" w:type="pct"/>
            <w:tcBorders>
              <w:top w:val="single" w:sz="4" w:space="0" w:color="auto"/>
              <w:left w:val="single" w:sz="4" w:space="0" w:color="auto"/>
              <w:bottom w:val="single" w:sz="4" w:space="0" w:color="auto"/>
              <w:right w:val="single" w:sz="4" w:space="0" w:color="auto"/>
            </w:tcBorders>
          </w:tcPr>
          <w:p w14:paraId="3ECDDB0D" w14:textId="77777777" w:rsidR="00745B34" w:rsidRPr="000C3EAB" w:rsidRDefault="00745B34" w:rsidP="004F7B6E">
            <w:pPr>
              <w:shd w:val="clear" w:color="auto" w:fill="FFFFFF" w:themeFill="background1"/>
              <w:suppressAutoHyphens/>
              <w:bidi/>
              <w:jc w:val="left"/>
              <w:rPr>
                <w:sz w:val="20"/>
              </w:rPr>
            </w:pPr>
            <w:r w:rsidRPr="000C3EAB">
              <w:rPr>
                <w:sz w:val="20"/>
              </w:rPr>
              <w:t>34,583</w:t>
            </w:r>
          </w:p>
        </w:tc>
        <w:tc>
          <w:tcPr>
            <w:tcW w:w="734" w:type="pct"/>
            <w:tcBorders>
              <w:top w:val="single" w:sz="4" w:space="0" w:color="auto"/>
              <w:left w:val="single" w:sz="4" w:space="0" w:color="auto"/>
              <w:bottom w:val="single" w:sz="4" w:space="0" w:color="auto"/>
              <w:right w:val="single" w:sz="4" w:space="0" w:color="auto"/>
            </w:tcBorders>
            <w:shd w:val="clear" w:color="auto" w:fill="FFFFFF" w:themeFill="background1"/>
          </w:tcPr>
          <w:p w14:paraId="7A595A36" w14:textId="77777777" w:rsidR="00745B34" w:rsidRPr="000C3EAB" w:rsidRDefault="00745B34" w:rsidP="004F7B6E">
            <w:pPr>
              <w:shd w:val="clear" w:color="auto" w:fill="FFFFFF" w:themeFill="background1"/>
              <w:suppressAutoHyphens/>
              <w:bidi/>
              <w:jc w:val="left"/>
              <w:rPr>
                <w:sz w:val="20"/>
              </w:rPr>
            </w:pPr>
            <w:r w:rsidRPr="000C3EAB">
              <w:rPr>
                <w:sz w:val="20"/>
              </w:rPr>
              <w:t>17,291</w:t>
            </w:r>
          </w:p>
        </w:tc>
        <w:tc>
          <w:tcPr>
            <w:tcW w:w="707" w:type="pct"/>
            <w:tcBorders>
              <w:top w:val="single" w:sz="4" w:space="0" w:color="auto"/>
              <w:left w:val="single" w:sz="4" w:space="0" w:color="auto"/>
              <w:bottom w:val="single" w:sz="4" w:space="0" w:color="auto"/>
              <w:right w:val="single" w:sz="4" w:space="0" w:color="auto"/>
            </w:tcBorders>
          </w:tcPr>
          <w:p w14:paraId="50E6B750" w14:textId="77777777" w:rsidR="00745B34" w:rsidRPr="000C3EAB" w:rsidRDefault="00745B34" w:rsidP="004F7B6E">
            <w:pPr>
              <w:shd w:val="clear" w:color="auto" w:fill="FFFFFF" w:themeFill="background1"/>
              <w:suppressAutoHyphens/>
              <w:bidi/>
              <w:jc w:val="left"/>
              <w:rPr>
                <w:sz w:val="20"/>
              </w:rPr>
            </w:pPr>
            <w:r w:rsidRPr="000C3EAB">
              <w:rPr>
                <w:sz w:val="20"/>
              </w:rPr>
              <w:t>10,484</w:t>
            </w:r>
          </w:p>
        </w:tc>
      </w:tr>
      <w:tr w:rsidR="008A30B7" w:rsidRPr="000C3EAB" w14:paraId="6C6396FD" w14:textId="77777777" w:rsidTr="008A30B7">
        <w:tc>
          <w:tcPr>
            <w:tcW w:w="911" w:type="pct"/>
            <w:tcBorders>
              <w:top w:val="single" w:sz="4" w:space="0" w:color="auto"/>
              <w:left w:val="single" w:sz="4" w:space="0" w:color="auto"/>
              <w:bottom w:val="single" w:sz="4" w:space="0" w:color="auto"/>
              <w:right w:val="single" w:sz="4" w:space="0" w:color="auto"/>
            </w:tcBorders>
          </w:tcPr>
          <w:p w14:paraId="05C6E1C4" w14:textId="77777777" w:rsidR="008A30B7" w:rsidRPr="000C3EAB" w:rsidRDefault="008A30B7" w:rsidP="008A30B7">
            <w:pPr>
              <w:shd w:val="clear" w:color="auto" w:fill="FFFFFF" w:themeFill="background1"/>
              <w:suppressAutoHyphens/>
              <w:bidi/>
              <w:rPr>
                <w:sz w:val="20"/>
              </w:rPr>
            </w:pPr>
            <w:r w:rsidRPr="000C3EAB">
              <w:rPr>
                <w:sz w:val="20"/>
              </w:rPr>
              <w:t>R-404A</w:t>
            </w:r>
          </w:p>
        </w:tc>
        <w:tc>
          <w:tcPr>
            <w:tcW w:w="601" w:type="pct"/>
            <w:tcBorders>
              <w:top w:val="single" w:sz="4" w:space="0" w:color="auto"/>
              <w:left w:val="single" w:sz="4" w:space="0" w:color="auto"/>
              <w:bottom w:val="single" w:sz="4" w:space="0" w:color="auto"/>
              <w:right w:val="single" w:sz="4" w:space="0" w:color="auto"/>
            </w:tcBorders>
          </w:tcPr>
          <w:p w14:paraId="39CFDA9E" w14:textId="6466EC57" w:rsidR="008A30B7" w:rsidRPr="000C3EAB" w:rsidRDefault="008A30B7" w:rsidP="004F7B6E">
            <w:pPr>
              <w:shd w:val="clear" w:color="auto" w:fill="FFFFFF" w:themeFill="background1"/>
              <w:suppressAutoHyphens/>
              <w:bidi/>
              <w:jc w:val="left"/>
              <w:rPr>
                <w:sz w:val="20"/>
              </w:rPr>
            </w:pPr>
            <w:r w:rsidRPr="000C3EAB">
              <w:rPr>
                <w:sz w:val="20"/>
              </w:rPr>
              <w:t>3,921</w:t>
            </w:r>
            <w:r w:rsidR="00805282" w:rsidRPr="000C3EAB">
              <w:rPr>
                <w:sz w:val="20"/>
              </w:rPr>
              <w:t>.</w:t>
            </w:r>
            <w:r w:rsidRPr="000C3EAB">
              <w:rPr>
                <w:sz w:val="20"/>
              </w:rPr>
              <w:t>60</w:t>
            </w:r>
          </w:p>
        </w:tc>
        <w:tc>
          <w:tcPr>
            <w:tcW w:w="651" w:type="pct"/>
            <w:tcBorders>
              <w:top w:val="single" w:sz="4" w:space="0" w:color="auto"/>
              <w:left w:val="single" w:sz="4" w:space="0" w:color="auto"/>
              <w:bottom w:val="single" w:sz="4" w:space="0" w:color="auto"/>
              <w:right w:val="single" w:sz="4" w:space="0" w:color="auto"/>
            </w:tcBorders>
          </w:tcPr>
          <w:p w14:paraId="7602C500" w14:textId="77777777" w:rsidR="008A30B7" w:rsidRPr="000C3EAB" w:rsidRDefault="008A30B7" w:rsidP="004F7B6E">
            <w:pPr>
              <w:shd w:val="clear" w:color="auto" w:fill="FFFFFF" w:themeFill="background1"/>
              <w:suppressAutoHyphens/>
              <w:bidi/>
              <w:jc w:val="left"/>
              <w:rPr>
                <w:sz w:val="20"/>
              </w:rPr>
            </w:pPr>
            <w:r w:rsidRPr="000C3EAB">
              <w:rPr>
                <w:sz w:val="20"/>
              </w:rPr>
              <w:t>267,555</w:t>
            </w:r>
          </w:p>
        </w:tc>
        <w:tc>
          <w:tcPr>
            <w:tcW w:w="716" w:type="pct"/>
            <w:tcBorders>
              <w:top w:val="single" w:sz="4" w:space="0" w:color="auto"/>
              <w:left w:val="single" w:sz="4" w:space="0" w:color="auto"/>
              <w:bottom w:val="single" w:sz="4" w:space="0" w:color="auto"/>
              <w:right w:val="single" w:sz="4" w:space="0" w:color="auto"/>
            </w:tcBorders>
          </w:tcPr>
          <w:p w14:paraId="634C7687" w14:textId="77777777" w:rsidR="008A30B7" w:rsidRPr="000C3EAB" w:rsidRDefault="008A30B7" w:rsidP="004F7B6E">
            <w:pPr>
              <w:shd w:val="clear" w:color="auto" w:fill="FFFFFF" w:themeFill="background1"/>
              <w:suppressAutoHyphens/>
              <w:bidi/>
              <w:jc w:val="left"/>
              <w:rPr>
                <w:sz w:val="20"/>
              </w:rPr>
            </w:pPr>
            <w:r w:rsidRPr="000C3EAB">
              <w:rPr>
                <w:sz w:val="20"/>
              </w:rPr>
              <w:t>508,047</w:t>
            </w:r>
          </w:p>
        </w:tc>
        <w:tc>
          <w:tcPr>
            <w:tcW w:w="680" w:type="pct"/>
            <w:tcBorders>
              <w:top w:val="single" w:sz="4" w:space="0" w:color="auto"/>
              <w:left w:val="single" w:sz="4" w:space="0" w:color="auto"/>
              <w:bottom w:val="single" w:sz="4" w:space="0" w:color="auto"/>
              <w:right w:val="single" w:sz="4" w:space="0" w:color="auto"/>
            </w:tcBorders>
          </w:tcPr>
          <w:p w14:paraId="076BF7AE" w14:textId="77777777" w:rsidR="008A30B7" w:rsidRPr="000C3EAB" w:rsidRDefault="008A30B7" w:rsidP="004F7B6E">
            <w:pPr>
              <w:shd w:val="clear" w:color="auto" w:fill="FFFFFF" w:themeFill="background1"/>
              <w:suppressAutoHyphens/>
              <w:bidi/>
              <w:jc w:val="left"/>
              <w:rPr>
                <w:sz w:val="20"/>
              </w:rPr>
            </w:pPr>
            <w:r w:rsidRPr="000C3EAB">
              <w:rPr>
                <w:sz w:val="20"/>
              </w:rPr>
              <w:t>595,103</w:t>
            </w:r>
          </w:p>
        </w:tc>
        <w:tc>
          <w:tcPr>
            <w:tcW w:w="734" w:type="pct"/>
            <w:tcBorders>
              <w:top w:val="single" w:sz="4" w:space="0" w:color="auto"/>
              <w:left w:val="single" w:sz="4" w:space="0" w:color="auto"/>
              <w:bottom w:val="single" w:sz="4" w:space="0" w:color="auto"/>
              <w:right w:val="single" w:sz="4" w:space="0" w:color="auto"/>
            </w:tcBorders>
            <w:shd w:val="clear" w:color="auto" w:fill="FFFFFF" w:themeFill="background1"/>
          </w:tcPr>
          <w:p w14:paraId="5409917F" w14:textId="77777777" w:rsidR="008A30B7" w:rsidRPr="000C3EAB" w:rsidRDefault="008A30B7" w:rsidP="004F7B6E">
            <w:pPr>
              <w:shd w:val="clear" w:color="auto" w:fill="FFFFFF" w:themeFill="background1"/>
              <w:suppressAutoHyphens/>
              <w:bidi/>
              <w:jc w:val="left"/>
              <w:rPr>
                <w:sz w:val="20"/>
              </w:rPr>
            </w:pPr>
            <w:r w:rsidRPr="000C3EAB">
              <w:rPr>
                <w:sz w:val="20"/>
              </w:rPr>
              <w:t>653,950</w:t>
            </w:r>
          </w:p>
        </w:tc>
        <w:tc>
          <w:tcPr>
            <w:tcW w:w="707" w:type="pct"/>
            <w:tcBorders>
              <w:top w:val="single" w:sz="4" w:space="0" w:color="auto"/>
              <w:left w:val="single" w:sz="4" w:space="0" w:color="auto"/>
              <w:bottom w:val="single" w:sz="4" w:space="0" w:color="auto"/>
              <w:right w:val="single" w:sz="4" w:space="0" w:color="auto"/>
            </w:tcBorders>
          </w:tcPr>
          <w:p w14:paraId="0E1F9353" w14:textId="77777777" w:rsidR="008A30B7" w:rsidRPr="000C3EAB" w:rsidRDefault="008A30B7" w:rsidP="004F7B6E">
            <w:pPr>
              <w:shd w:val="clear" w:color="auto" w:fill="FFFFFF" w:themeFill="background1"/>
              <w:suppressAutoHyphens/>
              <w:bidi/>
              <w:jc w:val="left"/>
              <w:rPr>
                <w:sz w:val="20"/>
              </w:rPr>
            </w:pPr>
            <w:r w:rsidRPr="000C3EAB">
              <w:rPr>
                <w:sz w:val="20"/>
              </w:rPr>
              <w:t>582,750</w:t>
            </w:r>
          </w:p>
        </w:tc>
      </w:tr>
      <w:tr w:rsidR="008A30B7" w:rsidRPr="000C3EAB" w14:paraId="758AA879" w14:textId="77777777" w:rsidTr="008A30B7">
        <w:tc>
          <w:tcPr>
            <w:tcW w:w="911" w:type="pct"/>
            <w:tcBorders>
              <w:top w:val="single" w:sz="4" w:space="0" w:color="auto"/>
              <w:left w:val="single" w:sz="4" w:space="0" w:color="auto"/>
              <w:bottom w:val="single" w:sz="4" w:space="0" w:color="auto"/>
              <w:right w:val="single" w:sz="4" w:space="0" w:color="auto"/>
            </w:tcBorders>
          </w:tcPr>
          <w:p w14:paraId="43A45ED2" w14:textId="77777777" w:rsidR="008A30B7" w:rsidRPr="000C3EAB" w:rsidRDefault="008A30B7" w:rsidP="008A30B7">
            <w:pPr>
              <w:shd w:val="clear" w:color="auto" w:fill="FFFFFF" w:themeFill="background1"/>
              <w:suppressAutoHyphens/>
              <w:bidi/>
              <w:rPr>
                <w:sz w:val="20"/>
              </w:rPr>
            </w:pPr>
            <w:r w:rsidRPr="000C3EAB">
              <w:rPr>
                <w:sz w:val="20"/>
              </w:rPr>
              <w:t>R-407C</w:t>
            </w:r>
          </w:p>
        </w:tc>
        <w:tc>
          <w:tcPr>
            <w:tcW w:w="601" w:type="pct"/>
            <w:tcBorders>
              <w:top w:val="single" w:sz="4" w:space="0" w:color="auto"/>
              <w:left w:val="single" w:sz="4" w:space="0" w:color="auto"/>
              <w:bottom w:val="single" w:sz="4" w:space="0" w:color="auto"/>
              <w:right w:val="single" w:sz="4" w:space="0" w:color="auto"/>
            </w:tcBorders>
          </w:tcPr>
          <w:p w14:paraId="13D68252" w14:textId="33D7B7D6" w:rsidR="008A30B7" w:rsidRPr="000C3EAB" w:rsidRDefault="008A30B7" w:rsidP="004F7B6E">
            <w:pPr>
              <w:shd w:val="clear" w:color="auto" w:fill="FFFFFF" w:themeFill="background1"/>
              <w:suppressAutoHyphens/>
              <w:bidi/>
              <w:jc w:val="left"/>
              <w:rPr>
                <w:sz w:val="20"/>
              </w:rPr>
            </w:pPr>
            <w:r w:rsidRPr="000C3EAB">
              <w:rPr>
                <w:sz w:val="20"/>
              </w:rPr>
              <w:t>1,773</w:t>
            </w:r>
            <w:r w:rsidR="00805282" w:rsidRPr="000C3EAB">
              <w:rPr>
                <w:sz w:val="20"/>
              </w:rPr>
              <w:t>.</w:t>
            </w:r>
            <w:r w:rsidRPr="000C3EAB">
              <w:rPr>
                <w:sz w:val="20"/>
              </w:rPr>
              <w:t>85</w:t>
            </w:r>
          </w:p>
        </w:tc>
        <w:tc>
          <w:tcPr>
            <w:tcW w:w="651" w:type="pct"/>
            <w:tcBorders>
              <w:top w:val="single" w:sz="4" w:space="0" w:color="auto"/>
              <w:left w:val="single" w:sz="4" w:space="0" w:color="auto"/>
              <w:bottom w:val="single" w:sz="4" w:space="0" w:color="auto"/>
              <w:right w:val="single" w:sz="4" w:space="0" w:color="auto"/>
            </w:tcBorders>
          </w:tcPr>
          <w:p w14:paraId="27524A13" w14:textId="77777777" w:rsidR="008A30B7" w:rsidRPr="000C3EAB" w:rsidRDefault="008A30B7" w:rsidP="004F7B6E">
            <w:pPr>
              <w:shd w:val="clear" w:color="auto" w:fill="FFFFFF" w:themeFill="background1"/>
              <w:suppressAutoHyphens/>
              <w:bidi/>
              <w:jc w:val="left"/>
              <w:rPr>
                <w:sz w:val="20"/>
              </w:rPr>
            </w:pPr>
            <w:r w:rsidRPr="000C3EAB">
              <w:rPr>
                <w:sz w:val="20"/>
              </w:rPr>
              <w:t>41,581</w:t>
            </w:r>
          </w:p>
        </w:tc>
        <w:tc>
          <w:tcPr>
            <w:tcW w:w="716" w:type="pct"/>
            <w:tcBorders>
              <w:top w:val="single" w:sz="4" w:space="0" w:color="auto"/>
              <w:left w:val="single" w:sz="4" w:space="0" w:color="auto"/>
              <w:bottom w:val="single" w:sz="4" w:space="0" w:color="auto"/>
              <w:right w:val="single" w:sz="4" w:space="0" w:color="auto"/>
            </w:tcBorders>
          </w:tcPr>
          <w:p w14:paraId="1AF07CEB" w14:textId="77777777" w:rsidR="008A30B7" w:rsidRPr="000C3EAB" w:rsidRDefault="008A30B7" w:rsidP="004F7B6E">
            <w:pPr>
              <w:shd w:val="clear" w:color="auto" w:fill="FFFFFF" w:themeFill="background1"/>
              <w:suppressAutoHyphens/>
              <w:bidi/>
              <w:jc w:val="left"/>
              <w:rPr>
                <w:sz w:val="20"/>
              </w:rPr>
            </w:pPr>
            <w:r w:rsidRPr="000C3EAB">
              <w:rPr>
                <w:sz w:val="20"/>
              </w:rPr>
              <w:t>64,761</w:t>
            </w:r>
          </w:p>
        </w:tc>
        <w:tc>
          <w:tcPr>
            <w:tcW w:w="680" w:type="pct"/>
            <w:tcBorders>
              <w:top w:val="single" w:sz="4" w:space="0" w:color="auto"/>
              <w:left w:val="single" w:sz="4" w:space="0" w:color="auto"/>
              <w:bottom w:val="single" w:sz="4" w:space="0" w:color="auto"/>
              <w:right w:val="single" w:sz="4" w:space="0" w:color="auto"/>
            </w:tcBorders>
          </w:tcPr>
          <w:p w14:paraId="16F4F7D3" w14:textId="77777777" w:rsidR="008A30B7" w:rsidRPr="000C3EAB" w:rsidRDefault="008A30B7" w:rsidP="004F7B6E">
            <w:pPr>
              <w:shd w:val="clear" w:color="auto" w:fill="FFFFFF" w:themeFill="background1"/>
              <w:suppressAutoHyphens/>
              <w:bidi/>
              <w:jc w:val="left"/>
              <w:rPr>
                <w:sz w:val="20"/>
              </w:rPr>
            </w:pPr>
            <w:r w:rsidRPr="000C3EAB">
              <w:rPr>
                <w:sz w:val="20"/>
              </w:rPr>
              <w:t>54,369</w:t>
            </w:r>
          </w:p>
        </w:tc>
        <w:tc>
          <w:tcPr>
            <w:tcW w:w="734" w:type="pct"/>
            <w:tcBorders>
              <w:top w:val="single" w:sz="4" w:space="0" w:color="auto"/>
              <w:left w:val="single" w:sz="4" w:space="0" w:color="auto"/>
              <w:bottom w:val="single" w:sz="4" w:space="0" w:color="auto"/>
              <w:right w:val="single" w:sz="4" w:space="0" w:color="auto"/>
            </w:tcBorders>
            <w:shd w:val="clear" w:color="auto" w:fill="FFFFFF" w:themeFill="background1"/>
          </w:tcPr>
          <w:p w14:paraId="4ED412D2" w14:textId="77777777" w:rsidR="008A30B7" w:rsidRPr="000C3EAB" w:rsidRDefault="008A30B7" w:rsidP="004F7B6E">
            <w:pPr>
              <w:shd w:val="clear" w:color="auto" w:fill="FFFFFF" w:themeFill="background1"/>
              <w:suppressAutoHyphens/>
              <w:bidi/>
              <w:jc w:val="left"/>
              <w:rPr>
                <w:sz w:val="20"/>
              </w:rPr>
            </w:pPr>
            <w:r w:rsidRPr="000C3EAB">
              <w:rPr>
                <w:sz w:val="20"/>
              </w:rPr>
              <w:t>61,897</w:t>
            </w:r>
          </w:p>
        </w:tc>
        <w:tc>
          <w:tcPr>
            <w:tcW w:w="707" w:type="pct"/>
            <w:tcBorders>
              <w:top w:val="single" w:sz="4" w:space="0" w:color="auto"/>
              <w:left w:val="single" w:sz="4" w:space="0" w:color="auto"/>
              <w:bottom w:val="single" w:sz="4" w:space="0" w:color="auto"/>
              <w:right w:val="single" w:sz="4" w:space="0" w:color="auto"/>
            </w:tcBorders>
          </w:tcPr>
          <w:p w14:paraId="38E2F2D5" w14:textId="77777777" w:rsidR="008A30B7" w:rsidRPr="000C3EAB" w:rsidRDefault="008A30B7" w:rsidP="004F7B6E">
            <w:pPr>
              <w:shd w:val="clear" w:color="auto" w:fill="FFFFFF" w:themeFill="background1"/>
              <w:suppressAutoHyphens/>
              <w:bidi/>
              <w:jc w:val="left"/>
              <w:rPr>
                <w:sz w:val="20"/>
              </w:rPr>
            </w:pPr>
            <w:r w:rsidRPr="000C3EAB">
              <w:rPr>
                <w:sz w:val="20"/>
              </w:rPr>
              <w:t>27,816</w:t>
            </w:r>
          </w:p>
        </w:tc>
      </w:tr>
      <w:tr w:rsidR="008A30B7" w:rsidRPr="000C3EAB" w14:paraId="7FE96CD6" w14:textId="77777777" w:rsidTr="008A30B7">
        <w:tc>
          <w:tcPr>
            <w:tcW w:w="911" w:type="pct"/>
            <w:tcBorders>
              <w:top w:val="single" w:sz="4" w:space="0" w:color="auto"/>
              <w:left w:val="single" w:sz="4" w:space="0" w:color="auto"/>
              <w:bottom w:val="single" w:sz="4" w:space="0" w:color="auto"/>
              <w:right w:val="single" w:sz="4" w:space="0" w:color="auto"/>
            </w:tcBorders>
          </w:tcPr>
          <w:p w14:paraId="636E14A7" w14:textId="77777777" w:rsidR="008A30B7" w:rsidRPr="000C3EAB" w:rsidRDefault="008A30B7" w:rsidP="008A30B7">
            <w:pPr>
              <w:shd w:val="clear" w:color="auto" w:fill="FFFFFF" w:themeFill="background1"/>
              <w:suppressAutoHyphens/>
              <w:bidi/>
              <w:rPr>
                <w:sz w:val="20"/>
              </w:rPr>
            </w:pPr>
            <w:r w:rsidRPr="000C3EAB">
              <w:rPr>
                <w:sz w:val="20"/>
              </w:rPr>
              <w:t>R-410A</w:t>
            </w:r>
          </w:p>
        </w:tc>
        <w:tc>
          <w:tcPr>
            <w:tcW w:w="601" w:type="pct"/>
            <w:tcBorders>
              <w:top w:val="single" w:sz="4" w:space="0" w:color="auto"/>
              <w:left w:val="single" w:sz="4" w:space="0" w:color="auto"/>
              <w:bottom w:val="single" w:sz="4" w:space="0" w:color="auto"/>
              <w:right w:val="single" w:sz="4" w:space="0" w:color="auto"/>
            </w:tcBorders>
          </w:tcPr>
          <w:p w14:paraId="111B3DB0" w14:textId="21D955F2" w:rsidR="008A30B7" w:rsidRPr="000C3EAB" w:rsidRDefault="008A30B7" w:rsidP="004F7B6E">
            <w:pPr>
              <w:shd w:val="clear" w:color="auto" w:fill="FFFFFF" w:themeFill="background1"/>
              <w:suppressAutoHyphens/>
              <w:bidi/>
              <w:jc w:val="left"/>
              <w:rPr>
                <w:sz w:val="20"/>
              </w:rPr>
            </w:pPr>
            <w:r w:rsidRPr="000C3EAB">
              <w:rPr>
                <w:sz w:val="20"/>
              </w:rPr>
              <w:t>2,087</w:t>
            </w:r>
            <w:r w:rsidR="00805282" w:rsidRPr="000C3EAB">
              <w:rPr>
                <w:sz w:val="20"/>
              </w:rPr>
              <w:t>.</w:t>
            </w:r>
            <w:r w:rsidRPr="000C3EAB">
              <w:rPr>
                <w:sz w:val="20"/>
              </w:rPr>
              <w:t>50</w:t>
            </w:r>
          </w:p>
        </w:tc>
        <w:tc>
          <w:tcPr>
            <w:tcW w:w="651" w:type="pct"/>
            <w:tcBorders>
              <w:top w:val="single" w:sz="4" w:space="0" w:color="auto"/>
              <w:left w:val="single" w:sz="4" w:space="0" w:color="auto"/>
              <w:bottom w:val="single" w:sz="4" w:space="0" w:color="auto"/>
              <w:right w:val="single" w:sz="4" w:space="0" w:color="auto"/>
            </w:tcBorders>
          </w:tcPr>
          <w:p w14:paraId="5D1A3572" w14:textId="77777777" w:rsidR="008A30B7" w:rsidRPr="000C3EAB" w:rsidRDefault="008A30B7" w:rsidP="004F7B6E">
            <w:pPr>
              <w:shd w:val="clear" w:color="auto" w:fill="FFFFFF" w:themeFill="background1"/>
              <w:suppressAutoHyphens/>
              <w:bidi/>
              <w:jc w:val="left"/>
              <w:rPr>
                <w:sz w:val="20"/>
              </w:rPr>
            </w:pPr>
            <w:r w:rsidRPr="000C3EAB">
              <w:rPr>
                <w:sz w:val="20"/>
              </w:rPr>
              <w:t>241,781</w:t>
            </w:r>
          </w:p>
        </w:tc>
        <w:tc>
          <w:tcPr>
            <w:tcW w:w="716" w:type="pct"/>
            <w:tcBorders>
              <w:top w:val="single" w:sz="4" w:space="0" w:color="auto"/>
              <w:left w:val="single" w:sz="4" w:space="0" w:color="auto"/>
              <w:bottom w:val="single" w:sz="4" w:space="0" w:color="auto"/>
              <w:right w:val="single" w:sz="4" w:space="0" w:color="auto"/>
            </w:tcBorders>
          </w:tcPr>
          <w:p w14:paraId="51812C35" w14:textId="77777777" w:rsidR="008A30B7" w:rsidRPr="000C3EAB" w:rsidRDefault="008A30B7" w:rsidP="004F7B6E">
            <w:pPr>
              <w:shd w:val="clear" w:color="auto" w:fill="FFFFFF" w:themeFill="background1"/>
              <w:suppressAutoHyphens/>
              <w:bidi/>
              <w:jc w:val="left"/>
              <w:rPr>
                <w:sz w:val="20"/>
              </w:rPr>
            </w:pPr>
            <w:r w:rsidRPr="000C3EAB">
              <w:rPr>
                <w:sz w:val="20"/>
              </w:rPr>
              <w:t>469,946</w:t>
            </w:r>
          </w:p>
        </w:tc>
        <w:tc>
          <w:tcPr>
            <w:tcW w:w="680" w:type="pct"/>
            <w:tcBorders>
              <w:top w:val="single" w:sz="4" w:space="0" w:color="auto"/>
              <w:left w:val="single" w:sz="4" w:space="0" w:color="auto"/>
              <w:bottom w:val="single" w:sz="4" w:space="0" w:color="auto"/>
              <w:right w:val="single" w:sz="4" w:space="0" w:color="auto"/>
            </w:tcBorders>
          </w:tcPr>
          <w:p w14:paraId="6389C644" w14:textId="77777777" w:rsidR="008A30B7" w:rsidRPr="000C3EAB" w:rsidRDefault="008A30B7" w:rsidP="004F7B6E">
            <w:pPr>
              <w:shd w:val="clear" w:color="auto" w:fill="FFFFFF" w:themeFill="background1"/>
              <w:suppressAutoHyphens/>
              <w:bidi/>
              <w:jc w:val="left"/>
              <w:rPr>
                <w:sz w:val="20"/>
              </w:rPr>
            </w:pPr>
            <w:r w:rsidRPr="000C3EAB">
              <w:rPr>
                <w:sz w:val="20"/>
              </w:rPr>
              <w:t>524,505</w:t>
            </w:r>
          </w:p>
        </w:tc>
        <w:tc>
          <w:tcPr>
            <w:tcW w:w="734" w:type="pct"/>
            <w:tcBorders>
              <w:top w:val="single" w:sz="4" w:space="0" w:color="auto"/>
              <w:left w:val="single" w:sz="4" w:space="0" w:color="auto"/>
              <w:bottom w:val="single" w:sz="4" w:space="0" w:color="auto"/>
              <w:right w:val="single" w:sz="4" w:space="0" w:color="auto"/>
            </w:tcBorders>
            <w:shd w:val="clear" w:color="auto" w:fill="FFFFFF" w:themeFill="background1"/>
          </w:tcPr>
          <w:p w14:paraId="378816D0" w14:textId="77777777" w:rsidR="008A30B7" w:rsidRPr="000C3EAB" w:rsidRDefault="008A30B7" w:rsidP="004F7B6E">
            <w:pPr>
              <w:shd w:val="clear" w:color="auto" w:fill="FFFFFF" w:themeFill="background1"/>
              <w:suppressAutoHyphens/>
              <w:bidi/>
              <w:jc w:val="left"/>
              <w:rPr>
                <w:sz w:val="20"/>
              </w:rPr>
            </w:pPr>
            <w:r w:rsidRPr="000C3EAB">
              <w:rPr>
                <w:sz w:val="20"/>
              </w:rPr>
              <w:t>576,250</w:t>
            </w:r>
          </w:p>
        </w:tc>
        <w:tc>
          <w:tcPr>
            <w:tcW w:w="707" w:type="pct"/>
            <w:tcBorders>
              <w:top w:val="single" w:sz="4" w:space="0" w:color="auto"/>
              <w:left w:val="single" w:sz="4" w:space="0" w:color="auto"/>
              <w:bottom w:val="single" w:sz="4" w:space="0" w:color="auto"/>
              <w:right w:val="single" w:sz="4" w:space="0" w:color="auto"/>
            </w:tcBorders>
          </w:tcPr>
          <w:p w14:paraId="7AE009EB" w14:textId="77777777" w:rsidR="008A30B7" w:rsidRPr="000C3EAB" w:rsidRDefault="008A30B7" w:rsidP="004F7B6E">
            <w:pPr>
              <w:shd w:val="clear" w:color="auto" w:fill="FFFFFF" w:themeFill="background1"/>
              <w:suppressAutoHyphens/>
              <w:bidi/>
              <w:jc w:val="left"/>
              <w:rPr>
                <w:sz w:val="20"/>
              </w:rPr>
            </w:pPr>
            <w:r w:rsidRPr="000C3EAB">
              <w:rPr>
                <w:sz w:val="20"/>
              </w:rPr>
              <w:t>399,658</w:t>
            </w:r>
          </w:p>
        </w:tc>
      </w:tr>
      <w:tr w:rsidR="008A30B7" w:rsidRPr="000C3EAB" w14:paraId="6C481647" w14:textId="77777777" w:rsidTr="008A30B7">
        <w:tc>
          <w:tcPr>
            <w:tcW w:w="1512" w:type="pct"/>
            <w:gridSpan w:val="2"/>
            <w:tcBorders>
              <w:top w:val="single" w:sz="4" w:space="0" w:color="auto"/>
              <w:left w:val="single" w:sz="4" w:space="0" w:color="auto"/>
              <w:bottom w:val="single" w:sz="4" w:space="0" w:color="auto"/>
              <w:right w:val="single" w:sz="4" w:space="0" w:color="auto"/>
            </w:tcBorders>
          </w:tcPr>
          <w:p w14:paraId="3901404F" w14:textId="59CBB828" w:rsidR="008A30B7" w:rsidRPr="000C3EAB" w:rsidRDefault="006400AF" w:rsidP="008A30B7">
            <w:pPr>
              <w:shd w:val="clear" w:color="auto" w:fill="FFFFFF" w:themeFill="background1"/>
              <w:suppressAutoHyphens/>
              <w:bidi/>
              <w:jc w:val="left"/>
              <w:rPr>
                <w:sz w:val="20"/>
              </w:rPr>
            </w:pPr>
            <w:r w:rsidRPr="000C3EAB">
              <w:rPr>
                <w:sz w:val="20"/>
                <w:rtl/>
              </w:rPr>
              <w:t>أخرى*</w:t>
            </w:r>
          </w:p>
        </w:tc>
        <w:tc>
          <w:tcPr>
            <w:tcW w:w="651" w:type="pct"/>
            <w:tcBorders>
              <w:top w:val="single" w:sz="4" w:space="0" w:color="auto"/>
              <w:left w:val="single" w:sz="4" w:space="0" w:color="auto"/>
              <w:bottom w:val="single" w:sz="4" w:space="0" w:color="auto"/>
              <w:right w:val="single" w:sz="4" w:space="0" w:color="auto"/>
            </w:tcBorders>
          </w:tcPr>
          <w:p w14:paraId="000CE634" w14:textId="77777777" w:rsidR="008A30B7" w:rsidRPr="000C3EAB" w:rsidRDefault="008A30B7" w:rsidP="008A30B7">
            <w:pPr>
              <w:shd w:val="clear" w:color="auto" w:fill="FFFFFF" w:themeFill="background1"/>
              <w:suppressAutoHyphens/>
              <w:bidi/>
              <w:jc w:val="left"/>
              <w:rPr>
                <w:sz w:val="20"/>
              </w:rPr>
            </w:pPr>
            <w:r w:rsidRPr="000C3EAB">
              <w:rPr>
                <w:sz w:val="20"/>
              </w:rPr>
              <w:t>4,937</w:t>
            </w:r>
          </w:p>
        </w:tc>
        <w:tc>
          <w:tcPr>
            <w:tcW w:w="716" w:type="pct"/>
            <w:tcBorders>
              <w:top w:val="single" w:sz="4" w:space="0" w:color="auto"/>
              <w:left w:val="single" w:sz="4" w:space="0" w:color="auto"/>
              <w:bottom w:val="single" w:sz="4" w:space="0" w:color="auto"/>
              <w:right w:val="single" w:sz="4" w:space="0" w:color="auto"/>
            </w:tcBorders>
          </w:tcPr>
          <w:p w14:paraId="09E801A8" w14:textId="77777777" w:rsidR="008A30B7" w:rsidRPr="000C3EAB" w:rsidRDefault="008A30B7" w:rsidP="008A30B7">
            <w:pPr>
              <w:shd w:val="clear" w:color="auto" w:fill="FFFFFF" w:themeFill="background1"/>
              <w:suppressAutoHyphens/>
              <w:bidi/>
              <w:jc w:val="left"/>
              <w:rPr>
                <w:sz w:val="20"/>
              </w:rPr>
            </w:pPr>
            <w:r w:rsidRPr="000C3EAB">
              <w:rPr>
                <w:sz w:val="20"/>
              </w:rPr>
              <w:t>4,686</w:t>
            </w:r>
          </w:p>
        </w:tc>
        <w:tc>
          <w:tcPr>
            <w:tcW w:w="680" w:type="pct"/>
            <w:tcBorders>
              <w:top w:val="single" w:sz="4" w:space="0" w:color="auto"/>
              <w:left w:val="single" w:sz="4" w:space="0" w:color="auto"/>
              <w:bottom w:val="single" w:sz="4" w:space="0" w:color="auto"/>
              <w:right w:val="single" w:sz="4" w:space="0" w:color="auto"/>
            </w:tcBorders>
          </w:tcPr>
          <w:p w14:paraId="24943651" w14:textId="77777777" w:rsidR="008A30B7" w:rsidRPr="000C3EAB" w:rsidRDefault="008A30B7" w:rsidP="008A30B7">
            <w:pPr>
              <w:shd w:val="clear" w:color="auto" w:fill="FFFFFF" w:themeFill="background1"/>
              <w:suppressAutoHyphens/>
              <w:bidi/>
              <w:jc w:val="left"/>
              <w:rPr>
                <w:sz w:val="20"/>
              </w:rPr>
            </w:pPr>
            <w:r w:rsidRPr="000C3EAB">
              <w:rPr>
                <w:sz w:val="20"/>
              </w:rPr>
              <w:t>8,113</w:t>
            </w:r>
          </w:p>
        </w:tc>
        <w:tc>
          <w:tcPr>
            <w:tcW w:w="734" w:type="pct"/>
            <w:tcBorders>
              <w:top w:val="single" w:sz="4" w:space="0" w:color="auto"/>
              <w:left w:val="single" w:sz="4" w:space="0" w:color="auto"/>
              <w:bottom w:val="single" w:sz="4" w:space="0" w:color="auto"/>
              <w:right w:val="single" w:sz="4" w:space="0" w:color="auto"/>
            </w:tcBorders>
            <w:shd w:val="clear" w:color="auto" w:fill="FFFFFF" w:themeFill="background1"/>
          </w:tcPr>
          <w:p w14:paraId="64F48FF8" w14:textId="77777777" w:rsidR="008A30B7" w:rsidRPr="000C3EAB" w:rsidRDefault="008A30B7" w:rsidP="008A30B7">
            <w:pPr>
              <w:shd w:val="clear" w:color="auto" w:fill="FFFFFF" w:themeFill="background1"/>
              <w:suppressAutoHyphens/>
              <w:bidi/>
              <w:jc w:val="left"/>
              <w:rPr>
                <w:sz w:val="20"/>
              </w:rPr>
            </w:pPr>
            <w:r w:rsidRPr="000C3EAB">
              <w:rPr>
                <w:sz w:val="20"/>
              </w:rPr>
              <w:t>17,165</w:t>
            </w:r>
          </w:p>
        </w:tc>
        <w:tc>
          <w:tcPr>
            <w:tcW w:w="707" w:type="pct"/>
            <w:tcBorders>
              <w:top w:val="single" w:sz="4" w:space="0" w:color="auto"/>
              <w:left w:val="single" w:sz="4" w:space="0" w:color="auto"/>
              <w:bottom w:val="single" w:sz="4" w:space="0" w:color="auto"/>
              <w:right w:val="single" w:sz="4" w:space="0" w:color="auto"/>
            </w:tcBorders>
          </w:tcPr>
          <w:p w14:paraId="1543FCDB" w14:textId="77777777" w:rsidR="008A30B7" w:rsidRPr="000C3EAB" w:rsidRDefault="008A30B7" w:rsidP="008A30B7">
            <w:pPr>
              <w:shd w:val="clear" w:color="auto" w:fill="FFFFFF" w:themeFill="background1"/>
              <w:suppressAutoHyphens/>
              <w:bidi/>
              <w:jc w:val="left"/>
              <w:rPr>
                <w:sz w:val="20"/>
              </w:rPr>
            </w:pPr>
            <w:r w:rsidRPr="000C3EAB">
              <w:rPr>
                <w:sz w:val="20"/>
              </w:rPr>
              <w:t>13,303</w:t>
            </w:r>
          </w:p>
        </w:tc>
      </w:tr>
      <w:tr w:rsidR="008A30B7" w:rsidRPr="000C3EAB" w14:paraId="74E4A2C2" w14:textId="77777777" w:rsidTr="004F7B6E">
        <w:tc>
          <w:tcPr>
            <w:tcW w:w="1512" w:type="pct"/>
            <w:gridSpan w:val="2"/>
            <w:tcBorders>
              <w:top w:val="single" w:sz="4" w:space="0" w:color="auto"/>
              <w:left w:val="single" w:sz="4" w:space="0" w:color="auto"/>
              <w:bottom w:val="single" w:sz="4" w:space="0" w:color="auto"/>
              <w:right w:val="single" w:sz="4" w:space="0" w:color="auto"/>
            </w:tcBorders>
          </w:tcPr>
          <w:p w14:paraId="248B8EE4" w14:textId="7EDDFE46" w:rsidR="008A30B7" w:rsidRPr="000C3EAB" w:rsidRDefault="006400AF" w:rsidP="008A30B7">
            <w:pPr>
              <w:shd w:val="clear" w:color="auto" w:fill="FFFFFF" w:themeFill="background1"/>
              <w:suppressAutoHyphens/>
              <w:bidi/>
              <w:jc w:val="left"/>
              <w:rPr>
                <w:b/>
                <w:bCs/>
                <w:sz w:val="20"/>
              </w:rPr>
            </w:pPr>
            <w:r w:rsidRPr="000C3EAB">
              <w:rPr>
                <w:rFonts w:hint="cs"/>
                <w:b/>
                <w:bCs/>
                <w:sz w:val="20"/>
                <w:rtl/>
              </w:rPr>
              <w:t>المجموع</w:t>
            </w:r>
            <w:r w:rsidRPr="000C3EAB">
              <w:rPr>
                <w:b/>
                <w:bCs/>
                <w:sz w:val="20"/>
                <w:rtl/>
              </w:rPr>
              <w:t xml:space="preserve"> (</w:t>
            </w:r>
            <w:r w:rsidR="00600EC6" w:rsidRPr="000C3EAB">
              <w:rPr>
                <w:b/>
                <w:bCs/>
                <w:sz w:val="20"/>
                <w:rtl/>
              </w:rPr>
              <w:t>طن من مكافئ ثاني أكسيد</w:t>
            </w:r>
            <w:r w:rsidRPr="000C3EAB">
              <w:rPr>
                <w:b/>
                <w:bCs/>
                <w:sz w:val="20"/>
                <w:rtl/>
              </w:rPr>
              <w:t xml:space="preserve"> الكربون)</w:t>
            </w:r>
          </w:p>
        </w:tc>
        <w:tc>
          <w:tcPr>
            <w:tcW w:w="651" w:type="pct"/>
            <w:tcBorders>
              <w:top w:val="single" w:sz="4" w:space="0" w:color="auto"/>
              <w:left w:val="single" w:sz="4" w:space="0" w:color="auto"/>
              <w:bottom w:val="single" w:sz="4" w:space="0" w:color="auto"/>
              <w:right w:val="single" w:sz="4" w:space="0" w:color="auto"/>
            </w:tcBorders>
          </w:tcPr>
          <w:p w14:paraId="18F5864A" w14:textId="77777777" w:rsidR="008A30B7" w:rsidRPr="000C3EAB" w:rsidRDefault="008A30B7" w:rsidP="004F7B6E">
            <w:pPr>
              <w:shd w:val="clear" w:color="auto" w:fill="FFFFFF" w:themeFill="background1"/>
              <w:suppressAutoHyphens/>
              <w:bidi/>
              <w:jc w:val="left"/>
              <w:rPr>
                <w:b/>
                <w:bCs/>
                <w:sz w:val="20"/>
              </w:rPr>
            </w:pPr>
            <w:r w:rsidRPr="000C3EAB">
              <w:rPr>
                <w:b/>
                <w:bCs/>
                <w:sz w:val="20"/>
              </w:rPr>
              <w:t>2,185,789</w:t>
            </w:r>
          </w:p>
        </w:tc>
        <w:tc>
          <w:tcPr>
            <w:tcW w:w="716" w:type="pct"/>
            <w:tcBorders>
              <w:top w:val="single" w:sz="4" w:space="0" w:color="auto"/>
              <w:left w:val="single" w:sz="4" w:space="0" w:color="auto"/>
              <w:bottom w:val="single" w:sz="4" w:space="0" w:color="auto"/>
              <w:right w:val="single" w:sz="4" w:space="0" w:color="auto"/>
            </w:tcBorders>
          </w:tcPr>
          <w:p w14:paraId="1E2D86F9" w14:textId="77777777" w:rsidR="008A30B7" w:rsidRPr="000C3EAB" w:rsidRDefault="008A30B7" w:rsidP="004F7B6E">
            <w:pPr>
              <w:shd w:val="clear" w:color="auto" w:fill="FFFFFF" w:themeFill="background1"/>
              <w:suppressAutoHyphens/>
              <w:bidi/>
              <w:jc w:val="left"/>
              <w:rPr>
                <w:b/>
                <w:bCs/>
                <w:sz w:val="20"/>
              </w:rPr>
            </w:pPr>
            <w:r w:rsidRPr="000C3EAB">
              <w:rPr>
                <w:b/>
                <w:bCs/>
                <w:sz w:val="20"/>
              </w:rPr>
              <w:t>2,089,387</w:t>
            </w:r>
          </w:p>
        </w:tc>
        <w:tc>
          <w:tcPr>
            <w:tcW w:w="680" w:type="pct"/>
            <w:tcBorders>
              <w:top w:val="single" w:sz="4" w:space="0" w:color="auto"/>
              <w:left w:val="single" w:sz="4" w:space="0" w:color="auto"/>
              <w:bottom w:val="single" w:sz="4" w:space="0" w:color="auto"/>
              <w:right w:val="single" w:sz="4" w:space="0" w:color="auto"/>
            </w:tcBorders>
          </w:tcPr>
          <w:p w14:paraId="539FB9E0" w14:textId="77777777" w:rsidR="008A30B7" w:rsidRPr="000C3EAB" w:rsidRDefault="008A30B7" w:rsidP="004F7B6E">
            <w:pPr>
              <w:shd w:val="clear" w:color="auto" w:fill="FFFFFF" w:themeFill="background1"/>
              <w:suppressAutoHyphens/>
              <w:bidi/>
              <w:jc w:val="left"/>
              <w:rPr>
                <w:b/>
                <w:bCs/>
                <w:sz w:val="20"/>
              </w:rPr>
            </w:pPr>
            <w:r w:rsidRPr="000C3EAB">
              <w:rPr>
                <w:b/>
                <w:bCs/>
                <w:sz w:val="20"/>
              </w:rPr>
              <w:t>2,300,559</w:t>
            </w:r>
          </w:p>
        </w:tc>
        <w:tc>
          <w:tcPr>
            <w:tcW w:w="734" w:type="pct"/>
            <w:tcBorders>
              <w:top w:val="single" w:sz="4" w:space="0" w:color="auto"/>
              <w:left w:val="single" w:sz="4" w:space="0" w:color="auto"/>
              <w:bottom w:val="single" w:sz="4" w:space="0" w:color="auto"/>
              <w:right w:val="single" w:sz="4" w:space="0" w:color="auto"/>
            </w:tcBorders>
          </w:tcPr>
          <w:p w14:paraId="31AAA1CA" w14:textId="77777777" w:rsidR="008A30B7" w:rsidRPr="000C3EAB" w:rsidRDefault="008A30B7" w:rsidP="004F7B6E">
            <w:pPr>
              <w:suppressAutoHyphens/>
              <w:bidi/>
              <w:jc w:val="left"/>
              <w:rPr>
                <w:b/>
                <w:bCs/>
                <w:sz w:val="20"/>
              </w:rPr>
            </w:pPr>
            <w:r w:rsidRPr="000C3EAB">
              <w:rPr>
                <w:b/>
                <w:bCs/>
                <w:sz w:val="20"/>
              </w:rPr>
              <w:t>2,275,115</w:t>
            </w:r>
          </w:p>
        </w:tc>
        <w:tc>
          <w:tcPr>
            <w:tcW w:w="707" w:type="pct"/>
            <w:tcBorders>
              <w:top w:val="single" w:sz="4" w:space="0" w:color="auto"/>
              <w:left w:val="single" w:sz="4" w:space="0" w:color="auto"/>
              <w:bottom w:val="single" w:sz="4" w:space="0" w:color="auto"/>
              <w:right w:val="single" w:sz="4" w:space="0" w:color="auto"/>
            </w:tcBorders>
          </w:tcPr>
          <w:p w14:paraId="7A0D8CEF" w14:textId="77777777" w:rsidR="008A30B7" w:rsidRPr="000C3EAB" w:rsidRDefault="008A30B7" w:rsidP="004F7B6E">
            <w:pPr>
              <w:suppressAutoHyphens/>
              <w:bidi/>
              <w:jc w:val="left"/>
              <w:rPr>
                <w:b/>
                <w:bCs/>
                <w:sz w:val="20"/>
              </w:rPr>
            </w:pPr>
            <w:r w:rsidRPr="000C3EAB">
              <w:rPr>
                <w:b/>
                <w:bCs/>
                <w:sz w:val="20"/>
              </w:rPr>
              <w:t>1,822,104</w:t>
            </w:r>
          </w:p>
        </w:tc>
      </w:tr>
      <w:tr w:rsidR="008A30B7" w:rsidRPr="000C3EAB" w14:paraId="28AEA72B" w14:textId="77777777" w:rsidTr="008A30B7">
        <w:tc>
          <w:tcPr>
            <w:tcW w:w="5000" w:type="pct"/>
            <w:gridSpan w:val="7"/>
            <w:tcBorders>
              <w:top w:val="single" w:sz="4" w:space="0" w:color="auto"/>
              <w:left w:val="single" w:sz="4" w:space="0" w:color="auto"/>
              <w:bottom w:val="single" w:sz="4" w:space="0" w:color="auto"/>
              <w:right w:val="single" w:sz="4" w:space="0" w:color="auto"/>
            </w:tcBorders>
          </w:tcPr>
          <w:p w14:paraId="0244E916" w14:textId="72950998" w:rsidR="008A30B7" w:rsidRPr="000C3EAB" w:rsidRDefault="008A30B7" w:rsidP="008A30B7">
            <w:pPr>
              <w:keepNext/>
              <w:keepLines/>
              <w:shd w:val="clear" w:color="auto" w:fill="FFFFFF" w:themeFill="background1"/>
              <w:suppressAutoHyphens/>
              <w:bidi/>
              <w:jc w:val="center"/>
              <w:rPr>
                <w:b/>
                <w:bCs/>
                <w:sz w:val="20"/>
              </w:rPr>
            </w:pPr>
            <w:r w:rsidRPr="000C3EAB">
              <w:rPr>
                <w:b/>
                <w:bCs/>
                <w:sz w:val="20"/>
                <w:rtl/>
              </w:rPr>
              <w:t xml:space="preserve">حساب خط الأساس "المؤقت" </w:t>
            </w:r>
            <w:r w:rsidRPr="000C3EAB">
              <w:rPr>
                <w:rFonts w:hint="cs"/>
                <w:b/>
                <w:bCs/>
                <w:sz w:val="20"/>
                <w:rtl/>
              </w:rPr>
              <w:t>ل</w:t>
            </w:r>
            <w:r w:rsidR="00764EC1" w:rsidRPr="000C3EAB">
              <w:rPr>
                <w:rFonts w:hint="cs"/>
                <w:b/>
                <w:bCs/>
                <w:sz w:val="20"/>
                <w:rtl/>
              </w:rPr>
              <w:t>لمواد الهيدروفلوروكربونية</w:t>
            </w:r>
            <w:r w:rsidRPr="000C3EAB">
              <w:rPr>
                <w:b/>
                <w:bCs/>
                <w:sz w:val="20"/>
                <w:rtl/>
              </w:rPr>
              <w:t xml:space="preserve"> (</w:t>
            </w:r>
            <w:r w:rsidR="00600EC6" w:rsidRPr="000C3EAB">
              <w:rPr>
                <w:b/>
                <w:bCs/>
                <w:sz w:val="20"/>
                <w:rtl/>
              </w:rPr>
              <w:t>طن من مكافئ ثاني أكسيد</w:t>
            </w:r>
            <w:r w:rsidRPr="000C3EAB">
              <w:rPr>
                <w:b/>
                <w:bCs/>
                <w:sz w:val="20"/>
                <w:rtl/>
              </w:rPr>
              <w:t xml:space="preserve"> الكربون)</w:t>
            </w:r>
          </w:p>
        </w:tc>
      </w:tr>
      <w:tr w:rsidR="008A30B7" w:rsidRPr="000C3EAB" w14:paraId="3B29F18B" w14:textId="77777777" w:rsidTr="008A30B7">
        <w:tc>
          <w:tcPr>
            <w:tcW w:w="3559" w:type="pct"/>
            <w:gridSpan w:val="5"/>
            <w:tcBorders>
              <w:top w:val="single" w:sz="4" w:space="0" w:color="auto"/>
              <w:left w:val="single" w:sz="4" w:space="0" w:color="auto"/>
              <w:bottom w:val="single" w:sz="4" w:space="0" w:color="auto"/>
              <w:right w:val="single" w:sz="4" w:space="0" w:color="auto"/>
            </w:tcBorders>
          </w:tcPr>
          <w:p w14:paraId="4F4FDC9D" w14:textId="00C4F60C" w:rsidR="008A30B7" w:rsidRPr="000C3EAB" w:rsidRDefault="003C669E" w:rsidP="008A30B7">
            <w:pPr>
              <w:keepNext/>
              <w:keepLines/>
              <w:shd w:val="clear" w:color="auto" w:fill="FFFFFF" w:themeFill="background1"/>
              <w:suppressAutoHyphens/>
              <w:bidi/>
              <w:jc w:val="left"/>
              <w:rPr>
                <w:sz w:val="20"/>
              </w:rPr>
            </w:pPr>
            <w:r w:rsidRPr="000C3EAB">
              <w:rPr>
                <w:sz w:val="20"/>
                <w:rtl/>
              </w:rPr>
              <w:t xml:space="preserve">متوسط ​​استهلاك </w:t>
            </w:r>
            <w:r w:rsidRPr="000C3EAB">
              <w:rPr>
                <w:rFonts w:hint="cs"/>
                <w:sz w:val="20"/>
                <w:rtl/>
              </w:rPr>
              <w:t>ا</w:t>
            </w:r>
            <w:r w:rsidR="00764EC1" w:rsidRPr="000C3EAB">
              <w:rPr>
                <w:rFonts w:hint="cs"/>
                <w:sz w:val="20"/>
                <w:rtl/>
              </w:rPr>
              <w:t>لمواد الهيدروفلوروكربونية</w:t>
            </w:r>
            <w:r w:rsidRPr="000C3EAB">
              <w:rPr>
                <w:sz w:val="20"/>
                <w:rtl/>
              </w:rPr>
              <w:t xml:space="preserve"> في الفترة 2023-2025</w:t>
            </w:r>
          </w:p>
        </w:tc>
        <w:tc>
          <w:tcPr>
            <w:tcW w:w="1441" w:type="pct"/>
            <w:gridSpan w:val="2"/>
            <w:tcBorders>
              <w:top w:val="single" w:sz="4" w:space="0" w:color="auto"/>
              <w:left w:val="single" w:sz="4" w:space="0" w:color="auto"/>
              <w:bottom w:val="single" w:sz="4" w:space="0" w:color="auto"/>
              <w:right w:val="single" w:sz="4" w:space="0" w:color="auto"/>
            </w:tcBorders>
            <w:shd w:val="clear" w:color="auto" w:fill="FFFFFF" w:themeFill="background1"/>
          </w:tcPr>
          <w:p w14:paraId="45CF4229" w14:textId="77777777" w:rsidR="008A30B7" w:rsidRPr="000C3EAB" w:rsidRDefault="008A30B7" w:rsidP="004F7B6E">
            <w:pPr>
              <w:keepNext/>
              <w:keepLines/>
              <w:shd w:val="clear" w:color="auto" w:fill="FFFFFF" w:themeFill="background1"/>
              <w:suppressAutoHyphens/>
              <w:bidi/>
              <w:jc w:val="left"/>
              <w:rPr>
                <w:sz w:val="20"/>
              </w:rPr>
            </w:pPr>
            <w:r w:rsidRPr="000C3EAB">
              <w:rPr>
                <w:sz w:val="20"/>
              </w:rPr>
              <w:t>2,132,593</w:t>
            </w:r>
          </w:p>
        </w:tc>
      </w:tr>
      <w:tr w:rsidR="008A30B7" w:rsidRPr="000C3EAB" w14:paraId="5EA7E3CE" w14:textId="77777777" w:rsidTr="008A30B7">
        <w:tc>
          <w:tcPr>
            <w:tcW w:w="3559" w:type="pct"/>
            <w:gridSpan w:val="5"/>
            <w:tcBorders>
              <w:top w:val="single" w:sz="4" w:space="0" w:color="auto"/>
              <w:left w:val="single" w:sz="4" w:space="0" w:color="auto"/>
              <w:bottom w:val="single" w:sz="4" w:space="0" w:color="auto"/>
              <w:right w:val="single" w:sz="4" w:space="0" w:color="auto"/>
            </w:tcBorders>
          </w:tcPr>
          <w:p w14:paraId="53242262" w14:textId="1D45FCEF" w:rsidR="008A30B7" w:rsidRPr="000C3EAB" w:rsidRDefault="003C669E" w:rsidP="008A30B7">
            <w:pPr>
              <w:keepNext/>
              <w:keepLines/>
              <w:shd w:val="clear" w:color="auto" w:fill="FFFFFF" w:themeFill="background1"/>
              <w:suppressAutoHyphens/>
              <w:bidi/>
              <w:jc w:val="left"/>
              <w:rPr>
                <w:sz w:val="20"/>
              </w:rPr>
            </w:pPr>
            <w:r w:rsidRPr="000C3EAB">
              <w:rPr>
                <w:sz w:val="20"/>
                <w:rtl/>
              </w:rPr>
              <w:t xml:space="preserve">خط أساس </w:t>
            </w:r>
            <w:r w:rsidR="00745B34" w:rsidRPr="000C3EAB">
              <w:rPr>
                <w:rFonts w:hint="cs"/>
                <w:sz w:val="20"/>
                <w:rtl/>
              </w:rPr>
              <w:t>ا</w:t>
            </w:r>
            <w:r w:rsidR="00764EC1" w:rsidRPr="000C3EAB">
              <w:rPr>
                <w:rFonts w:hint="cs"/>
                <w:sz w:val="20"/>
                <w:rtl/>
              </w:rPr>
              <w:t>ل</w:t>
            </w:r>
            <w:r w:rsidR="002E386A" w:rsidRPr="000C3EAB">
              <w:rPr>
                <w:rFonts w:hint="cs"/>
                <w:sz w:val="20"/>
                <w:rtl/>
              </w:rPr>
              <w:t>مواد الهيدروكلوروفلوروكربونية</w:t>
            </w:r>
            <w:r w:rsidRPr="000C3EAB">
              <w:rPr>
                <w:sz w:val="20"/>
                <w:rtl/>
              </w:rPr>
              <w:t xml:space="preserve"> (65</w:t>
            </w:r>
            <w:r w:rsidR="00745B34" w:rsidRPr="000C3EAB">
              <w:rPr>
                <w:rFonts w:hint="cs"/>
                <w:sz w:val="20"/>
                <w:rtl/>
              </w:rPr>
              <w:t xml:space="preserve"> </w:t>
            </w:r>
            <w:r w:rsidR="00A6380C" w:rsidRPr="000C3EAB">
              <w:rPr>
                <w:sz w:val="20"/>
                <w:rtl/>
              </w:rPr>
              <w:t>في المائة</w:t>
            </w:r>
            <w:r w:rsidRPr="000C3EAB">
              <w:rPr>
                <w:sz w:val="20"/>
                <w:rtl/>
              </w:rPr>
              <w:t>)</w:t>
            </w:r>
          </w:p>
        </w:tc>
        <w:tc>
          <w:tcPr>
            <w:tcW w:w="1441" w:type="pct"/>
            <w:gridSpan w:val="2"/>
            <w:tcBorders>
              <w:top w:val="single" w:sz="4" w:space="0" w:color="auto"/>
              <w:left w:val="single" w:sz="4" w:space="0" w:color="auto"/>
              <w:bottom w:val="single" w:sz="4" w:space="0" w:color="auto"/>
              <w:right w:val="single" w:sz="4" w:space="0" w:color="auto"/>
            </w:tcBorders>
            <w:shd w:val="clear" w:color="auto" w:fill="FFFFFF" w:themeFill="background1"/>
          </w:tcPr>
          <w:p w14:paraId="2C47EEFB" w14:textId="77777777" w:rsidR="008A30B7" w:rsidRPr="000C3EAB" w:rsidRDefault="008A30B7" w:rsidP="004F7B6E">
            <w:pPr>
              <w:keepNext/>
              <w:keepLines/>
              <w:shd w:val="clear" w:color="auto" w:fill="FFFFFF" w:themeFill="background1"/>
              <w:suppressAutoHyphens/>
              <w:bidi/>
              <w:jc w:val="left"/>
              <w:rPr>
                <w:sz w:val="20"/>
              </w:rPr>
            </w:pPr>
            <w:r w:rsidRPr="000C3EAB">
              <w:rPr>
                <w:sz w:val="20"/>
              </w:rPr>
              <w:t>655,323</w:t>
            </w:r>
          </w:p>
        </w:tc>
      </w:tr>
      <w:tr w:rsidR="008A30B7" w:rsidRPr="000C3EAB" w14:paraId="6EE903C6" w14:textId="77777777" w:rsidTr="004F7B6E">
        <w:trPr>
          <w:trHeight w:val="43"/>
        </w:trPr>
        <w:tc>
          <w:tcPr>
            <w:tcW w:w="3559" w:type="pct"/>
            <w:gridSpan w:val="5"/>
            <w:tcBorders>
              <w:top w:val="single" w:sz="4" w:space="0" w:color="auto"/>
              <w:left w:val="single" w:sz="4" w:space="0" w:color="auto"/>
              <w:bottom w:val="single" w:sz="4" w:space="0" w:color="auto"/>
              <w:right w:val="single" w:sz="4" w:space="0" w:color="auto"/>
            </w:tcBorders>
          </w:tcPr>
          <w:p w14:paraId="69DB40C2" w14:textId="2501273E" w:rsidR="008A30B7" w:rsidRPr="000C3EAB" w:rsidRDefault="008A30B7" w:rsidP="008A30B7">
            <w:pPr>
              <w:keepNext/>
              <w:keepLines/>
              <w:shd w:val="clear" w:color="auto" w:fill="FFFFFF" w:themeFill="background1"/>
              <w:suppressAutoHyphens/>
              <w:bidi/>
              <w:jc w:val="left"/>
              <w:rPr>
                <w:b/>
                <w:bCs/>
                <w:sz w:val="20"/>
              </w:rPr>
            </w:pPr>
            <w:r w:rsidRPr="000C3EAB">
              <w:rPr>
                <w:b/>
                <w:bCs/>
                <w:sz w:val="20"/>
                <w:rtl/>
              </w:rPr>
              <w:t xml:space="preserve">خط الأساس "المؤقت" </w:t>
            </w:r>
            <w:r w:rsidRPr="000C3EAB">
              <w:rPr>
                <w:rFonts w:hint="cs"/>
                <w:b/>
                <w:bCs/>
                <w:sz w:val="20"/>
                <w:rtl/>
              </w:rPr>
              <w:t>ل</w:t>
            </w:r>
            <w:r w:rsidR="00764EC1" w:rsidRPr="000C3EAB">
              <w:rPr>
                <w:rFonts w:hint="cs"/>
                <w:b/>
                <w:bCs/>
                <w:sz w:val="20"/>
                <w:rtl/>
              </w:rPr>
              <w:t>لمواد الهيدروفلوروكربونية</w:t>
            </w:r>
          </w:p>
        </w:tc>
        <w:tc>
          <w:tcPr>
            <w:tcW w:w="1441" w:type="pct"/>
            <w:gridSpan w:val="2"/>
            <w:tcBorders>
              <w:top w:val="single" w:sz="4" w:space="0" w:color="auto"/>
              <w:left w:val="single" w:sz="4" w:space="0" w:color="auto"/>
              <w:bottom w:val="single" w:sz="4" w:space="0" w:color="auto"/>
              <w:right w:val="single" w:sz="4" w:space="0" w:color="auto"/>
            </w:tcBorders>
            <w:shd w:val="clear" w:color="auto" w:fill="FFFFFF" w:themeFill="background1"/>
          </w:tcPr>
          <w:p w14:paraId="1B503409" w14:textId="77777777" w:rsidR="008A30B7" w:rsidRPr="000C3EAB" w:rsidRDefault="008A30B7" w:rsidP="004F7B6E">
            <w:pPr>
              <w:keepNext/>
              <w:keepLines/>
              <w:shd w:val="clear" w:color="auto" w:fill="FFFFFF" w:themeFill="background1"/>
              <w:suppressAutoHyphens/>
              <w:bidi/>
              <w:jc w:val="left"/>
              <w:rPr>
                <w:b/>
                <w:bCs/>
                <w:sz w:val="20"/>
              </w:rPr>
            </w:pPr>
            <w:r w:rsidRPr="000C3EAB">
              <w:rPr>
                <w:b/>
                <w:bCs/>
                <w:sz w:val="20"/>
              </w:rPr>
              <w:t>2,787,916</w:t>
            </w:r>
          </w:p>
        </w:tc>
      </w:tr>
    </w:tbl>
    <w:p w14:paraId="203A3C5B" w14:textId="77777777" w:rsidR="00745B34" w:rsidRPr="000C3EAB" w:rsidRDefault="00745B34" w:rsidP="00882FCF">
      <w:pPr>
        <w:widowControl w:val="0"/>
        <w:bidi/>
        <w:spacing w:after="240"/>
        <w:rPr>
          <w:i/>
          <w:iCs/>
          <w:sz w:val="26"/>
          <w:szCs w:val="26"/>
          <w:rtl/>
        </w:rPr>
      </w:pPr>
    </w:p>
    <w:p w14:paraId="697C9B7D" w14:textId="619B5C8B" w:rsidR="00882FCF" w:rsidRPr="000C3EAB" w:rsidRDefault="00882FCF" w:rsidP="00745B34">
      <w:pPr>
        <w:widowControl w:val="0"/>
        <w:bidi/>
        <w:spacing w:after="240"/>
        <w:rPr>
          <w:i/>
          <w:iCs/>
          <w:sz w:val="26"/>
          <w:szCs w:val="26"/>
          <w:rtl/>
        </w:rPr>
      </w:pPr>
      <w:r w:rsidRPr="000C3EAB">
        <w:rPr>
          <w:i/>
          <w:iCs/>
          <w:sz w:val="26"/>
          <w:szCs w:val="26"/>
          <w:rtl/>
        </w:rPr>
        <w:t>تقرير تنفيذ البرنامج القطري</w:t>
      </w:r>
    </w:p>
    <w:p w14:paraId="4E7D11BD" w14:textId="54AA0E7B" w:rsidR="00882FCF" w:rsidRPr="000C3EAB" w:rsidRDefault="00882FCF" w:rsidP="00745B34">
      <w:pPr>
        <w:pStyle w:val="ListParagraph"/>
        <w:numPr>
          <w:ilvl w:val="0"/>
          <w:numId w:val="28"/>
        </w:numPr>
        <w:bidi/>
        <w:spacing w:after="240"/>
        <w:ind w:left="0" w:firstLine="0"/>
        <w:contextualSpacing w:val="0"/>
        <w:outlineLvl w:val="0"/>
        <w:rPr>
          <w:sz w:val="26"/>
          <w:szCs w:val="26"/>
          <w:rtl/>
        </w:rPr>
      </w:pPr>
      <w:r w:rsidRPr="000C3EAB">
        <w:rPr>
          <w:sz w:val="26"/>
          <w:szCs w:val="26"/>
          <w:rtl/>
          <w:lang w:bidi="ar-DZ"/>
        </w:rPr>
        <w:t xml:space="preserve">تتفق </w:t>
      </w:r>
      <w:r w:rsidRPr="000C3EAB">
        <w:rPr>
          <w:sz w:val="26"/>
          <w:szCs w:val="26"/>
          <w:rtl/>
        </w:rPr>
        <w:t>بيانات</w:t>
      </w:r>
      <w:r w:rsidRPr="000C3EAB">
        <w:rPr>
          <w:sz w:val="26"/>
          <w:szCs w:val="26"/>
          <w:rtl/>
          <w:lang w:bidi="ar-DZ"/>
        </w:rPr>
        <w:t xml:space="preserve"> استهلاك </w:t>
      </w:r>
      <w:r w:rsidRPr="000C3EAB">
        <w:rPr>
          <w:rFonts w:hint="cs"/>
          <w:sz w:val="26"/>
          <w:szCs w:val="26"/>
          <w:rtl/>
        </w:rPr>
        <w:t>ا</w:t>
      </w:r>
      <w:r w:rsidR="00764EC1" w:rsidRPr="000C3EAB">
        <w:rPr>
          <w:rFonts w:hint="cs"/>
          <w:sz w:val="26"/>
          <w:szCs w:val="26"/>
          <w:rtl/>
        </w:rPr>
        <w:t>لمواد الهيدروفلوروكربونية</w:t>
      </w:r>
      <w:r w:rsidR="004D7693" w:rsidRPr="000C3EAB">
        <w:rPr>
          <w:rFonts w:hint="cs"/>
          <w:sz w:val="26"/>
          <w:szCs w:val="26"/>
          <w:rtl/>
          <w:lang w:bidi="ar-DZ"/>
        </w:rPr>
        <w:t xml:space="preserve"> </w:t>
      </w:r>
      <w:r w:rsidRPr="000C3EAB">
        <w:rPr>
          <w:sz w:val="26"/>
          <w:szCs w:val="26"/>
          <w:rtl/>
        </w:rPr>
        <w:t>القطاعية</w:t>
      </w:r>
      <w:r w:rsidRPr="000C3EAB">
        <w:rPr>
          <w:sz w:val="26"/>
          <w:szCs w:val="26"/>
          <w:rtl/>
          <w:lang w:bidi="ar-DZ"/>
        </w:rPr>
        <w:t xml:space="preserve"> التي قدمتها حكومة </w:t>
      </w:r>
      <w:r w:rsidR="00AC46FE" w:rsidRPr="000C3EAB">
        <w:rPr>
          <w:sz w:val="26"/>
          <w:szCs w:val="26"/>
          <w:rtl/>
          <w:lang w:bidi="ar-DZ"/>
        </w:rPr>
        <w:t>عمان</w:t>
      </w:r>
      <w:r w:rsidR="004D7693" w:rsidRPr="000C3EAB">
        <w:rPr>
          <w:sz w:val="26"/>
          <w:szCs w:val="26"/>
          <w:rtl/>
          <w:lang w:bidi="ar-DZ"/>
        </w:rPr>
        <w:t xml:space="preserve"> </w:t>
      </w:r>
      <w:r w:rsidRPr="000C3EAB">
        <w:rPr>
          <w:sz w:val="26"/>
          <w:szCs w:val="26"/>
          <w:rtl/>
          <w:lang w:bidi="ar-DZ"/>
        </w:rPr>
        <w:t>في تقرير</w:t>
      </w:r>
      <w:r w:rsidR="00745B34" w:rsidRPr="000C3EAB">
        <w:rPr>
          <w:rFonts w:hint="cs"/>
          <w:sz w:val="26"/>
          <w:szCs w:val="26"/>
          <w:rtl/>
          <w:lang w:bidi="ar-DZ"/>
        </w:rPr>
        <w:t>ها عن</w:t>
      </w:r>
      <w:r w:rsidRPr="000C3EAB">
        <w:rPr>
          <w:sz w:val="26"/>
          <w:szCs w:val="26"/>
          <w:rtl/>
          <w:lang w:bidi="ar-DZ"/>
        </w:rPr>
        <w:t xml:space="preserve"> تنفيذ </w:t>
      </w:r>
      <w:r w:rsidR="00745B34" w:rsidRPr="000C3EAB">
        <w:rPr>
          <w:rFonts w:hint="cs"/>
          <w:sz w:val="26"/>
          <w:szCs w:val="26"/>
          <w:rtl/>
          <w:lang w:bidi="ar-DZ"/>
        </w:rPr>
        <w:t>ال</w:t>
      </w:r>
      <w:r w:rsidRPr="000C3EAB">
        <w:rPr>
          <w:sz w:val="26"/>
          <w:szCs w:val="26"/>
          <w:rtl/>
          <w:lang w:bidi="ar-DZ"/>
        </w:rPr>
        <w:t xml:space="preserve">برنامج القطري لعام 2025 مع البيانات </w:t>
      </w:r>
      <w:r w:rsidR="001E5533" w:rsidRPr="000C3EAB">
        <w:rPr>
          <w:rFonts w:hint="cs"/>
          <w:sz w:val="26"/>
          <w:szCs w:val="26"/>
          <w:rtl/>
          <w:lang w:bidi="ar-DZ"/>
        </w:rPr>
        <w:t>المبلغ عنها</w:t>
      </w:r>
      <w:r w:rsidRPr="000C3EAB">
        <w:rPr>
          <w:sz w:val="26"/>
          <w:szCs w:val="26"/>
          <w:rtl/>
          <w:lang w:bidi="ar-DZ"/>
        </w:rPr>
        <w:t xml:space="preserve"> بموجب المادة 7 من بروتوكول مونتريال</w:t>
      </w:r>
      <w:r w:rsidR="00805282" w:rsidRPr="000C3EAB">
        <w:rPr>
          <w:sz w:val="26"/>
          <w:szCs w:val="26"/>
          <w:rtl/>
          <w:lang w:bidi="ar-DZ"/>
        </w:rPr>
        <w:t>.</w:t>
      </w:r>
    </w:p>
    <w:p w14:paraId="428AED8E" w14:textId="2DB4C682" w:rsidR="005F4ABE" w:rsidRPr="000C3EAB" w:rsidRDefault="00882FCF" w:rsidP="00882FCF">
      <w:pPr>
        <w:widowControl w:val="0"/>
        <w:bidi/>
        <w:spacing w:after="240"/>
        <w:rPr>
          <w:b/>
          <w:sz w:val="26"/>
          <w:szCs w:val="26"/>
          <w:u w:val="single"/>
          <w:rtl/>
        </w:rPr>
      </w:pPr>
      <w:r w:rsidRPr="000C3EAB">
        <w:rPr>
          <w:b/>
          <w:sz w:val="26"/>
          <w:szCs w:val="26"/>
          <w:u w:val="single"/>
          <w:rtl/>
        </w:rPr>
        <w:t xml:space="preserve">اتجاهات استهلاك </w:t>
      </w:r>
      <w:r w:rsidRPr="000C3EAB">
        <w:rPr>
          <w:rFonts w:hint="cs"/>
          <w:b/>
          <w:sz w:val="26"/>
          <w:szCs w:val="26"/>
          <w:u w:val="single"/>
          <w:rtl/>
        </w:rPr>
        <w:t>ا</w:t>
      </w:r>
      <w:r w:rsidR="00764EC1" w:rsidRPr="000C3EAB">
        <w:rPr>
          <w:rFonts w:hint="cs"/>
          <w:b/>
          <w:sz w:val="26"/>
          <w:szCs w:val="26"/>
          <w:u w:val="single"/>
          <w:rtl/>
        </w:rPr>
        <w:t>لمواد الهيدروفلوروكربونية</w:t>
      </w:r>
    </w:p>
    <w:p w14:paraId="68D11A2D" w14:textId="46AF2B3E" w:rsidR="00882FCF" w:rsidRPr="000C3EAB" w:rsidRDefault="00882FCF" w:rsidP="00745B34">
      <w:pPr>
        <w:pStyle w:val="ListParagraph"/>
        <w:numPr>
          <w:ilvl w:val="0"/>
          <w:numId w:val="28"/>
        </w:numPr>
        <w:bidi/>
        <w:spacing w:after="240"/>
        <w:ind w:left="0" w:firstLine="0"/>
        <w:contextualSpacing w:val="0"/>
        <w:outlineLvl w:val="0"/>
        <w:rPr>
          <w:b/>
          <w:sz w:val="26"/>
          <w:szCs w:val="26"/>
        </w:rPr>
      </w:pPr>
      <w:r w:rsidRPr="000C3EAB">
        <w:rPr>
          <w:b/>
          <w:sz w:val="26"/>
          <w:szCs w:val="26"/>
          <w:rtl/>
          <w:lang w:bidi="ar-DZ"/>
        </w:rPr>
        <w:t xml:space="preserve">بلغ استهلاك </w:t>
      </w:r>
      <w:r w:rsidRPr="000C3EAB">
        <w:rPr>
          <w:rFonts w:hint="cs"/>
          <w:b/>
          <w:sz w:val="26"/>
          <w:szCs w:val="26"/>
          <w:rtl/>
        </w:rPr>
        <w:t>ا</w:t>
      </w:r>
      <w:r w:rsidR="00764EC1" w:rsidRPr="000C3EAB">
        <w:rPr>
          <w:rFonts w:hint="cs"/>
          <w:b/>
          <w:sz w:val="26"/>
          <w:szCs w:val="26"/>
          <w:rtl/>
        </w:rPr>
        <w:t>لمواد الهيدروفلوروكربونية</w:t>
      </w:r>
      <w:r w:rsidRPr="000C3EAB">
        <w:rPr>
          <w:b/>
          <w:sz w:val="26"/>
          <w:szCs w:val="26"/>
          <w:rtl/>
          <w:lang w:bidi="ar-DZ"/>
        </w:rPr>
        <w:t xml:space="preserve"> ذروته في عام 2023، ثم انخفض </w:t>
      </w:r>
      <w:r w:rsidR="00656706" w:rsidRPr="000C3EAB">
        <w:rPr>
          <w:rFonts w:hint="cs"/>
          <w:b/>
          <w:sz w:val="26"/>
          <w:szCs w:val="26"/>
          <w:rtl/>
          <w:lang w:bidi="ar-DZ"/>
        </w:rPr>
        <w:t>انخفاضا مطردا</w:t>
      </w:r>
      <w:r w:rsidRPr="000C3EAB">
        <w:rPr>
          <w:b/>
          <w:sz w:val="26"/>
          <w:szCs w:val="26"/>
          <w:rtl/>
          <w:lang w:bidi="ar-DZ"/>
        </w:rPr>
        <w:t xml:space="preserve"> من عام 2023 إلى عام 2025</w:t>
      </w:r>
      <w:r w:rsidR="00805282" w:rsidRPr="000C3EAB">
        <w:rPr>
          <w:b/>
          <w:sz w:val="26"/>
          <w:szCs w:val="26"/>
          <w:rtl/>
          <w:lang w:bidi="ar-DZ"/>
        </w:rPr>
        <w:t>.</w:t>
      </w:r>
      <w:r w:rsidRPr="000C3EAB">
        <w:rPr>
          <w:b/>
          <w:sz w:val="26"/>
          <w:szCs w:val="26"/>
          <w:rtl/>
          <w:lang w:bidi="ar-DZ"/>
        </w:rPr>
        <w:t xml:space="preserve"> وفي عام 2025، انخفض استهلاك </w:t>
      </w:r>
      <w:r w:rsidR="00656706" w:rsidRPr="000C3EAB">
        <w:rPr>
          <w:rFonts w:hint="cs"/>
          <w:b/>
          <w:sz w:val="26"/>
          <w:szCs w:val="26"/>
          <w:rtl/>
        </w:rPr>
        <w:t>المواد الهيدروفلوروكربونية</w:t>
      </w:r>
      <w:r w:rsidR="00656706" w:rsidRPr="000C3EAB">
        <w:rPr>
          <w:b/>
          <w:sz w:val="26"/>
          <w:szCs w:val="26"/>
          <w:rtl/>
          <w:lang w:bidi="ar-DZ"/>
        </w:rPr>
        <w:t xml:space="preserve"> </w:t>
      </w:r>
      <w:r w:rsidRPr="000C3EAB">
        <w:rPr>
          <w:b/>
          <w:sz w:val="26"/>
          <w:szCs w:val="26"/>
          <w:rtl/>
          <w:lang w:bidi="ar-DZ"/>
        </w:rPr>
        <w:t>بنسبة 20</w:t>
      </w:r>
      <w:r w:rsidR="004D7693" w:rsidRPr="000C3EAB">
        <w:rPr>
          <w:rFonts w:hint="cs"/>
          <w:b/>
          <w:sz w:val="26"/>
          <w:szCs w:val="26"/>
          <w:rtl/>
          <w:lang w:bidi="ar-DZ"/>
        </w:rPr>
        <w:t xml:space="preserve"> </w:t>
      </w:r>
      <w:r w:rsidR="00A6380C" w:rsidRPr="000C3EAB">
        <w:rPr>
          <w:b/>
          <w:sz w:val="26"/>
          <w:szCs w:val="26"/>
          <w:rtl/>
          <w:lang w:bidi="ar-DZ"/>
        </w:rPr>
        <w:t>في المائة</w:t>
      </w:r>
      <w:r w:rsidRPr="000C3EAB">
        <w:rPr>
          <w:b/>
          <w:sz w:val="26"/>
          <w:szCs w:val="26"/>
          <w:rtl/>
          <w:lang w:bidi="ar-DZ"/>
        </w:rPr>
        <w:t xml:space="preserve"> مقارنة بعام 2024</w:t>
      </w:r>
      <w:r w:rsidR="00805282" w:rsidRPr="000C3EAB">
        <w:rPr>
          <w:b/>
          <w:sz w:val="26"/>
          <w:szCs w:val="26"/>
          <w:rtl/>
          <w:lang w:bidi="ar-DZ"/>
        </w:rPr>
        <w:t>.</w:t>
      </w:r>
      <w:r w:rsidRPr="000C3EAB">
        <w:rPr>
          <w:b/>
          <w:sz w:val="26"/>
          <w:szCs w:val="26"/>
          <w:rtl/>
          <w:lang w:bidi="ar-DZ"/>
        </w:rPr>
        <w:t xml:space="preserve"> ويعود هذا الانخفاض بشكل رئيسي إلى تقليل استخدام </w:t>
      </w:r>
      <w:r w:rsidR="00656706" w:rsidRPr="000C3EAB">
        <w:rPr>
          <w:b/>
          <w:sz w:val="26"/>
          <w:szCs w:val="26"/>
          <w:rtl/>
          <w:lang w:bidi="ar-DZ"/>
        </w:rPr>
        <w:t>غازات التبريد</w:t>
      </w:r>
      <w:r w:rsidRPr="000C3EAB">
        <w:rPr>
          <w:b/>
          <w:sz w:val="26"/>
          <w:szCs w:val="26"/>
          <w:rtl/>
          <w:lang w:bidi="ar-DZ"/>
        </w:rPr>
        <w:t xml:space="preserve"> </w:t>
      </w:r>
      <w:r w:rsidRPr="000C3EAB">
        <w:rPr>
          <w:sz w:val="26"/>
          <w:szCs w:val="26"/>
          <w:rtl/>
          <w:lang w:bidi="ar-DZ"/>
        </w:rPr>
        <w:t>ذات</w:t>
      </w:r>
      <w:r w:rsidRPr="000C3EAB">
        <w:rPr>
          <w:b/>
          <w:sz w:val="26"/>
          <w:szCs w:val="26"/>
          <w:rtl/>
          <w:lang w:bidi="ar-DZ"/>
        </w:rPr>
        <w:t xml:space="preserve"> القدرة العالية على </w:t>
      </w:r>
      <w:r w:rsidR="00600EC6" w:rsidRPr="000C3EAB">
        <w:rPr>
          <w:b/>
          <w:sz w:val="26"/>
          <w:szCs w:val="26"/>
          <w:rtl/>
          <w:lang w:bidi="ar-DZ"/>
        </w:rPr>
        <w:t>إحداث الاحترار العالمي</w:t>
      </w:r>
      <w:r w:rsidRPr="000C3EAB">
        <w:rPr>
          <w:b/>
          <w:sz w:val="26"/>
          <w:szCs w:val="26"/>
          <w:rtl/>
          <w:lang w:bidi="ar-DZ"/>
        </w:rPr>
        <w:t>، مثل</w:t>
      </w:r>
      <w:r w:rsidRPr="000C3EAB">
        <w:rPr>
          <w:rFonts w:hint="cs"/>
          <w:b/>
          <w:sz w:val="26"/>
          <w:szCs w:val="26"/>
          <w:rtl/>
          <w:lang w:bidi="ar-DZ"/>
        </w:rPr>
        <w:t xml:space="preserve"> </w:t>
      </w:r>
      <w:r w:rsidR="00B4744C" w:rsidRPr="000C3EAB">
        <w:rPr>
          <w:sz w:val="26"/>
          <w:szCs w:val="26"/>
        </w:rPr>
        <w:t>HFC</w:t>
      </w:r>
      <w:r w:rsidR="00656706" w:rsidRPr="000C3EAB">
        <w:rPr>
          <w:sz w:val="26"/>
          <w:szCs w:val="26"/>
        </w:rPr>
        <w:t>-134a</w:t>
      </w:r>
      <w:r w:rsidR="001D6D7F" w:rsidRPr="000C3EAB">
        <w:rPr>
          <w:rFonts w:hint="cs"/>
          <w:b/>
          <w:sz w:val="26"/>
          <w:szCs w:val="26"/>
          <w:rtl/>
          <w:lang w:bidi="ar-DZ"/>
        </w:rPr>
        <w:t xml:space="preserve"> </w:t>
      </w:r>
      <w:r w:rsidR="00AF0433" w:rsidRPr="000C3EAB">
        <w:rPr>
          <w:rFonts w:hint="cs"/>
          <w:b/>
          <w:sz w:val="26"/>
          <w:szCs w:val="26"/>
          <w:rtl/>
          <w:lang w:bidi="ar-DZ"/>
        </w:rPr>
        <w:t>و</w:t>
      </w:r>
      <w:r w:rsidRPr="000C3EAB">
        <w:rPr>
          <w:bCs/>
          <w:sz w:val="26"/>
          <w:szCs w:val="26"/>
        </w:rPr>
        <w:t>R-410</w:t>
      </w:r>
      <w:r w:rsidR="00117907" w:rsidRPr="000C3EAB">
        <w:rPr>
          <w:bCs/>
          <w:sz w:val="26"/>
          <w:szCs w:val="26"/>
        </w:rPr>
        <w:t>A</w:t>
      </w:r>
      <w:r w:rsidR="00117907" w:rsidRPr="000C3EAB">
        <w:rPr>
          <w:rFonts w:hint="cs"/>
          <w:b/>
          <w:sz w:val="26"/>
          <w:szCs w:val="26"/>
          <w:rtl/>
          <w:lang w:bidi="ar-DZ"/>
        </w:rPr>
        <w:t xml:space="preserve"> و</w:t>
      </w:r>
      <w:r w:rsidRPr="000C3EAB">
        <w:rPr>
          <w:bCs/>
          <w:sz w:val="26"/>
          <w:szCs w:val="26"/>
        </w:rPr>
        <w:t>R</w:t>
      </w:r>
      <w:r w:rsidRPr="000C3EAB">
        <w:rPr>
          <w:b/>
          <w:sz w:val="26"/>
          <w:szCs w:val="26"/>
        </w:rPr>
        <w:t>-</w:t>
      </w:r>
      <w:r w:rsidRPr="000C3EAB">
        <w:rPr>
          <w:bCs/>
          <w:sz w:val="26"/>
          <w:szCs w:val="26"/>
        </w:rPr>
        <w:t>404A</w:t>
      </w:r>
      <w:r w:rsidRPr="000C3EAB">
        <w:rPr>
          <w:b/>
          <w:sz w:val="26"/>
          <w:szCs w:val="26"/>
          <w:rtl/>
          <w:lang w:bidi="ar-DZ"/>
        </w:rPr>
        <w:t xml:space="preserve">، إلى جانب زيادة استخدام بدائل ذات قدرة أقل على </w:t>
      </w:r>
      <w:r w:rsidR="00600EC6" w:rsidRPr="000C3EAB">
        <w:rPr>
          <w:b/>
          <w:sz w:val="26"/>
          <w:szCs w:val="26"/>
          <w:rtl/>
          <w:lang w:bidi="ar-DZ"/>
        </w:rPr>
        <w:t>إحداث الاحترار العالمي</w:t>
      </w:r>
      <w:r w:rsidRPr="000C3EAB">
        <w:rPr>
          <w:b/>
          <w:sz w:val="26"/>
          <w:szCs w:val="26"/>
          <w:rtl/>
          <w:lang w:bidi="ar-DZ"/>
        </w:rPr>
        <w:t xml:space="preserve">، مثل </w:t>
      </w:r>
      <w:r w:rsidR="00B4744C" w:rsidRPr="000C3EAB">
        <w:rPr>
          <w:sz w:val="26"/>
          <w:szCs w:val="26"/>
        </w:rPr>
        <w:t>HFC</w:t>
      </w:r>
      <w:r w:rsidR="00656706" w:rsidRPr="000C3EAB">
        <w:rPr>
          <w:sz w:val="26"/>
          <w:szCs w:val="26"/>
        </w:rPr>
        <w:t>-32</w:t>
      </w:r>
      <w:r w:rsidR="00B1160F" w:rsidRPr="000C3EAB">
        <w:rPr>
          <w:rFonts w:hint="cs"/>
          <w:b/>
          <w:sz w:val="26"/>
          <w:szCs w:val="26"/>
          <w:rtl/>
          <w:lang w:bidi="ar-DZ"/>
        </w:rPr>
        <w:t xml:space="preserve"> </w:t>
      </w:r>
      <w:r w:rsidRPr="000C3EAB">
        <w:rPr>
          <w:b/>
          <w:sz w:val="26"/>
          <w:szCs w:val="26"/>
          <w:rtl/>
          <w:lang w:bidi="ar-DZ"/>
        </w:rPr>
        <w:t>و</w:t>
      </w:r>
      <w:r w:rsidR="00656706" w:rsidRPr="000C3EAB">
        <w:rPr>
          <w:rFonts w:hint="cs"/>
          <w:b/>
          <w:sz w:val="26"/>
          <w:szCs w:val="26"/>
          <w:rtl/>
          <w:lang w:bidi="ar-DZ"/>
        </w:rPr>
        <w:t>غازات تبريد</w:t>
      </w:r>
      <w:r w:rsidRPr="000C3EAB">
        <w:rPr>
          <w:b/>
          <w:sz w:val="26"/>
          <w:szCs w:val="26"/>
          <w:rtl/>
          <w:lang w:bidi="ar-DZ"/>
        </w:rPr>
        <w:t xml:space="preserve"> أخرى </w:t>
      </w:r>
      <w:r w:rsidR="00FE6781" w:rsidRPr="000C3EAB">
        <w:rPr>
          <w:b/>
          <w:sz w:val="26"/>
          <w:szCs w:val="26"/>
          <w:rtl/>
          <w:lang w:bidi="ar-DZ"/>
        </w:rPr>
        <w:t>منخفضة القدرة على إحداث</w:t>
      </w:r>
      <w:r w:rsidR="00600EC6" w:rsidRPr="000C3EAB">
        <w:rPr>
          <w:b/>
          <w:sz w:val="26"/>
          <w:szCs w:val="26"/>
          <w:rtl/>
          <w:lang w:bidi="ar-DZ"/>
        </w:rPr>
        <w:t xml:space="preserve"> الاحترار العالمي</w:t>
      </w:r>
      <w:r w:rsidR="00805282" w:rsidRPr="000C3EAB">
        <w:rPr>
          <w:b/>
          <w:sz w:val="26"/>
          <w:szCs w:val="26"/>
          <w:rtl/>
          <w:lang w:bidi="ar-DZ"/>
        </w:rPr>
        <w:t>.</w:t>
      </w:r>
      <w:r w:rsidRPr="000C3EAB">
        <w:rPr>
          <w:b/>
          <w:sz w:val="26"/>
          <w:szCs w:val="26"/>
          <w:rtl/>
          <w:lang w:bidi="ar-DZ"/>
        </w:rPr>
        <w:t xml:space="preserve"> وتشمل العوامل المساهمة الأخرى انخفاض معدلات التسرب في معدات التبريد الصناعية والتجارية الكبيرة، نتيجة لتحسين ممارسات ال</w:t>
      </w:r>
      <w:r w:rsidR="00600EC6" w:rsidRPr="000C3EAB">
        <w:rPr>
          <w:b/>
          <w:sz w:val="26"/>
          <w:szCs w:val="26"/>
          <w:rtl/>
          <w:lang w:bidi="ar-DZ"/>
        </w:rPr>
        <w:t>خدمة</w:t>
      </w:r>
      <w:r w:rsidRPr="000C3EAB">
        <w:rPr>
          <w:b/>
          <w:sz w:val="26"/>
          <w:szCs w:val="26"/>
          <w:rtl/>
          <w:lang w:bidi="ar-DZ"/>
        </w:rPr>
        <w:t>، بالإضافة إلى عدم ال</w:t>
      </w:r>
      <w:r w:rsidR="00656706" w:rsidRPr="000C3EAB">
        <w:rPr>
          <w:b/>
          <w:sz w:val="26"/>
          <w:szCs w:val="26"/>
          <w:rtl/>
          <w:lang w:bidi="ar-DZ"/>
        </w:rPr>
        <w:t>استقرار</w:t>
      </w:r>
      <w:r w:rsidRPr="000C3EAB">
        <w:rPr>
          <w:b/>
          <w:sz w:val="26"/>
          <w:szCs w:val="26"/>
          <w:rtl/>
          <w:lang w:bidi="ar-DZ"/>
        </w:rPr>
        <w:t xml:space="preserve"> الإقليمي الذي أدى إلى تعطيل سلاسل </w:t>
      </w:r>
      <w:r w:rsidR="00656706" w:rsidRPr="000C3EAB">
        <w:rPr>
          <w:b/>
          <w:sz w:val="26"/>
          <w:szCs w:val="26"/>
          <w:rtl/>
          <w:lang w:bidi="ar-DZ"/>
        </w:rPr>
        <w:t>الإمداد</w:t>
      </w:r>
      <w:r w:rsidRPr="000C3EAB">
        <w:rPr>
          <w:b/>
          <w:sz w:val="26"/>
          <w:szCs w:val="26"/>
          <w:rtl/>
          <w:lang w:bidi="ar-DZ"/>
        </w:rPr>
        <w:t xml:space="preserve"> </w:t>
      </w:r>
      <w:r w:rsidR="00656706" w:rsidRPr="000C3EAB">
        <w:rPr>
          <w:rFonts w:hint="cs"/>
          <w:b/>
          <w:sz w:val="26"/>
          <w:szCs w:val="26"/>
          <w:rtl/>
          <w:lang w:bidi="ar-DZ"/>
        </w:rPr>
        <w:t>وأنشطة</w:t>
      </w:r>
      <w:r w:rsidRPr="000C3EAB">
        <w:rPr>
          <w:b/>
          <w:sz w:val="26"/>
          <w:szCs w:val="26"/>
          <w:rtl/>
          <w:lang w:bidi="ar-DZ"/>
        </w:rPr>
        <w:t xml:space="preserve"> البناء والسياحة</w:t>
      </w:r>
      <w:r w:rsidR="00805282" w:rsidRPr="000C3EAB">
        <w:rPr>
          <w:b/>
          <w:sz w:val="26"/>
          <w:szCs w:val="26"/>
          <w:rtl/>
          <w:lang w:bidi="ar-DZ"/>
        </w:rPr>
        <w:t>.</w:t>
      </w:r>
    </w:p>
    <w:p w14:paraId="2D115817" w14:textId="0D226EA1" w:rsidR="001D6D7F" w:rsidRPr="000C3EAB" w:rsidRDefault="001D6D7F" w:rsidP="00264651">
      <w:pPr>
        <w:widowControl w:val="0"/>
        <w:bidi/>
        <w:spacing w:after="240"/>
        <w:rPr>
          <w:b/>
          <w:sz w:val="26"/>
          <w:szCs w:val="26"/>
          <w:u w:val="single"/>
          <w:rtl/>
        </w:rPr>
      </w:pPr>
      <w:r w:rsidRPr="000C3EAB">
        <w:rPr>
          <w:b/>
          <w:sz w:val="26"/>
          <w:szCs w:val="26"/>
          <w:u w:val="single"/>
          <w:rtl/>
        </w:rPr>
        <w:t xml:space="preserve">استهلاك </w:t>
      </w:r>
      <w:r w:rsidRPr="000C3EAB">
        <w:rPr>
          <w:rFonts w:hint="cs"/>
          <w:b/>
          <w:sz w:val="26"/>
          <w:szCs w:val="26"/>
          <w:u w:val="single"/>
          <w:rtl/>
        </w:rPr>
        <w:t>ا</w:t>
      </w:r>
      <w:r w:rsidR="00764EC1" w:rsidRPr="000C3EAB">
        <w:rPr>
          <w:rFonts w:hint="cs"/>
          <w:b/>
          <w:sz w:val="26"/>
          <w:szCs w:val="26"/>
          <w:u w:val="single"/>
          <w:rtl/>
        </w:rPr>
        <w:t>لمواد الهيدروفلوروكربونية</w:t>
      </w:r>
      <w:r w:rsidRPr="000C3EAB">
        <w:rPr>
          <w:b/>
          <w:sz w:val="26"/>
          <w:szCs w:val="26"/>
          <w:u w:val="single"/>
          <w:rtl/>
        </w:rPr>
        <w:t xml:space="preserve"> حسب القطاع</w:t>
      </w:r>
    </w:p>
    <w:p w14:paraId="5BFDCB3C" w14:textId="1555B901" w:rsidR="00627937" w:rsidRPr="000C3EAB" w:rsidRDefault="00627937" w:rsidP="00745B34">
      <w:pPr>
        <w:pStyle w:val="ListParagraph"/>
        <w:numPr>
          <w:ilvl w:val="0"/>
          <w:numId w:val="28"/>
        </w:numPr>
        <w:bidi/>
        <w:spacing w:after="240"/>
        <w:ind w:left="0" w:firstLine="0"/>
        <w:contextualSpacing w:val="0"/>
        <w:outlineLvl w:val="0"/>
        <w:rPr>
          <w:b/>
          <w:sz w:val="26"/>
          <w:szCs w:val="26"/>
        </w:rPr>
      </w:pPr>
      <w:r w:rsidRPr="000C3EAB">
        <w:rPr>
          <w:b/>
          <w:sz w:val="26"/>
          <w:szCs w:val="26"/>
          <w:rtl/>
          <w:lang w:bidi="ar-DZ"/>
        </w:rPr>
        <w:t>ت</w:t>
      </w:r>
      <w:r w:rsidR="001E5533" w:rsidRPr="000C3EAB">
        <w:rPr>
          <w:rFonts w:hint="cs"/>
          <w:b/>
          <w:sz w:val="26"/>
          <w:szCs w:val="26"/>
          <w:rtl/>
          <w:lang w:bidi="ar-DZ"/>
        </w:rPr>
        <w:t>ُ</w:t>
      </w:r>
      <w:r w:rsidRPr="000C3EAB">
        <w:rPr>
          <w:b/>
          <w:sz w:val="26"/>
          <w:szCs w:val="26"/>
          <w:rtl/>
          <w:lang w:bidi="ar-DZ"/>
        </w:rPr>
        <w:t xml:space="preserve">ستهلك </w:t>
      </w:r>
      <w:r w:rsidRPr="000C3EAB">
        <w:rPr>
          <w:rFonts w:hint="cs"/>
          <w:b/>
          <w:sz w:val="26"/>
          <w:szCs w:val="26"/>
          <w:rtl/>
          <w:lang w:bidi="ar-DZ"/>
        </w:rPr>
        <w:t>ا</w:t>
      </w:r>
      <w:r w:rsidR="00764EC1" w:rsidRPr="000C3EAB">
        <w:rPr>
          <w:rFonts w:hint="cs"/>
          <w:b/>
          <w:sz w:val="26"/>
          <w:szCs w:val="26"/>
          <w:rtl/>
          <w:lang w:bidi="ar-DZ"/>
        </w:rPr>
        <w:t>لمواد الهيدروفلوروكربونية</w:t>
      </w:r>
      <w:r w:rsidRPr="000C3EAB">
        <w:rPr>
          <w:b/>
          <w:sz w:val="26"/>
          <w:szCs w:val="26"/>
          <w:rtl/>
          <w:lang w:bidi="ar-DZ"/>
        </w:rPr>
        <w:t xml:space="preserve"> </w:t>
      </w:r>
      <w:r w:rsidR="00656706" w:rsidRPr="000C3EAB">
        <w:rPr>
          <w:rFonts w:hint="cs"/>
          <w:b/>
          <w:sz w:val="26"/>
          <w:szCs w:val="26"/>
          <w:rtl/>
          <w:lang w:bidi="ar-DZ"/>
        </w:rPr>
        <w:t>أساسا</w:t>
      </w:r>
      <w:r w:rsidRPr="000C3EAB">
        <w:rPr>
          <w:b/>
          <w:sz w:val="26"/>
          <w:szCs w:val="26"/>
          <w:rtl/>
          <w:lang w:bidi="ar-DZ"/>
        </w:rPr>
        <w:t xml:space="preserve"> </w:t>
      </w:r>
      <w:r w:rsidRPr="000C3EAB">
        <w:rPr>
          <w:sz w:val="26"/>
          <w:szCs w:val="26"/>
          <w:rtl/>
        </w:rPr>
        <w:t>ل</w:t>
      </w:r>
      <w:r w:rsidR="00600EC6" w:rsidRPr="000C3EAB">
        <w:rPr>
          <w:sz w:val="26"/>
          <w:szCs w:val="26"/>
          <w:rtl/>
        </w:rPr>
        <w:t>خدمة</w:t>
      </w:r>
      <w:r w:rsidRPr="000C3EAB">
        <w:rPr>
          <w:b/>
          <w:sz w:val="26"/>
          <w:szCs w:val="26"/>
          <w:rtl/>
          <w:lang w:bidi="ar-DZ"/>
        </w:rPr>
        <w:t xml:space="preserve"> </w:t>
      </w:r>
      <w:r w:rsidR="00656706" w:rsidRPr="000C3EAB">
        <w:rPr>
          <w:b/>
          <w:sz w:val="26"/>
          <w:szCs w:val="26"/>
          <w:rtl/>
          <w:lang w:bidi="ar-DZ"/>
        </w:rPr>
        <w:t>معدات التبريد وتكييف الهواء</w:t>
      </w:r>
      <w:r w:rsidRPr="000C3EAB">
        <w:rPr>
          <w:b/>
          <w:sz w:val="26"/>
          <w:szCs w:val="26"/>
          <w:rtl/>
          <w:lang w:bidi="ar-DZ"/>
        </w:rPr>
        <w:t xml:space="preserve"> (93</w:t>
      </w:r>
      <w:r w:rsidR="00805282" w:rsidRPr="000C3EAB">
        <w:rPr>
          <w:b/>
          <w:sz w:val="26"/>
          <w:szCs w:val="26"/>
          <w:rtl/>
          <w:lang w:bidi="ar-DZ"/>
        </w:rPr>
        <w:t>.</w:t>
      </w:r>
      <w:r w:rsidRPr="000C3EAB">
        <w:rPr>
          <w:b/>
          <w:sz w:val="26"/>
          <w:szCs w:val="26"/>
          <w:rtl/>
          <w:lang w:bidi="ar-DZ"/>
        </w:rPr>
        <w:t>6</w:t>
      </w:r>
      <w:r w:rsidR="007B3359" w:rsidRPr="000C3EAB">
        <w:rPr>
          <w:rFonts w:hint="cs"/>
          <w:b/>
          <w:sz w:val="26"/>
          <w:szCs w:val="26"/>
          <w:rtl/>
          <w:lang w:bidi="ar-DZ"/>
        </w:rPr>
        <w:t xml:space="preserve"> </w:t>
      </w:r>
      <w:r w:rsidR="00A6380C" w:rsidRPr="000C3EAB">
        <w:rPr>
          <w:b/>
          <w:sz w:val="26"/>
          <w:szCs w:val="26"/>
          <w:rtl/>
          <w:lang w:bidi="ar-DZ"/>
        </w:rPr>
        <w:t>في المائة</w:t>
      </w:r>
      <w:r w:rsidRPr="000C3EAB">
        <w:rPr>
          <w:b/>
          <w:sz w:val="26"/>
          <w:szCs w:val="26"/>
          <w:rtl/>
          <w:lang w:bidi="ar-DZ"/>
        </w:rPr>
        <w:t xml:space="preserve"> بالطن المتري و91</w:t>
      </w:r>
      <w:r w:rsidR="00805282" w:rsidRPr="000C3EAB">
        <w:rPr>
          <w:b/>
          <w:sz w:val="26"/>
          <w:szCs w:val="26"/>
          <w:rtl/>
          <w:lang w:bidi="ar-DZ"/>
        </w:rPr>
        <w:t>.</w:t>
      </w:r>
      <w:r w:rsidRPr="000C3EAB">
        <w:rPr>
          <w:b/>
          <w:sz w:val="26"/>
          <w:szCs w:val="26"/>
          <w:rtl/>
          <w:lang w:bidi="ar-DZ"/>
        </w:rPr>
        <w:t>4</w:t>
      </w:r>
      <w:r w:rsidR="00656706" w:rsidRPr="000C3EAB">
        <w:rPr>
          <w:rFonts w:hint="cs"/>
          <w:b/>
          <w:sz w:val="26"/>
          <w:szCs w:val="26"/>
          <w:rtl/>
          <w:lang w:bidi="ar-DZ"/>
        </w:rPr>
        <w:t xml:space="preserve"> </w:t>
      </w:r>
      <w:r w:rsidR="00A6380C" w:rsidRPr="000C3EAB">
        <w:rPr>
          <w:b/>
          <w:sz w:val="26"/>
          <w:szCs w:val="26"/>
          <w:rtl/>
          <w:lang w:bidi="ar-DZ"/>
        </w:rPr>
        <w:t>في المائة</w:t>
      </w:r>
      <w:r w:rsidRPr="000C3EAB">
        <w:rPr>
          <w:b/>
          <w:sz w:val="26"/>
          <w:szCs w:val="26"/>
          <w:rtl/>
          <w:lang w:bidi="ar-DZ"/>
        </w:rPr>
        <w:t xml:space="preserve"> ب</w:t>
      </w:r>
      <w:r w:rsidR="00656706" w:rsidRPr="000C3EAB">
        <w:rPr>
          <w:b/>
          <w:sz w:val="26"/>
          <w:szCs w:val="26"/>
          <w:rtl/>
          <w:lang w:bidi="ar-DZ"/>
        </w:rPr>
        <w:t>الطن من مكافئ ثاني أكسيد الكربون</w:t>
      </w:r>
      <w:r w:rsidRPr="000C3EAB">
        <w:rPr>
          <w:b/>
          <w:sz w:val="26"/>
          <w:szCs w:val="26"/>
          <w:rtl/>
          <w:lang w:bidi="ar-DZ"/>
        </w:rPr>
        <w:t xml:space="preserve">) ومعدات الشحن التي يتم تجميعها وتركيبها في الموقع </w:t>
      </w:r>
      <w:r w:rsidRPr="000C3EAB">
        <w:rPr>
          <w:b/>
          <w:sz w:val="26"/>
          <w:szCs w:val="26"/>
          <w:rtl/>
          <w:lang w:bidi="ar-DZ"/>
        </w:rPr>
        <w:lastRenderedPageBreak/>
        <w:t>(5</w:t>
      </w:r>
      <w:r w:rsidR="00805282" w:rsidRPr="000C3EAB">
        <w:rPr>
          <w:b/>
          <w:sz w:val="26"/>
          <w:szCs w:val="26"/>
          <w:rtl/>
          <w:lang w:bidi="ar-DZ"/>
        </w:rPr>
        <w:t>.</w:t>
      </w:r>
      <w:r w:rsidRPr="000C3EAB">
        <w:rPr>
          <w:b/>
          <w:sz w:val="26"/>
          <w:szCs w:val="26"/>
          <w:rtl/>
          <w:lang w:bidi="ar-DZ"/>
        </w:rPr>
        <w:t>1</w:t>
      </w:r>
      <w:r w:rsidR="00EB5AAA" w:rsidRPr="000C3EAB">
        <w:rPr>
          <w:rFonts w:hint="cs"/>
          <w:b/>
          <w:sz w:val="26"/>
          <w:szCs w:val="26"/>
          <w:rtl/>
          <w:lang w:bidi="ar-DZ"/>
        </w:rPr>
        <w:t xml:space="preserve"> </w:t>
      </w:r>
      <w:r w:rsidR="00A6380C" w:rsidRPr="000C3EAB">
        <w:rPr>
          <w:b/>
          <w:sz w:val="26"/>
          <w:szCs w:val="26"/>
          <w:rtl/>
          <w:lang w:bidi="ar-DZ"/>
        </w:rPr>
        <w:t>في المائة</w:t>
      </w:r>
      <w:r w:rsidRPr="000C3EAB">
        <w:rPr>
          <w:b/>
          <w:sz w:val="26"/>
          <w:szCs w:val="26"/>
          <w:rtl/>
          <w:lang w:bidi="ar-DZ"/>
        </w:rPr>
        <w:t xml:space="preserve"> بالطن المتري و7</w:t>
      </w:r>
      <w:r w:rsidR="00805282" w:rsidRPr="000C3EAB">
        <w:rPr>
          <w:b/>
          <w:sz w:val="26"/>
          <w:szCs w:val="26"/>
          <w:rtl/>
          <w:lang w:bidi="ar-DZ"/>
        </w:rPr>
        <w:t>.</w:t>
      </w:r>
      <w:r w:rsidRPr="000C3EAB">
        <w:rPr>
          <w:b/>
          <w:sz w:val="26"/>
          <w:szCs w:val="26"/>
          <w:rtl/>
          <w:lang w:bidi="ar-DZ"/>
        </w:rPr>
        <w:t>6</w:t>
      </w:r>
      <w:r w:rsidR="00C30BC9" w:rsidRPr="000C3EAB">
        <w:rPr>
          <w:rFonts w:hint="cs"/>
          <w:b/>
          <w:sz w:val="26"/>
          <w:szCs w:val="26"/>
          <w:rtl/>
          <w:lang w:bidi="ar-DZ"/>
        </w:rPr>
        <w:t xml:space="preserve"> </w:t>
      </w:r>
      <w:r w:rsidR="00A6380C" w:rsidRPr="000C3EAB">
        <w:rPr>
          <w:b/>
          <w:sz w:val="26"/>
          <w:szCs w:val="26"/>
          <w:rtl/>
          <w:lang w:bidi="ar-DZ"/>
        </w:rPr>
        <w:t>في المائة</w:t>
      </w:r>
      <w:r w:rsidRPr="000C3EAB">
        <w:rPr>
          <w:b/>
          <w:sz w:val="26"/>
          <w:szCs w:val="26"/>
          <w:rtl/>
          <w:lang w:bidi="ar-DZ"/>
        </w:rPr>
        <w:t xml:space="preserve"> ب</w:t>
      </w:r>
      <w:r w:rsidR="00656706" w:rsidRPr="000C3EAB">
        <w:rPr>
          <w:b/>
          <w:sz w:val="26"/>
          <w:szCs w:val="26"/>
          <w:rtl/>
          <w:lang w:bidi="ar-DZ"/>
        </w:rPr>
        <w:t>الطن من مكافئ ثاني أكسيد الكربون</w:t>
      </w:r>
      <w:r w:rsidRPr="000C3EAB">
        <w:rPr>
          <w:b/>
          <w:sz w:val="26"/>
          <w:szCs w:val="26"/>
          <w:rtl/>
          <w:lang w:bidi="ar-DZ"/>
        </w:rPr>
        <w:t>)، مع استهلاك ضئيل في رغ</w:t>
      </w:r>
      <w:r w:rsidR="00AF0433" w:rsidRPr="000C3EAB">
        <w:rPr>
          <w:rFonts w:hint="cs"/>
          <w:b/>
          <w:sz w:val="26"/>
          <w:szCs w:val="26"/>
          <w:rtl/>
          <w:lang w:bidi="ar-DZ"/>
        </w:rPr>
        <w:t>ا</w:t>
      </w:r>
      <w:r w:rsidRPr="000C3EAB">
        <w:rPr>
          <w:b/>
          <w:sz w:val="26"/>
          <w:szCs w:val="26"/>
          <w:rtl/>
          <w:lang w:bidi="ar-DZ"/>
        </w:rPr>
        <w:t>و</w:t>
      </w:r>
      <w:r w:rsidR="001E5533" w:rsidRPr="000C3EAB">
        <w:rPr>
          <w:rFonts w:hint="cs"/>
          <w:b/>
          <w:sz w:val="26"/>
          <w:szCs w:val="26"/>
          <w:rtl/>
          <w:lang w:bidi="ar-DZ"/>
        </w:rPr>
        <w:t>ى</w:t>
      </w:r>
      <w:r w:rsidRPr="000C3EAB">
        <w:rPr>
          <w:b/>
          <w:sz w:val="26"/>
          <w:szCs w:val="26"/>
          <w:rtl/>
          <w:lang w:bidi="ar-DZ"/>
        </w:rPr>
        <w:t xml:space="preserve"> </w:t>
      </w:r>
      <w:r w:rsidR="00AF0433" w:rsidRPr="000C3EAB">
        <w:rPr>
          <w:rFonts w:hint="cs"/>
          <w:b/>
          <w:sz w:val="26"/>
          <w:szCs w:val="26"/>
          <w:rtl/>
          <w:lang w:bidi="ar-DZ"/>
        </w:rPr>
        <w:t>البولسترين</w:t>
      </w:r>
      <w:r w:rsidRPr="000C3EAB">
        <w:rPr>
          <w:b/>
          <w:sz w:val="26"/>
          <w:szCs w:val="26"/>
          <w:rtl/>
          <w:lang w:bidi="ar-DZ"/>
        </w:rPr>
        <w:t xml:space="preserve"> </w:t>
      </w:r>
      <w:r w:rsidR="00AF0433" w:rsidRPr="000C3EAB">
        <w:rPr>
          <w:rFonts w:hint="cs"/>
          <w:b/>
          <w:sz w:val="26"/>
          <w:szCs w:val="26"/>
          <w:rtl/>
          <w:lang w:bidi="ar-DZ"/>
        </w:rPr>
        <w:t>المسحوبة بالضغط</w:t>
      </w:r>
      <w:r w:rsidRPr="000C3EAB">
        <w:rPr>
          <w:b/>
          <w:sz w:val="26"/>
          <w:szCs w:val="26"/>
          <w:rtl/>
          <w:lang w:bidi="ar-DZ"/>
        </w:rPr>
        <w:t xml:space="preserve"> (0</w:t>
      </w:r>
      <w:r w:rsidR="00805282" w:rsidRPr="000C3EAB">
        <w:rPr>
          <w:b/>
          <w:sz w:val="26"/>
          <w:szCs w:val="26"/>
          <w:rtl/>
          <w:lang w:bidi="ar-DZ"/>
        </w:rPr>
        <w:t>.</w:t>
      </w:r>
      <w:r w:rsidRPr="000C3EAB">
        <w:rPr>
          <w:b/>
          <w:sz w:val="26"/>
          <w:szCs w:val="26"/>
          <w:rtl/>
          <w:lang w:bidi="ar-DZ"/>
        </w:rPr>
        <w:t>7</w:t>
      </w:r>
      <w:r w:rsidR="00EB5AAA" w:rsidRPr="000C3EAB">
        <w:rPr>
          <w:rFonts w:hint="cs"/>
          <w:b/>
          <w:sz w:val="26"/>
          <w:szCs w:val="26"/>
          <w:rtl/>
          <w:lang w:bidi="ar-DZ"/>
        </w:rPr>
        <w:t xml:space="preserve"> </w:t>
      </w:r>
      <w:r w:rsidR="00A6380C" w:rsidRPr="000C3EAB">
        <w:rPr>
          <w:b/>
          <w:sz w:val="26"/>
          <w:szCs w:val="26"/>
          <w:rtl/>
          <w:lang w:bidi="ar-DZ"/>
        </w:rPr>
        <w:t>في المائة</w:t>
      </w:r>
      <w:r w:rsidRPr="000C3EAB">
        <w:rPr>
          <w:b/>
          <w:sz w:val="26"/>
          <w:szCs w:val="26"/>
          <w:rtl/>
          <w:lang w:bidi="ar-DZ"/>
        </w:rPr>
        <w:t xml:space="preserve"> بالطن المتري و0</w:t>
      </w:r>
      <w:r w:rsidR="00C30BC9" w:rsidRPr="000C3EAB">
        <w:rPr>
          <w:rFonts w:hint="cs"/>
          <w:b/>
          <w:sz w:val="26"/>
          <w:szCs w:val="26"/>
          <w:rtl/>
          <w:lang w:bidi="ar-DZ"/>
        </w:rPr>
        <w:t xml:space="preserve"> </w:t>
      </w:r>
      <w:r w:rsidR="00A6380C" w:rsidRPr="000C3EAB">
        <w:rPr>
          <w:rFonts w:hint="cs"/>
          <w:b/>
          <w:sz w:val="26"/>
          <w:szCs w:val="26"/>
          <w:rtl/>
          <w:lang w:bidi="ar-DZ"/>
        </w:rPr>
        <w:t>في المائة</w:t>
      </w:r>
      <w:r w:rsidRPr="000C3EAB">
        <w:rPr>
          <w:b/>
          <w:sz w:val="26"/>
          <w:szCs w:val="26"/>
          <w:rtl/>
          <w:lang w:bidi="ar-DZ"/>
        </w:rPr>
        <w:t xml:space="preserve"> ب</w:t>
      </w:r>
      <w:r w:rsidR="00656706" w:rsidRPr="000C3EAB">
        <w:rPr>
          <w:b/>
          <w:sz w:val="26"/>
          <w:szCs w:val="26"/>
          <w:rtl/>
          <w:lang w:bidi="ar-DZ"/>
        </w:rPr>
        <w:t>الطن من مكافئ ثاني أكسيد الكربون</w:t>
      </w:r>
      <w:r w:rsidRPr="000C3EAB">
        <w:rPr>
          <w:b/>
          <w:sz w:val="26"/>
          <w:szCs w:val="26"/>
          <w:rtl/>
          <w:lang w:bidi="ar-DZ"/>
        </w:rPr>
        <w:t>) وتصنيع معدات مكافحة الحرائق (0</w:t>
      </w:r>
      <w:r w:rsidR="00805282" w:rsidRPr="000C3EAB">
        <w:rPr>
          <w:b/>
          <w:sz w:val="26"/>
          <w:szCs w:val="26"/>
          <w:rtl/>
          <w:lang w:bidi="ar-DZ"/>
        </w:rPr>
        <w:t>.</w:t>
      </w:r>
      <w:r w:rsidRPr="000C3EAB">
        <w:rPr>
          <w:b/>
          <w:sz w:val="26"/>
          <w:szCs w:val="26"/>
          <w:rtl/>
          <w:lang w:bidi="ar-DZ"/>
        </w:rPr>
        <w:t>6</w:t>
      </w:r>
      <w:r w:rsidR="00EB5AAA" w:rsidRPr="000C3EAB">
        <w:rPr>
          <w:rFonts w:hint="cs"/>
          <w:b/>
          <w:sz w:val="26"/>
          <w:szCs w:val="26"/>
          <w:rtl/>
          <w:lang w:bidi="ar-DZ"/>
        </w:rPr>
        <w:t xml:space="preserve"> </w:t>
      </w:r>
      <w:r w:rsidR="00A6380C" w:rsidRPr="000C3EAB">
        <w:rPr>
          <w:b/>
          <w:sz w:val="26"/>
          <w:szCs w:val="26"/>
          <w:rtl/>
          <w:lang w:bidi="ar-DZ"/>
        </w:rPr>
        <w:t>في المائة</w:t>
      </w:r>
      <w:r w:rsidRPr="000C3EAB">
        <w:rPr>
          <w:b/>
          <w:sz w:val="26"/>
          <w:szCs w:val="26"/>
          <w:rtl/>
          <w:lang w:bidi="ar-DZ"/>
        </w:rPr>
        <w:t xml:space="preserve"> بالطن المتري و1</w:t>
      </w:r>
      <w:r w:rsidR="00EB5AAA" w:rsidRPr="000C3EAB">
        <w:rPr>
          <w:rFonts w:hint="cs"/>
          <w:b/>
          <w:sz w:val="26"/>
          <w:szCs w:val="26"/>
          <w:rtl/>
          <w:lang w:bidi="ar-DZ"/>
        </w:rPr>
        <w:t xml:space="preserve"> </w:t>
      </w:r>
      <w:r w:rsidR="00A6380C" w:rsidRPr="000C3EAB">
        <w:rPr>
          <w:b/>
          <w:sz w:val="26"/>
          <w:szCs w:val="26"/>
          <w:rtl/>
          <w:lang w:bidi="ar-DZ"/>
        </w:rPr>
        <w:t>في المائة</w:t>
      </w:r>
      <w:r w:rsidRPr="000C3EAB">
        <w:rPr>
          <w:b/>
          <w:sz w:val="26"/>
          <w:szCs w:val="26"/>
          <w:rtl/>
          <w:lang w:bidi="ar-DZ"/>
        </w:rPr>
        <w:t xml:space="preserve"> ب</w:t>
      </w:r>
      <w:r w:rsidR="00656706" w:rsidRPr="000C3EAB">
        <w:rPr>
          <w:b/>
          <w:sz w:val="26"/>
          <w:szCs w:val="26"/>
          <w:rtl/>
          <w:lang w:bidi="ar-DZ"/>
        </w:rPr>
        <w:t>الطن من مكافئ ثاني أكسيد الكربون</w:t>
      </w:r>
      <w:r w:rsidRPr="000C3EAB">
        <w:rPr>
          <w:b/>
          <w:sz w:val="26"/>
          <w:szCs w:val="26"/>
          <w:rtl/>
          <w:lang w:bidi="ar-DZ"/>
        </w:rPr>
        <w:t>)، كما هو موضح في الجدول 4</w:t>
      </w:r>
      <w:r w:rsidR="00805282" w:rsidRPr="000C3EAB">
        <w:rPr>
          <w:b/>
          <w:sz w:val="26"/>
          <w:szCs w:val="26"/>
          <w:rtl/>
          <w:lang w:bidi="ar-DZ"/>
        </w:rPr>
        <w:t>.</w:t>
      </w:r>
    </w:p>
    <w:p w14:paraId="3E40B375" w14:textId="2AFD0862" w:rsidR="003C580A" w:rsidRPr="000C3EAB" w:rsidRDefault="003C580A" w:rsidP="00627937">
      <w:pPr>
        <w:widowControl w:val="0"/>
        <w:bidi/>
        <w:spacing w:after="240"/>
        <w:rPr>
          <w:bCs/>
          <w:sz w:val="26"/>
          <w:szCs w:val="26"/>
          <w:rtl/>
        </w:rPr>
      </w:pPr>
      <w:r w:rsidRPr="000C3EAB">
        <w:rPr>
          <w:bCs/>
          <w:sz w:val="26"/>
          <w:szCs w:val="26"/>
          <w:rtl/>
        </w:rPr>
        <w:t>الجدول 4</w:t>
      </w:r>
      <w:r w:rsidR="00805282" w:rsidRPr="000C3EAB">
        <w:rPr>
          <w:bCs/>
          <w:sz w:val="26"/>
          <w:szCs w:val="26"/>
          <w:rtl/>
        </w:rPr>
        <w:t>.</w:t>
      </w:r>
      <w:r w:rsidRPr="000C3EAB">
        <w:rPr>
          <w:bCs/>
          <w:sz w:val="26"/>
          <w:szCs w:val="26"/>
          <w:rtl/>
        </w:rPr>
        <w:t xml:space="preserve"> استهلاك </w:t>
      </w:r>
      <w:r w:rsidRPr="000C3EAB">
        <w:rPr>
          <w:rFonts w:hint="cs"/>
          <w:bCs/>
          <w:sz w:val="26"/>
          <w:szCs w:val="26"/>
          <w:rtl/>
        </w:rPr>
        <w:t>ا</w:t>
      </w:r>
      <w:r w:rsidR="00764EC1" w:rsidRPr="000C3EAB">
        <w:rPr>
          <w:rFonts w:hint="cs"/>
          <w:bCs/>
          <w:sz w:val="26"/>
          <w:szCs w:val="26"/>
          <w:rtl/>
        </w:rPr>
        <w:t>لمواد الهيدروفلوروكربونية</w:t>
      </w:r>
      <w:r w:rsidRPr="000C3EAB">
        <w:rPr>
          <w:bCs/>
          <w:sz w:val="26"/>
          <w:szCs w:val="26"/>
          <w:rtl/>
        </w:rPr>
        <w:t xml:space="preserve"> في </w:t>
      </w:r>
      <w:r w:rsidR="00AC46FE" w:rsidRPr="000C3EAB">
        <w:rPr>
          <w:bCs/>
          <w:sz w:val="26"/>
          <w:szCs w:val="26"/>
          <w:rtl/>
        </w:rPr>
        <w:t>عمان</w:t>
      </w:r>
      <w:r w:rsidRPr="000C3EAB">
        <w:rPr>
          <w:bCs/>
          <w:sz w:val="26"/>
          <w:szCs w:val="26"/>
          <w:rtl/>
        </w:rPr>
        <w:t xml:space="preserve"> حسب القطاع خلال الفترة 2021-</w:t>
      </w:r>
      <w:r w:rsidRPr="000C3EAB">
        <w:rPr>
          <w:rFonts w:hint="cs"/>
          <w:bCs/>
          <w:sz w:val="26"/>
          <w:szCs w:val="26"/>
          <w:rtl/>
        </w:rPr>
        <w:t>2025</w:t>
      </w:r>
    </w:p>
    <w:tbl>
      <w:tblPr>
        <w:bidiVisual/>
        <w:tblW w:w="9351" w:type="dxa"/>
        <w:tblLayout w:type="fixed"/>
        <w:tblLook w:val="04A0" w:firstRow="1" w:lastRow="0" w:firstColumn="1" w:lastColumn="0" w:noHBand="0" w:noVBand="1"/>
      </w:tblPr>
      <w:tblGrid>
        <w:gridCol w:w="2125"/>
        <w:gridCol w:w="1134"/>
        <w:gridCol w:w="993"/>
        <w:gridCol w:w="1134"/>
        <w:gridCol w:w="992"/>
        <w:gridCol w:w="992"/>
        <w:gridCol w:w="1134"/>
        <w:gridCol w:w="847"/>
      </w:tblGrid>
      <w:tr w:rsidR="003C580A" w:rsidRPr="000C3EAB" w14:paraId="57C9B235" w14:textId="77777777" w:rsidTr="00CA3C44">
        <w:trPr>
          <w:trHeight w:val="20"/>
          <w:tblHeader/>
        </w:trPr>
        <w:tc>
          <w:tcPr>
            <w:tcW w:w="2125" w:type="dxa"/>
            <w:tcBorders>
              <w:top w:val="single" w:sz="4" w:space="0" w:color="auto"/>
              <w:left w:val="single" w:sz="4" w:space="0" w:color="auto"/>
              <w:bottom w:val="single" w:sz="4" w:space="0" w:color="auto"/>
              <w:right w:val="single" w:sz="4" w:space="0" w:color="auto"/>
            </w:tcBorders>
            <w:noWrap/>
            <w:vAlign w:val="center"/>
            <w:hideMark/>
          </w:tcPr>
          <w:p w14:paraId="6D10C86A" w14:textId="6B9F27E1" w:rsidR="003C580A" w:rsidRPr="000C3EAB" w:rsidRDefault="00B1160F" w:rsidP="00B1160F">
            <w:pPr>
              <w:bidi/>
              <w:spacing w:before="10" w:after="10"/>
              <w:jc w:val="center"/>
              <w:rPr>
                <w:b/>
                <w:bCs/>
                <w:color w:val="000000"/>
                <w:sz w:val="20"/>
                <w:lang w:eastAsia="zh-CN"/>
              </w:rPr>
            </w:pPr>
            <w:r w:rsidRPr="000C3EAB">
              <w:rPr>
                <w:b/>
                <w:bCs/>
                <w:color w:val="000000"/>
                <w:sz w:val="20"/>
                <w:rtl/>
                <w:lang w:eastAsia="zh-CN"/>
              </w:rPr>
              <w:t>القطاع</w:t>
            </w:r>
          </w:p>
        </w:tc>
        <w:tc>
          <w:tcPr>
            <w:tcW w:w="1134" w:type="dxa"/>
            <w:tcBorders>
              <w:top w:val="single" w:sz="4" w:space="0" w:color="auto"/>
              <w:left w:val="nil"/>
              <w:bottom w:val="single" w:sz="4" w:space="0" w:color="auto"/>
              <w:right w:val="single" w:sz="4" w:space="0" w:color="auto"/>
            </w:tcBorders>
            <w:noWrap/>
            <w:vAlign w:val="center"/>
            <w:hideMark/>
          </w:tcPr>
          <w:p w14:paraId="37E58ADC" w14:textId="094282A0" w:rsidR="003C580A" w:rsidRPr="000C3EAB" w:rsidRDefault="00B1160F" w:rsidP="00B1160F">
            <w:pPr>
              <w:bidi/>
              <w:spacing w:before="10" w:after="10"/>
              <w:jc w:val="center"/>
              <w:rPr>
                <w:b/>
                <w:bCs/>
                <w:color w:val="000000"/>
                <w:sz w:val="20"/>
                <w:rtl/>
                <w:lang w:eastAsia="zh-CN" w:bidi="ar-EG"/>
              </w:rPr>
            </w:pPr>
            <w:r w:rsidRPr="000C3EAB">
              <w:rPr>
                <w:rFonts w:hint="cs"/>
                <w:b/>
                <w:bCs/>
                <w:color w:val="000000"/>
                <w:sz w:val="20"/>
                <w:rtl/>
                <w:lang w:eastAsia="zh-CN"/>
              </w:rPr>
              <w:t>2021</w:t>
            </w:r>
          </w:p>
        </w:tc>
        <w:tc>
          <w:tcPr>
            <w:tcW w:w="993" w:type="dxa"/>
            <w:tcBorders>
              <w:top w:val="single" w:sz="4" w:space="0" w:color="auto"/>
              <w:left w:val="nil"/>
              <w:bottom w:val="single" w:sz="4" w:space="0" w:color="auto"/>
              <w:right w:val="single" w:sz="4" w:space="0" w:color="auto"/>
            </w:tcBorders>
            <w:noWrap/>
            <w:vAlign w:val="center"/>
          </w:tcPr>
          <w:p w14:paraId="7C0CF99A" w14:textId="684CCED5" w:rsidR="003C580A" w:rsidRPr="000C3EAB" w:rsidRDefault="00B1160F" w:rsidP="00B1160F">
            <w:pPr>
              <w:bidi/>
              <w:spacing w:before="10" w:after="10"/>
              <w:jc w:val="center"/>
              <w:rPr>
                <w:b/>
                <w:bCs/>
                <w:color w:val="000000"/>
                <w:sz w:val="20"/>
                <w:lang w:eastAsia="zh-CN"/>
              </w:rPr>
            </w:pPr>
            <w:r w:rsidRPr="000C3EAB">
              <w:rPr>
                <w:rFonts w:hint="cs"/>
                <w:b/>
                <w:bCs/>
                <w:color w:val="000000"/>
                <w:sz w:val="20"/>
                <w:rtl/>
                <w:lang w:eastAsia="zh-CN"/>
              </w:rPr>
              <w:t>2022</w:t>
            </w:r>
          </w:p>
        </w:tc>
        <w:tc>
          <w:tcPr>
            <w:tcW w:w="1134" w:type="dxa"/>
            <w:tcBorders>
              <w:top w:val="single" w:sz="4" w:space="0" w:color="auto"/>
              <w:left w:val="nil"/>
              <w:bottom w:val="single" w:sz="4" w:space="0" w:color="auto"/>
              <w:right w:val="single" w:sz="4" w:space="0" w:color="auto"/>
            </w:tcBorders>
            <w:noWrap/>
            <w:vAlign w:val="center"/>
          </w:tcPr>
          <w:p w14:paraId="18D0876D" w14:textId="6517B5D0" w:rsidR="003C580A" w:rsidRPr="000C3EAB" w:rsidRDefault="00B1160F" w:rsidP="00B1160F">
            <w:pPr>
              <w:bidi/>
              <w:spacing w:before="10" w:after="10"/>
              <w:jc w:val="center"/>
              <w:rPr>
                <w:b/>
                <w:bCs/>
                <w:color w:val="000000"/>
                <w:sz w:val="20"/>
                <w:lang w:eastAsia="zh-CN"/>
              </w:rPr>
            </w:pPr>
            <w:r w:rsidRPr="000C3EAB">
              <w:rPr>
                <w:rFonts w:hint="cs"/>
                <w:b/>
                <w:bCs/>
                <w:color w:val="000000"/>
                <w:sz w:val="20"/>
                <w:rtl/>
                <w:lang w:eastAsia="zh-CN"/>
              </w:rPr>
              <w:t>2023</w:t>
            </w:r>
          </w:p>
        </w:tc>
        <w:tc>
          <w:tcPr>
            <w:tcW w:w="992" w:type="dxa"/>
            <w:tcBorders>
              <w:top w:val="single" w:sz="4" w:space="0" w:color="auto"/>
              <w:left w:val="nil"/>
              <w:bottom w:val="single" w:sz="4" w:space="0" w:color="auto"/>
              <w:right w:val="single" w:sz="4" w:space="0" w:color="auto"/>
            </w:tcBorders>
            <w:noWrap/>
            <w:vAlign w:val="center"/>
          </w:tcPr>
          <w:p w14:paraId="12E82B74" w14:textId="314B86F3" w:rsidR="003C580A" w:rsidRPr="000C3EAB" w:rsidRDefault="00B1160F" w:rsidP="00B1160F">
            <w:pPr>
              <w:bidi/>
              <w:spacing w:before="10" w:after="10"/>
              <w:jc w:val="center"/>
              <w:rPr>
                <w:b/>
                <w:bCs/>
                <w:color w:val="000000"/>
                <w:sz w:val="20"/>
                <w:lang w:eastAsia="zh-CN"/>
              </w:rPr>
            </w:pPr>
            <w:r w:rsidRPr="000C3EAB">
              <w:rPr>
                <w:rFonts w:hint="cs"/>
                <w:b/>
                <w:bCs/>
                <w:color w:val="000000"/>
                <w:sz w:val="20"/>
                <w:rtl/>
                <w:lang w:eastAsia="zh-CN"/>
              </w:rPr>
              <w:t>2024</w:t>
            </w:r>
          </w:p>
        </w:tc>
        <w:tc>
          <w:tcPr>
            <w:tcW w:w="992" w:type="dxa"/>
            <w:tcBorders>
              <w:top w:val="single" w:sz="4" w:space="0" w:color="auto"/>
              <w:left w:val="nil"/>
              <w:bottom w:val="single" w:sz="4" w:space="0" w:color="auto"/>
              <w:right w:val="single" w:sz="4" w:space="0" w:color="auto"/>
            </w:tcBorders>
            <w:noWrap/>
            <w:vAlign w:val="center"/>
          </w:tcPr>
          <w:p w14:paraId="6FD7C639" w14:textId="7F6729BC" w:rsidR="003C580A" w:rsidRPr="000C3EAB" w:rsidRDefault="00B1160F" w:rsidP="00B1160F">
            <w:pPr>
              <w:bidi/>
              <w:spacing w:before="10" w:after="10"/>
              <w:jc w:val="center"/>
              <w:rPr>
                <w:b/>
                <w:bCs/>
                <w:color w:val="000000"/>
                <w:sz w:val="20"/>
                <w:lang w:eastAsia="zh-CN"/>
              </w:rPr>
            </w:pPr>
            <w:r w:rsidRPr="000C3EAB">
              <w:rPr>
                <w:rFonts w:hint="cs"/>
                <w:b/>
                <w:bCs/>
                <w:color w:val="000000"/>
                <w:sz w:val="20"/>
                <w:rtl/>
                <w:lang w:eastAsia="zh-CN"/>
              </w:rPr>
              <w:t>2025</w:t>
            </w:r>
          </w:p>
        </w:tc>
        <w:tc>
          <w:tcPr>
            <w:tcW w:w="1134" w:type="dxa"/>
            <w:tcBorders>
              <w:top w:val="single" w:sz="4" w:space="0" w:color="auto"/>
              <w:left w:val="nil"/>
              <w:bottom w:val="single" w:sz="4" w:space="0" w:color="auto"/>
              <w:right w:val="single" w:sz="4" w:space="0" w:color="auto"/>
            </w:tcBorders>
            <w:vAlign w:val="center"/>
            <w:hideMark/>
          </w:tcPr>
          <w:p w14:paraId="43DC64AE" w14:textId="0F229990" w:rsidR="003C580A" w:rsidRPr="000C3EAB" w:rsidRDefault="00B1160F" w:rsidP="00B1160F">
            <w:pPr>
              <w:bidi/>
              <w:spacing w:before="10" w:after="10"/>
              <w:ind w:left="-44" w:right="-38"/>
              <w:jc w:val="center"/>
              <w:rPr>
                <w:b/>
                <w:bCs/>
                <w:color w:val="000000"/>
                <w:sz w:val="20"/>
                <w:lang w:eastAsia="zh-CN"/>
              </w:rPr>
            </w:pPr>
            <w:r w:rsidRPr="000C3EAB">
              <w:rPr>
                <w:b/>
                <w:bCs/>
                <w:color w:val="000000"/>
                <w:sz w:val="20"/>
                <w:rtl/>
                <w:lang w:eastAsia="zh-CN"/>
              </w:rPr>
              <w:t>متوسط</w:t>
            </w:r>
            <w:r w:rsidR="001E5533" w:rsidRPr="000C3EAB">
              <w:rPr>
                <w:rFonts w:hint="cs"/>
                <w:b/>
                <w:bCs/>
                <w:color w:val="000000"/>
                <w:sz w:val="20"/>
                <w:rtl/>
                <w:lang w:eastAsia="zh-CN"/>
              </w:rPr>
              <w:t xml:space="preserve"> الفترة</w:t>
            </w:r>
            <w:r w:rsidRPr="000C3EAB">
              <w:rPr>
                <w:b/>
                <w:bCs/>
                <w:color w:val="000000"/>
                <w:sz w:val="20"/>
                <w:rtl/>
                <w:lang w:eastAsia="zh-CN"/>
              </w:rPr>
              <w:t xml:space="preserve"> ​​2023-2025</w:t>
            </w:r>
          </w:p>
        </w:tc>
        <w:tc>
          <w:tcPr>
            <w:tcW w:w="847" w:type="dxa"/>
            <w:tcBorders>
              <w:top w:val="single" w:sz="4" w:space="0" w:color="auto"/>
              <w:left w:val="nil"/>
              <w:bottom w:val="single" w:sz="4" w:space="0" w:color="auto"/>
              <w:right w:val="single" w:sz="4" w:space="0" w:color="auto"/>
            </w:tcBorders>
            <w:vAlign w:val="center"/>
            <w:hideMark/>
          </w:tcPr>
          <w:p w14:paraId="790F374E" w14:textId="2CF38A5B" w:rsidR="003C580A" w:rsidRPr="000C3EAB" w:rsidRDefault="00EB5AAA" w:rsidP="00B1160F">
            <w:pPr>
              <w:bidi/>
              <w:spacing w:before="10" w:after="10"/>
              <w:ind w:left="-43" w:right="-26"/>
              <w:jc w:val="center"/>
              <w:rPr>
                <w:b/>
                <w:bCs/>
                <w:color w:val="000000"/>
                <w:sz w:val="20"/>
                <w:lang w:eastAsia="zh-CN"/>
              </w:rPr>
            </w:pPr>
            <w:r w:rsidRPr="000C3EAB">
              <w:rPr>
                <w:rFonts w:hint="cs"/>
                <w:b/>
                <w:bCs/>
                <w:color w:val="000000"/>
                <w:sz w:val="20"/>
                <w:rtl/>
                <w:lang w:eastAsia="zh-CN"/>
              </w:rPr>
              <w:t>ال</w:t>
            </w:r>
            <w:r w:rsidR="00B1160F" w:rsidRPr="000C3EAB">
              <w:rPr>
                <w:b/>
                <w:bCs/>
                <w:color w:val="000000"/>
                <w:sz w:val="20"/>
                <w:rtl/>
                <w:lang w:eastAsia="zh-CN"/>
              </w:rPr>
              <w:t>نسبة من الإجمالي (</w:t>
            </w:r>
            <w:r w:rsidR="00E91C85" w:rsidRPr="000C3EAB">
              <w:rPr>
                <w:rFonts w:hint="cs"/>
                <w:b/>
                <w:bCs/>
                <w:color w:val="000000"/>
                <w:sz w:val="20"/>
                <w:rtl/>
                <w:lang w:eastAsia="zh-CN"/>
              </w:rPr>
              <w:t>%</w:t>
            </w:r>
            <w:r w:rsidR="00B1160F" w:rsidRPr="000C3EAB">
              <w:rPr>
                <w:b/>
                <w:bCs/>
                <w:color w:val="000000"/>
                <w:sz w:val="20"/>
                <w:rtl/>
                <w:lang w:eastAsia="zh-CN"/>
              </w:rPr>
              <w:t>)</w:t>
            </w:r>
          </w:p>
        </w:tc>
      </w:tr>
      <w:tr w:rsidR="003C580A" w:rsidRPr="000C3EAB" w14:paraId="2B41EE7F" w14:textId="77777777" w:rsidTr="003C580A">
        <w:trPr>
          <w:trHeight w:val="255"/>
        </w:trPr>
        <w:tc>
          <w:tcPr>
            <w:tcW w:w="9351" w:type="dxa"/>
            <w:gridSpan w:val="8"/>
            <w:tcBorders>
              <w:top w:val="single" w:sz="4" w:space="0" w:color="auto"/>
              <w:left w:val="single" w:sz="4" w:space="0" w:color="auto"/>
              <w:bottom w:val="single" w:sz="4" w:space="0" w:color="auto"/>
              <w:right w:val="single" w:sz="4" w:space="0" w:color="000000"/>
            </w:tcBorders>
            <w:noWrap/>
            <w:vAlign w:val="center"/>
            <w:hideMark/>
          </w:tcPr>
          <w:p w14:paraId="6FC6734B" w14:textId="57930D4F" w:rsidR="003C580A" w:rsidRPr="000C3EAB" w:rsidRDefault="004317F0" w:rsidP="00B1160F">
            <w:pPr>
              <w:bidi/>
              <w:spacing w:before="10" w:after="10"/>
              <w:jc w:val="center"/>
              <w:rPr>
                <w:b/>
                <w:bCs/>
                <w:color w:val="000000"/>
                <w:sz w:val="20"/>
                <w:lang w:eastAsia="zh-CN"/>
              </w:rPr>
            </w:pPr>
            <w:r w:rsidRPr="000C3EAB">
              <w:rPr>
                <w:rFonts w:hint="cs"/>
                <w:b/>
                <w:bCs/>
                <w:color w:val="000000"/>
                <w:sz w:val="20"/>
                <w:rtl/>
                <w:lang w:eastAsia="zh-CN"/>
              </w:rPr>
              <w:t>طن متري</w:t>
            </w:r>
          </w:p>
        </w:tc>
      </w:tr>
      <w:tr w:rsidR="003C580A" w:rsidRPr="000C3EAB" w14:paraId="306DD67A" w14:textId="77777777" w:rsidTr="00CA3C44">
        <w:trPr>
          <w:trHeight w:val="20"/>
        </w:trPr>
        <w:tc>
          <w:tcPr>
            <w:tcW w:w="2125" w:type="dxa"/>
            <w:tcBorders>
              <w:top w:val="nil"/>
              <w:left w:val="single" w:sz="4" w:space="0" w:color="auto"/>
              <w:bottom w:val="single" w:sz="4" w:space="0" w:color="auto"/>
              <w:right w:val="single" w:sz="4" w:space="0" w:color="auto"/>
            </w:tcBorders>
            <w:noWrap/>
            <w:vAlign w:val="center"/>
          </w:tcPr>
          <w:p w14:paraId="1B67477E" w14:textId="2806EE8C" w:rsidR="003C580A" w:rsidRPr="000C3EAB" w:rsidRDefault="00B1160F" w:rsidP="003C580A">
            <w:pPr>
              <w:bidi/>
              <w:spacing w:before="10" w:after="10"/>
              <w:jc w:val="left"/>
              <w:rPr>
                <w:color w:val="000000"/>
                <w:sz w:val="20"/>
                <w:lang w:eastAsia="zh-CN"/>
              </w:rPr>
            </w:pPr>
            <w:r w:rsidRPr="000C3EAB">
              <w:rPr>
                <w:color w:val="000000"/>
                <w:sz w:val="20"/>
                <w:rtl/>
                <w:lang w:eastAsia="zh-CN"/>
              </w:rPr>
              <w:t xml:space="preserve">تصنيع </w:t>
            </w:r>
            <w:r w:rsidR="001E5533" w:rsidRPr="000C3EAB">
              <w:rPr>
                <w:b/>
                <w:sz w:val="20"/>
                <w:rtl/>
              </w:rPr>
              <w:t>رغاوى</w:t>
            </w:r>
            <w:r w:rsidRPr="000C3EAB">
              <w:rPr>
                <w:b/>
                <w:sz w:val="20"/>
                <w:rtl/>
              </w:rPr>
              <w:t xml:space="preserve"> </w:t>
            </w:r>
            <w:r w:rsidRPr="000C3EAB">
              <w:rPr>
                <w:rFonts w:hint="cs"/>
                <w:b/>
                <w:sz w:val="20"/>
                <w:rtl/>
              </w:rPr>
              <w:t>البولسترين</w:t>
            </w:r>
            <w:r w:rsidRPr="000C3EAB">
              <w:rPr>
                <w:b/>
                <w:sz w:val="20"/>
                <w:rtl/>
              </w:rPr>
              <w:t xml:space="preserve"> </w:t>
            </w:r>
            <w:r w:rsidRPr="000C3EAB">
              <w:rPr>
                <w:rFonts w:hint="cs"/>
                <w:b/>
                <w:sz w:val="20"/>
                <w:rtl/>
              </w:rPr>
              <w:t>المسحوبة بالضغط</w:t>
            </w:r>
          </w:p>
        </w:tc>
        <w:tc>
          <w:tcPr>
            <w:tcW w:w="1134" w:type="dxa"/>
            <w:tcBorders>
              <w:top w:val="single" w:sz="4" w:space="0" w:color="auto"/>
              <w:left w:val="single" w:sz="4" w:space="0" w:color="auto"/>
              <w:bottom w:val="single" w:sz="4" w:space="0" w:color="auto"/>
              <w:right w:val="single" w:sz="4" w:space="0" w:color="auto"/>
            </w:tcBorders>
            <w:noWrap/>
            <w:vAlign w:val="center"/>
          </w:tcPr>
          <w:p w14:paraId="642E7FF1" w14:textId="369B8A4A" w:rsidR="003C580A" w:rsidRPr="000C3EAB" w:rsidRDefault="003C580A" w:rsidP="004F7B6E">
            <w:pPr>
              <w:bidi/>
              <w:spacing w:before="10" w:after="10"/>
              <w:jc w:val="left"/>
              <w:rPr>
                <w:color w:val="000000"/>
                <w:sz w:val="20"/>
                <w:lang w:eastAsia="zh-CN"/>
              </w:rPr>
            </w:pPr>
            <w:r w:rsidRPr="000C3EAB">
              <w:rPr>
                <w:color w:val="000000"/>
                <w:sz w:val="20"/>
              </w:rPr>
              <w:t>74</w:t>
            </w:r>
            <w:r w:rsidR="00805282" w:rsidRPr="000C3EAB">
              <w:rPr>
                <w:color w:val="000000"/>
                <w:sz w:val="20"/>
              </w:rPr>
              <w:t>.</w:t>
            </w:r>
            <w:r w:rsidRPr="000C3EAB">
              <w:rPr>
                <w:color w:val="000000"/>
                <w:sz w:val="20"/>
              </w:rPr>
              <w:t>20</w:t>
            </w:r>
          </w:p>
        </w:tc>
        <w:tc>
          <w:tcPr>
            <w:tcW w:w="993" w:type="dxa"/>
            <w:tcBorders>
              <w:top w:val="single" w:sz="4" w:space="0" w:color="auto"/>
              <w:left w:val="nil"/>
              <w:bottom w:val="single" w:sz="4" w:space="0" w:color="auto"/>
              <w:right w:val="single" w:sz="4" w:space="0" w:color="auto"/>
            </w:tcBorders>
            <w:noWrap/>
            <w:vAlign w:val="center"/>
          </w:tcPr>
          <w:p w14:paraId="66EF3237" w14:textId="2A3183C1" w:rsidR="003C580A" w:rsidRPr="000C3EAB" w:rsidRDefault="003C580A" w:rsidP="004F7B6E">
            <w:pPr>
              <w:bidi/>
              <w:spacing w:before="10" w:after="10"/>
              <w:jc w:val="left"/>
              <w:rPr>
                <w:color w:val="000000"/>
                <w:sz w:val="20"/>
                <w:lang w:eastAsia="zh-CN"/>
              </w:rPr>
            </w:pPr>
            <w:r w:rsidRPr="000C3EAB">
              <w:rPr>
                <w:color w:val="000000"/>
                <w:sz w:val="20"/>
              </w:rPr>
              <w:t>17</w:t>
            </w:r>
            <w:r w:rsidR="00805282" w:rsidRPr="000C3EAB">
              <w:rPr>
                <w:color w:val="000000"/>
                <w:sz w:val="20"/>
              </w:rPr>
              <w:t>.</w:t>
            </w:r>
            <w:r w:rsidRPr="000C3EAB">
              <w:rPr>
                <w:color w:val="000000"/>
                <w:sz w:val="20"/>
              </w:rPr>
              <w:t>01</w:t>
            </w:r>
          </w:p>
        </w:tc>
        <w:tc>
          <w:tcPr>
            <w:tcW w:w="1134" w:type="dxa"/>
            <w:tcBorders>
              <w:top w:val="single" w:sz="4" w:space="0" w:color="auto"/>
              <w:left w:val="nil"/>
              <w:bottom w:val="single" w:sz="4" w:space="0" w:color="auto"/>
              <w:right w:val="single" w:sz="4" w:space="0" w:color="auto"/>
            </w:tcBorders>
            <w:noWrap/>
            <w:vAlign w:val="center"/>
          </w:tcPr>
          <w:p w14:paraId="016656E1" w14:textId="146A19E6" w:rsidR="003C580A" w:rsidRPr="000C3EAB" w:rsidRDefault="003C580A" w:rsidP="004F7B6E">
            <w:pPr>
              <w:bidi/>
              <w:spacing w:before="10" w:after="10"/>
              <w:jc w:val="left"/>
              <w:rPr>
                <w:color w:val="000000"/>
                <w:sz w:val="20"/>
                <w:lang w:eastAsia="zh-CN"/>
              </w:rPr>
            </w:pPr>
            <w:r w:rsidRPr="000C3EAB">
              <w:rPr>
                <w:color w:val="000000"/>
                <w:sz w:val="20"/>
              </w:rPr>
              <w:t>22</w:t>
            </w:r>
            <w:r w:rsidR="00805282" w:rsidRPr="000C3EAB">
              <w:rPr>
                <w:color w:val="000000"/>
                <w:sz w:val="20"/>
              </w:rPr>
              <w:t>.</w:t>
            </w:r>
            <w:r w:rsidRPr="000C3EAB">
              <w:rPr>
                <w:color w:val="000000"/>
                <w:sz w:val="20"/>
              </w:rPr>
              <w:t>00</w:t>
            </w:r>
          </w:p>
        </w:tc>
        <w:tc>
          <w:tcPr>
            <w:tcW w:w="992" w:type="dxa"/>
            <w:tcBorders>
              <w:top w:val="single" w:sz="4" w:space="0" w:color="auto"/>
              <w:left w:val="nil"/>
              <w:bottom w:val="single" w:sz="4" w:space="0" w:color="auto"/>
              <w:right w:val="single" w:sz="4" w:space="0" w:color="auto"/>
            </w:tcBorders>
            <w:noWrap/>
            <w:vAlign w:val="center"/>
          </w:tcPr>
          <w:p w14:paraId="4E1FA29F" w14:textId="7F6C1808" w:rsidR="003C580A" w:rsidRPr="000C3EAB" w:rsidRDefault="003C580A" w:rsidP="004F7B6E">
            <w:pPr>
              <w:bidi/>
              <w:spacing w:before="10" w:after="10"/>
              <w:jc w:val="left"/>
              <w:rPr>
                <w:color w:val="000000"/>
                <w:sz w:val="20"/>
                <w:lang w:eastAsia="zh-CN"/>
              </w:rPr>
            </w:pPr>
            <w:r w:rsidRPr="000C3EAB">
              <w:rPr>
                <w:color w:val="000000"/>
                <w:sz w:val="20"/>
              </w:rPr>
              <w:t>0</w:t>
            </w:r>
            <w:r w:rsidR="00805282" w:rsidRPr="000C3EAB">
              <w:rPr>
                <w:color w:val="000000"/>
                <w:sz w:val="20"/>
              </w:rPr>
              <w:t>.</w:t>
            </w:r>
            <w:r w:rsidRPr="000C3EAB">
              <w:rPr>
                <w:color w:val="000000"/>
                <w:sz w:val="20"/>
              </w:rPr>
              <w:t>00</w:t>
            </w:r>
          </w:p>
        </w:tc>
        <w:tc>
          <w:tcPr>
            <w:tcW w:w="992" w:type="dxa"/>
            <w:tcBorders>
              <w:top w:val="single" w:sz="4" w:space="0" w:color="auto"/>
              <w:left w:val="nil"/>
              <w:bottom w:val="single" w:sz="4" w:space="0" w:color="auto"/>
              <w:right w:val="single" w:sz="4" w:space="0" w:color="auto"/>
            </w:tcBorders>
            <w:noWrap/>
            <w:vAlign w:val="center"/>
          </w:tcPr>
          <w:p w14:paraId="2EAE8009" w14:textId="49E71F93" w:rsidR="003C580A" w:rsidRPr="000C3EAB" w:rsidRDefault="003C580A" w:rsidP="004F7B6E">
            <w:pPr>
              <w:bidi/>
              <w:spacing w:before="10" w:after="10"/>
              <w:jc w:val="left"/>
              <w:rPr>
                <w:color w:val="000000"/>
                <w:sz w:val="20"/>
              </w:rPr>
            </w:pPr>
            <w:r w:rsidRPr="000C3EAB">
              <w:rPr>
                <w:color w:val="000000"/>
                <w:sz w:val="20"/>
              </w:rPr>
              <w:t>0</w:t>
            </w:r>
            <w:r w:rsidR="00805282" w:rsidRPr="000C3EAB">
              <w:rPr>
                <w:color w:val="000000"/>
                <w:sz w:val="20"/>
              </w:rPr>
              <w:t>.</w:t>
            </w:r>
            <w:r w:rsidRPr="000C3EAB">
              <w:rPr>
                <w:color w:val="000000"/>
                <w:sz w:val="20"/>
              </w:rPr>
              <w:t>00</w:t>
            </w:r>
          </w:p>
        </w:tc>
        <w:tc>
          <w:tcPr>
            <w:tcW w:w="1134" w:type="dxa"/>
            <w:tcBorders>
              <w:top w:val="nil"/>
              <w:left w:val="nil"/>
              <w:bottom w:val="single" w:sz="4" w:space="0" w:color="auto"/>
              <w:right w:val="single" w:sz="4" w:space="0" w:color="auto"/>
            </w:tcBorders>
            <w:noWrap/>
            <w:vAlign w:val="center"/>
          </w:tcPr>
          <w:p w14:paraId="7772A924" w14:textId="6E0C29FC" w:rsidR="003C580A" w:rsidRPr="000C3EAB" w:rsidRDefault="003C580A" w:rsidP="004F7B6E">
            <w:pPr>
              <w:bidi/>
              <w:spacing w:before="10" w:after="10"/>
              <w:jc w:val="left"/>
              <w:rPr>
                <w:color w:val="000000"/>
                <w:sz w:val="20"/>
              </w:rPr>
            </w:pPr>
            <w:r w:rsidRPr="000C3EAB">
              <w:rPr>
                <w:color w:val="000000"/>
                <w:sz w:val="20"/>
              </w:rPr>
              <w:t>7</w:t>
            </w:r>
            <w:r w:rsidR="00805282" w:rsidRPr="000C3EAB">
              <w:rPr>
                <w:color w:val="000000"/>
                <w:sz w:val="20"/>
              </w:rPr>
              <w:t>.</w:t>
            </w:r>
            <w:r w:rsidRPr="000C3EAB">
              <w:rPr>
                <w:color w:val="000000"/>
                <w:sz w:val="20"/>
              </w:rPr>
              <w:t>33</w:t>
            </w:r>
          </w:p>
        </w:tc>
        <w:tc>
          <w:tcPr>
            <w:tcW w:w="847" w:type="dxa"/>
            <w:tcBorders>
              <w:top w:val="nil"/>
              <w:left w:val="nil"/>
              <w:bottom w:val="single" w:sz="4" w:space="0" w:color="auto"/>
              <w:right w:val="single" w:sz="4" w:space="0" w:color="auto"/>
            </w:tcBorders>
            <w:noWrap/>
            <w:vAlign w:val="center"/>
          </w:tcPr>
          <w:p w14:paraId="04CFBC0C" w14:textId="7D666A9E" w:rsidR="003C580A" w:rsidRPr="000C3EAB" w:rsidRDefault="003C580A" w:rsidP="004F7B6E">
            <w:pPr>
              <w:bidi/>
              <w:spacing w:before="10" w:after="10"/>
              <w:jc w:val="left"/>
              <w:rPr>
                <w:color w:val="000000"/>
                <w:sz w:val="20"/>
              </w:rPr>
            </w:pPr>
            <w:r w:rsidRPr="000C3EAB">
              <w:rPr>
                <w:color w:val="000000"/>
                <w:sz w:val="20"/>
              </w:rPr>
              <w:t>0</w:t>
            </w:r>
            <w:r w:rsidR="00805282" w:rsidRPr="000C3EAB">
              <w:rPr>
                <w:color w:val="000000"/>
                <w:sz w:val="20"/>
              </w:rPr>
              <w:t>.</w:t>
            </w:r>
            <w:r w:rsidRPr="000C3EAB">
              <w:rPr>
                <w:color w:val="000000"/>
                <w:sz w:val="20"/>
              </w:rPr>
              <w:t>7</w:t>
            </w:r>
          </w:p>
        </w:tc>
      </w:tr>
      <w:tr w:rsidR="003C580A" w:rsidRPr="000C3EAB" w14:paraId="070B534E" w14:textId="77777777" w:rsidTr="00CA3C44">
        <w:trPr>
          <w:trHeight w:val="20"/>
        </w:trPr>
        <w:tc>
          <w:tcPr>
            <w:tcW w:w="2125" w:type="dxa"/>
            <w:tcBorders>
              <w:top w:val="nil"/>
              <w:left w:val="single" w:sz="4" w:space="0" w:color="auto"/>
              <w:bottom w:val="single" w:sz="4" w:space="0" w:color="auto"/>
              <w:right w:val="single" w:sz="4" w:space="0" w:color="auto"/>
            </w:tcBorders>
            <w:noWrap/>
            <w:vAlign w:val="center"/>
            <w:hideMark/>
          </w:tcPr>
          <w:p w14:paraId="00C9D00E" w14:textId="0E31F581" w:rsidR="003C580A" w:rsidRPr="000C3EAB" w:rsidRDefault="00B1160F" w:rsidP="003C580A">
            <w:pPr>
              <w:bidi/>
              <w:spacing w:before="10" w:after="10"/>
              <w:jc w:val="left"/>
              <w:rPr>
                <w:color w:val="000000"/>
                <w:sz w:val="20"/>
                <w:lang w:eastAsia="zh-CN"/>
              </w:rPr>
            </w:pPr>
            <w:r w:rsidRPr="000C3EAB">
              <w:rPr>
                <w:color w:val="000000"/>
                <w:sz w:val="20"/>
                <w:rtl/>
                <w:lang w:eastAsia="zh-CN"/>
              </w:rPr>
              <w:t>تصنيع معدات مكافحة الحرائق</w:t>
            </w:r>
          </w:p>
        </w:tc>
        <w:tc>
          <w:tcPr>
            <w:tcW w:w="1134" w:type="dxa"/>
            <w:tcBorders>
              <w:top w:val="single" w:sz="4" w:space="0" w:color="auto"/>
              <w:left w:val="single" w:sz="4" w:space="0" w:color="auto"/>
              <w:bottom w:val="single" w:sz="4" w:space="0" w:color="auto"/>
              <w:right w:val="single" w:sz="4" w:space="0" w:color="auto"/>
            </w:tcBorders>
            <w:noWrap/>
            <w:vAlign w:val="center"/>
            <w:hideMark/>
          </w:tcPr>
          <w:p w14:paraId="593F525F" w14:textId="0D68FFCE" w:rsidR="003C580A" w:rsidRPr="000C3EAB" w:rsidRDefault="003C580A" w:rsidP="004F7B6E">
            <w:pPr>
              <w:bidi/>
              <w:spacing w:before="10" w:after="10"/>
              <w:jc w:val="left"/>
              <w:rPr>
                <w:color w:val="000000"/>
                <w:sz w:val="20"/>
                <w:lang w:eastAsia="zh-CN"/>
              </w:rPr>
            </w:pPr>
            <w:r w:rsidRPr="000C3EAB">
              <w:rPr>
                <w:color w:val="000000"/>
                <w:sz w:val="20"/>
              </w:rPr>
              <w:t>12</w:t>
            </w:r>
            <w:r w:rsidR="00805282" w:rsidRPr="000C3EAB">
              <w:rPr>
                <w:color w:val="000000"/>
                <w:sz w:val="20"/>
              </w:rPr>
              <w:t>.</w:t>
            </w:r>
            <w:r w:rsidRPr="000C3EAB">
              <w:rPr>
                <w:color w:val="000000"/>
                <w:sz w:val="20"/>
              </w:rPr>
              <w:t>41</w:t>
            </w:r>
          </w:p>
        </w:tc>
        <w:tc>
          <w:tcPr>
            <w:tcW w:w="993" w:type="dxa"/>
            <w:tcBorders>
              <w:top w:val="single" w:sz="4" w:space="0" w:color="auto"/>
              <w:left w:val="nil"/>
              <w:bottom w:val="single" w:sz="4" w:space="0" w:color="auto"/>
              <w:right w:val="single" w:sz="4" w:space="0" w:color="auto"/>
            </w:tcBorders>
            <w:noWrap/>
            <w:vAlign w:val="center"/>
          </w:tcPr>
          <w:p w14:paraId="6D47E392" w14:textId="41628C2C" w:rsidR="003C580A" w:rsidRPr="000C3EAB" w:rsidRDefault="003C580A" w:rsidP="004F7B6E">
            <w:pPr>
              <w:bidi/>
              <w:spacing w:before="10" w:after="10"/>
              <w:jc w:val="left"/>
              <w:rPr>
                <w:color w:val="000000"/>
                <w:sz w:val="20"/>
                <w:lang w:eastAsia="zh-CN"/>
              </w:rPr>
            </w:pPr>
            <w:r w:rsidRPr="000C3EAB">
              <w:rPr>
                <w:color w:val="000000"/>
                <w:sz w:val="20"/>
              </w:rPr>
              <w:t>9</w:t>
            </w:r>
            <w:r w:rsidR="00805282" w:rsidRPr="000C3EAB">
              <w:rPr>
                <w:color w:val="000000"/>
                <w:sz w:val="20"/>
              </w:rPr>
              <w:t>.</w:t>
            </w:r>
            <w:r w:rsidRPr="000C3EAB">
              <w:rPr>
                <w:color w:val="000000"/>
                <w:sz w:val="20"/>
              </w:rPr>
              <w:t>85</w:t>
            </w:r>
          </w:p>
        </w:tc>
        <w:tc>
          <w:tcPr>
            <w:tcW w:w="1134" w:type="dxa"/>
            <w:tcBorders>
              <w:top w:val="single" w:sz="4" w:space="0" w:color="auto"/>
              <w:left w:val="nil"/>
              <w:bottom w:val="single" w:sz="4" w:space="0" w:color="auto"/>
              <w:right w:val="single" w:sz="4" w:space="0" w:color="auto"/>
            </w:tcBorders>
            <w:noWrap/>
            <w:vAlign w:val="center"/>
          </w:tcPr>
          <w:p w14:paraId="79F25444" w14:textId="5C90EDEC" w:rsidR="003C580A" w:rsidRPr="000C3EAB" w:rsidRDefault="003C580A" w:rsidP="004F7B6E">
            <w:pPr>
              <w:bidi/>
              <w:spacing w:before="10" w:after="10"/>
              <w:jc w:val="left"/>
              <w:rPr>
                <w:color w:val="000000"/>
                <w:sz w:val="20"/>
                <w:lang w:eastAsia="zh-CN"/>
              </w:rPr>
            </w:pPr>
            <w:r w:rsidRPr="000C3EAB">
              <w:rPr>
                <w:color w:val="000000"/>
                <w:sz w:val="20"/>
              </w:rPr>
              <w:t>10</w:t>
            </w:r>
            <w:r w:rsidR="00805282" w:rsidRPr="000C3EAB">
              <w:rPr>
                <w:color w:val="000000"/>
                <w:sz w:val="20"/>
              </w:rPr>
              <w:t>.</w:t>
            </w:r>
            <w:r w:rsidRPr="000C3EAB">
              <w:rPr>
                <w:color w:val="000000"/>
                <w:sz w:val="20"/>
              </w:rPr>
              <w:t>74</w:t>
            </w:r>
          </w:p>
        </w:tc>
        <w:tc>
          <w:tcPr>
            <w:tcW w:w="992" w:type="dxa"/>
            <w:tcBorders>
              <w:top w:val="single" w:sz="4" w:space="0" w:color="auto"/>
              <w:left w:val="nil"/>
              <w:bottom w:val="single" w:sz="4" w:space="0" w:color="auto"/>
              <w:right w:val="single" w:sz="4" w:space="0" w:color="auto"/>
            </w:tcBorders>
            <w:noWrap/>
            <w:vAlign w:val="center"/>
          </w:tcPr>
          <w:p w14:paraId="6097BB33" w14:textId="25D2CF36" w:rsidR="003C580A" w:rsidRPr="000C3EAB" w:rsidRDefault="003C580A" w:rsidP="004F7B6E">
            <w:pPr>
              <w:bidi/>
              <w:spacing w:before="10" w:after="10"/>
              <w:jc w:val="left"/>
              <w:rPr>
                <w:color w:val="000000"/>
                <w:sz w:val="20"/>
                <w:lang w:eastAsia="zh-CN"/>
              </w:rPr>
            </w:pPr>
            <w:r w:rsidRPr="000C3EAB">
              <w:rPr>
                <w:color w:val="000000"/>
                <w:sz w:val="20"/>
              </w:rPr>
              <w:t>5</w:t>
            </w:r>
            <w:r w:rsidR="00805282" w:rsidRPr="000C3EAB">
              <w:rPr>
                <w:color w:val="000000"/>
                <w:sz w:val="20"/>
              </w:rPr>
              <w:t>.</w:t>
            </w:r>
            <w:r w:rsidRPr="000C3EAB">
              <w:rPr>
                <w:color w:val="000000"/>
                <w:sz w:val="20"/>
              </w:rPr>
              <w:t>37</w:t>
            </w:r>
          </w:p>
        </w:tc>
        <w:tc>
          <w:tcPr>
            <w:tcW w:w="992" w:type="dxa"/>
            <w:tcBorders>
              <w:top w:val="single" w:sz="4" w:space="0" w:color="auto"/>
              <w:left w:val="nil"/>
              <w:bottom w:val="single" w:sz="4" w:space="0" w:color="auto"/>
              <w:right w:val="single" w:sz="4" w:space="0" w:color="auto"/>
            </w:tcBorders>
            <w:noWrap/>
            <w:vAlign w:val="center"/>
          </w:tcPr>
          <w:p w14:paraId="37F56F2A" w14:textId="50FD4F06" w:rsidR="003C580A" w:rsidRPr="000C3EAB" w:rsidRDefault="003C580A" w:rsidP="004F7B6E">
            <w:pPr>
              <w:bidi/>
              <w:spacing w:before="10" w:after="10"/>
              <w:jc w:val="left"/>
              <w:rPr>
                <w:color w:val="000000"/>
                <w:sz w:val="20"/>
              </w:rPr>
            </w:pPr>
            <w:r w:rsidRPr="000C3EAB">
              <w:rPr>
                <w:color w:val="000000"/>
                <w:sz w:val="20"/>
              </w:rPr>
              <w:t>3</w:t>
            </w:r>
            <w:r w:rsidR="00805282" w:rsidRPr="000C3EAB">
              <w:rPr>
                <w:color w:val="000000"/>
                <w:sz w:val="20"/>
              </w:rPr>
              <w:t>.</w:t>
            </w:r>
            <w:r w:rsidRPr="000C3EAB">
              <w:rPr>
                <w:color w:val="000000"/>
                <w:sz w:val="20"/>
              </w:rPr>
              <w:t>26</w:t>
            </w:r>
          </w:p>
        </w:tc>
        <w:tc>
          <w:tcPr>
            <w:tcW w:w="1134" w:type="dxa"/>
            <w:tcBorders>
              <w:top w:val="nil"/>
              <w:left w:val="nil"/>
              <w:bottom w:val="single" w:sz="4" w:space="0" w:color="auto"/>
              <w:right w:val="single" w:sz="4" w:space="0" w:color="auto"/>
            </w:tcBorders>
            <w:noWrap/>
            <w:vAlign w:val="center"/>
          </w:tcPr>
          <w:p w14:paraId="5DB67DB7" w14:textId="0654C663" w:rsidR="003C580A" w:rsidRPr="000C3EAB" w:rsidRDefault="003C580A" w:rsidP="004F7B6E">
            <w:pPr>
              <w:bidi/>
              <w:spacing w:before="10" w:after="10"/>
              <w:jc w:val="left"/>
              <w:rPr>
                <w:color w:val="000000"/>
                <w:sz w:val="20"/>
              </w:rPr>
            </w:pPr>
            <w:r w:rsidRPr="000C3EAB">
              <w:rPr>
                <w:color w:val="000000"/>
                <w:sz w:val="20"/>
              </w:rPr>
              <w:t>6</w:t>
            </w:r>
            <w:r w:rsidR="00805282" w:rsidRPr="000C3EAB">
              <w:rPr>
                <w:color w:val="000000"/>
                <w:sz w:val="20"/>
              </w:rPr>
              <w:t>.</w:t>
            </w:r>
            <w:r w:rsidRPr="000C3EAB">
              <w:rPr>
                <w:color w:val="000000"/>
                <w:sz w:val="20"/>
              </w:rPr>
              <w:t>46</w:t>
            </w:r>
          </w:p>
        </w:tc>
        <w:tc>
          <w:tcPr>
            <w:tcW w:w="847" w:type="dxa"/>
            <w:tcBorders>
              <w:top w:val="nil"/>
              <w:left w:val="nil"/>
              <w:bottom w:val="single" w:sz="4" w:space="0" w:color="auto"/>
              <w:right w:val="single" w:sz="4" w:space="0" w:color="auto"/>
            </w:tcBorders>
            <w:noWrap/>
            <w:vAlign w:val="center"/>
          </w:tcPr>
          <w:p w14:paraId="3D01BF0E" w14:textId="52E73F16" w:rsidR="003C580A" w:rsidRPr="000C3EAB" w:rsidRDefault="003C580A" w:rsidP="004F7B6E">
            <w:pPr>
              <w:bidi/>
              <w:spacing w:before="10" w:after="10"/>
              <w:jc w:val="left"/>
              <w:rPr>
                <w:color w:val="000000"/>
                <w:sz w:val="20"/>
              </w:rPr>
            </w:pPr>
            <w:r w:rsidRPr="000C3EAB">
              <w:rPr>
                <w:color w:val="000000"/>
                <w:sz w:val="20"/>
              </w:rPr>
              <w:t>0</w:t>
            </w:r>
            <w:r w:rsidR="00805282" w:rsidRPr="000C3EAB">
              <w:rPr>
                <w:color w:val="000000"/>
                <w:sz w:val="20"/>
              </w:rPr>
              <w:t>.</w:t>
            </w:r>
            <w:r w:rsidRPr="000C3EAB">
              <w:rPr>
                <w:color w:val="000000"/>
                <w:sz w:val="20"/>
              </w:rPr>
              <w:t>6</w:t>
            </w:r>
          </w:p>
        </w:tc>
      </w:tr>
      <w:tr w:rsidR="003C580A" w:rsidRPr="000C3EAB" w14:paraId="5DDA5CF6" w14:textId="77777777" w:rsidTr="00CA3C44">
        <w:trPr>
          <w:trHeight w:val="20"/>
        </w:trPr>
        <w:tc>
          <w:tcPr>
            <w:tcW w:w="2125" w:type="dxa"/>
            <w:tcBorders>
              <w:top w:val="nil"/>
              <w:left w:val="single" w:sz="4" w:space="0" w:color="auto"/>
              <w:bottom w:val="single" w:sz="4" w:space="0" w:color="auto"/>
              <w:right w:val="single" w:sz="4" w:space="0" w:color="auto"/>
            </w:tcBorders>
            <w:noWrap/>
            <w:vAlign w:val="center"/>
          </w:tcPr>
          <w:p w14:paraId="58879B4B" w14:textId="58C88182" w:rsidR="003C580A" w:rsidRPr="000C3EAB" w:rsidRDefault="00B1160F" w:rsidP="001B49B3">
            <w:pPr>
              <w:bidi/>
              <w:spacing w:before="10" w:after="10"/>
              <w:jc w:val="center"/>
              <w:rPr>
                <w:b/>
                <w:bCs/>
                <w:i/>
                <w:iCs/>
                <w:color w:val="000000"/>
                <w:sz w:val="20"/>
                <w:lang w:eastAsia="zh-CN"/>
              </w:rPr>
            </w:pPr>
            <w:r w:rsidRPr="000C3EAB">
              <w:rPr>
                <w:b/>
                <w:bCs/>
                <w:i/>
                <w:iCs/>
                <w:color w:val="000000"/>
                <w:sz w:val="20"/>
                <w:rtl/>
                <w:lang w:eastAsia="zh-CN"/>
              </w:rPr>
              <w:t>المجموع الفرعي</w:t>
            </w:r>
            <w:r w:rsidRPr="000C3EAB">
              <w:rPr>
                <w:b/>
                <w:bCs/>
                <w:i/>
                <w:iCs/>
                <w:color w:val="000000"/>
                <w:sz w:val="20"/>
                <w:szCs w:val="24"/>
                <w:rtl/>
                <w:lang w:eastAsia="zh-CN"/>
              </w:rPr>
              <w:t xml:space="preserve"> </w:t>
            </w:r>
            <w:r w:rsidRPr="000C3EAB">
              <w:rPr>
                <w:rFonts w:hint="cs"/>
                <w:b/>
                <w:bCs/>
                <w:i/>
                <w:iCs/>
                <w:color w:val="000000"/>
                <w:sz w:val="20"/>
                <w:rtl/>
                <w:lang w:eastAsia="zh-CN"/>
              </w:rPr>
              <w:t>ل</w:t>
            </w:r>
            <w:r w:rsidRPr="000C3EAB">
              <w:rPr>
                <w:b/>
                <w:bCs/>
                <w:i/>
                <w:iCs/>
                <w:color w:val="000000"/>
                <w:sz w:val="20"/>
                <w:rtl/>
                <w:lang w:eastAsia="zh-CN"/>
              </w:rPr>
              <w:t>لتصنيع</w:t>
            </w:r>
          </w:p>
        </w:tc>
        <w:tc>
          <w:tcPr>
            <w:tcW w:w="1134" w:type="dxa"/>
            <w:tcBorders>
              <w:top w:val="single" w:sz="4" w:space="0" w:color="auto"/>
              <w:left w:val="single" w:sz="4" w:space="0" w:color="auto"/>
              <w:bottom w:val="single" w:sz="4" w:space="0" w:color="auto"/>
              <w:right w:val="single" w:sz="4" w:space="0" w:color="auto"/>
            </w:tcBorders>
            <w:noWrap/>
            <w:vAlign w:val="center"/>
          </w:tcPr>
          <w:p w14:paraId="655D82C8" w14:textId="2659B38A" w:rsidR="003C580A" w:rsidRPr="000C3EAB" w:rsidRDefault="003C580A" w:rsidP="004F7B6E">
            <w:pPr>
              <w:bidi/>
              <w:spacing w:before="10" w:after="10"/>
              <w:jc w:val="left"/>
              <w:rPr>
                <w:b/>
                <w:bCs/>
                <w:i/>
                <w:iCs/>
                <w:color w:val="000000"/>
                <w:sz w:val="20"/>
                <w:lang w:eastAsia="zh-CN"/>
              </w:rPr>
            </w:pPr>
            <w:r w:rsidRPr="000C3EAB">
              <w:rPr>
                <w:b/>
                <w:bCs/>
                <w:i/>
                <w:iCs/>
                <w:color w:val="000000"/>
                <w:sz w:val="20"/>
              </w:rPr>
              <w:t>86</w:t>
            </w:r>
            <w:r w:rsidR="00805282" w:rsidRPr="000C3EAB">
              <w:rPr>
                <w:b/>
                <w:bCs/>
                <w:i/>
                <w:iCs/>
                <w:color w:val="000000"/>
                <w:sz w:val="20"/>
              </w:rPr>
              <w:t>.</w:t>
            </w:r>
            <w:r w:rsidRPr="000C3EAB">
              <w:rPr>
                <w:b/>
                <w:bCs/>
                <w:i/>
                <w:iCs/>
                <w:color w:val="000000"/>
                <w:sz w:val="20"/>
              </w:rPr>
              <w:t>61</w:t>
            </w:r>
          </w:p>
        </w:tc>
        <w:tc>
          <w:tcPr>
            <w:tcW w:w="993" w:type="dxa"/>
            <w:tcBorders>
              <w:top w:val="single" w:sz="4" w:space="0" w:color="auto"/>
              <w:left w:val="nil"/>
              <w:bottom w:val="single" w:sz="4" w:space="0" w:color="auto"/>
              <w:right w:val="single" w:sz="4" w:space="0" w:color="auto"/>
            </w:tcBorders>
            <w:noWrap/>
            <w:vAlign w:val="center"/>
          </w:tcPr>
          <w:p w14:paraId="4F6F1A22" w14:textId="4D5BB90D" w:rsidR="003C580A" w:rsidRPr="000C3EAB" w:rsidRDefault="003C580A" w:rsidP="004F7B6E">
            <w:pPr>
              <w:bidi/>
              <w:spacing w:before="10" w:after="10"/>
              <w:jc w:val="left"/>
              <w:rPr>
                <w:b/>
                <w:bCs/>
                <w:i/>
                <w:iCs/>
                <w:color w:val="000000"/>
                <w:sz w:val="20"/>
                <w:lang w:eastAsia="zh-CN"/>
              </w:rPr>
            </w:pPr>
            <w:r w:rsidRPr="000C3EAB">
              <w:rPr>
                <w:b/>
                <w:bCs/>
                <w:i/>
                <w:iCs/>
                <w:color w:val="000000"/>
                <w:sz w:val="20"/>
              </w:rPr>
              <w:t>26</w:t>
            </w:r>
            <w:r w:rsidR="00805282" w:rsidRPr="000C3EAB">
              <w:rPr>
                <w:b/>
                <w:bCs/>
                <w:i/>
                <w:iCs/>
                <w:color w:val="000000"/>
                <w:sz w:val="20"/>
              </w:rPr>
              <w:t>.</w:t>
            </w:r>
            <w:r w:rsidRPr="000C3EAB">
              <w:rPr>
                <w:b/>
                <w:bCs/>
                <w:i/>
                <w:iCs/>
                <w:color w:val="000000"/>
                <w:sz w:val="20"/>
              </w:rPr>
              <w:t>86</w:t>
            </w:r>
          </w:p>
        </w:tc>
        <w:tc>
          <w:tcPr>
            <w:tcW w:w="1134" w:type="dxa"/>
            <w:tcBorders>
              <w:top w:val="single" w:sz="4" w:space="0" w:color="auto"/>
              <w:left w:val="nil"/>
              <w:bottom w:val="single" w:sz="4" w:space="0" w:color="auto"/>
              <w:right w:val="single" w:sz="4" w:space="0" w:color="auto"/>
            </w:tcBorders>
            <w:noWrap/>
            <w:vAlign w:val="center"/>
          </w:tcPr>
          <w:p w14:paraId="744A5E45" w14:textId="1CE548AD" w:rsidR="003C580A" w:rsidRPr="000C3EAB" w:rsidRDefault="003C580A" w:rsidP="004F7B6E">
            <w:pPr>
              <w:bidi/>
              <w:spacing w:before="10" w:after="10"/>
              <w:jc w:val="left"/>
              <w:rPr>
                <w:b/>
                <w:bCs/>
                <w:i/>
                <w:iCs/>
                <w:color w:val="000000"/>
                <w:sz w:val="20"/>
                <w:lang w:eastAsia="zh-CN"/>
              </w:rPr>
            </w:pPr>
            <w:r w:rsidRPr="000C3EAB">
              <w:rPr>
                <w:b/>
                <w:bCs/>
                <w:i/>
                <w:iCs/>
                <w:color w:val="000000"/>
                <w:sz w:val="20"/>
              </w:rPr>
              <w:t>32</w:t>
            </w:r>
            <w:r w:rsidR="00805282" w:rsidRPr="000C3EAB">
              <w:rPr>
                <w:b/>
                <w:bCs/>
                <w:i/>
                <w:iCs/>
                <w:color w:val="000000"/>
                <w:sz w:val="20"/>
              </w:rPr>
              <w:t>.</w:t>
            </w:r>
            <w:r w:rsidRPr="000C3EAB">
              <w:rPr>
                <w:b/>
                <w:bCs/>
                <w:i/>
                <w:iCs/>
                <w:color w:val="000000"/>
                <w:sz w:val="20"/>
              </w:rPr>
              <w:t>74</w:t>
            </w:r>
          </w:p>
        </w:tc>
        <w:tc>
          <w:tcPr>
            <w:tcW w:w="992" w:type="dxa"/>
            <w:tcBorders>
              <w:top w:val="single" w:sz="4" w:space="0" w:color="auto"/>
              <w:left w:val="nil"/>
              <w:bottom w:val="single" w:sz="4" w:space="0" w:color="auto"/>
              <w:right w:val="single" w:sz="4" w:space="0" w:color="auto"/>
            </w:tcBorders>
            <w:noWrap/>
            <w:vAlign w:val="center"/>
          </w:tcPr>
          <w:p w14:paraId="640F67B0" w14:textId="662AFA7D" w:rsidR="003C580A" w:rsidRPr="000C3EAB" w:rsidRDefault="003C580A" w:rsidP="004F7B6E">
            <w:pPr>
              <w:bidi/>
              <w:spacing w:before="10" w:after="10"/>
              <w:jc w:val="left"/>
              <w:rPr>
                <w:b/>
                <w:bCs/>
                <w:i/>
                <w:iCs/>
                <w:color w:val="000000"/>
                <w:sz w:val="20"/>
                <w:lang w:eastAsia="zh-CN"/>
              </w:rPr>
            </w:pPr>
            <w:r w:rsidRPr="000C3EAB">
              <w:rPr>
                <w:b/>
                <w:bCs/>
                <w:i/>
                <w:iCs/>
                <w:color w:val="000000"/>
                <w:sz w:val="20"/>
              </w:rPr>
              <w:t>5</w:t>
            </w:r>
            <w:r w:rsidR="00805282" w:rsidRPr="000C3EAB">
              <w:rPr>
                <w:b/>
                <w:bCs/>
                <w:i/>
                <w:iCs/>
                <w:color w:val="000000"/>
                <w:sz w:val="20"/>
              </w:rPr>
              <w:t>.</w:t>
            </w:r>
            <w:r w:rsidRPr="000C3EAB">
              <w:rPr>
                <w:b/>
                <w:bCs/>
                <w:i/>
                <w:iCs/>
                <w:color w:val="000000"/>
                <w:sz w:val="20"/>
              </w:rPr>
              <w:t>37</w:t>
            </w:r>
          </w:p>
        </w:tc>
        <w:tc>
          <w:tcPr>
            <w:tcW w:w="992" w:type="dxa"/>
            <w:tcBorders>
              <w:top w:val="single" w:sz="4" w:space="0" w:color="auto"/>
              <w:left w:val="nil"/>
              <w:bottom w:val="single" w:sz="4" w:space="0" w:color="auto"/>
              <w:right w:val="single" w:sz="4" w:space="0" w:color="auto"/>
            </w:tcBorders>
            <w:noWrap/>
            <w:vAlign w:val="center"/>
          </w:tcPr>
          <w:p w14:paraId="3E09B70F" w14:textId="21DAA770" w:rsidR="003C580A" w:rsidRPr="000C3EAB" w:rsidRDefault="003C580A" w:rsidP="004F7B6E">
            <w:pPr>
              <w:bidi/>
              <w:spacing w:before="10" w:after="10"/>
              <w:jc w:val="left"/>
              <w:rPr>
                <w:b/>
                <w:bCs/>
                <w:i/>
                <w:iCs/>
                <w:color w:val="000000"/>
                <w:sz w:val="20"/>
              </w:rPr>
            </w:pPr>
            <w:r w:rsidRPr="000C3EAB">
              <w:rPr>
                <w:b/>
                <w:bCs/>
                <w:i/>
                <w:iCs/>
                <w:color w:val="000000"/>
                <w:sz w:val="20"/>
              </w:rPr>
              <w:t>3</w:t>
            </w:r>
            <w:r w:rsidR="00805282" w:rsidRPr="000C3EAB">
              <w:rPr>
                <w:b/>
                <w:bCs/>
                <w:i/>
                <w:iCs/>
                <w:color w:val="000000"/>
                <w:sz w:val="20"/>
              </w:rPr>
              <w:t>.</w:t>
            </w:r>
            <w:r w:rsidRPr="000C3EAB">
              <w:rPr>
                <w:b/>
                <w:bCs/>
                <w:i/>
                <w:iCs/>
                <w:color w:val="000000"/>
                <w:sz w:val="20"/>
              </w:rPr>
              <w:t>26</w:t>
            </w:r>
          </w:p>
        </w:tc>
        <w:tc>
          <w:tcPr>
            <w:tcW w:w="1134" w:type="dxa"/>
            <w:tcBorders>
              <w:top w:val="single" w:sz="4" w:space="0" w:color="auto"/>
              <w:left w:val="nil"/>
              <w:bottom w:val="single" w:sz="4" w:space="0" w:color="auto"/>
              <w:right w:val="single" w:sz="4" w:space="0" w:color="auto"/>
            </w:tcBorders>
            <w:noWrap/>
            <w:vAlign w:val="center"/>
          </w:tcPr>
          <w:p w14:paraId="15C0986A" w14:textId="705D0599" w:rsidR="003C580A" w:rsidRPr="000C3EAB" w:rsidRDefault="003C580A" w:rsidP="004F7B6E">
            <w:pPr>
              <w:bidi/>
              <w:spacing w:before="10" w:after="10"/>
              <w:jc w:val="left"/>
              <w:rPr>
                <w:b/>
                <w:bCs/>
                <w:i/>
                <w:iCs/>
                <w:color w:val="000000"/>
                <w:sz w:val="20"/>
              </w:rPr>
            </w:pPr>
            <w:r w:rsidRPr="000C3EAB">
              <w:rPr>
                <w:b/>
                <w:bCs/>
                <w:i/>
                <w:iCs/>
                <w:color w:val="000000"/>
                <w:sz w:val="20"/>
              </w:rPr>
              <w:t>13</w:t>
            </w:r>
            <w:r w:rsidR="00805282" w:rsidRPr="000C3EAB">
              <w:rPr>
                <w:b/>
                <w:bCs/>
                <w:i/>
                <w:iCs/>
                <w:color w:val="000000"/>
                <w:sz w:val="20"/>
              </w:rPr>
              <w:t>.</w:t>
            </w:r>
            <w:r w:rsidRPr="000C3EAB">
              <w:rPr>
                <w:b/>
                <w:bCs/>
                <w:i/>
                <w:iCs/>
                <w:color w:val="000000"/>
                <w:sz w:val="20"/>
              </w:rPr>
              <w:t>79</w:t>
            </w:r>
          </w:p>
        </w:tc>
        <w:tc>
          <w:tcPr>
            <w:tcW w:w="847" w:type="dxa"/>
            <w:tcBorders>
              <w:top w:val="single" w:sz="4" w:space="0" w:color="auto"/>
              <w:left w:val="nil"/>
              <w:bottom w:val="single" w:sz="4" w:space="0" w:color="auto"/>
              <w:right w:val="single" w:sz="4" w:space="0" w:color="auto"/>
            </w:tcBorders>
            <w:noWrap/>
            <w:vAlign w:val="center"/>
          </w:tcPr>
          <w:p w14:paraId="18A3C572" w14:textId="6D707325" w:rsidR="003C580A" w:rsidRPr="000C3EAB" w:rsidRDefault="003C580A" w:rsidP="004F7B6E">
            <w:pPr>
              <w:bidi/>
              <w:spacing w:before="10" w:after="10"/>
              <w:jc w:val="left"/>
              <w:rPr>
                <w:b/>
                <w:bCs/>
                <w:i/>
                <w:iCs/>
                <w:color w:val="000000"/>
                <w:sz w:val="20"/>
              </w:rPr>
            </w:pPr>
            <w:r w:rsidRPr="000C3EAB">
              <w:rPr>
                <w:b/>
                <w:bCs/>
                <w:i/>
                <w:iCs/>
                <w:color w:val="000000"/>
                <w:sz w:val="20"/>
              </w:rPr>
              <w:t>1</w:t>
            </w:r>
            <w:r w:rsidR="00805282" w:rsidRPr="000C3EAB">
              <w:rPr>
                <w:b/>
                <w:bCs/>
                <w:i/>
                <w:iCs/>
                <w:color w:val="000000"/>
                <w:sz w:val="20"/>
              </w:rPr>
              <w:t>.</w:t>
            </w:r>
            <w:r w:rsidRPr="000C3EAB">
              <w:rPr>
                <w:b/>
                <w:bCs/>
                <w:i/>
                <w:iCs/>
                <w:color w:val="000000"/>
                <w:sz w:val="20"/>
              </w:rPr>
              <w:t>2</w:t>
            </w:r>
          </w:p>
        </w:tc>
      </w:tr>
      <w:tr w:rsidR="003C580A" w:rsidRPr="000C3EAB" w14:paraId="711B587E" w14:textId="77777777" w:rsidTr="00CA3C44">
        <w:trPr>
          <w:trHeight w:val="20"/>
        </w:trPr>
        <w:tc>
          <w:tcPr>
            <w:tcW w:w="2125" w:type="dxa"/>
            <w:tcBorders>
              <w:top w:val="nil"/>
              <w:left w:val="single" w:sz="4" w:space="0" w:color="auto"/>
              <w:bottom w:val="single" w:sz="4" w:space="0" w:color="auto"/>
              <w:right w:val="single" w:sz="4" w:space="0" w:color="auto"/>
            </w:tcBorders>
            <w:noWrap/>
            <w:vAlign w:val="center"/>
            <w:hideMark/>
          </w:tcPr>
          <w:p w14:paraId="1D2D2C33" w14:textId="10A6F316" w:rsidR="003C580A" w:rsidRPr="000C3EAB" w:rsidRDefault="00CA3C44" w:rsidP="003C580A">
            <w:pPr>
              <w:bidi/>
              <w:spacing w:before="10" w:after="10"/>
              <w:jc w:val="left"/>
              <w:rPr>
                <w:color w:val="000000"/>
                <w:sz w:val="20"/>
                <w:lang w:eastAsia="zh-CN"/>
              </w:rPr>
            </w:pPr>
            <w:r w:rsidRPr="000C3EAB">
              <w:rPr>
                <w:color w:val="000000"/>
                <w:sz w:val="20"/>
                <w:rtl/>
                <w:lang w:eastAsia="zh-CN"/>
              </w:rPr>
              <w:t>الخدمة</w:t>
            </w:r>
          </w:p>
        </w:tc>
        <w:tc>
          <w:tcPr>
            <w:tcW w:w="1134" w:type="dxa"/>
            <w:tcBorders>
              <w:top w:val="nil"/>
              <w:left w:val="nil"/>
              <w:bottom w:val="single" w:sz="4" w:space="0" w:color="auto"/>
              <w:right w:val="single" w:sz="4" w:space="0" w:color="auto"/>
            </w:tcBorders>
            <w:noWrap/>
            <w:vAlign w:val="center"/>
            <w:hideMark/>
          </w:tcPr>
          <w:p w14:paraId="69056A68" w14:textId="6BE42D3E" w:rsidR="003C580A" w:rsidRPr="000C3EAB" w:rsidRDefault="003C580A" w:rsidP="004F7B6E">
            <w:pPr>
              <w:bidi/>
              <w:spacing w:before="10" w:after="10"/>
              <w:jc w:val="left"/>
              <w:rPr>
                <w:color w:val="000000"/>
                <w:sz w:val="20"/>
                <w:lang w:eastAsia="zh-CN"/>
              </w:rPr>
            </w:pPr>
            <w:r w:rsidRPr="000C3EAB">
              <w:rPr>
                <w:color w:val="000000"/>
                <w:sz w:val="20"/>
                <w:lang w:eastAsia="zh-CN"/>
              </w:rPr>
              <w:t>1,260</w:t>
            </w:r>
            <w:r w:rsidR="00805282" w:rsidRPr="000C3EAB">
              <w:rPr>
                <w:color w:val="000000"/>
                <w:sz w:val="20"/>
                <w:lang w:eastAsia="zh-CN"/>
              </w:rPr>
              <w:t>.</w:t>
            </w:r>
            <w:r w:rsidRPr="000C3EAB">
              <w:rPr>
                <w:color w:val="000000"/>
                <w:sz w:val="20"/>
                <w:lang w:eastAsia="zh-CN"/>
              </w:rPr>
              <w:t>15</w:t>
            </w:r>
          </w:p>
        </w:tc>
        <w:tc>
          <w:tcPr>
            <w:tcW w:w="993" w:type="dxa"/>
            <w:tcBorders>
              <w:top w:val="nil"/>
              <w:left w:val="nil"/>
              <w:bottom w:val="single" w:sz="4" w:space="0" w:color="auto"/>
              <w:right w:val="single" w:sz="4" w:space="0" w:color="auto"/>
            </w:tcBorders>
            <w:noWrap/>
            <w:vAlign w:val="center"/>
          </w:tcPr>
          <w:p w14:paraId="0FCFF55F" w14:textId="7C5F2DC4" w:rsidR="003C580A" w:rsidRPr="000C3EAB" w:rsidRDefault="003C580A" w:rsidP="004F7B6E">
            <w:pPr>
              <w:bidi/>
              <w:spacing w:before="10" w:after="10"/>
              <w:jc w:val="left"/>
              <w:rPr>
                <w:color w:val="000000"/>
                <w:sz w:val="20"/>
                <w:lang w:eastAsia="zh-CN"/>
              </w:rPr>
            </w:pPr>
            <w:r w:rsidRPr="000C3EAB">
              <w:rPr>
                <w:color w:val="000000"/>
                <w:sz w:val="20"/>
                <w:lang w:eastAsia="zh-CN"/>
              </w:rPr>
              <w:t>1,043</w:t>
            </w:r>
            <w:r w:rsidR="00805282" w:rsidRPr="000C3EAB">
              <w:rPr>
                <w:color w:val="000000"/>
                <w:sz w:val="20"/>
                <w:lang w:eastAsia="zh-CN"/>
              </w:rPr>
              <w:t>.</w:t>
            </w:r>
            <w:r w:rsidRPr="000C3EAB">
              <w:rPr>
                <w:color w:val="000000"/>
                <w:sz w:val="20"/>
                <w:lang w:eastAsia="zh-CN"/>
              </w:rPr>
              <w:t>24</w:t>
            </w:r>
          </w:p>
        </w:tc>
        <w:tc>
          <w:tcPr>
            <w:tcW w:w="1134" w:type="dxa"/>
            <w:tcBorders>
              <w:top w:val="nil"/>
              <w:left w:val="nil"/>
              <w:bottom w:val="single" w:sz="4" w:space="0" w:color="auto"/>
              <w:right w:val="single" w:sz="4" w:space="0" w:color="auto"/>
            </w:tcBorders>
            <w:noWrap/>
            <w:vAlign w:val="center"/>
          </w:tcPr>
          <w:p w14:paraId="3804EBF8" w14:textId="3E160791" w:rsidR="003C580A" w:rsidRPr="000C3EAB" w:rsidRDefault="003C580A" w:rsidP="004F7B6E">
            <w:pPr>
              <w:bidi/>
              <w:spacing w:before="10" w:after="10"/>
              <w:jc w:val="left"/>
              <w:rPr>
                <w:color w:val="000000"/>
                <w:sz w:val="20"/>
                <w:lang w:eastAsia="zh-CN"/>
              </w:rPr>
            </w:pPr>
            <w:r w:rsidRPr="000C3EAB">
              <w:rPr>
                <w:color w:val="000000"/>
                <w:sz w:val="20"/>
                <w:lang w:eastAsia="zh-CN"/>
              </w:rPr>
              <w:t>1,137</w:t>
            </w:r>
            <w:r w:rsidR="00805282" w:rsidRPr="000C3EAB">
              <w:rPr>
                <w:color w:val="000000"/>
                <w:sz w:val="20"/>
                <w:lang w:eastAsia="zh-CN"/>
              </w:rPr>
              <w:t>.</w:t>
            </w:r>
            <w:r w:rsidRPr="000C3EAB">
              <w:rPr>
                <w:color w:val="000000"/>
                <w:sz w:val="20"/>
                <w:lang w:eastAsia="zh-CN"/>
              </w:rPr>
              <w:t>77</w:t>
            </w:r>
          </w:p>
        </w:tc>
        <w:tc>
          <w:tcPr>
            <w:tcW w:w="992" w:type="dxa"/>
            <w:tcBorders>
              <w:top w:val="nil"/>
              <w:left w:val="nil"/>
              <w:bottom w:val="single" w:sz="4" w:space="0" w:color="auto"/>
              <w:right w:val="single" w:sz="4" w:space="0" w:color="auto"/>
            </w:tcBorders>
            <w:noWrap/>
            <w:vAlign w:val="center"/>
          </w:tcPr>
          <w:p w14:paraId="2FDD5440" w14:textId="51811AC2" w:rsidR="003C580A" w:rsidRPr="000C3EAB" w:rsidRDefault="003C580A" w:rsidP="004F7B6E">
            <w:pPr>
              <w:bidi/>
              <w:spacing w:before="10" w:after="10"/>
              <w:jc w:val="left"/>
              <w:rPr>
                <w:color w:val="000000"/>
                <w:sz w:val="20"/>
                <w:lang w:eastAsia="zh-CN"/>
              </w:rPr>
            </w:pPr>
            <w:r w:rsidRPr="000C3EAB">
              <w:rPr>
                <w:color w:val="000000"/>
                <w:sz w:val="20"/>
                <w:lang w:eastAsia="zh-CN"/>
              </w:rPr>
              <w:t>1,082</w:t>
            </w:r>
            <w:r w:rsidR="00805282" w:rsidRPr="000C3EAB">
              <w:rPr>
                <w:color w:val="000000"/>
                <w:sz w:val="20"/>
                <w:lang w:eastAsia="zh-CN"/>
              </w:rPr>
              <w:t>.</w:t>
            </w:r>
            <w:r w:rsidRPr="000C3EAB">
              <w:rPr>
                <w:color w:val="000000"/>
                <w:sz w:val="20"/>
                <w:lang w:eastAsia="zh-CN"/>
              </w:rPr>
              <w:t>53</w:t>
            </w:r>
          </w:p>
        </w:tc>
        <w:tc>
          <w:tcPr>
            <w:tcW w:w="992" w:type="dxa"/>
            <w:tcBorders>
              <w:top w:val="nil"/>
              <w:left w:val="nil"/>
              <w:bottom w:val="single" w:sz="4" w:space="0" w:color="auto"/>
              <w:right w:val="single" w:sz="4" w:space="0" w:color="auto"/>
            </w:tcBorders>
            <w:noWrap/>
            <w:vAlign w:val="center"/>
          </w:tcPr>
          <w:p w14:paraId="58F5D5D8" w14:textId="6707D9CD" w:rsidR="003C580A" w:rsidRPr="000C3EAB" w:rsidRDefault="003C580A" w:rsidP="004F7B6E">
            <w:pPr>
              <w:bidi/>
              <w:spacing w:before="10" w:after="10"/>
              <w:jc w:val="left"/>
              <w:rPr>
                <w:color w:val="000000"/>
                <w:sz w:val="20"/>
              </w:rPr>
            </w:pPr>
            <w:r w:rsidRPr="000C3EAB">
              <w:rPr>
                <w:color w:val="000000"/>
                <w:sz w:val="20"/>
              </w:rPr>
              <w:t>885</w:t>
            </w:r>
            <w:r w:rsidR="00805282" w:rsidRPr="000C3EAB">
              <w:rPr>
                <w:color w:val="000000"/>
                <w:sz w:val="20"/>
              </w:rPr>
              <w:t>.</w:t>
            </w:r>
            <w:r w:rsidRPr="000C3EAB">
              <w:rPr>
                <w:color w:val="000000"/>
                <w:sz w:val="20"/>
              </w:rPr>
              <w:t>42</w:t>
            </w:r>
          </w:p>
        </w:tc>
        <w:tc>
          <w:tcPr>
            <w:tcW w:w="1134" w:type="dxa"/>
            <w:tcBorders>
              <w:top w:val="nil"/>
              <w:left w:val="nil"/>
              <w:bottom w:val="single" w:sz="4" w:space="0" w:color="auto"/>
              <w:right w:val="single" w:sz="4" w:space="0" w:color="auto"/>
            </w:tcBorders>
            <w:noWrap/>
            <w:vAlign w:val="center"/>
          </w:tcPr>
          <w:p w14:paraId="6A199AF4" w14:textId="0E387D37" w:rsidR="003C580A" w:rsidRPr="000C3EAB" w:rsidRDefault="003C580A" w:rsidP="004F7B6E">
            <w:pPr>
              <w:bidi/>
              <w:spacing w:before="10" w:after="10"/>
              <w:jc w:val="left"/>
              <w:rPr>
                <w:color w:val="000000"/>
                <w:sz w:val="20"/>
              </w:rPr>
            </w:pPr>
            <w:r w:rsidRPr="000C3EAB">
              <w:rPr>
                <w:color w:val="000000"/>
                <w:sz w:val="20"/>
              </w:rPr>
              <w:t>1,035</w:t>
            </w:r>
            <w:r w:rsidR="00805282" w:rsidRPr="000C3EAB">
              <w:rPr>
                <w:color w:val="000000"/>
                <w:sz w:val="20"/>
              </w:rPr>
              <w:t>.</w:t>
            </w:r>
            <w:r w:rsidRPr="000C3EAB">
              <w:rPr>
                <w:color w:val="000000"/>
                <w:sz w:val="20"/>
              </w:rPr>
              <w:t>24</w:t>
            </w:r>
          </w:p>
        </w:tc>
        <w:tc>
          <w:tcPr>
            <w:tcW w:w="847" w:type="dxa"/>
            <w:tcBorders>
              <w:top w:val="nil"/>
              <w:left w:val="nil"/>
              <w:bottom w:val="single" w:sz="4" w:space="0" w:color="auto"/>
              <w:right w:val="single" w:sz="4" w:space="0" w:color="auto"/>
            </w:tcBorders>
            <w:noWrap/>
            <w:vAlign w:val="center"/>
          </w:tcPr>
          <w:p w14:paraId="735A7A86" w14:textId="2D7F5F0F" w:rsidR="003C580A" w:rsidRPr="000C3EAB" w:rsidRDefault="003C580A" w:rsidP="004F7B6E">
            <w:pPr>
              <w:bidi/>
              <w:spacing w:before="10" w:after="10"/>
              <w:jc w:val="left"/>
              <w:rPr>
                <w:color w:val="000000"/>
                <w:sz w:val="20"/>
              </w:rPr>
            </w:pPr>
            <w:r w:rsidRPr="000C3EAB">
              <w:rPr>
                <w:color w:val="000000"/>
                <w:sz w:val="20"/>
              </w:rPr>
              <w:t>93</w:t>
            </w:r>
            <w:r w:rsidR="00805282" w:rsidRPr="000C3EAB">
              <w:rPr>
                <w:color w:val="000000"/>
                <w:sz w:val="20"/>
              </w:rPr>
              <w:t>.</w:t>
            </w:r>
            <w:r w:rsidRPr="000C3EAB">
              <w:rPr>
                <w:color w:val="000000"/>
                <w:sz w:val="20"/>
              </w:rPr>
              <w:t>6</w:t>
            </w:r>
          </w:p>
        </w:tc>
      </w:tr>
      <w:tr w:rsidR="003C580A" w:rsidRPr="000C3EAB" w14:paraId="135EF879" w14:textId="77777777" w:rsidTr="00CA3C44">
        <w:trPr>
          <w:trHeight w:val="20"/>
        </w:trPr>
        <w:tc>
          <w:tcPr>
            <w:tcW w:w="2125" w:type="dxa"/>
            <w:tcBorders>
              <w:top w:val="nil"/>
              <w:left w:val="single" w:sz="4" w:space="0" w:color="auto"/>
              <w:bottom w:val="single" w:sz="4" w:space="0" w:color="auto"/>
              <w:right w:val="single" w:sz="4" w:space="0" w:color="auto"/>
            </w:tcBorders>
            <w:noWrap/>
            <w:vAlign w:val="center"/>
            <w:hideMark/>
          </w:tcPr>
          <w:p w14:paraId="411ED6AE" w14:textId="2004DC7A" w:rsidR="003C580A" w:rsidRPr="000C3EAB" w:rsidRDefault="00B1160F" w:rsidP="003C580A">
            <w:pPr>
              <w:bidi/>
              <w:spacing w:before="10" w:after="10"/>
              <w:jc w:val="left"/>
              <w:rPr>
                <w:color w:val="000000"/>
                <w:sz w:val="20"/>
                <w:lang w:eastAsia="zh-CN"/>
              </w:rPr>
            </w:pPr>
            <w:r w:rsidRPr="000C3EAB">
              <w:rPr>
                <w:color w:val="000000"/>
                <w:sz w:val="20"/>
                <w:rtl/>
                <w:lang w:eastAsia="zh-CN"/>
              </w:rPr>
              <w:t>التجميع والتركيب</w:t>
            </w:r>
          </w:p>
        </w:tc>
        <w:tc>
          <w:tcPr>
            <w:tcW w:w="1134" w:type="dxa"/>
            <w:tcBorders>
              <w:top w:val="nil"/>
              <w:left w:val="nil"/>
              <w:bottom w:val="single" w:sz="4" w:space="0" w:color="auto"/>
              <w:right w:val="single" w:sz="4" w:space="0" w:color="auto"/>
            </w:tcBorders>
            <w:noWrap/>
            <w:vAlign w:val="center"/>
            <w:hideMark/>
          </w:tcPr>
          <w:p w14:paraId="571EA342" w14:textId="4E8BAA48" w:rsidR="003C580A" w:rsidRPr="000C3EAB" w:rsidRDefault="003C580A" w:rsidP="004F7B6E">
            <w:pPr>
              <w:bidi/>
              <w:spacing w:before="10" w:after="10"/>
              <w:jc w:val="left"/>
              <w:rPr>
                <w:color w:val="000000"/>
                <w:sz w:val="20"/>
                <w:lang w:eastAsia="zh-CN"/>
              </w:rPr>
            </w:pPr>
            <w:r w:rsidRPr="000C3EAB">
              <w:rPr>
                <w:color w:val="000000"/>
                <w:sz w:val="20"/>
                <w:lang w:eastAsia="zh-CN"/>
              </w:rPr>
              <w:t>53</w:t>
            </w:r>
            <w:r w:rsidR="00805282" w:rsidRPr="000C3EAB">
              <w:rPr>
                <w:color w:val="000000"/>
                <w:sz w:val="20"/>
                <w:lang w:eastAsia="zh-CN"/>
              </w:rPr>
              <w:t>.</w:t>
            </w:r>
            <w:r w:rsidRPr="000C3EAB">
              <w:rPr>
                <w:color w:val="000000"/>
                <w:sz w:val="20"/>
                <w:lang w:eastAsia="zh-CN"/>
              </w:rPr>
              <w:t>56</w:t>
            </w:r>
          </w:p>
        </w:tc>
        <w:tc>
          <w:tcPr>
            <w:tcW w:w="993" w:type="dxa"/>
            <w:tcBorders>
              <w:top w:val="nil"/>
              <w:left w:val="nil"/>
              <w:bottom w:val="single" w:sz="4" w:space="0" w:color="auto"/>
              <w:right w:val="single" w:sz="4" w:space="0" w:color="auto"/>
            </w:tcBorders>
            <w:noWrap/>
            <w:vAlign w:val="center"/>
          </w:tcPr>
          <w:p w14:paraId="4D69F0D8" w14:textId="135976FC" w:rsidR="003C580A" w:rsidRPr="000C3EAB" w:rsidRDefault="003C580A" w:rsidP="004F7B6E">
            <w:pPr>
              <w:bidi/>
              <w:spacing w:before="10" w:after="10"/>
              <w:jc w:val="left"/>
              <w:rPr>
                <w:color w:val="000000"/>
                <w:sz w:val="20"/>
                <w:lang w:eastAsia="zh-CN"/>
              </w:rPr>
            </w:pPr>
            <w:r w:rsidRPr="000C3EAB">
              <w:rPr>
                <w:color w:val="000000"/>
                <w:sz w:val="20"/>
                <w:lang w:eastAsia="zh-CN"/>
              </w:rPr>
              <w:t>56</w:t>
            </w:r>
            <w:r w:rsidR="00805282" w:rsidRPr="000C3EAB">
              <w:rPr>
                <w:color w:val="000000"/>
                <w:sz w:val="20"/>
                <w:lang w:eastAsia="zh-CN"/>
              </w:rPr>
              <w:t>.</w:t>
            </w:r>
            <w:r w:rsidRPr="000C3EAB">
              <w:rPr>
                <w:color w:val="000000"/>
                <w:sz w:val="20"/>
                <w:lang w:eastAsia="zh-CN"/>
              </w:rPr>
              <w:t>12</w:t>
            </w:r>
          </w:p>
        </w:tc>
        <w:tc>
          <w:tcPr>
            <w:tcW w:w="1134" w:type="dxa"/>
            <w:tcBorders>
              <w:top w:val="nil"/>
              <w:left w:val="nil"/>
              <w:bottom w:val="single" w:sz="4" w:space="0" w:color="auto"/>
              <w:right w:val="single" w:sz="4" w:space="0" w:color="auto"/>
            </w:tcBorders>
            <w:noWrap/>
            <w:vAlign w:val="center"/>
          </w:tcPr>
          <w:p w14:paraId="74496E73" w14:textId="41B9153B" w:rsidR="003C580A" w:rsidRPr="000C3EAB" w:rsidRDefault="003C580A" w:rsidP="004F7B6E">
            <w:pPr>
              <w:bidi/>
              <w:spacing w:before="10" w:after="10"/>
              <w:jc w:val="left"/>
              <w:rPr>
                <w:color w:val="000000"/>
                <w:sz w:val="20"/>
                <w:lang w:eastAsia="zh-CN"/>
              </w:rPr>
            </w:pPr>
            <w:r w:rsidRPr="000C3EAB">
              <w:rPr>
                <w:color w:val="000000"/>
                <w:sz w:val="20"/>
                <w:lang w:eastAsia="zh-CN"/>
              </w:rPr>
              <w:t>59</w:t>
            </w:r>
            <w:r w:rsidR="00805282" w:rsidRPr="000C3EAB">
              <w:rPr>
                <w:color w:val="000000"/>
                <w:sz w:val="20"/>
                <w:lang w:eastAsia="zh-CN"/>
              </w:rPr>
              <w:t>.</w:t>
            </w:r>
            <w:r w:rsidRPr="000C3EAB">
              <w:rPr>
                <w:color w:val="000000"/>
                <w:sz w:val="20"/>
                <w:lang w:eastAsia="zh-CN"/>
              </w:rPr>
              <w:t>84</w:t>
            </w:r>
          </w:p>
        </w:tc>
        <w:tc>
          <w:tcPr>
            <w:tcW w:w="992" w:type="dxa"/>
            <w:tcBorders>
              <w:top w:val="nil"/>
              <w:left w:val="nil"/>
              <w:bottom w:val="single" w:sz="4" w:space="0" w:color="auto"/>
              <w:right w:val="single" w:sz="4" w:space="0" w:color="auto"/>
            </w:tcBorders>
            <w:noWrap/>
            <w:vAlign w:val="center"/>
          </w:tcPr>
          <w:p w14:paraId="401F25C4" w14:textId="13F45A66" w:rsidR="003C580A" w:rsidRPr="000C3EAB" w:rsidRDefault="003C580A" w:rsidP="004F7B6E">
            <w:pPr>
              <w:bidi/>
              <w:spacing w:before="10" w:after="10"/>
              <w:jc w:val="left"/>
              <w:rPr>
                <w:color w:val="000000"/>
                <w:sz w:val="20"/>
                <w:lang w:eastAsia="zh-CN"/>
              </w:rPr>
            </w:pPr>
            <w:r w:rsidRPr="000C3EAB">
              <w:rPr>
                <w:color w:val="000000"/>
                <w:sz w:val="20"/>
                <w:lang w:eastAsia="zh-CN"/>
              </w:rPr>
              <w:t>66</w:t>
            </w:r>
            <w:r w:rsidR="00805282" w:rsidRPr="000C3EAB">
              <w:rPr>
                <w:color w:val="000000"/>
                <w:sz w:val="20"/>
                <w:lang w:eastAsia="zh-CN"/>
              </w:rPr>
              <w:t>.</w:t>
            </w:r>
            <w:r w:rsidRPr="000C3EAB">
              <w:rPr>
                <w:color w:val="000000"/>
                <w:sz w:val="20"/>
                <w:lang w:eastAsia="zh-CN"/>
              </w:rPr>
              <w:t>64</w:t>
            </w:r>
          </w:p>
        </w:tc>
        <w:tc>
          <w:tcPr>
            <w:tcW w:w="992" w:type="dxa"/>
            <w:tcBorders>
              <w:top w:val="nil"/>
              <w:left w:val="nil"/>
              <w:bottom w:val="single" w:sz="4" w:space="0" w:color="auto"/>
              <w:right w:val="single" w:sz="4" w:space="0" w:color="auto"/>
            </w:tcBorders>
            <w:noWrap/>
            <w:vAlign w:val="center"/>
          </w:tcPr>
          <w:p w14:paraId="05F8B0F0" w14:textId="535C64F0" w:rsidR="003C580A" w:rsidRPr="000C3EAB" w:rsidRDefault="003C580A" w:rsidP="004F7B6E">
            <w:pPr>
              <w:bidi/>
              <w:spacing w:before="10" w:after="10"/>
              <w:jc w:val="left"/>
              <w:rPr>
                <w:color w:val="000000"/>
                <w:sz w:val="20"/>
              </w:rPr>
            </w:pPr>
            <w:r w:rsidRPr="000C3EAB">
              <w:rPr>
                <w:color w:val="000000"/>
                <w:sz w:val="20"/>
              </w:rPr>
              <w:t>43</w:t>
            </w:r>
            <w:r w:rsidR="00805282" w:rsidRPr="000C3EAB">
              <w:rPr>
                <w:color w:val="000000"/>
                <w:sz w:val="20"/>
              </w:rPr>
              <w:t>.</w:t>
            </w:r>
            <w:r w:rsidRPr="000C3EAB">
              <w:rPr>
                <w:color w:val="000000"/>
                <w:sz w:val="20"/>
              </w:rPr>
              <w:t>51</w:t>
            </w:r>
          </w:p>
        </w:tc>
        <w:tc>
          <w:tcPr>
            <w:tcW w:w="1134" w:type="dxa"/>
            <w:tcBorders>
              <w:top w:val="nil"/>
              <w:left w:val="nil"/>
              <w:bottom w:val="single" w:sz="4" w:space="0" w:color="auto"/>
              <w:right w:val="single" w:sz="4" w:space="0" w:color="auto"/>
            </w:tcBorders>
            <w:noWrap/>
            <w:vAlign w:val="center"/>
          </w:tcPr>
          <w:p w14:paraId="30A8ADC5" w14:textId="0358EAC0" w:rsidR="003C580A" w:rsidRPr="000C3EAB" w:rsidRDefault="003C580A" w:rsidP="004F7B6E">
            <w:pPr>
              <w:bidi/>
              <w:spacing w:before="10" w:after="10"/>
              <w:jc w:val="left"/>
              <w:rPr>
                <w:color w:val="000000"/>
                <w:sz w:val="20"/>
              </w:rPr>
            </w:pPr>
            <w:r w:rsidRPr="000C3EAB">
              <w:rPr>
                <w:color w:val="000000"/>
                <w:sz w:val="20"/>
              </w:rPr>
              <w:t>56</w:t>
            </w:r>
            <w:r w:rsidR="00805282" w:rsidRPr="000C3EAB">
              <w:rPr>
                <w:color w:val="000000"/>
                <w:sz w:val="20"/>
              </w:rPr>
              <w:t>.</w:t>
            </w:r>
            <w:r w:rsidRPr="000C3EAB">
              <w:rPr>
                <w:color w:val="000000"/>
                <w:sz w:val="20"/>
              </w:rPr>
              <w:t>66</w:t>
            </w:r>
          </w:p>
        </w:tc>
        <w:tc>
          <w:tcPr>
            <w:tcW w:w="847" w:type="dxa"/>
            <w:tcBorders>
              <w:top w:val="nil"/>
              <w:left w:val="nil"/>
              <w:bottom w:val="single" w:sz="4" w:space="0" w:color="auto"/>
              <w:right w:val="single" w:sz="4" w:space="0" w:color="auto"/>
            </w:tcBorders>
            <w:noWrap/>
            <w:vAlign w:val="center"/>
          </w:tcPr>
          <w:p w14:paraId="521F3C73" w14:textId="7AEDC5EA" w:rsidR="003C580A" w:rsidRPr="000C3EAB" w:rsidRDefault="003C580A" w:rsidP="004F7B6E">
            <w:pPr>
              <w:bidi/>
              <w:spacing w:before="10" w:after="10"/>
              <w:jc w:val="left"/>
              <w:rPr>
                <w:color w:val="000000"/>
                <w:sz w:val="20"/>
              </w:rPr>
            </w:pPr>
            <w:r w:rsidRPr="000C3EAB">
              <w:rPr>
                <w:color w:val="000000"/>
                <w:sz w:val="20"/>
              </w:rPr>
              <w:t>5</w:t>
            </w:r>
            <w:r w:rsidR="00805282" w:rsidRPr="000C3EAB">
              <w:rPr>
                <w:color w:val="000000"/>
                <w:sz w:val="20"/>
              </w:rPr>
              <w:t>.</w:t>
            </w:r>
            <w:r w:rsidRPr="000C3EAB">
              <w:rPr>
                <w:color w:val="000000"/>
                <w:sz w:val="20"/>
              </w:rPr>
              <w:t>1</w:t>
            </w:r>
          </w:p>
        </w:tc>
      </w:tr>
      <w:tr w:rsidR="003C580A" w:rsidRPr="000C3EAB" w14:paraId="4890EBD3" w14:textId="77777777" w:rsidTr="00CA3C44">
        <w:trPr>
          <w:trHeight w:val="20"/>
        </w:trPr>
        <w:tc>
          <w:tcPr>
            <w:tcW w:w="2125" w:type="dxa"/>
            <w:tcBorders>
              <w:top w:val="nil"/>
              <w:left w:val="single" w:sz="4" w:space="0" w:color="auto"/>
              <w:bottom w:val="single" w:sz="4" w:space="0" w:color="auto"/>
              <w:right w:val="single" w:sz="4" w:space="0" w:color="auto"/>
            </w:tcBorders>
            <w:noWrap/>
            <w:vAlign w:val="center"/>
          </w:tcPr>
          <w:p w14:paraId="3D6EF4A0" w14:textId="3245D900" w:rsidR="003C580A" w:rsidRPr="000C3EAB" w:rsidRDefault="00B1160F" w:rsidP="001B49B3">
            <w:pPr>
              <w:bidi/>
              <w:spacing w:before="10" w:after="10"/>
              <w:jc w:val="right"/>
              <w:rPr>
                <w:color w:val="000000"/>
                <w:sz w:val="20"/>
                <w:lang w:eastAsia="zh-CN"/>
              </w:rPr>
            </w:pPr>
            <w:r w:rsidRPr="000C3EAB">
              <w:rPr>
                <w:rFonts w:hint="cs"/>
                <w:b/>
                <w:bCs/>
                <w:color w:val="000000"/>
                <w:sz w:val="20"/>
                <w:rtl/>
                <w:lang w:eastAsia="zh-CN"/>
              </w:rPr>
              <w:t>المجموع</w:t>
            </w:r>
            <w:r w:rsidRPr="000C3EAB">
              <w:rPr>
                <w:b/>
                <w:bCs/>
                <w:color w:val="000000"/>
                <w:sz w:val="20"/>
                <w:rtl/>
                <w:lang w:eastAsia="zh-CN"/>
              </w:rPr>
              <w:t xml:space="preserve"> (طن متري)</w:t>
            </w:r>
          </w:p>
        </w:tc>
        <w:tc>
          <w:tcPr>
            <w:tcW w:w="1134" w:type="dxa"/>
            <w:tcBorders>
              <w:top w:val="single" w:sz="4" w:space="0" w:color="auto"/>
              <w:left w:val="single" w:sz="4" w:space="0" w:color="auto"/>
              <w:bottom w:val="single" w:sz="4" w:space="0" w:color="auto"/>
              <w:right w:val="single" w:sz="4" w:space="0" w:color="auto"/>
            </w:tcBorders>
            <w:noWrap/>
            <w:vAlign w:val="center"/>
          </w:tcPr>
          <w:p w14:paraId="64AB8094" w14:textId="26BC142E" w:rsidR="003C580A" w:rsidRPr="000C3EAB" w:rsidRDefault="003C580A" w:rsidP="004F7B6E">
            <w:pPr>
              <w:bidi/>
              <w:spacing w:before="10" w:after="10"/>
              <w:jc w:val="left"/>
              <w:rPr>
                <w:b/>
                <w:bCs/>
                <w:color w:val="000000"/>
                <w:sz w:val="20"/>
                <w:lang w:eastAsia="zh-CN"/>
              </w:rPr>
            </w:pPr>
            <w:r w:rsidRPr="000C3EAB">
              <w:rPr>
                <w:b/>
                <w:bCs/>
                <w:color w:val="000000"/>
                <w:sz w:val="20"/>
              </w:rPr>
              <w:t>1,400</w:t>
            </w:r>
            <w:r w:rsidR="00805282" w:rsidRPr="000C3EAB">
              <w:rPr>
                <w:b/>
                <w:bCs/>
                <w:color w:val="000000"/>
                <w:sz w:val="20"/>
              </w:rPr>
              <w:t>.</w:t>
            </w:r>
            <w:r w:rsidRPr="000C3EAB">
              <w:rPr>
                <w:b/>
                <w:bCs/>
                <w:color w:val="000000"/>
                <w:sz w:val="20"/>
              </w:rPr>
              <w:t>32</w:t>
            </w:r>
          </w:p>
        </w:tc>
        <w:tc>
          <w:tcPr>
            <w:tcW w:w="993" w:type="dxa"/>
            <w:tcBorders>
              <w:top w:val="single" w:sz="4" w:space="0" w:color="auto"/>
              <w:left w:val="nil"/>
              <w:bottom w:val="single" w:sz="4" w:space="0" w:color="auto"/>
              <w:right w:val="single" w:sz="4" w:space="0" w:color="auto"/>
            </w:tcBorders>
            <w:noWrap/>
            <w:vAlign w:val="center"/>
          </w:tcPr>
          <w:p w14:paraId="2270A188" w14:textId="0AF84630" w:rsidR="003C580A" w:rsidRPr="000C3EAB" w:rsidRDefault="003C580A" w:rsidP="004F7B6E">
            <w:pPr>
              <w:bidi/>
              <w:spacing w:before="10" w:after="10"/>
              <w:jc w:val="left"/>
              <w:rPr>
                <w:b/>
                <w:bCs/>
                <w:color w:val="000000"/>
                <w:sz w:val="20"/>
                <w:lang w:eastAsia="zh-CN"/>
              </w:rPr>
            </w:pPr>
            <w:r w:rsidRPr="000C3EAB">
              <w:rPr>
                <w:b/>
                <w:bCs/>
                <w:color w:val="000000"/>
                <w:sz w:val="20"/>
              </w:rPr>
              <w:t>1,126</w:t>
            </w:r>
            <w:r w:rsidR="00805282" w:rsidRPr="000C3EAB">
              <w:rPr>
                <w:b/>
                <w:bCs/>
                <w:color w:val="000000"/>
                <w:sz w:val="20"/>
              </w:rPr>
              <w:t>.</w:t>
            </w:r>
            <w:r w:rsidRPr="000C3EAB">
              <w:rPr>
                <w:b/>
                <w:bCs/>
                <w:color w:val="000000"/>
                <w:sz w:val="20"/>
              </w:rPr>
              <w:t>22</w:t>
            </w:r>
          </w:p>
        </w:tc>
        <w:tc>
          <w:tcPr>
            <w:tcW w:w="1134" w:type="dxa"/>
            <w:tcBorders>
              <w:top w:val="single" w:sz="4" w:space="0" w:color="auto"/>
              <w:left w:val="nil"/>
              <w:bottom w:val="single" w:sz="4" w:space="0" w:color="auto"/>
              <w:right w:val="single" w:sz="4" w:space="0" w:color="auto"/>
            </w:tcBorders>
            <w:noWrap/>
            <w:vAlign w:val="center"/>
          </w:tcPr>
          <w:p w14:paraId="55F1AA3C" w14:textId="0B2EA688" w:rsidR="003C580A" w:rsidRPr="000C3EAB" w:rsidRDefault="003C580A" w:rsidP="004F7B6E">
            <w:pPr>
              <w:bidi/>
              <w:spacing w:before="10" w:after="10"/>
              <w:jc w:val="left"/>
              <w:rPr>
                <w:b/>
                <w:bCs/>
                <w:color w:val="000000"/>
                <w:sz w:val="20"/>
                <w:lang w:eastAsia="zh-CN"/>
              </w:rPr>
            </w:pPr>
            <w:r w:rsidRPr="000C3EAB">
              <w:rPr>
                <w:b/>
                <w:bCs/>
                <w:color w:val="000000"/>
                <w:sz w:val="20"/>
              </w:rPr>
              <w:t>1,230</w:t>
            </w:r>
            <w:r w:rsidR="00805282" w:rsidRPr="000C3EAB">
              <w:rPr>
                <w:b/>
                <w:bCs/>
                <w:color w:val="000000"/>
                <w:sz w:val="20"/>
              </w:rPr>
              <w:t>.</w:t>
            </w:r>
            <w:r w:rsidRPr="000C3EAB">
              <w:rPr>
                <w:b/>
                <w:bCs/>
                <w:color w:val="000000"/>
                <w:sz w:val="20"/>
              </w:rPr>
              <w:t>35</w:t>
            </w:r>
          </w:p>
        </w:tc>
        <w:tc>
          <w:tcPr>
            <w:tcW w:w="992" w:type="dxa"/>
            <w:tcBorders>
              <w:top w:val="single" w:sz="4" w:space="0" w:color="auto"/>
              <w:left w:val="nil"/>
              <w:bottom w:val="single" w:sz="4" w:space="0" w:color="auto"/>
              <w:right w:val="single" w:sz="4" w:space="0" w:color="auto"/>
            </w:tcBorders>
            <w:noWrap/>
            <w:vAlign w:val="center"/>
          </w:tcPr>
          <w:p w14:paraId="331C92BE" w14:textId="7313F5DB" w:rsidR="003C580A" w:rsidRPr="000C3EAB" w:rsidRDefault="003C580A" w:rsidP="004F7B6E">
            <w:pPr>
              <w:bidi/>
              <w:spacing w:before="10" w:after="10"/>
              <w:jc w:val="left"/>
              <w:rPr>
                <w:b/>
                <w:bCs/>
                <w:color w:val="000000"/>
                <w:sz w:val="20"/>
                <w:lang w:eastAsia="zh-CN"/>
              </w:rPr>
            </w:pPr>
            <w:r w:rsidRPr="000C3EAB">
              <w:rPr>
                <w:b/>
                <w:bCs/>
                <w:color w:val="000000"/>
                <w:sz w:val="20"/>
              </w:rPr>
              <w:t>1,154</w:t>
            </w:r>
            <w:r w:rsidR="00805282" w:rsidRPr="000C3EAB">
              <w:rPr>
                <w:b/>
                <w:bCs/>
                <w:color w:val="000000"/>
                <w:sz w:val="20"/>
              </w:rPr>
              <w:t>.</w:t>
            </w:r>
            <w:r w:rsidRPr="000C3EAB">
              <w:rPr>
                <w:b/>
                <w:bCs/>
                <w:color w:val="000000"/>
                <w:sz w:val="20"/>
              </w:rPr>
              <w:t>54</w:t>
            </w:r>
          </w:p>
        </w:tc>
        <w:tc>
          <w:tcPr>
            <w:tcW w:w="992" w:type="dxa"/>
            <w:tcBorders>
              <w:top w:val="single" w:sz="4" w:space="0" w:color="auto"/>
              <w:left w:val="nil"/>
              <w:bottom w:val="single" w:sz="4" w:space="0" w:color="auto"/>
              <w:right w:val="single" w:sz="4" w:space="0" w:color="auto"/>
            </w:tcBorders>
            <w:noWrap/>
            <w:vAlign w:val="center"/>
          </w:tcPr>
          <w:p w14:paraId="6A365FC8" w14:textId="2630F951" w:rsidR="003C580A" w:rsidRPr="000C3EAB" w:rsidRDefault="003C580A" w:rsidP="004F7B6E">
            <w:pPr>
              <w:bidi/>
              <w:spacing w:before="10" w:after="10"/>
              <w:jc w:val="left"/>
              <w:rPr>
                <w:b/>
                <w:bCs/>
                <w:color w:val="000000"/>
                <w:sz w:val="20"/>
              </w:rPr>
            </w:pPr>
            <w:r w:rsidRPr="000C3EAB">
              <w:rPr>
                <w:b/>
                <w:bCs/>
                <w:color w:val="000000"/>
                <w:sz w:val="20"/>
              </w:rPr>
              <w:t>932</w:t>
            </w:r>
            <w:r w:rsidR="00805282" w:rsidRPr="000C3EAB">
              <w:rPr>
                <w:b/>
                <w:bCs/>
                <w:color w:val="000000"/>
                <w:sz w:val="20"/>
              </w:rPr>
              <w:t>.</w:t>
            </w:r>
            <w:r w:rsidRPr="000C3EAB">
              <w:rPr>
                <w:b/>
                <w:bCs/>
                <w:color w:val="000000"/>
                <w:sz w:val="20"/>
              </w:rPr>
              <w:t>19</w:t>
            </w:r>
          </w:p>
        </w:tc>
        <w:tc>
          <w:tcPr>
            <w:tcW w:w="1134" w:type="dxa"/>
            <w:tcBorders>
              <w:top w:val="single" w:sz="4" w:space="0" w:color="auto"/>
              <w:left w:val="nil"/>
              <w:bottom w:val="single" w:sz="4" w:space="0" w:color="auto"/>
              <w:right w:val="single" w:sz="4" w:space="0" w:color="auto"/>
            </w:tcBorders>
            <w:noWrap/>
            <w:vAlign w:val="center"/>
          </w:tcPr>
          <w:p w14:paraId="430576EA" w14:textId="122721B8" w:rsidR="003C580A" w:rsidRPr="000C3EAB" w:rsidRDefault="003C580A" w:rsidP="004F7B6E">
            <w:pPr>
              <w:bidi/>
              <w:spacing w:before="10" w:after="10"/>
              <w:jc w:val="left"/>
              <w:rPr>
                <w:b/>
                <w:bCs/>
                <w:color w:val="000000"/>
                <w:sz w:val="20"/>
              </w:rPr>
            </w:pPr>
            <w:r w:rsidRPr="000C3EAB">
              <w:rPr>
                <w:b/>
                <w:bCs/>
                <w:color w:val="000000"/>
                <w:sz w:val="20"/>
              </w:rPr>
              <w:t>1,105</w:t>
            </w:r>
            <w:r w:rsidR="00805282" w:rsidRPr="000C3EAB">
              <w:rPr>
                <w:b/>
                <w:bCs/>
                <w:color w:val="000000"/>
                <w:sz w:val="20"/>
              </w:rPr>
              <w:t>.</w:t>
            </w:r>
            <w:r w:rsidRPr="000C3EAB">
              <w:rPr>
                <w:b/>
                <w:bCs/>
                <w:color w:val="000000"/>
                <w:sz w:val="20"/>
              </w:rPr>
              <w:t>69</w:t>
            </w:r>
          </w:p>
        </w:tc>
        <w:tc>
          <w:tcPr>
            <w:tcW w:w="847" w:type="dxa"/>
            <w:tcBorders>
              <w:top w:val="single" w:sz="4" w:space="0" w:color="auto"/>
              <w:left w:val="nil"/>
              <w:bottom w:val="single" w:sz="4" w:space="0" w:color="auto"/>
              <w:right w:val="single" w:sz="4" w:space="0" w:color="auto"/>
            </w:tcBorders>
            <w:noWrap/>
            <w:vAlign w:val="center"/>
          </w:tcPr>
          <w:p w14:paraId="43AFC121" w14:textId="348DE579" w:rsidR="003C580A" w:rsidRPr="000C3EAB" w:rsidRDefault="003C580A" w:rsidP="004F7B6E">
            <w:pPr>
              <w:bidi/>
              <w:spacing w:before="10" w:after="10"/>
              <w:jc w:val="left"/>
              <w:rPr>
                <w:b/>
                <w:bCs/>
                <w:color w:val="000000"/>
                <w:sz w:val="20"/>
                <w:lang w:eastAsia="zh-CN"/>
              </w:rPr>
            </w:pPr>
            <w:r w:rsidRPr="000C3EAB">
              <w:rPr>
                <w:b/>
                <w:bCs/>
                <w:color w:val="000000"/>
                <w:sz w:val="20"/>
              </w:rPr>
              <w:t>100</w:t>
            </w:r>
            <w:r w:rsidR="00805282" w:rsidRPr="000C3EAB">
              <w:rPr>
                <w:b/>
                <w:bCs/>
                <w:color w:val="000000"/>
                <w:sz w:val="20"/>
              </w:rPr>
              <w:t>.</w:t>
            </w:r>
            <w:r w:rsidRPr="000C3EAB">
              <w:rPr>
                <w:b/>
                <w:bCs/>
                <w:color w:val="000000"/>
                <w:sz w:val="20"/>
              </w:rPr>
              <w:t>0</w:t>
            </w:r>
          </w:p>
        </w:tc>
      </w:tr>
      <w:tr w:rsidR="003C580A" w:rsidRPr="000C3EAB" w14:paraId="60AC6AF4" w14:textId="77777777" w:rsidTr="003C580A">
        <w:trPr>
          <w:trHeight w:val="255"/>
        </w:trPr>
        <w:tc>
          <w:tcPr>
            <w:tcW w:w="9351" w:type="dxa"/>
            <w:gridSpan w:val="8"/>
            <w:tcBorders>
              <w:top w:val="single" w:sz="4" w:space="0" w:color="auto"/>
              <w:left w:val="single" w:sz="4" w:space="0" w:color="auto"/>
              <w:bottom w:val="single" w:sz="4" w:space="0" w:color="auto"/>
              <w:right w:val="single" w:sz="4" w:space="0" w:color="000000"/>
            </w:tcBorders>
            <w:vAlign w:val="center"/>
          </w:tcPr>
          <w:p w14:paraId="7AB3D983" w14:textId="784D2B39" w:rsidR="003C580A" w:rsidRPr="000C3EAB" w:rsidRDefault="00600EC6" w:rsidP="00B1160F">
            <w:pPr>
              <w:keepNext/>
              <w:bidi/>
              <w:spacing w:before="10" w:after="10"/>
              <w:jc w:val="center"/>
              <w:rPr>
                <w:b/>
                <w:bCs/>
                <w:color w:val="000000"/>
                <w:sz w:val="20"/>
                <w:lang w:eastAsia="zh-CN"/>
              </w:rPr>
            </w:pPr>
            <w:r w:rsidRPr="000C3EAB">
              <w:rPr>
                <w:b/>
                <w:bCs/>
                <w:color w:val="000000"/>
                <w:sz w:val="20"/>
                <w:rtl/>
                <w:lang w:eastAsia="zh-CN"/>
              </w:rPr>
              <w:t>طن من مكافئ ثاني أكسيد</w:t>
            </w:r>
            <w:r w:rsidR="00B1160F" w:rsidRPr="000C3EAB">
              <w:rPr>
                <w:b/>
                <w:bCs/>
                <w:color w:val="000000"/>
                <w:sz w:val="20"/>
                <w:rtl/>
                <w:lang w:eastAsia="zh-CN"/>
              </w:rPr>
              <w:t xml:space="preserve"> الكربون</w:t>
            </w:r>
          </w:p>
        </w:tc>
      </w:tr>
      <w:tr w:rsidR="00CA3C44" w:rsidRPr="000C3EAB" w14:paraId="258A907B" w14:textId="77777777" w:rsidTr="003C6196">
        <w:trPr>
          <w:trHeight w:val="20"/>
        </w:trPr>
        <w:tc>
          <w:tcPr>
            <w:tcW w:w="2125" w:type="dxa"/>
            <w:tcBorders>
              <w:top w:val="nil"/>
              <w:left w:val="single" w:sz="4" w:space="0" w:color="auto"/>
              <w:bottom w:val="single" w:sz="4" w:space="0" w:color="auto"/>
              <w:right w:val="single" w:sz="4" w:space="0" w:color="auto"/>
            </w:tcBorders>
            <w:noWrap/>
            <w:vAlign w:val="center"/>
          </w:tcPr>
          <w:p w14:paraId="518FEFED" w14:textId="156770DD" w:rsidR="00CA3C44" w:rsidRPr="000C3EAB" w:rsidRDefault="00CA3C44" w:rsidP="00CA3C44">
            <w:pPr>
              <w:bidi/>
              <w:spacing w:before="10" w:after="10"/>
              <w:jc w:val="left"/>
              <w:rPr>
                <w:color w:val="000000"/>
                <w:sz w:val="20"/>
                <w:lang w:eastAsia="zh-CN"/>
              </w:rPr>
            </w:pPr>
            <w:r w:rsidRPr="000C3EAB">
              <w:rPr>
                <w:color w:val="000000"/>
                <w:sz w:val="20"/>
                <w:rtl/>
                <w:lang w:eastAsia="zh-CN"/>
              </w:rPr>
              <w:t xml:space="preserve">تصنيع </w:t>
            </w:r>
            <w:r w:rsidR="001E5533" w:rsidRPr="000C3EAB">
              <w:rPr>
                <w:b/>
                <w:sz w:val="20"/>
                <w:rtl/>
              </w:rPr>
              <w:t>رغاوى</w:t>
            </w:r>
            <w:r w:rsidRPr="000C3EAB">
              <w:rPr>
                <w:b/>
                <w:sz w:val="20"/>
                <w:rtl/>
              </w:rPr>
              <w:t xml:space="preserve"> </w:t>
            </w:r>
            <w:r w:rsidRPr="000C3EAB">
              <w:rPr>
                <w:rFonts w:hint="cs"/>
                <w:b/>
                <w:sz w:val="20"/>
                <w:rtl/>
              </w:rPr>
              <w:t>البولسترين</w:t>
            </w:r>
            <w:r w:rsidRPr="000C3EAB">
              <w:rPr>
                <w:b/>
                <w:sz w:val="20"/>
                <w:rtl/>
              </w:rPr>
              <w:t xml:space="preserve"> </w:t>
            </w:r>
            <w:r w:rsidRPr="000C3EAB">
              <w:rPr>
                <w:rFonts w:hint="cs"/>
                <w:b/>
                <w:sz w:val="20"/>
                <w:rtl/>
              </w:rPr>
              <w:t>المسحوبة بالضغط</w:t>
            </w:r>
          </w:p>
        </w:tc>
        <w:tc>
          <w:tcPr>
            <w:tcW w:w="1134" w:type="dxa"/>
            <w:tcBorders>
              <w:top w:val="single" w:sz="4" w:space="0" w:color="auto"/>
              <w:left w:val="single" w:sz="4" w:space="0" w:color="auto"/>
              <w:bottom w:val="single" w:sz="4" w:space="0" w:color="auto"/>
              <w:right w:val="single" w:sz="4" w:space="0" w:color="auto"/>
            </w:tcBorders>
            <w:noWrap/>
            <w:vAlign w:val="center"/>
          </w:tcPr>
          <w:p w14:paraId="19F43669" w14:textId="77777777" w:rsidR="00CA3C44" w:rsidRPr="000C3EAB" w:rsidRDefault="00CA3C44" w:rsidP="004F7B6E">
            <w:pPr>
              <w:bidi/>
              <w:spacing w:before="10" w:after="10"/>
              <w:jc w:val="left"/>
              <w:rPr>
                <w:color w:val="000000"/>
                <w:sz w:val="20"/>
                <w:lang w:eastAsia="zh-CN"/>
              </w:rPr>
            </w:pPr>
            <w:r w:rsidRPr="000C3EAB">
              <w:rPr>
                <w:color w:val="000000"/>
                <w:sz w:val="20"/>
              </w:rPr>
              <w:t>9,201</w:t>
            </w:r>
          </w:p>
        </w:tc>
        <w:tc>
          <w:tcPr>
            <w:tcW w:w="993" w:type="dxa"/>
            <w:tcBorders>
              <w:top w:val="single" w:sz="4" w:space="0" w:color="auto"/>
              <w:left w:val="nil"/>
              <w:bottom w:val="single" w:sz="4" w:space="0" w:color="auto"/>
              <w:right w:val="single" w:sz="4" w:space="0" w:color="auto"/>
            </w:tcBorders>
            <w:noWrap/>
            <w:vAlign w:val="center"/>
          </w:tcPr>
          <w:p w14:paraId="48D80F6B" w14:textId="77777777" w:rsidR="00CA3C44" w:rsidRPr="000C3EAB" w:rsidRDefault="00CA3C44" w:rsidP="004F7B6E">
            <w:pPr>
              <w:bidi/>
              <w:spacing w:before="10" w:after="10"/>
              <w:jc w:val="left"/>
              <w:rPr>
                <w:color w:val="000000"/>
                <w:sz w:val="20"/>
                <w:lang w:eastAsia="zh-CN"/>
              </w:rPr>
            </w:pPr>
            <w:r w:rsidRPr="000C3EAB">
              <w:rPr>
                <w:color w:val="000000"/>
                <w:sz w:val="20"/>
              </w:rPr>
              <w:t>2,109</w:t>
            </w:r>
          </w:p>
        </w:tc>
        <w:tc>
          <w:tcPr>
            <w:tcW w:w="1134" w:type="dxa"/>
            <w:tcBorders>
              <w:top w:val="single" w:sz="4" w:space="0" w:color="auto"/>
              <w:left w:val="nil"/>
              <w:bottom w:val="single" w:sz="4" w:space="0" w:color="auto"/>
              <w:right w:val="single" w:sz="4" w:space="0" w:color="auto"/>
            </w:tcBorders>
            <w:noWrap/>
            <w:vAlign w:val="center"/>
          </w:tcPr>
          <w:p w14:paraId="23D45B55" w14:textId="77777777" w:rsidR="00CA3C44" w:rsidRPr="000C3EAB" w:rsidRDefault="00CA3C44" w:rsidP="004F7B6E">
            <w:pPr>
              <w:bidi/>
              <w:spacing w:before="10" w:after="10"/>
              <w:jc w:val="left"/>
              <w:rPr>
                <w:color w:val="000000"/>
                <w:sz w:val="20"/>
                <w:lang w:eastAsia="zh-CN"/>
              </w:rPr>
            </w:pPr>
            <w:r w:rsidRPr="000C3EAB">
              <w:rPr>
                <w:color w:val="000000"/>
                <w:sz w:val="20"/>
              </w:rPr>
              <w:t>2,728</w:t>
            </w:r>
          </w:p>
        </w:tc>
        <w:tc>
          <w:tcPr>
            <w:tcW w:w="992" w:type="dxa"/>
            <w:tcBorders>
              <w:top w:val="single" w:sz="4" w:space="0" w:color="auto"/>
              <w:left w:val="nil"/>
              <w:bottom w:val="single" w:sz="4" w:space="0" w:color="auto"/>
              <w:right w:val="single" w:sz="4" w:space="0" w:color="auto"/>
            </w:tcBorders>
            <w:noWrap/>
            <w:vAlign w:val="center"/>
          </w:tcPr>
          <w:p w14:paraId="24C08F17" w14:textId="77777777" w:rsidR="00CA3C44" w:rsidRPr="000C3EAB" w:rsidRDefault="00CA3C44" w:rsidP="004F7B6E">
            <w:pPr>
              <w:bidi/>
              <w:spacing w:before="10" w:after="10"/>
              <w:jc w:val="left"/>
              <w:rPr>
                <w:color w:val="000000"/>
                <w:sz w:val="20"/>
                <w:lang w:eastAsia="zh-CN"/>
              </w:rPr>
            </w:pPr>
            <w:r w:rsidRPr="000C3EAB">
              <w:rPr>
                <w:color w:val="000000"/>
                <w:sz w:val="20"/>
                <w:lang w:eastAsia="zh-CN"/>
              </w:rPr>
              <w:t>0</w:t>
            </w:r>
          </w:p>
        </w:tc>
        <w:tc>
          <w:tcPr>
            <w:tcW w:w="992" w:type="dxa"/>
            <w:tcBorders>
              <w:top w:val="single" w:sz="4" w:space="0" w:color="auto"/>
              <w:left w:val="nil"/>
              <w:bottom w:val="single" w:sz="4" w:space="0" w:color="auto"/>
              <w:right w:val="single" w:sz="4" w:space="0" w:color="auto"/>
            </w:tcBorders>
            <w:noWrap/>
            <w:vAlign w:val="center"/>
          </w:tcPr>
          <w:p w14:paraId="0A3E3C93" w14:textId="77777777" w:rsidR="00CA3C44" w:rsidRPr="000C3EAB" w:rsidRDefault="00CA3C44" w:rsidP="004F7B6E">
            <w:pPr>
              <w:bidi/>
              <w:spacing w:before="10" w:after="10"/>
              <w:jc w:val="left"/>
              <w:rPr>
                <w:color w:val="000000"/>
                <w:sz w:val="20"/>
              </w:rPr>
            </w:pPr>
            <w:r w:rsidRPr="000C3EAB">
              <w:rPr>
                <w:color w:val="000000"/>
                <w:sz w:val="20"/>
              </w:rPr>
              <w:t>0</w:t>
            </w:r>
          </w:p>
        </w:tc>
        <w:tc>
          <w:tcPr>
            <w:tcW w:w="1134" w:type="dxa"/>
            <w:tcBorders>
              <w:top w:val="single" w:sz="4" w:space="0" w:color="auto"/>
              <w:left w:val="nil"/>
              <w:bottom w:val="single" w:sz="4" w:space="0" w:color="auto"/>
              <w:right w:val="single" w:sz="4" w:space="0" w:color="auto"/>
            </w:tcBorders>
            <w:vAlign w:val="center"/>
          </w:tcPr>
          <w:p w14:paraId="10A6975E" w14:textId="77777777" w:rsidR="00CA3C44" w:rsidRPr="000C3EAB" w:rsidRDefault="00CA3C44" w:rsidP="004F7B6E">
            <w:pPr>
              <w:bidi/>
              <w:spacing w:before="10" w:after="10"/>
              <w:jc w:val="left"/>
              <w:rPr>
                <w:color w:val="000000"/>
                <w:sz w:val="20"/>
              </w:rPr>
            </w:pPr>
            <w:r w:rsidRPr="000C3EAB">
              <w:rPr>
                <w:color w:val="000000"/>
                <w:sz w:val="20"/>
              </w:rPr>
              <w:t>909</w:t>
            </w:r>
          </w:p>
        </w:tc>
        <w:tc>
          <w:tcPr>
            <w:tcW w:w="847" w:type="dxa"/>
            <w:tcBorders>
              <w:top w:val="single" w:sz="4" w:space="0" w:color="auto"/>
              <w:left w:val="nil"/>
              <w:bottom w:val="single" w:sz="4" w:space="0" w:color="auto"/>
              <w:right w:val="single" w:sz="4" w:space="0" w:color="auto"/>
            </w:tcBorders>
            <w:noWrap/>
            <w:vAlign w:val="center"/>
          </w:tcPr>
          <w:p w14:paraId="62099AF5" w14:textId="6DE3A565" w:rsidR="00CA3C44" w:rsidRPr="000C3EAB" w:rsidRDefault="00CA3C44" w:rsidP="004F7B6E">
            <w:pPr>
              <w:bidi/>
              <w:spacing w:before="10" w:after="10"/>
              <w:jc w:val="left"/>
              <w:rPr>
                <w:color w:val="000000"/>
                <w:sz w:val="20"/>
              </w:rPr>
            </w:pPr>
            <w:r w:rsidRPr="000C3EAB">
              <w:rPr>
                <w:color w:val="000000"/>
                <w:sz w:val="20"/>
              </w:rPr>
              <w:t>0.0</w:t>
            </w:r>
          </w:p>
        </w:tc>
      </w:tr>
      <w:tr w:rsidR="00CA3C44" w:rsidRPr="000C3EAB" w14:paraId="1801966A" w14:textId="77777777" w:rsidTr="003C6196">
        <w:trPr>
          <w:trHeight w:val="20"/>
        </w:trPr>
        <w:tc>
          <w:tcPr>
            <w:tcW w:w="2125" w:type="dxa"/>
            <w:tcBorders>
              <w:top w:val="nil"/>
              <w:left w:val="single" w:sz="4" w:space="0" w:color="auto"/>
              <w:bottom w:val="single" w:sz="4" w:space="0" w:color="auto"/>
              <w:right w:val="single" w:sz="4" w:space="0" w:color="auto"/>
            </w:tcBorders>
            <w:noWrap/>
            <w:vAlign w:val="center"/>
            <w:hideMark/>
          </w:tcPr>
          <w:p w14:paraId="4FD5929A" w14:textId="28C3C764" w:rsidR="00CA3C44" w:rsidRPr="000C3EAB" w:rsidRDefault="00CA3C44" w:rsidP="00CA3C44">
            <w:pPr>
              <w:keepNext/>
              <w:bidi/>
              <w:spacing w:before="10" w:after="10"/>
              <w:jc w:val="left"/>
              <w:rPr>
                <w:color w:val="000000"/>
                <w:sz w:val="20"/>
                <w:lang w:eastAsia="zh-CN"/>
              </w:rPr>
            </w:pPr>
            <w:r w:rsidRPr="000C3EAB">
              <w:rPr>
                <w:color w:val="000000"/>
                <w:sz w:val="20"/>
                <w:rtl/>
                <w:lang w:eastAsia="zh-CN"/>
              </w:rPr>
              <w:t>تصنيع معدات مكافحة الحرائق</w:t>
            </w:r>
          </w:p>
        </w:tc>
        <w:tc>
          <w:tcPr>
            <w:tcW w:w="1134" w:type="dxa"/>
            <w:tcBorders>
              <w:top w:val="nil"/>
              <w:left w:val="single" w:sz="4" w:space="0" w:color="auto"/>
              <w:bottom w:val="single" w:sz="4" w:space="0" w:color="auto"/>
              <w:right w:val="single" w:sz="4" w:space="0" w:color="auto"/>
            </w:tcBorders>
            <w:noWrap/>
            <w:vAlign w:val="center"/>
            <w:hideMark/>
          </w:tcPr>
          <w:p w14:paraId="4F660891" w14:textId="77777777" w:rsidR="00CA3C44" w:rsidRPr="000C3EAB" w:rsidRDefault="00CA3C44" w:rsidP="004F7B6E">
            <w:pPr>
              <w:keepNext/>
              <w:bidi/>
              <w:spacing w:before="10" w:after="10"/>
              <w:jc w:val="left"/>
              <w:rPr>
                <w:color w:val="000000"/>
                <w:sz w:val="20"/>
                <w:lang w:eastAsia="zh-CN"/>
              </w:rPr>
            </w:pPr>
            <w:r w:rsidRPr="000C3EAB">
              <w:rPr>
                <w:color w:val="000000"/>
                <w:sz w:val="20"/>
              </w:rPr>
              <w:t>39,960</w:t>
            </w:r>
          </w:p>
        </w:tc>
        <w:tc>
          <w:tcPr>
            <w:tcW w:w="993" w:type="dxa"/>
            <w:tcBorders>
              <w:top w:val="nil"/>
              <w:left w:val="nil"/>
              <w:bottom w:val="single" w:sz="4" w:space="0" w:color="auto"/>
              <w:right w:val="single" w:sz="4" w:space="0" w:color="auto"/>
            </w:tcBorders>
            <w:noWrap/>
            <w:vAlign w:val="center"/>
          </w:tcPr>
          <w:p w14:paraId="18638EBA" w14:textId="77777777" w:rsidR="00CA3C44" w:rsidRPr="000C3EAB" w:rsidRDefault="00CA3C44" w:rsidP="004F7B6E">
            <w:pPr>
              <w:keepNext/>
              <w:bidi/>
              <w:spacing w:before="10" w:after="10"/>
              <w:jc w:val="left"/>
              <w:rPr>
                <w:color w:val="000000"/>
                <w:sz w:val="20"/>
                <w:lang w:eastAsia="zh-CN"/>
              </w:rPr>
            </w:pPr>
            <w:r w:rsidRPr="000C3EAB">
              <w:rPr>
                <w:color w:val="000000"/>
                <w:sz w:val="20"/>
              </w:rPr>
              <w:t>31,720</w:t>
            </w:r>
          </w:p>
        </w:tc>
        <w:tc>
          <w:tcPr>
            <w:tcW w:w="1134" w:type="dxa"/>
            <w:tcBorders>
              <w:top w:val="nil"/>
              <w:left w:val="nil"/>
              <w:bottom w:val="single" w:sz="4" w:space="0" w:color="auto"/>
              <w:right w:val="single" w:sz="4" w:space="0" w:color="auto"/>
            </w:tcBorders>
            <w:noWrap/>
            <w:vAlign w:val="center"/>
          </w:tcPr>
          <w:p w14:paraId="3E672633" w14:textId="77777777" w:rsidR="00CA3C44" w:rsidRPr="000C3EAB" w:rsidRDefault="00CA3C44" w:rsidP="004F7B6E">
            <w:pPr>
              <w:keepNext/>
              <w:bidi/>
              <w:spacing w:before="10" w:after="10"/>
              <w:jc w:val="left"/>
              <w:rPr>
                <w:color w:val="000000"/>
                <w:sz w:val="20"/>
                <w:lang w:eastAsia="zh-CN"/>
              </w:rPr>
            </w:pPr>
            <w:r w:rsidRPr="000C3EAB">
              <w:rPr>
                <w:color w:val="000000"/>
                <w:sz w:val="20"/>
              </w:rPr>
              <w:t>34,583</w:t>
            </w:r>
          </w:p>
        </w:tc>
        <w:tc>
          <w:tcPr>
            <w:tcW w:w="992" w:type="dxa"/>
            <w:tcBorders>
              <w:top w:val="nil"/>
              <w:left w:val="nil"/>
              <w:bottom w:val="single" w:sz="4" w:space="0" w:color="auto"/>
              <w:right w:val="single" w:sz="4" w:space="0" w:color="auto"/>
            </w:tcBorders>
            <w:noWrap/>
            <w:vAlign w:val="center"/>
          </w:tcPr>
          <w:p w14:paraId="163147F3" w14:textId="77777777" w:rsidR="00CA3C44" w:rsidRPr="000C3EAB" w:rsidRDefault="00CA3C44" w:rsidP="004F7B6E">
            <w:pPr>
              <w:keepNext/>
              <w:bidi/>
              <w:spacing w:before="10" w:after="10"/>
              <w:jc w:val="left"/>
              <w:rPr>
                <w:color w:val="000000"/>
                <w:sz w:val="20"/>
                <w:lang w:eastAsia="zh-CN"/>
              </w:rPr>
            </w:pPr>
            <w:r w:rsidRPr="000C3EAB">
              <w:rPr>
                <w:color w:val="000000"/>
                <w:sz w:val="20"/>
              </w:rPr>
              <w:t>17,291</w:t>
            </w:r>
          </w:p>
        </w:tc>
        <w:tc>
          <w:tcPr>
            <w:tcW w:w="992" w:type="dxa"/>
            <w:tcBorders>
              <w:top w:val="nil"/>
              <w:left w:val="nil"/>
              <w:bottom w:val="single" w:sz="4" w:space="0" w:color="auto"/>
              <w:right w:val="single" w:sz="4" w:space="0" w:color="auto"/>
            </w:tcBorders>
            <w:noWrap/>
            <w:vAlign w:val="center"/>
          </w:tcPr>
          <w:p w14:paraId="7BA1EB72" w14:textId="77777777" w:rsidR="00CA3C44" w:rsidRPr="000C3EAB" w:rsidRDefault="00CA3C44" w:rsidP="004F7B6E">
            <w:pPr>
              <w:keepNext/>
              <w:bidi/>
              <w:spacing w:before="10" w:after="10"/>
              <w:jc w:val="left"/>
              <w:rPr>
                <w:color w:val="000000"/>
                <w:sz w:val="20"/>
              </w:rPr>
            </w:pPr>
            <w:r w:rsidRPr="000C3EAB">
              <w:rPr>
                <w:color w:val="000000"/>
                <w:sz w:val="20"/>
              </w:rPr>
              <w:t>10,497</w:t>
            </w:r>
          </w:p>
        </w:tc>
        <w:tc>
          <w:tcPr>
            <w:tcW w:w="1134" w:type="dxa"/>
            <w:tcBorders>
              <w:top w:val="nil"/>
              <w:left w:val="nil"/>
              <w:bottom w:val="single" w:sz="4" w:space="0" w:color="auto"/>
              <w:right w:val="single" w:sz="4" w:space="0" w:color="auto"/>
            </w:tcBorders>
            <w:vAlign w:val="center"/>
          </w:tcPr>
          <w:p w14:paraId="0DD28122" w14:textId="77777777" w:rsidR="00CA3C44" w:rsidRPr="000C3EAB" w:rsidRDefault="00CA3C44" w:rsidP="004F7B6E">
            <w:pPr>
              <w:keepNext/>
              <w:bidi/>
              <w:spacing w:before="10" w:after="10"/>
              <w:jc w:val="left"/>
              <w:rPr>
                <w:color w:val="000000"/>
                <w:sz w:val="20"/>
              </w:rPr>
            </w:pPr>
            <w:r w:rsidRPr="000C3EAB">
              <w:rPr>
                <w:color w:val="000000"/>
                <w:sz w:val="20"/>
              </w:rPr>
              <w:t>20,790</w:t>
            </w:r>
          </w:p>
        </w:tc>
        <w:tc>
          <w:tcPr>
            <w:tcW w:w="847" w:type="dxa"/>
            <w:tcBorders>
              <w:top w:val="nil"/>
              <w:left w:val="nil"/>
              <w:bottom w:val="single" w:sz="4" w:space="0" w:color="auto"/>
              <w:right w:val="single" w:sz="4" w:space="0" w:color="auto"/>
            </w:tcBorders>
            <w:noWrap/>
            <w:vAlign w:val="center"/>
          </w:tcPr>
          <w:p w14:paraId="5FB0AD9F" w14:textId="1460112F" w:rsidR="00CA3C44" w:rsidRPr="000C3EAB" w:rsidRDefault="00CA3C44" w:rsidP="004F7B6E">
            <w:pPr>
              <w:keepNext/>
              <w:bidi/>
              <w:spacing w:before="10" w:after="10"/>
              <w:jc w:val="left"/>
              <w:rPr>
                <w:color w:val="000000"/>
                <w:sz w:val="20"/>
              </w:rPr>
            </w:pPr>
            <w:r w:rsidRPr="000C3EAB">
              <w:rPr>
                <w:color w:val="000000"/>
                <w:sz w:val="20"/>
              </w:rPr>
              <w:t>1.0</w:t>
            </w:r>
          </w:p>
        </w:tc>
      </w:tr>
      <w:tr w:rsidR="00CA3C44" w:rsidRPr="000C3EAB" w14:paraId="6310062E" w14:textId="77777777" w:rsidTr="003C6196">
        <w:trPr>
          <w:trHeight w:val="20"/>
        </w:trPr>
        <w:tc>
          <w:tcPr>
            <w:tcW w:w="2125" w:type="dxa"/>
            <w:tcBorders>
              <w:top w:val="nil"/>
              <w:left w:val="single" w:sz="4" w:space="0" w:color="auto"/>
              <w:bottom w:val="single" w:sz="4" w:space="0" w:color="auto"/>
              <w:right w:val="single" w:sz="4" w:space="0" w:color="auto"/>
            </w:tcBorders>
            <w:vAlign w:val="center"/>
          </w:tcPr>
          <w:p w14:paraId="0FF41855" w14:textId="160454EE" w:rsidR="00CA3C44" w:rsidRPr="000C3EAB" w:rsidRDefault="00CA3C44" w:rsidP="00CA3C44">
            <w:pPr>
              <w:bidi/>
              <w:spacing w:before="10" w:after="10"/>
              <w:jc w:val="center"/>
              <w:rPr>
                <w:b/>
                <w:bCs/>
                <w:color w:val="000000"/>
                <w:sz w:val="20"/>
                <w:lang w:eastAsia="zh-CN"/>
              </w:rPr>
            </w:pPr>
            <w:r w:rsidRPr="000C3EAB">
              <w:rPr>
                <w:b/>
                <w:bCs/>
                <w:i/>
                <w:iCs/>
                <w:color w:val="000000"/>
                <w:sz w:val="20"/>
                <w:rtl/>
                <w:lang w:eastAsia="zh-CN"/>
              </w:rPr>
              <w:t>المجموع الفرعي</w:t>
            </w:r>
            <w:r w:rsidRPr="000C3EAB">
              <w:rPr>
                <w:b/>
                <w:bCs/>
                <w:i/>
                <w:iCs/>
                <w:color w:val="000000"/>
                <w:sz w:val="20"/>
                <w:szCs w:val="24"/>
                <w:rtl/>
                <w:lang w:eastAsia="zh-CN"/>
              </w:rPr>
              <w:t xml:space="preserve"> </w:t>
            </w:r>
            <w:r w:rsidRPr="000C3EAB">
              <w:rPr>
                <w:rFonts w:hint="cs"/>
                <w:b/>
                <w:bCs/>
                <w:i/>
                <w:iCs/>
                <w:color w:val="000000"/>
                <w:sz w:val="20"/>
                <w:rtl/>
                <w:lang w:eastAsia="zh-CN"/>
              </w:rPr>
              <w:t>ل</w:t>
            </w:r>
            <w:r w:rsidRPr="000C3EAB">
              <w:rPr>
                <w:b/>
                <w:bCs/>
                <w:i/>
                <w:iCs/>
                <w:color w:val="000000"/>
                <w:sz w:val="20"/>
                <w:rtl/>
                <w:lang w:eastAsia="zh-CN"/>
              </w:rPr>
              <w:t>لتصنيع</w:t>
            </w:r>
          </w:p>
        </w:tc>
        <w:tc>
          <w:tcPr>
            <w:tcW w:w="1134" w:type="dxa"/>
            <w:tcBorders>
              <w:top w:val="nil"/>
              <w:left w:val="single" w:sz="4" w:space="0" w:color="auto"/>
              <w:bottom w:val="single" w:sz="4" w:space="0" w:color="auto"/>
              <w:right w:val="single" w:sz="4" w:space="0" w:color="auto"/>
            </w:tcBorders>
            <w:noWrap/>
            <w:vAlign w:val="center"/>
          </w:tcPr>
          <w:p w14:paraId="225634B8" w14:textId="77777777" w:rsidR="00CA3C44" w:rsidRPr="000C3EAB" w:rsidRDefault="00CA3C44" w:rsidP="004F7B6E">
            <w:pPr>
              <w:bidi/>
              <w:spacing w:before="10" w:after="10"/>
              <w:jc w:val="left"/>
              <w:rPr>
                <w:b/>
                <w:bCs/>
                <w:i/>
                <w:iCs/>
                <w:color w:val="000000"/>
                <w:sz w:val="20"/>
                <w:lang w:eastAsia="zh-CN"/>
              </w:rPr>
            </w:pPr>
            <w:r w:rsidRPr="000C3EAB">
              <w:rPr>
                <w:b/>
                <w:bCs/>
                <w:i/>
                <w:iCs/>
                <w:color w:val="000000"/>
                <w:sz w:val="20"/>
              </w:rPr>
              <w:t>49,161</w:t>
            </w:r>
          </w:p>
        </w:tc>
        <w:tc>
          <w:tcPr>
            <w:tcW w:w="993" w:type="dxa"/>
            <w:tcBorders>
              <w:top w:val="nil"/>
              <w:left w:val="nil"/>
              <w:bottom w:val="single" w:sz="4" w:space="0" w:color="auto"/>
              <w:right w:val="single" w:sz="4" w:space="0" w:color="auto"/>
            </w:tcBorders>
            <w:noWrap/>
            <w:vAlign w:val="center"/>
          </w:tcPr>
          <w:p w14:paraId="60314764" w14:textId="77777777" w:rsidR="00CA3C44" w:rsidRPr="000C3EAB" w:rsidRDefault="00CA3C44" w:rsidP="004F7B6E">
            <w:pPr>
              <w:bidi/>
              <w:spacing w:before="10" w:after="10"/>
              <w:jc w:val="left"/>
              <w:rPr>
                <w:b/>
                <w:bCs/>
                <w:i/>
                <w:iCs/>
                <w:color w:val="000000"/>
                <w:sz w:val="20"/>
                <w:lang w:eastAsia="zh-CN"/>
              </w:rPr>
            </w:pPr>
            <w:r w:rsidRPr="000C3EAB">
              <w:rPr>
                <w:b/>
                <w:bCs/>
                <w:i/>
                <w:iCs/>
                <w:color w:val="000000"/>
                <w:sz w:val="20"/>
              </w:rPr>
              <w:t>33,829</w:t>
            </w:r>
          </w:p>
        </w:tc>
        <w:tc>
          <w:tcPr>
            <w:tcW w:w="1134" w:type="dxa"/>
            <w:tcBorders>
              <w:top w:val="nil"/>
              <w:left w:val="nil"/>
              <w:bottom w:val="single" w:sz="4" w:space="0" w:color="auto"/>
              <w:right w:val="single" w:sz="4" w:space="0" w:color="auto"/>
            </w:tcBorders>
            <w:noWrap/>
            <w:vAlign w:val="center"/>
          </w:tcPr>
          <w:p w14:paraId="5D8CAB48" w14:textId="77777777" w:rsidR="00CA3C44" w:rsidRPr="000C3EAB" w:rsidRDefault="00CA3C44" w:rsidP="004F7B6E">
            <w:pPr>
              <w:bidi/>
              <w:spacing w:before="10" w:after="10"/>
              <w:jc w:val="left"/>
              <w:rPr>
                <w:b/>
                <w:bCs/>
                <w:i/>
                <w:iCs/>
                <w:color w:val="000000"/>
                <w:sz w:val="20"/>
                <w:lang w:eastAsia="zh-CN"/>
              </w:rPr>
            </w:pPr>
            <w:r w:rsidRPr="000C3EAB">
              <w:rPr>
                <w:b/>
                <w:bCs/>
                <w:i/>
                <w:iCs/>
                <w:color w:val="000000"/>
                <w:sz w:val="20"/>
              </w:rPr>
              <w:t>37,311</w:t>
            </w:r>
          </w:p>
        </w:tc>
        <w:tc>
          <w:tcPr>
            <w:tcW w:w="992" w:type="dxa"/>
            <w:tcBorders>
              <w:top w:val="nil"/>
              <w:left w:val="nil"/>
              <w:bottom w:val="single" w:sz="4" w:space="0" w:color="auto"/>
              <w:right w:val="single" w:sz="4" w:space="0" w:color="auto"/>
            </w:tcBorders>
            <w:noWrap/>
            <w:vAlign w:val="center"/>
          </w:tcPr>
          <w:p w14:paraId="7893CED5" w14:textId="77777777" w:rsidR="00CA3C44" w:rsidRPr="000C3EAB" w:rsidRDefault="00CA3C44" w:rsidP="004F7B6E">
            <w:pPr>
              <w:bidi/>
              <w:spacing w:before="10" w:after="10"/>
              <w:jc w:val="left"/>
              <w:rPr>
                <w:b/>
                <w:bCs/>
                <w:i/>
                <w:iCs/>
                <w:color w:val="000000"/>
                <w:sz w:val="20"/>
                <w:lang w:eastAsia="zh-CN"/>
              </w:rPr>
            </w:pPr>
            <w:r w:rsidRPr="000C3EAB">
              <w:rPr>
                <w:b/>
                <w:bCs/>
                <w:i/>
                <w:iCs/>
                <w:color w:val="000000"/>
                <w:sz w:val="20"/>
              </w:rPr>
              <w:t>17,291</w:t>
            </w:r>
          </w:p>
        </w:tc>
        <w:tc>
          <w:tcPr>
            <w:tcW w:w="992" w:type="dxa"/>
            <w:tcBorders>
              <w:top w:val="nil"/>
              <w:left w:val="nil"/>
              <w:bottom w:val="single" w:sz="4" w:space="0" w:color="auto"/>
              <w:right w:val="single" w:sz="4" w:space="0" w:color="auto"/>
            </w:tcBorders>
            <w:noWrap/>
            <w:vAlign w:val="center"/>
          </w:tcPr>
          <w:p w14:paraId="5972ADE0" w14:textId="77777777" w:rsidR="00CA3C44" w:rsidRPr="000C3EAB" w:rsidRDefault="00CA3C44" w:rsidP="004F7B6E">
            <w:pPr>
              <w:bidi/>
              <w:spacing w:before="10" w:after="10"/>
              <w:jc w:val="left"/>
              <w:rPr>
                <w:b/>
                <w:bCs/>
                <w:i/>
                <w:iCs/>
                <w:color w:val="000000"/>
                <w:sz w:val="20"/>
              </w:rPr>
            </w:pPr>
            <w:r w:rsidRPr="000C3EAB">
              <w:rPr>
                <w:b/>
                <w:bCs/>
                <w:i/>
                <w:iCs/>
                <w:color w:val="000000"/>
                <w:sz w:val="20"/>
              </w:rPr>
              <w:t>10,497</w:t>
            </w:r>
          </w:p>
        </w:tc>
        <w:tc>
          <w:tcPr>
            <w:tcW w:w="1134" w:type="dxa"/>
            <w:tcBorders>
              <w:top w:val="nil"/>
              <w:left w:val="nil"/>
              <w:bottom w:val="single" w:sz="4" w:space="0" w:color="auto"/>
              <w:right w:val="single" w:sz="4" w:space="0" w:color="auto"/>
            </w:tcBorders>
            <w:vAlign w:val="center"/>
          </w:tcPr>
          <w:p w14:paraId="1F8544D1" w14:textId="77777777" w:rsidR="00CA3C44" w:rsidRPr="000C3EAB" w:rsidRDefault="00CA3C44" w:rsidP="004F7B6E">
            <w:pPr>
              <w:bidi/>
              <w:spacing w:before="10" w:after="10"/>
              <w:jc w:val="left"/>
              <w:rPr>
                <w:b/>
                <w:bCs/>
                <w:i/>
                <w:iCs/>
                <w:color w:val="000000"/>
                <w:sz w:val="20"/>
              </w:rPr>
            </w:pPr>
            <w:r w:rsidRPr="000C3EAB">
              <w:rPr>
                <w:b/>
                <w:bCs/>
                <w:i/>
                <w:iCs/>
                <w:color w:val="000000"/>
                <w:sz w:val="20"/>
              </w:rPr>
              <w:t>21,700</w:t>
            </w:r>
          </w:p>
        </w:tc>
        <w:tc>
          <w:tcPr>
            <w:tcW w:w="847" w:type="dxa"/>
            <w:tcBorders>
              <w:top w:val="nil"/>
              <w:left w:val="nil"/>
              <w:bottom w:val="single" w:sz="4" w:space="0" w:color="auto"/>
              <w:right w:val="single" w:sz="4" w:space="0" w:color="auto"/>
            </w:tcBorders>
            <w:noWrap/>
            <w:vAlign w:val="center"/>
          </w:tcPr>
          <w:p w14:paraId="56ADC29E" w14:textId="7B8D659B" w:rsidR="00CA3C44" w:rsidRPr="000C3EAB" w:rsidRDefault="00CA3C44" w:rsidP="004F7B6E">
            <w:pPr>
              <w:bidi/>
              <w:spacing w:before="10" w:after="10"/>
              <w:jc w:val="left"/>
              <w:rPr>
                <w:b/>
                <w:bCs/>
                <w:i/>
                <w:iCs/>
                <w:color w:val="000000"/>
                <w:sz w:val="20"/>
              </w:rPr>
            </w:pPr>
            <w:r w:rsidRPr="000C3EAB">
              <w:rPr>
                <w:b/>
                <w:bCs/>
                <w:i/>
                <w:iCs/>
                <w:color w:val="000000"/>
                <w:sz w:val="20"/>
              </w:rPr>
              <w:t>1.0</w:t>
            </w:r>
          </w:p>
        </w:tc>
      </w:tr>
      <w:tr w:rsidR="00CA3C44" w:rsidRPr="000C3EAB" w14:paraId="11952DF9" w14:textId="77777777" w:rsidTr="00CA3C44">
        <w:trPr>
          <w:trHeight w:val="20"/>
        </w:trPr>
        <w:tc>
          <w:tcPr>
            <w:tcW w:w="2125" w:type="dxa"/>
            <w:tcBorders>
              <w:top w:val="nil"/>
              <w:left w:val="single" w:sz="4" w:space="0" w:color="auto"/>
              <w:bottom w:val="single" w:sz="4" w:space="0" w:color="auto"/>
              <w:right w:val="single" w:sz="4" w:space="0" w:color="auto"/>
            </w:tcBorders>
            <w:noWrap/>
            <w:vAlign w:val="center"/>
            <w:hideMark/>
          </w:tcPr>
          <w:p w14:paraId="78CA0A4B" w14:textId="5510D6C9" w:rsidR="00CA3C44" w:rsidRPr="000C3EAB" w:rsidRDefault="00CA3C44" w:rsidP="00CA3C44">
            <w:pPr>
              <w:bidi/>
              <w:spacing w:before="10" w:after="10"/>
              <w:jc w:val="left"/>
              <w:rPr>
                <w:color w:val="000000"/>
                <w:sz w:val="20"/>
                <w:lang w:eastAsia="zh-CN"/>
              </w:rPr>
            </w:pPr>
            <w:r w:rsidRPr="000C3EAB">
              <w:rPr>
                <w:color w:val="000000"/>
                <w:sz w:val="20"/>
                <w:rtl/>
                <w:lang w:eastAsia="zh-CN"/>
              </w:rPr>
              <w:t>الخدمة</w:t>
            </w:r>
          </w:p>
        </w:tc>
        <w:tc>
          <w:tcPr>
            <w:tcW w:w="1134" w:type="dxa"/>
            <w:tcBorders>
              <w:top w:val="nil"/>
              <w:left w:val="nil"/>
              <w:bottom w:val="single" w:sz="4" w:space="0" w:color="auto"/>
              <w:right w:val="single" w:sz="4" w:space="0" w:color="auto"/>
            </w:tcBorders>
            <w:noWrap/>
            <w:vAlign w:val="center"/>
            <w:hideMark/>
          </w:tcPr>
          <w:p w14:paraId="79F9DB8D" w14:textId="77777777" w:rsidR="00CA3C44" w:rsidRPr="000C3EAB" w:rsidRDefault="00CA3C44" w:rsidP="004F7B6E">
            <w:pPr>
              <w:bidi/>
              <w:spacing w:before="10" w:after="10"/>
              <w:jc w:val="left"/>
              <w:rPr>
                <w:color w:val="000000"/>
                <w:sz w:val="19"/>
                <w:szCs w:val="19"/>
                <w:lang w:eastAsia="zh-CN"/>
              </w:rPr>
            </w:pPr>
            <w:r w:rsidRPr="000C3EAB">
              <w:rPr>
                <w:color w:val="000000"/>
                <w:sz w:val="19"/>
                <w:szCs w:val="19"/>
                <w:lang w:eastAsia="zh-CN"/>
              </w:rPr>
              <w:t>1,983,616</w:t>
            </w:r>
          </w:p>
        </w:tc>
        <w:tc>
          <w:tcPr>
            <w:tcW w:w="993" w:type="dxa"/>
            <w:tcBorders>
              <w:top w:val="nil"/>
              <w:left w:val="nil"/>
              <w:bottom w:val="single" w:sz="4" w:space="0" w:color="auto"/>
              <w:right w:val="single" w:sz="4" w:space="0" w:color="auto"/>
            </w:tcBorders>
            <w:noWrap/>
            <w:vAlign w:val="center"/>
          </w:tcPr>
          <w:p w14:paraId="01689741" w14:textId="77777777" w:rsidR="00CA3C44" w:rsidRPr="000C3EAB" w:rsidRDefault="00CA3C44" w:rsidP="004F7B6E">
            <w:pPr>
              <w:bidi/>
              <w:spacing w:before="10" w:after="10"/>
              <w:jc w:val="left"/>
              <w:rPr>
                <w:color w:val="000000"/>
                <w:sz w:val="19"/>
                <w:szCs w:val="19"/>
                <w:lang w:eastAsia="zh-CN"/>
              </w:rPr>
            </w:pPr>
            <w:r w:rsidRPr="000C3EAB">
              <w:rPr>
                <w:color w:val="000000"/>
                <w:sz w:val="19"/>
                <w:szCs w:val="19"/>
                <w:lang w:eastAsia="zh-CN"/>
              </w:rPr>
              <w:t>1,896,366</w:t>
            </w:r>
          </w:p>
        </w:tc>
        <w:tc>
          <w:tcPr>
            <w:tcW w:w="1134" w:type="dxa"/>
            <w:tcBorders>
              <w:top w:val="nil"/>
              <w:left w:val="nil"/>
              <w:bottom w:val="single" w:sz="4" w:space="0" w:color="auto"/>
              <w:right w:val="single" w:sz="4" w:space="0" w:color="auto"/>
            </w:tcBorders>
            <w:noWrap/>
            <w:vAlign w:val="center"/>
          </w:tcPr>
          <w:p w14:paraId="247F42CD" w14:textId="77777777" w:rsidR="00CA3C44" w:rsidRPr="000C3EAB" w:rsidRDefault="00CA3C44" w:rsidP="004F7B6E">
            <w:pPr>
              <w:bidi/>
              <w:spacing w:before="10" w:after="10"/>
              <w:jc w:val="left"/>
              <w:rPr>
                <w:color w:val="000000"/>
                <w:sz w:val="19"/>
                <w:szCs w:val="19"/>
                <w:lang w:eastAsia="zh-CN"/>
              </w:rPr>
            </w:pPr>
            <w:r w:rsidRPr="000C3EAB">
              <w:rPr>
                <w:color w:val="000000"/>
                <w:sz w:val="19"/>
                <w:szCs w:val="19"/>
                <w:lang w:eastAsia="zh-CN"/>
              </w:rPr>
              <w:t>2,095,639</w:t>
            </w:r>
          </w:p>
        </w:tc>
        <w:tc>
          <w:tcPr>
            <w:tcW w:w="992" w:type="dxa"/>
            <w:tcBorders>
              <w:top w:val="nil"/>
              <w:left w:val="nil"/>
              <w:bottom w:val="single" w:sz="4" w:space="0" w:color="auto"/>
              <w:right w:val="single" w:sz="4" w:space="0" w:color="auto"/>
            </w:tcBorders>
            <w:noWrap/>
            <w:vAlign w:val="center"/>
          </w:tcPr>
          <w:p w14:paraId="41327011" w14:textId="77777777" w:rsidR="00CA3C44" w:rsidRPr="000C3EAB" w:rsidRDefault="00CA3C44" w:rsidP="004F7B6E">
            <w:pPr>
              <w:bidi/>
              <w:spacing w:before="10" w:after="10"/>
              <w:jc w:val="left"/>
              <w:rPr>
                <w:color w:val="000000"/>
                <w:sz w:val="19"/>
                <w:szCs w:val="19"/>
                <w:lang w:eastAsia="zh-CN"/>
              </w:rPr>
            </w:pPr>
            <w:r w:rsidRPr="000C3EAB">
              <w:rPr>
                <w:color w:val="000000"/>
                <w:sz w:val="19"/>
                <w:szCs w:val="19"/>
                <w:lang w:eastAsia="zh-CN"/>
              </w:rPr>
              <w:t>2,075,477</w:t>
            </w:r>
          </w:p>
        </w:tc>
        <w:tc>
          <w:tcPr>
            <w:tcW w:w="992" w:type="dxa"/>
            <w:tcBorders>
              <w:top w:val="nil"/>
              <w:left w:val="nil"/>
              <w:bottom w:val="single" w:sz="4" w:space="0" w:color="auto"/>
              <w:right w:val="single" w:sz="4" w:space="0" w:color="auto"/>
            </w:tcBorders>
            <w:noWrap/>
            <w:vAlign w:val="center"/>
          </w:tcPr>
          <w:p w14:paraId="470206FE" w14:textId="77777777" w:rsidR="00CA3C44" w:rsidRPr="000C3EAB" w:rsidRDefault="00CA3C44" w:rsidP="004F7B6E">
            <w:pPr>
              <w:bidi/>
              <w:spacing w:before="10" w:after="10"/>
              <w:jc w:val="left"/>
              <w:rPr>
                <w:color w:val="000000"/>
                <w:sz w:val="19"/>
                <w:szCs w:val="19"/>
              </w:rPr>
            </w:pPr>
            <w:r w:rsidRPr="000C3EAB">
              <w:rPr>
                <w:color w:val="000000"/>
                <w:sz w:val="19"/>
                <w:szCs w:val="19"/>
              </w:rPr>
              <w:t>1,674,490</w:t>
            </w:r>
          </w:p>
        </w:tc>
        <w:tc>
          <w:tcPr>
            <w:tcW w:w="1134" w:type="dxa"/>
            <w:tcBorders>
              <w:top w:val="nil"/>
              <w:left w:val="nil"/>
              <w:bottom w:val="single" w:sz="4" w:space="0" w:color="auto"/>
              <w:right w:val="single" w:sz="4" w:space="0" w:color="auto"/>
            </w:tcBorders>
            <w:vAlign w:val="center"/>
          </w:tcPr>
          <w:p w14:paraId="33D31318" w14:textId="77777777" w:rsidR="00CA3C44" w:rsidRPr="000C3EAB" w:rsidRDefault="00CA3C44" w:rsidP="004F7B6E">
            <w:pPr>
              <w:bidi/>
              <w:spacing w:before="10" w:after="10"/>
              <w:jc w:val="left"/>
              <w:rPr>
                <w:color w:val="000000"/>
                <w:sz w:val="19"/>
                <w:szCs w:val="19"/>
              </w:rPr>
            </w:pPr>
            <w:r w:rsidRPr="000C3EAB">
              <w:rPr>
                <w:color w:val="000000"/>
                <w:sz w:val="19"/>
                <w:szCs w:val="19"/>
              </w:rPr>
              <w:t>1,948,535</w:t>
            </w:r>
          </w:p>
        </w:tc>
        <w:tc>
          <w:tcPr>
            <w:tcW w:w="847" w:type="dxa"/>
            <w:tcBorders>
              <w:top w:val="nil"/>
              <w:left w:val="nil"/>
              <w:bottom w:val="single" w:sz="4" w:space="0" w:color="auto"/>
              <w:right w:val="single" w:sz="4" w:space="0" w:color="auto"/>
            </w:tcBorders>
            <w:noWrap/>
            <w:vAlign w:val="center"/>
          </w:tcPr>
          <w:p w14:paraId="43904ADF" w14:textId="173BC09F" w:rsidR="00CA3C44" w:rsidRPr="000C3EAB" w:rsidRDefault="00CA3C44" w:rsidP="004F7B6E">
            <w:pPr>
              <w:bidi/>
              <w:spacing w:before="10" w:after="10"/>
              <w:jc w:val="left"/>
              <w:rPr>
                <w:color w:val="000000"/>
                <w:sz w:val="19"/>
                <w:szCs w:val="19"/>
              </w:rPr>
            </w:pPr>
            <w:r w:rsidRPr="000C3EAB">
              <w:rPr>
                <w:color w:val="000000"/>
                <w:sz w:val="19"/>
                <w:szCs w:val="19"/>
              </w:rPr>
              <w:t>91.4</w:t>
            </w:r>
          </w:p>
        </w:tc>
      </w:tr>
      <w:tr w:rsidR="00CA3C44" w:rsidRPr="000C3EAB" w14:paraId="42D8E131" w14:textId="77777777" w:rsidTr="00CA3C44">
        <w:trPr>
          <w:trHeight w:val="20"/>
        </w:trPr>
        <w:tc>
          <w:tcPr>
            <w:tcW w:w="2125" w:type="dxa"/>
            <w:tcBorders>
              <w:top w:val="nil"/>
              <w:left w:val="single" w:sz="4" w:space="0" w:color="auto"/>
              <w:bottom w:val="single" w:sz="4" w:space="0" w:color="auto"/>
              <w:right w:val="single" w:sz="4" w:space="0" w:color="auto"/>
            </w:tcBorders>
            <w:vAlign w:val="center"/>
            <w:hideMark/>
          </w:tcPr>
          <w:p w14:paraId="23115E95" w14:textId="3C292F18" w:rsidR="00CA3C44" w:rsidRPr="000C3EAB" w:rsidRDefault="00CA3C44" w:rsidP="00CA3C44">
            <w:pPr>
              <w:bidi/>
              <w:spacing w:before="10" w:after="10"/>
              <w:jc w:val="left"/>
              <w:rPr>
                <w:color w:val="000000"/>
                <w:sz w:val="20"/>
                <w:lang w:eastAsia="zh-CN"/>
              </w:rPr>
            </w:pPr>
            <w:r w:rsidRPr="000C3EAB">
              <w:rPr>
                <w:color w:val="000000"/>
                <w:sz w:val="20"/>
                <w:rtl/>
                <w:lang w:eastAsia="zh-CN"/>
              </w:rPr>
              <w:t>التجميع والتركيب</w:t>
            </w:r>
          </w:p>
        </w:tc>
        <w:tc>
          <w:tcPr>
            <w:tcW w:w="1134" w:type="dxa"/>
            <w:tcBorders>
              <w:top w:val="nil"/>
              <w:left w:val="nil"/>
              <w:bottom w:val="single" w:sz="4" w:space="0" w:color="auto"/>
              <w:right w:val="single" w:sz="4" w:space="0" w:color="auto"/>
            </w:tcBorders>
            <w:noWrap/>
            <w:vAlign w:val="center"/>
            <w:hideMark/>
          </w:tcPr>
          <w:p w14:paraId="6C664BA6" w14:textId="77777777" w:rsidR="00CA3C44" w:rsidRPr="000C3EAB" w:rsidRDefault="00CA3C44" w:rsidP="004F7B6E">
            <w:pPr>
              <w:bidi/>
              <w:spacing w:before="10" w:after="10"/>
              <w:jc w:val="left"/>
              <w:rPr>
                <w:color w:val="000000"/>
                <w:sz w:val="20"/>
                <w:lang w:eastAsia="zh-CN"/>
              </w:rPr>
            </w:pPr>
            <w:r w:rsidRPr="000C3EAB">
              <w:rPr>
                <w:color w:val="000000"/>
                <w:sz w:val="20"/>
                <w:lang w:eastAsia="zh-CN"/>
              </w:rPr>
              <w:t>153,024</w:t>
            </w:r>
          </w:p>
        </w:tc>
        <w:tc>
          <w:tcPr>
            <w:tcW w:w="993" w:type="dxa"/>
            <w:tcBorders>
              <w:top w:val="nil"/>
              <w:left w:val="nil"/>
              <w:bottom w:val="single" w:sz="4" w:space="0" w:color="auto"/>
              <w:right w:val="single" w:sz="4" w:space="0" w:color="auto"/>
            </w:tcBorders>
            <w:noWrap/>
            <w:vAlign w:val="center"/>
          </w:tcPr>
          <w:p w14:paraId="2B71111F" w14:textId="77777777" w:rsidR="00CA3C44" w:rsidRPr="000C3EAB" w:rsidRDefault="00CA3C44" w:rsidP="004F7B6E">
            <w:pPr>
              <w:bidi/>
              <w:spacing w:before="10" w:after="10"/>
              <w:jc w:val="left"/>
              <w:rPr>
                <w:color w:val="000000"/>
                <w:sz w:val="20"/>
                <w:lang w:eastAsia="zh-CN"/>
              </w:rPr>
            </w:pPr>
            <w:r w:rsidRPr="000C3EAB">
              <w:rPr>
                <w:color w:val="000000"/>
                <w:sz w:val="20"/>
                <w:lang w:eastAsia="zh-CN"/>
              </w:rPr>
              <w:t>159,192</w:t>
            </w:r>
          </w:p>
        </w:tc>
        <w:tc>
          <w:tcPr>
            <w:tcW w:w="1134" w:type="dxa"/>
            <w:tcBorders>
              <w:top w:val="nil"/>
              <w:left w:val="nil"/>
              <w:bottom w:val="single" w:sz="4" w:space="0" w:color="auto"/>
              <w:right w:val="single" w:sz="4" w:space="0" w:color="auto"/>
            </w:tcBorders>
            <w:noWrap/>
            <w:vAlign w:val="center"/>
          </w:tcPr>
          <w:p w14:paraId="2BAAA8CE" w14:textId="77777777" w:rsidR="00CA3C44" w:rsidRPr="000C3EAB" w:rsidRDefault="00CA3C44" w:rsidP="004F7B6E">
            <w:pPr>
              <w:bidi/>
              <w:spacing w:before="10" w:after="10"/>
              <w:jc w:val="left"/>
              <w:rPr>
                <w:color w:val="000000"/>
                <w:sz w:val="20"/>
                <w:lang w:eastAsia="zh-CN"/>
              </w:rPr>
            </w:pPr>
            <w:r w:rsidRPr="000C3EAB">
              <w:rPr>
                <w:color w:val="000000"/>
                <w:sz w:val="20"/>
                <w:lang w:eastAsia="zh-CN"/>
              </w:rPr>
              <w:t>167,610</w:t>
            </w:r>
          </w:p>
        </w:tc>
        <w:tc>
          <w:tcPr>
            <w:tcW w:w="992" w:type="dxa"/>
            <w:tcBorders>
              <w:top w:val="nil"/>
              <w:left w:val="nil"/>
              <w:bottom w:val="single" w:sz="4" w:space="0" w:color="auto"/>
              <w:right w:val="single" w:sz="4" w:space="0" w:color="auto"/>
            </w:tcBorders>
            <w:noWrap/>
            <w:vAlign w:val="center"/>
          </w:tcPr>
          <w:p w14:paraId="4D1AB8CF" w14:textId="77777777" w:rsidR="00CA3C44" w:rsidRPr="000C3EAB" w:rsidRDefault="00CA3C44" w:rsidP="004F7B6E">
            <w:pPr>
              <w:bidi/>
              <w:spacing w:before="10" w:after="10"/>
              <w:jc w:val="left"/>
              <w:rPr>
                <w:color w:val="000000"/>
                <w:sz w:val="20"/>
                <w:lang w:eastAsia="zh-CN"/>
              </w:rPr>
            </w:pPr>
            <w:r w:rsidRPr="000C3EAB">
              <w:rPr>
                <w:color w:val="000000"/>
                <w:sz w:val="20"/>
                <w:lang w:eastAsia="zh-CN"/>
              </w:rPr>
              <w:t>182,350</w:t>
            </w:r>
          </w:p>
        </w:tc>
        <w:tc>
          <w:tcPr>
            <w:tcW w:w="992" w:type="dxa"/>
            <w:tcBorders>
              <w:top w:val="nil"/>
              <w:left w:val="nil"/>
              <w:bottom w:val="single" w:sz="4" w:space="0" w:color="auto"/>
              <w:right w:val="single" w:sz="4" w:space="0" w:color="auto"/>
            </w:tcBorders>
            <w:noWrap/>
            <w:vAlign w:val="center"/>
          </w:tcPr>
          <w:p w14:paraId="1530AC1A" w14:textId="77777777" w:rsidR="00CA3C44" w:rsidRPr="000C3EAB" w:rsidRDefault="00CA3C44" w:rsidP="004F7B6E">
            <w:pPr>
              <w:bidi/>
              <w:spacing w:before="10" w:after="10"/>
              <w:jc w:val="left"/>
              <w:rPr>
                <w:color w:val="000000"/>
                <w:sz w:val="20"/>
              </w:rPr>
            </w:pPr>
            <w:r w:rsidRPr="000C3EAB">
              <w:rPr>
                <w:color w:val="000000"/>
                <w:sz w:val="20"/>
              </w:rPr>
              <w:t>137,117</w:t>
            </w:r>
          </w:p>
        </w:tc>
        <w:tc>
          <w:tcPr>
            <w:tcW w:w="1134" w:type="dxa"/>
            <w:tcBorders>
              <w:top w:val="nil"/>
              <w:left w:val="nil"/>
              <w:bottom w:val="single" w:sz="4" w:space="0" w:color="auto"/>
              <w:right w:val="single" w:sz="4" w:space="0" w:color="auto"/>
            </w:tcBorders>
            <w:vAlign w:val="center"/>
          </w:tcPr>
          <w:p w14:paraId="07471F31" w14:textId="77777777" w:rsidR="00CA3C44" w:rsidRPr="000C3EAB" w:rsidRDefault="00CA3C44" w:rsidP="004F7B6E">
            <w:pPr>
              <w:bidi/>
              <w:spacing w:before="10" w:after="10"/>
              <w:jc w:val="left"/>
              <w:rPr>
                <w:color w:val="000000"/>
                <w:sz w:val="20"/>
              </w:rPr>
            </w:pPr>
            <w:r w:rsidRPr="000C3EAB">
              <w:rPr>
                <w:color w:val="000000"/>
                <w:sz w:val="20"/>
              </w:rPr>
              <w:t>162,359</w:t>
            </w:r>
          </w:p>
        </w:tc>
        <w:tc>
          <w:tcPr>
            <w:tcW w:w="847" w:type="dxa"/>
            <w:tcBorders>
              <w:top w:val="nil"/>
              <w:left w:val="nil"/>
              <w:bottom w:val="single" w:sz="4" w:space="0" w:color="auto"/>
              <w:right w:val="single" w:sz="4" w:space="0" w:color="auto"/>
            </w:tcBorders>
            <w:noWrap/>
            <w:vAlign w:val="center"/>
          </w:tcPr>
          <w:p w14:paraId="4E8441B0" w14:textId="7D904685" w:rsidR="00CA3C44" w:rsidRPr="000C3EAB" w:rsidRDefault="00CA3C44" w:rsidP="004F7B6E">
            <w:pPr>
              <w:bidi/>
              <w:spacing w:before="10" w:after="10"/>
              <w:jc w:val="left"/>
              <w:rPr>
                <w:color w:val="000000"/>
                <w:sz w:val="20"/>
              </w:rPr>
            </w:pPr>
            <w:r w:rsidRPr="000C3EAB">
              <w:rPr>
                <w:color w:val="000000"/>
                <w:sz w:val="20"/>
              </w:rPr>
              <w:t>7.6</w:t>
            </w:r>
          </w:p>
        </w:tc>
      </w:tr>
      <w:tr w:rsidR="003C580A" w:rsidRPr="000C3EAB" w14:paraId="2BF6B221" w14:textId="77777777" w:rsidTr="00CA3C44">
        <w:trPr>
          <w:trHeight w:val="255"/>
        </w:trPr>
        <w:tc>
          <w:tcPr>
            <w:tcW w:w="2125" w:type="dxa"/>
            <w:tcBorders>
              <w:top w:val="nil"/>
              <w:left w:val="single" w:sz="4" w:space="0" w:color="auto"/>
              <w:bottom w:val="single" w:sz="4" w:space="0" w:color="auto"/>
              <w:right w:val="single" w:sz="4" w:space="0" w:color="auto"/>
            </w:tcBorders>
            <w:noWrap/>
            <w:vAlign w:val="center"/>
            <w:hideMark/>
          </w:tcPr>
          <w:p w14:paraId="1543EFFE" w14:textId="251CD541" w:rsidR="003C580A" w:rsidRPr="000C3EAB" w:rsidRDefault="001B49B3" w:rsidP="001B49B3">
            <w:pPr>
              <w:bidi/>
              <w:spacing w:before="10" w:after="10"/>
              <w:jc w:val="right"/>
              <w:rPr>
                <w:b/>
                <w:bCs/>
                <w:color w:val="000000"/>
                <w:sz w:val="20"/>
                <w:lang w:eastAsia="zh-CN"/>
              </w:rPr>
            </w:pPr>
            <w:r w:rsidRPr="000C3EAB">
              <w:rPr>
                <w:rFonts w:hint="cs"/>
                <w:b/>
                <w:bCs/>
                <w:color w:val="000000"/>
                <w:sz w:val="20"/>
                <w:rtl/>
                <w:lang w:eastAsia="zh-CN"/>
              </w:rPr>
              <w:t>المجموع</w:t>
            </w:r>
            <w:r w:rsidRPr="000C3EAB">
              <w:rPr>
                <w:b/>
                <w:bCs/>
                <w:color w:val="000000"/>
                <w:sz w:val="20"/>
                <w:rtl/>
                <w:lang w:eastAsia="zh-CN"/>
              </w:rPr>
              <w:t xml:space="preserve"> (</w:t>
            </w:r>
            <w:r w:rsidR="00600EC6" w:rsidRPr="000C3EAB">
              <w:rPr>
                <w:b/>
                <w:bCs/>
                <w:color w:val="000000"/>
                <w:sz w:val="20"/>
                <w:rtl/>
                <w:lang w:eastAsia="zh-CN"/>
              </w:rPr>
              <w:t>طن من مكافئ ثاني أكسيد</w:t>
            </w:r>
            <w:r w:rsidRPr="000C3EAB">
              <w:rPr>
                <w:b/>
                <w:bCs/>
                <w:color w:val="000000"/>
                <w:sz w:val="20"/>
                <w:rtl/>
                <w:lang w:eastAsia="zh-CN"/>
              </w:rPr>
              <w:t xml:space="preserve"> الكربون)</w:t>
            </w:r>
          </w:p>
        </w:tc>
        <w:tc>
          <w:tcPr>
            <w:tcW w:w="1134" w:type="dxa"/>
            <w:tcBorders>
              <w:top w:val="nil"/>
              <w:left w:val="nil"/>
              <w:bottom w:val="single" w:sz="4" w:space="0" w:color="auto"/>
              <w:right w:val="single" w:sz="4" w:space="0" w:color="auto"/>
            </w:tcBorders>
            <w:noWrap/>
            <w:vAlign w:val="center"/>
            <w:hideMark/>
          </w:tcPr>
          <w:p w14:paraId="6A5A98EB" w14:textId="77777777" w:rsidR="003C580A" w:rsidRPr="000C3EAB" w:rsidRDefault="003C580A" w:rsidP="004F7B6E">
            <w:pPr>
              <w:bidi/>
              <w:spacing w:before="10" w:after="10"/>
              <w:jc w:val="left"/>
              <w:rPr>
                <w:b/>
                <w:bCs/>
                <w:color w:val="000000"/>
                <w:sz w:val="19"/>
                <w:szCs w:val="19"/>
                <w:lang w:eastAsia="zh-CN"/>
              </w:rPr>
            </w:pPr>
            <w:r w:rsidRPr="000C3EAB">
              <w:rPr>
                <w:b/>
                <w:bCs/>
                <w:color w:val="000000"/>
                <w:sz w:val="19"/>
                <w:szCs w:val="19"/>
                <w:lang w:eastAsia="zh-CN"/>
              </w:rPr>
              <w:t>2,185,801</w:t>
            </w:r>
          </w:p>
        </w:tc>
        <w:tc>
          <w:tcPr>
            <w:tcW w:w="993" w:type="dxa"/>
            <w:tcBorders>
              <w:top w:val="nil"/>
              <w:left w:val="nil"/>
              <w:bottom w:val="single" w:sz="4" w:space="0" w:color="auto"/>
              <w:right w:val="single" w:sz="4" w:space="0" w:color="auto"/>
            </w:tcBorders>
            <w:noWrap/>
            <w:vAlign w:val="center"/>
          </w:tcPr>
          <w:p w14:paraId="30A971AC" w14:textId="77777777" w:rsidR="003C580A" w:rsidRPr="000C3EAB" w:rsidRDefault="003C580A" w:rsidP="004F7B6E">
            <w:pPr>
              <w:bidi/>
              <w:spacing w:before="10" w:after="10"/>
              <w:jc w:val="left"/>
              <w:rPr>
                <w:b/>
                <w:bCs/>
                <w:color w:val="000000"/>
                <w:sz w:val="19"/>
                <w:szCs w:val="19"/>
                <w:lang w:eastAsia="zh-CN"/>
              </w:rPr>
            </w:pPr>
            <w:r w:rsidRPr="000C3EAB">
              <w:rPr>
                <w:b/>
                <w:bCs/>
                <w:color w:val="000000"/>
                <w:sz w:val="19"/>
                <w:szCs w:val="19"/>
                <w:lang w:eastAsia="zh-CN"/>
              </w:rPr>
              <w:t>2,089,387</w:t>
            </w:r>
          </w:p>
        </w:tc>
        <w:tc>
          <w:tcPr>
            <w:tcW w:w="1134" w:type="dxa"/>
            <w:tcBorders>
              <w:top w:val="nil"/>
              <w:left w:val="nil"/>
              <w:bottom w:val="single" w:sz="4" w:space="0" w:color="auto"/>
              <w:right w:val="single" w:sz="4" w:space="0" w:color="auto"/>
            </w:tcBorders>
            <w:noWrap/>
            <w:vAlign w:val="center"/>
          </w:tcPr>
          <w:p w14:paraId="6F7AA873" w14:textId="77777777" w:rsidR="003C580A" w:rsidRPr="000C3EAB" w:rsidRDefault="003C580A" w:rsidP="004F7B6E">
            <w:pPr>
              <w:bidi/>
              <w:spacing w:before="10" w:after="10"/>
              <w:jc w:val="left"/>
              <w:rPr>
                <w:b/>
                <w:bCs/>
                <w:color w:val="000000"/>
                <w:sz w:val="19"/>
                <w:szCs w:val="19"/>
                <w:lang w:eastAsia="zh-CN"/>
              </w:rPr>
            </w:pPr>
            <w:r w:rsidRPr="000C3EAB">
              <w:rPr>
                <w:b/>
                <w:bCs/>
                <w:color w:val="000000"/>
                <w:sz w:val="19"/>
                <w:szCs w:val="19"/>
                <w:lang w:eastAsia="zh-CN"/>
              </w:rPr>
              <w:t>2,300,560</w:t>
            </w:r>
          </w:p>
        </w:tc>
        <w:tc>
          <w:tcPr>
            <w:tcW w:w="992" w:type="dxa"/>
            <w:tcBorders>
              <w:top w:val="nil"/>
              <w:left w:val="nil"/>
              <w:bottom w:val="single" w:sz="4" w:space="0" w:color="auto"/>
              <w:right w:val="single" w:sz="4" w:space="0" w:color="auto"/>
            </w:tcBorders>
            <w:noWrap/>
            <w:vAlign w:val="center"/>
          </w:tcPr>
          <w:p w14:paraId="4F9D433B" w14:textId="77777777" w:rsidR="003C580A" w:rsidRPr="000C3EAB" w:rsidRDefault="003C580A" w:rsidP="004F7B6E">
            <w:pPr>
              <w:bidi/>
              <w:spacing w:before="10" w:after="10"/>
              <w:jc w:val="left"/>
              <w:rPr>
                <w:b/>
                <w:bCs/>
                <w:color w:val="000000"/>
                <w:sz w:val="19"/>
                <w:szCs w:val="19"/>
                <w:lang w:eastAsia="zh-CN"/>
              </w:rPr>
            </w:pPr>
            <w:r w:rsidRPr="000C3EAB">
              <w:rPr>
                <w:b/>
                <w:bCs/>
                <w:color w:val="000000"/>
                <w:sz w:val="19"/>
                <w:szCs w:val="19"/>
                <w:lang w:eastAsia="zh-CN"/>
              </w:rPr>
              <w:t>2,275,118</w:t>
            </w:r>
          </w:p>
        </w:tc>
        <w:tc>
          <w:tcPr>
            <w:tcW w:w="992" w:type="dxa"/>
            <w:tcBorders>
              <w:top w:val="nil"/>
              <w:left w:val="nil"/>
              <w:bottom w:val="single" w:sz="4" w:space="0" w:color="auto"/>
              <w:right w:val="single" w:sz="4" w:space="0" w:color="auto"/>
            </w:tcBorders>
            <w:noWrap/>
            <w:vAlign w:val="center"/>
          </w:tcPr>
          <w:p w14:paraId="5F290739" w14:textId="77777777" w:rsidR="003C580A" w:rsidRPr="000C3EAB" w:rsidRDefault="003C580A" w:rsidP="004F7B6E">
            <w:pPr>
              <w:bidi/>
              <w:spacing w:before="10" w:after="10"/>
              <w:jc w:val="left"/>
              <w:rPr>
                <w:b/>
                <w:bCs/>
                <w:color w:val="000000"/>
                <w:sz w:val="19"/>
                <w:szCs w:val="19"/>
                <w:lang w:eastAsia="zh-CN"/>
              </w:rPr>
            </w:pPr>
            <w:r w:rsidRPr="000C3EAB">
              <w:rPr>
                <w:b/>
                <w:bCs/>
                <w:color w:val="000000"/>
                <w:sz w:val="19"/>
                <w:szCs w:val="19"/>
                <w:lang w:eastAsia="zh-CN"/>
              </w:rPr>
              <w:t>1,822,104</w:t>
            </w:r>
          </w:p>
        </w:tc>
        <w:tc>
          <w:tcPr>
            <w:tcW w:w="1134" w:type="dxa"/>
            <w:tcBorders>
              <w:top w:val="nil"/>
              <w:left w:val="nil"/>
              <w:bottom w:val="single" w:sz="4" w:space="0" w:color="auto"/>
              <w:right w:val="single" w:sz="4" w:space="0" w:color="auto"/>
            </w:tcBorders>
            <w:vAlign w:val="center"/>
          </w:tcPr>
          <w:p w14:paraId="4406F8EA" w14:textId="77777777" w:rsidR="003C580A" w:rsidRPr="000C3EAB" w:rsidRDefault="003C580A" w:rsidP="004F7B6E">
            <w:pPr>
              <w:bidi/>
              <w:spacing w:before="10" w:after="10"/>
              <w:jc w:val="left"/>
              <w:rPr>
                <w:b/>
                <w:bCs/>
                <w:color w:val="000000"/>
                <w:sz w:val="19"/>
                <w:szCs w:val="19"/>
                <w:lang w:eastAsia="zh-CN"/>
              </w:rPr>
            </w:pPr>
            <w:r w:rsidRPr="000C3EAB">
              <w:rPr>
                <w:b/>
                <w:bCs/>
                <w:color w:val="000000"/>
                <w:sz w:val="19"/>
                <w:szCs w:val="19"/>
                <w:lang w:eastAsia="zh-CN"/>
              </w:rPr>
              <w:t>2,132,594</w:t>
            </w:r>
          </w:p>
        </w:tc>
        <w:tc>
          <w:tcPr>
            <w:tcW w:w="847" w:type="dxa"/>
            <w:tcBorders>
              <w:top w:val="nil"/>
              <w:left w:val="nil"/>
              <w:bottom w:val="single" w:sz="4" w:space="0" w:color="auto"/>
              <w:right w:val="single" w:sz="4" w:space="0" w:color="auto"/>
            </w:tcBorders>
            <w:noWrap/>
            <w:vAlign w:val="center"/>
            <w:hideMark/>
          </w:tcPr>
          <w:p w14:paraId="5A87EF5D" w14:textId="2BBC7EF2" w:rsidR="003C580A" w:rsidRPr="000C3EAB" w:rsidRDefault="003C580A" w:rsidP="004F7B6E">
            <w:pPr>
              <w:bidi/>
              <w:spacing w:before="10" w:after="10"/>
              <w:jc w:val="left"/>
              <w:rPr>
                <w:b/>
                <w:bCs/>
                <w:color w:val="000000"/>
                <w:sz w:val="19"/>
                <w:szCs w:val="19"/>
                <w:lang w:eastAsia="zh-CN"/>
              </w:rPr>
            </w:pPr>
            <w:r w:rsidRPr="000C3EAB">
              <w:rPr>
                <w:b/>
                <w:bCs/>
                <w:color w:val="000000"/>
                <w:sz w:val="19"/>
                <w:szCs w:val="19"/>
                <w:lang w:eastAsia="zh-CN"/>
              </w:rPr>
              <w:t>100</w:t>
            </w:r>
            <w:r w:rsidR="00805282" w:rsidRPr="000C3EAB">
              <w:rPr>
                <w:b/>
                <w:bCs/>
                <w:color w:val="000000"/>
                <w:sz w:val="19"/>
                <w:szCs w:val="19"/>
                <w:lang w:eastAsia="zh-CN"/>
              </w:rPr>
              <w:t>.</w:t>
            </w:r>
            <w:r w:rsidRPr="000C3EAB">
              <w:rPr>
                <w:b/>
                <w:bCs/>
                <w:color w:val="000000"/>
                <w:sz w:val="19"/>
                <w:szCs w:val="19"/>
                <w:lang w:eastAsia="zh-CN"/>
              </w:rPr>
              <w:t>0</w:t>
            </w:r>
          </w:p>
        </w:tc>
      </w:tr>
    </w:tbl>
    <w:p w14:paraId="461D19DF" w14:textId="4DAC20AA" w:rsidR="005F4ABE" w:rsidRPr="000C3EAB" w:rsidRDefault="00CA3C44" w:rsidP="00CA3C44">
      <w:pPr>
        <w:pStyle w:val="ListParagraph"/>
        <w:numPr>
          <w:ilvl w:val="0"/>
          <w:numId w:val="28"/>
        </w:numPr>
        <w:bidi/>
        <w:spacing w:before="240" w:after="240"/>
        <w:ind w:left="0" w:firstLine="0"/>
        <w:contextualSpacing w:val="0"/>
        <w:outlineLvl w:val="0"/>
        <w:rPr>
          <w:sz w:val="26"/>
          <w:szCs w:val="26"/>
        </w:rPr>
      </w:pPr>
      <w:r w:rsidRPr="000C3EAB">
        <w:rPr>
          <w:rFonts w:hint="cs"/>
          <w:sz w:val="26"/>
          <w:szCs w:val="26"/>
          <w:rtl/>
        </w:rPr>
        <w:t>و</w:t>
      </w:r>
      <w:r w:rsidR="00B64842" w:rsidRPr="000C3EAB">
        <w:rPr>
          <w:sz w:val="26"/>
          <w:szCs w:val="26"/>
          <w:rtl/>
        </w:rPr>
        <w:t xml:space="preserve">تظهر بيانات الاستهلاك القطاعي لعام 2025 أن استهلاك </w:t>
      </w:r>
      <w:r w:rsidR="00B64842" w:rsidRPr="000C3EAB">
        <w:rPr>
          <w:rFonts w:hint="cs"/>
          <w:sz w:val="26"/>
          <w:szCs w:val="26"/>
          <w:rtl/>
        </w:rPr>
        <w:t>ا</w:t>
      </w:r>
      <w:r w:rsidR="00764EC1" w:rsidRPr="000C3EAB">
        <w:rPr>
          <w:rFonts w:hint="cs"/>
          <w:sz w:val="26"/>
          <w:szCs w:val="26"/>
          <w:rtl/>
        </w:rPr>
        <w:t xml:space="preserve">لمواد </w:t>
      </w:r>
      <w:r w:rsidRPr="000C3EAB">
        <w:rPr>
          <w:rFonts w:hint="cs"/>
          <w:sz w:val="26"/>
          <w:szCs w:val="26"/>
          <w:rtl/>
        </w:rPr>
        <w:t>الهيدروفلوروكربونية</w:t>
      </w:r>
      <w:r w:rsidR="00B64842" w:rsidRPr="000C3EAB">
        <w:rPr>
          <w:sz w:val="26"/>
          <w:szCs w:val="26"/>
          <w:rtl/>
        </w:rPr>
        <w:t xml:space="preserve"> يهيمن عليه </w:t>
      </w:r>
      <w:r w:rsidR="00B4744C" w:rsidRPr="000C3EAB">
        <w:rPr>
          <w:sz w:val="26"/>
          <w:szCs w:val="26"/>
        </w:rPr>
        <w:t>HFC</w:t>
      </w:r>
      <w:r w:rsidRPr="000C3EAB">
        <w:rPr>
          <w:sz w:val="26"/>
          <w:szCs w:val="26"/>
        </w:rPr>
        <w:noBreakHyphen/>
        <w:t>134a</w:t>
      </w:r>
      <w:r w:rsidR="0032299D" w:rsidRPr="000C3EAB">
        <w:rPr>
          <w:rFonts w:hint="cs"/>
          <w:sz w:val="26"/>
          <w:szCs w:val="26"/>
          <w:rtl/>
        </w:rPr>
        <w:t xml:space="preserve"> في</w:t>
      </w:r>
      <w:r w:rsidR="00B64842" w:rsidRPr="000C3EAB">
        <w:rPr>
          <w:sz w:val="26"/>
          <w:szCs w:val="26"/>
          <w:rtl/>
        </w:rPr>
        <w:t xml:space="preserve"> </w:t>
      </w:r>
      <w:r w:rsidR="004317F0" w:rsidRPr="000C3EAB">
        <w:rPr>
          <w:rFonts w:hint="cs"/>
          <w:sz w:val="26"/>
          <w:szCs w:val="26"/>
          <w:rtl/>
        </w:rPr>
        <w:t>القطاع الفرعي ل</w:t>
      </w:r>
      <w:r w:rsidR="00B64842" w:rsidRPr="000C3EAB">
        <w:rPr>
          <w:sz w:val="26"/>
          <w:szCs w:val="26"/>
          <w:rtl/>
        </w:rPr>
        <w:t>تكييف الهواء المتنقل (53</w:t>
      </w:r>
      <w:r w:rsidR="00805282" w:rsidRPr="000C3EAB">
        <w:rPr>
          <w:sz w:val="26"/>
          <w:szCs w:val="26"/>
          <w:rtl/>
        </w:rPr>
        <w:t>.</w:t>
      </w:r>
      <w:r w:rsidR="00B64842" w:rsidRPr="000C3EAB">
        <w:rPr>
          <w:sz w:val="26"/>
          <w:szCs w:val="26"/>
          <w:rtl/>
        </w:rPr>
        <w:t>3</w:t>
      </w:r>
      <w:r w:rsidR="001A7413" w:rsidRPr="000C3EAB">
        <w:rPr>
          <w:rFonts w:hint="cs"/>
          <w:sz w:val="26"/>
          <w:szCs w:val="26"/>
          <w:rtl/>
        </w:rPr>
        <w:t xml:space="preserve"> في المائة</w:t>
      </w:r>
      <w:r w:rsidR="00756224" w:rsidRPr="000C3EAB">
        <w:rPr>
          <w:rFonts w:hint="cs"/>
          <w:sz w:val="26"/>
          <w:szCs w:val="26"/>
          <w:rtl/>
        </w:rPr>
        <w:t xml:space="preserve"> </w:t>
      </w:r>
      <w:r w:rsidR="00B64842" w:rsidRPr="000C3EAB">
        <w:rPr>
          <w:sz w:val="26"/>
          <w:szCs w:val="26"/>
          <w:rtl/>
        </w:rPr>
        <w:t>بالطن المتري و39</w:t>
      </w:r>
      <w:r w:rsidR="001A7413" w:rsidRPr="000C3EAB">
        <w:rPr>
          <w:rFonts w:hint="cs"/>
          <w:sz w:val="26"/>
          <w:szCs w:val="26"/>
          <w:rtl/>
        </w:rPr>
        <w:t xml:space="preserve"> في المائة </w:t>
      </w:r>
      <w:r w:rsidR="00B64842" w:rsidRPr="000C3EAB">
        <w:rPr>
          <w:sz w:val="26"/>
          <w:szCs w:val="26"/>
          <w:rtl/>
        </w:rPr>
        <w:t>ب</w:t>
      </w:r>
      <w:r w:rsidR="00656706" w:rsidRPr="000C3EAB">
        <w:rPr>
          <w:sz w:val="26"/>
          <w:szCs w:val="26"/>
          <w:rtl/>
        </w:rPr>
        <w:t>الطن من مكافئ ثاني أكسيد الكربون</w:t>
      </w:r>
      <w:r w:rsidR="00B64842" w:rsidRPr="000C3EAB">
        <w:rPr>
          <w:sz w:val="26"/>
          <w:szCs w:val="26"/>
          <w:rtl/>
        </w:rPr>
        <w:t xml:space="preserve">)، يليه استهلاك </w:t>
      </w:r>
      <w:r w:rsidR="00B64842" w:rsidRPr="000C3EAB">
        <w:rPr>
          <w:sz w:val="26"/>
          <w:szCs w:val="26"/>
        </w:rPr>
        <w:t>R-410A</w:t>
      </w:r>
      <w:r w:rsidR="00B64842" w:rsidRPr="000C3EAB">
        <w:rPr>
          <w:sz w:val="26"/>
          <w:szCs w:val="26"/>
          <w:rtl/>
        </w:rPr>
        <w:t xml:space="preserve"> و</w:t>
      </w:r>
      <w:r w:rsidR="00B4744C" w:rsidRPr="000C3EAB">
        <w:rPr>
          <w:sz w:val="26"/>
          <w:szCs w:val="26"/>
        </w:rPr>
        <w:t>HFC</w:t>
      </w:r>
      <w:r w:rsidRPr="000C3EAB">
        <w:rPr>
          <w:sz w:val="26"/>
          <w:szCs w:val="26"/>
        </w:rPr>
        <w:noBreakHyphen/>
        <w:t>32</w:t>
      </w:r>
      <w:r w:rsidR="00B64842" w:rsidRPr="000C3EAB">
        <w:rPr>
          <w:sz w:val="26"/>
          <w:szCs w:val="26"/>
          <w:rtl/>
        </w:rPr>
        <w:t xml:space="preserve"> في </w:t>
      </w:r>
      <w:r w:rsidR="00600EC6" w:rsidRPr="000C3EAB">
        <w:rPr>
          <w:sz w:val="26"/>
          <w:szCs w:val="26"/>
          <w:rtl/>
        </w:rPr>
        <w:t>خدمة</w:t>
      </w:r>
      <w:r w:rsidR="00B64842" w:rsidRPr="000C3EAB">
        <w:rPr>
          <w:sz w:val="26"/>
          <w:szCs w:val="26"/>
          <w:rtl/>
        </w:rPr>
        <w:t xml:space="preserve"> أجهزة تكييف الهواء المنزلية (23</w:t>
      </w:r>
      <w:r w:rsidR="00805282" w:rsidRPr="000C3EAB">
        <w:rPr>
          <w:sz w:val="26"/>
          <w:szCs w:val="26"/>
          <w:rtl/>
        </w:rPr>
        <w:t>.</w:t>
      </w:r>
      <w:r w:rsidR="00B64842" w:rsidRPr="000C3EAB">
        <w:rPr>
          <w:sz w:val="26"/>
          <w:szCs w:val="26"/>
          <w:rtl/>
        </w:rPr>
        <w:t>2</w:t>
      </w:r>
      <w:r w:rsidRPr="000C3EAB">
        <w:rPr>
          <w:sz w:val="26"/>
          <w:szCs w:val="26"/>
          <w:rtl/>
        </w:rPr>
        <w:t xml:space="preserve"> في المائة</w:t>
      </w:r>
      <w:r w:rsidR="00B64842" w:rsidRPr="000C3EAB">
        <w:rPr>
          <w:sz w:val="26"/>
          <w:szCs w:val="26"/>
          <w:rtl/>
        </w:rPr>
        <w:t xml:space="preserve"> بالطن المتري و22</w:t>
      </w:r>
      <w:r w:rsidR="00805282" w:rsidRPr="000C3EAB">
        <w:rPr>
          <w:sz w:val="26"/>
          <w:szCs w:val="26"/>
          <w:rtl/>
        </w:rPr>
        <w:t>.</w:t>
      </w:r>
      <w:r w:rsidR="00B64842" w:rsidRPr="000C3EAB">
        <w:rPr>
          <w:sz w:val="26"/>
          <w:szCs w:val="26"/>
          <w:rtl/>
        </w:rPr>
        <w:t>1</w:t>
      </w:r>
      <w:r w:rsidRPr="000C3EAB">
        <w:rPr>
          <w:sz w:val="26"/>
          <w:szCs w:val="26"/>
          <w:rtl/>
        </w:rPr>
        <w:t xml:space="preserve"> في المائة</w:t>
      </w:r>
      <w:r w:rsidR="00B64842" w:rsidRPr="000C3EAB">
        <w:rPr>
          <w:sz w:val="26"/>
          <w:szCs w:val="26"/>
          <w:rtl/>
        </w:rPr>
        <w:t xml:space="preserve"> ب</w:t>
      </w:r>
      <w:r w:rsidR="00656706" w:rsidRPr="000C3EAB">
        <w:rPr>
          <w:sz w:val="26"/>
          <w:szCs w:val="26"/>
          <w:rtl/>
        </w:rPr>
        <w:t>الطن من مكافئ ثاني أكسيد الكربون</w:t>
      </w:r>
      <w:r w:rsidR="00B64842" w:rsidRPr="000C3EAB">
        <w:rPr>
          <w:sz w:val="26"/>
          <w:szCs w:val="26"/>
          <w:rtl/>
        </w:rPr>
        <w:t xml:space="preserve">)، ثم </w:t>
      </w:r>
      <w:r w:rsidR="00B64842" w:rsidRPr="000C3EAB">
        <w:rPr>
          <w:sz w:val="26"/>
          <w:szCs w:val="26"/>
        </w:rPr>
        <w:t>R</w:t>
      </w:r>
      <w:r w:rsidRPr="000C3EAB">
        <w:rPr>
          <w:sz w:val="26"/>
          <w:szCs w:val="26"/>
        </w:rPr>
        <w:noBreakHyphen/>
      </w:r>
      <w:r w:rsidR="00B64842" w:rsidRPr="000C3EAB">
        <w:rPr>
          <w:sz w:val="26"/>
          <w:szCs w:val="26"/>
        </w:rPr>
        <w:t>404A</w:t>
      </w:r>
      <w:r w:rsidR="00B64842" w:rsidRPr="000C3EAB">
        <w:rPr>
          <w:sz w:val="26"/>
          <w:szCs w:val="26"/>
          <w:rtl/>
        </w:rPr>
        <w:t xml:space="preserve"> في </w:t>
      </w:r>
      <w:r w:rsidR="00600EC6" w:rsidRPr="000C3EAB">
        <w:rPr>
          <w:sz w:val="26"/>
          <w:szCs w:val="26"/>
          <w:rtl/>
        </w:rPr>
        <w:t>خدمة</w:t>
      </w:r>
      <w:r w:rsidR="00B64842" w:rsidRPr="000C3EAB">
        <w:rPr>
          <w:sz w:val="26"/>
          <w:szCs w:val="26"/>
          <w:rtl/>
        </w:rPr>
        <w:t xml:space="preserve"> التبريد التجاري الكبير (11</w:t>
      </w:r>
      <w:r w:rsidR="00805282" w:rsidRPr="000C3EAB">
        <w:rPr>
          <w:sz w:val="26"/>
          <w:szCs w:val="26"/>
          <w:rtl/>
        </w:rPr>
        <w:t>.</w:t>
      </w:r>
      <w:r w:rsidR="00B64842" w:rsidRPr="000C3EAB">
        <w:rPr>
          <w:sz w:val="26"/>
          <w:szCs w:val="26"/>
          <w:rtl/>
        </w:rPr>
        <w:t>6</w:t>
      </w:r>
      <w:r w:rsidRPr="000C3EAB">
        <w:rPr>
          <w:sz w:val="26"/>
          <w:szCs w:val="26"/>
          <w:rtl/>
        </w:rPr>
        <w:t xml:space="preserve"> في المائة</w:t>
      </w:r>
      <w:r w:rsidR="00B64842" w:rsidRPr="000C3EAB">
        <w:rPr>
          <w:sz w:val="26"/>
          <w:szCs w:val="26"/>
          <w:rtl/>
        </w:rPr>
        <w:t xml:space="preserve"> بالطن المتري و23</w:t>
      </w:r>
      <w:r w:rsidR="00805282" w:rsidRPr="000C3EAB">
        <w:rPr>
          <w:sz w:val="26"/>
          <w:szCs w:val="26"/>
          <w:rtl/>
        </w:rPr>
        <w:t>.</w:t>
      </w:r>
      <w:r w:rsidR="00B64842" w:rsidRPr="000C3EAB">
        <w:rPr>
          <w:sz w:val="26"/>
          <w:szCs w:val="26"/>
          <w:rtl/>
        </w:rPr>
        <w:t>1</w:t>
      </w:r>
      <w:r w:rsidRPr="000C3EAB">
        <w:rPr>
          <w:sz w:val="26"/>
          <w:szCs w:val="26"/>
          <w:rtl/>
        </w:rPr>
        <w:t xml:space="preserve"> في المائة</w:t>
      </w:r>
      <w:r w:rsidR="00B64842" w:rsidRPr="000C3EAB">
        <w:rPr>
          <w:sz w:val="26"/>
          <w:szCs w:val="26"/>
          <w:rtl/>
        </w:rPr>
        <w:t xml:space="preserve"> ب</w:t>
      </w:r>
      <w:r w:rsidR="00656706" w:rsidRPr="000C3EAB">
        <w:rPr>
          <w:sz w:val="26"/>
          <w:szCs w:val="26"/>
          <w:rtl/>
        </w:rPr>
        <w:t>الطن من مكافئ ثاني أكسيد الكربون</w:t>
      </w:r>
      <w:r w:rsidR="00B64842" w:rsidRPr="000C3EAB">
        <w:rPr>
          <w:sz w:val="26"/>
          <w:szCs w:val="26"/>
          <w:rtl/>
        </w:rPr>
        <w:t>)</w:t>
      </w:r>
      <w:r w:rsidR="00805282" w:rsidRPr="000C3EAB">
        <w:rPr>
          <w:sz w:val="26"/>
          <w:szCs w:val="26"/>
          <w:rtl/>
        </w:rPr>
        <w:t>.</w:t>
      </w:r>
      <w:r w:rsidR="00B64842" w:rsidRPr="000C3EAB">
        <w:rPr>
          <w:sz w:val="26"/>
          <w:szCs w:val="26"/>
          <w:rtl/>
        </w:rPr>
        <w:t xml:space="preserve"> ويبين الجدولان 5 و6 </w:t>
      </w:r>
      <w:r w:rsidRPr="000C3EAB">
        <w:rPr>
          <w:rFonts w:hint="cs"/>
          <w:sz w:val="26"/>
          <w:szCs w:val="26"/>
          <w:rtl/>
        </w:rPr>
        <w:t>توزيع ا</w:t>
      </w:r>
      <w:r w:rsidR="00B64842" w:rsidRPr="000C3EAB">
        <w:rPr>
          <w:sz w:val="26"/>
          <w:szCs w:val="26"/>
          <w:rtl/>
        </w:rPr>
        <w:t xml:space="preserve">لاستهلاك حسب القطاع الفرعي وحسب </w:t>
      </w:r>
      <w:r w:rsidR="00AA2260" w:rsidRPr="000C3EAB">
        <w:rPr>
          <w:rFonts w:hint="cs"/>
          <w:sz w:val="26"/>
          <w:szCs w:val="26"/>
          <w:rtl/>
        </w:rPr>
        <w:t>المادة</w:t>
      </w:r>
      <w:r w:rsidR="00805282" w:rsidRPr="000C3EAB">
        <w:rPr>
          <w:sz w:val="26"/>
          <w:szCs w:val="26"/>
          <w:rtl/>
        </w:rPr>
        <w:t>.</w:t>
      </w:r>
    </w:p>
    <w:p w14:paraId="71958BAC" w14:textId="2274A7F6" w:rsidR="00FC50B6" w:rsidRPr="000C3EAB" w:rsidRDefault="00FC50B6" w:rsidP="00A64C43">
      <w:pPr>
        <w:bidi/>
        <w:spacing w:before="240"/>
        <w:outlineLvl w:val="0"/>
        <w:rPr>
          <w:b/>
          <w:bCs/>
          <w:sz w:val="26"/>
          <w:szCs w:val="26"/>
          <w:rtl/>
        </w:rPr>
      </w:pPr>
      <w:r w:rsidRPr="000C3EAB">
        <w:rPr>
          <w:b/>
          <w:bCs/>
          <w:sz w:val="26"/>
          <w:szCs w:val="26"/>
          <w:rtl/>
        </w:rPr>
        <w:t>الجدول 5</w:t>
      </w:r>
      <w:r w:rsidR="00805282" w:rsidRPr="000C3EAB">
        <w:rPr>
          <w:b/>
          <w:bCs/>
          <w:sz w:val="26"/>
          <w:szCs w:val="26"/>
          <w:rtl/>
        </w:rPr>
        <w:t>.</w:t>
      </w:r>
      <w:r w:rsidRPr="000C3EAB">
        <w:rPr>
          <w:b/>
          <w:bCs/>
          <w:sz w:val="26"/>
          <w:szCs w:val="26"/>
          <w:rtl/>
        </w:rPr>
        <w:t xml:space="preserve"> استهلاك </w:t>
      </w:r>
      <w:r w:rsidRPr="000C3EAB">
        <w:rPr>
          <w:rFonts w:hint="cs"/>
          <w:b/>
          <w:bCs/>
          <w:sz w:val="26"/>
          <w:szCs w:val="26"/>
          <w:rtl/>
        </w:rPr>
        <w:t>ا</w:t>
      </w:r>
      <w:r w:rsidR="00764EC1" w:rsidRPr="000C3EAB">
        <w:rPr>
          <w:rFonts w:hint="cs"/>
          <w:b/>
          <w:bCs/>
          <w:sz w:val="26"/>
          <w:szCs w:val="26"/>
          <w:rtl/>
        </w:rPr>
        <w:t>لمواد الهيدروفلوروكربونية</w:t>
      </w:r>
      <w:r w:rsidRPr="000C3EAB">
        <w:rPr>
          <w:b/>
          <w:bCs/>
          <w:sz w:val="26"/>
          <w:szCs w:val="26"/>
          <w:rtl/>
        </w:rPr>
        <w:t xml:space="preserve"> في </w:t>
      </w:r>
      <w:r w:rsidR="00AC46FE" w:rsidRPr="000C3EAB">
        <w:rPr>
          <w:b/>
          <w:bCs/>
          <w:sz w:val="26"/>
          <w:szCs w:val="26"/>
          <w:rtl/>
        </w:rPr>
        <w:t>عمان</w:t>
      </w:r>
      <w:r w:rsidR="001A7413" w:rsidRPr="000C3EAB">
        <w:rPr>
          <w:b/>
          <w:bCs/>
          <w:sz w:val="26"/>
          <w:szCs w:val="26"/>
          <w:rtl/>
        </w:rPr>
        <w:t xml:space="preserve"> </w:t>
      </w:r>
      <w:r w:rsidRPr="000C3EAB">
        <w:rPr>
          <w:b/>
          <w:bCs/>
          <w:sz w:val="26"/>
          <w:szCs w:val="26"/>
          <w:rtl/>
        </w:rPr>
        <w:t>حسب القطاع</w:t>
      </w:r>
      <w:r w:rsidR="00CA3C44" w:rsidRPr="000C3EAB">
        <w:rPr>
          <w:rFonts w:hint="cs"/>
          <w:b/>
          <w:bCs/>
          <w:sz w:val="26"/>
          <w:szCs w:val="26"/>
          <w:rtl/>
        </w:rPr>
        <w:t xml:space="preserve"> في عام 2025</w:t>
      </w:r>
      <w:r w:rsidRPr="000C3EAB">
        <w:rPr>
          <w:b/>
          <w:bCs/>
          <w:sz w:val="26"/>
          <w:szCs w:val="26"/>
          <w:rtl/>
        </w:rPr>
        <w:t xml:space="preserve"> (طن متري)</w:t>
      </w:r>
    </w:p>
    <w:tbl>
      <w:tblPr>
        <w:bidiVisual/>
        <w:tblW w:w="5003" w:type="pct"/>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1709"/>
        <w:gridCol w:w="849"/>
        <w:gridCol w:w="849"/>
        <w:gridCol w:w="849"/>
        <w:gridCol w:w="850"/>
        <w:gridCol w:w="850"/>
        <w:gridCol w:w="850"/>
        <w:gridCol w:w="850"/>
        <w:gridCol w:w="850"/>
        <w:gridCol w:w="850"/>
      </w:tblGrid>
      <w:tr w:rsidR="00E91C85" w:rsidRPr="000C3EAB" w14:paraId="09B3204C" w14:textId="77777777" w:rsidTr="00A64C43">
        <w:trPr>
          <w:trHeight w:val="20"/>
          <w:tblHeader/>
        </w:trPr>
        <w:tc>
          <w:tcPr>
            <w:tcW w:w="914" w:type="pct"/>
            <w:vAlign w:val="center"/>
            <w:hideMark/>
          </w:tcPr>
          <w:p w14:paraId="6A0FB92D" w14:textId="1A275EE5" w:rsidR="00E91C85" w:rsidRPr="000C3EAB" w:rsidRDefault="00E91C85" w:rsidP="00E91C85">
            <w:pPr>
              <w:keepNext/>
              <w:keepLines/>
              <w:bidi/>
              <w:jc w:val="center"/>
              <w:rPr>
                <w:b/>
                <w:bCs/>
                <w:color w:val="000000"/>
                <w:sz w:val="20"/>
                <w:lang w:eastAsia="zh-CN"/>
              </w:rPr>
            </w:pPr>
            <w:r w:rsidRPr="000C3EAB">
              <w:rPr>
                <w:b/>
                <w:bCs/>
                <w:color w:val="000000"/>
                <w:sz w:val="20"/>
                <w:rtl/>
                <w:lang w:eastAsia="zh-CN"/>
              </w:rPr>
              <w:t>القطاع</w:t>
            </w:r>
          </w:p>
        </w:tc>
        <w:tc>
          <w:tcPr>
            <w:tcW w:w="454" w:type="pct"/>
            <w:vAlign w:val="center"/>
            <w:hideMark/>
          </w:tcPr>
          <w:p w14:paraId="783FD2BA" w14:textId="1ADBC717" w:rsidR="00E91C85" w:rsidRPr="000C3EAB" w:rsidRDefault="00B4744C" w:rsidP="00E91C85">
            <w:pPr>
              <w:keepNext/>
              <w:keepLines/>
              <w:bidi/>
              <w:jc w:val="center"/>
              <w:rPr>
                <w:b/>
                <w:bCs/>
                <w:color w:val="000000"/>
                <w:sz w:val="20"/>
                <w:lang w:eastAsia="zh-CN"/>
              </w:rPr>
            </w:pPr>
            <w:r w:rsidRPr="000C3EAB">
              <w:rPr>
                <w:b/>
                <w:bCs/>
                <w:color w:val="000000"/>
                <w:sz w:val="20"/>
                <w:lang w:eastAsia="zh-CN"/>
              </w:rPr>
              <w:t>HFC</w:t>
            </w:r>
            <w:r w:rsidR="00E91C85" w:rsidRPr="000C3EAB">
              <w:rPr>
                <w:b/>
                <w:bCs/>
                <w:color w:val="000000"/>
                <w:sz w:val="20"/>
                <w:lang w:eastAsia="zh-CN"/>
              </w:rPr>
              <w:t>-32</w:t>
            </w:r>
          </w:p>
        </w:tc>
        <w:tc>
          <w:tcPr>
            <w:tcW w:w="454" w:type="pct"/>
            <w:vAlign w:val="center"/>
            <w:hideMark/>
          </w:tcPr>
          <w:p w14:paraId="4384328A" w14:textId="27950675" w:rsidR="00E91C85" w:rsidRPr="000C3EAB" w:rsidRDefault="00B4744C" w:rsidP="00E91C85">
            <w:pPr>
              <w:keepNext/>
              <w:keepLines/>
              <w:bidi/>
              <w:jc w:val="center"/>
              <w:rPr>
                <w:b/>
                <w:bCs/>
                <w:color w:val="000000"/>
                <w:sz w:val="20"/>
                <w:lang w:eastAsia="zh-CN"/>
              </w:rPr>
            </w:pPr>
            <w:r w:rsidRPr="000C3EAB">
              <w:rPr>
                <w:b/>
                <w:bCs/>
                <w:color w:val="000000"/>
                <w:sz w:val="20"/>
                <w:lang w:eastAsia="zh-CN"/>
              </w:rPr>
              <w:t>HFC</w:t>
            </w:r>
            <w:r w:rsidR="00E91C85" w:rsidRPr="000C3EAB">
              <w:rPr>
                <w:b/>
                <w:bCs/>
                <w:color w:val="000000"/>
                <w:sz w:val="20"/>
                <w:lang w:eastAsia="zh-CN"/>
              </w:rPr>
              <w:t>-134a</w:t>
            </w:r>
          </w:p>
        </w:tc>
        <w:tc>
          <w:tcPr>
            <w:tcW w:w="454" w:type="pct"/>
            <w:vAlign w:val="center"/>
          </w:tcPr>
          <w:p w14:paraId="4193B378" w14:textId="0850B1FA" w:rsidR="00E91C85" w:rsidRPr="000C3EAB" w:rsidRDefault="00B4744C" w:rsidP="00E91C85">
            <w:pPr>
              <w:keepNext/>
              <w:keepLines/>
              <w:bidi/>
              <w:jc w:val="center"/>
              <w:rPr>
                <w:b/>
                <w:bCs/>
                <w:color w:val="000000"/>
                <w:sz w:val="20"/>
                <w:lang w:eastAsia="zh-CN"/>
              </w:rPr>
            </w:pPr>
            <w:r w:rsidRPr="000C3EAB">
              <w:rPr>
                <w:b/>
                <w:bCs/>
                <w:color w:val="000000"/>
                <w:sz w:val="20"/>
                <w:lang w:eastAsia="zh-CN"/>
              </w:rPr>
              <w:t>HFC</w:t>
            </w:r>
            <w:r w:rsidR="00E91C85" w:rsidRPr="000C3EAB">
              <w:rPr>
                <w:b/>
                <w:bCs/>
                <w:color w:val="000000"/>
                <w:sz w:val="20"/>
                <w:lang w:eastAsia="zh-CN"/>
              </w:rPr>
              <w:t>-227ea</w:t>
            </w:r>
          </w:p>
        </w:tc>
        <w:tc>
          <w:tcPr>
            <w:tcW w:w="454" w:type="pct"/>
            <w:vAlign w:val="center"/>
          </w:tcPr>
          <w:p w14:paraId="5A58EC8B" w14:textId="191300A1" w:rsidR="00E91C85" w:rsidRPr="000C3EAB" w:rsidRDefault="00E91C85" w:rsidP="00E91C85">
            <w:pPr>
              <w:keepNext/>
              <w:keepLines/>
              <w:bidi/>
              <w:jc w:val="center"/>
              <w:rPr>
                <w:b/>
                <w:bCs/>
                <w:color w:val="000000"/>
                <w:sz w:val="20"/>
                <w:lang w:eastAsia="zh-CN"/>
              </w:rPr>
            </w:pPr>
            <w:r w:rsidRPr="000C3EAB">
              <w:rPr>
                <w:b/>
                <w:bCs/>
                <w:color w:val="000000"/>
                <w:sz w:val="20"/>
                <w:lang w:eastAsia="zh-CN"/>
              </w:rPr>
              <w:t>R-404A</w:t>
            </w:r>
          </w:p>
        </w:tc>
        <w:tc>
          <w:tcPr>
            <w:tcW w:w="454" w:type="pct"/>
            <w:vAlign w:val="center"/>
          </w:tcPr>
          <w:p w14:paraId="20776431" w14:textId="27760965" w:rsidR="00E91C85" w:rsidRPr="000C3EAB" w:rsidRDefault="00E91C85" w:rsidP="00E91C85">
            <w:pPr>
              <w:keepNext/>
              <w:keepLines/>
              <w:bidi/>
              <w:jc w:val="center"/>
              <w:rPr>
                <w:b/>
                <w:bCs/>
                <w:color w:val="000000"/>
                <w:sz w:val="20"/>
                <w:lang w:eastAsia="zh-CN"/>
              </w:rPr>
            </w:pPr>
            <w:r w:rsidRPr="000C3EAB">
              <w:rPr>
                <w:b/>
                <w:bCs/>
                <w:color w:val="000000"/>
                <w:sz w:val="20"/>
                <w:lang w:eastAsia="zh-CN"/>
              </w:rPr>
              <w:t>R-407C</w:t>
            </w:r>
          </w:p>
        </w:tc>
        <w:tc>
          <w:tcPr>
            <w:tcW w:w="454" w:type="pct"/>
            <w:vAlign w:val="center"/>
            <w:hideMark/>
          </w:tcPr>
          <w:p w14:paraId="1F4B8185" w14:textId="6E68653B" w:rsidR="00E91C85" w:rsidRPr="000C3EAB" w:rsidRDefault="00E91C85" w:rsidP="00E91C85">
            <w:pPr>
              <w:keepNext/>
              <w:keepLines/>
              <w:bidi/>
              <w:jc w:val="center"/>
              <w:rPr>
                <w:b/>
                <w:bCs/>
                <w:color w:val="000000"/>
                <w:sz w:val="20"/>
                <w:lang w:eastAsia="zh-CN"/>
              </w:rPr>
            </w:pPr>
            <w:r w:rsidRPr="000C3EAB">
              <w:rPr>
                <w:b/>
                <w:bCs/>
                <w:color w:val="000000"/>
                <w:sz w:val="20"/>
                <w:lang w:eastAsia="zh-CN"/>
              </w:rPr>
              <w:t>R-410A</w:t>
            </w:r>
          </w:p>
        </w:tc>
        <w:tc>
          <w:tcPr>
            <w:tcW w:w="454" w:type="pct"/>
            <w:vAlign w:val="center"/>
            <w:hideMark/>
          </w:tcPr>
          <w:p w14:paraId="2EB49D5D" w14:textId="7550163C" w:rsidR="00E91C85" w:rsidRPr="000C3EAB" w:rsidRDefault="00E91C85" w:rsidP="00E91C85">
            <w:pPr>
              <w:keepNext/>
              <w:keepLines/>
              <w:bidi/>
              <w:ind w:left="-66" w:right="-57"/>
              <w:jc w:val="center"/>
              <w:rPr>
                <w:b/>
                <w:bCs/>
                <w:color w:val="000000"/>
                <w:sz w:val="20"/>
                <w:lang w:eastAsia="zh-CN"/>
              </w:rPr>
            </w:pPr>
            <w:r w:rsidRPr="000C3EAB">
              <w:rPr>
                <w:b/>
                <w:bCs/>
                <w:color w:val="000000"/>
                <w:sz w:val="20"/>
                <w:rtl/>
                <w:lang w:eastAsia="zh-CN"/>
              </w:rPr>
              <w:t>أخرى*</w:t>
            </w:r>
          </w:p>
        </w:tc>
        <w:tc>
          <w:tcPr>
            <w:tcW w:w="454" w:type="pct"/>
            <w:vAlign w:val="center"/>
            <w:hideMark/>
          </w:tcPr>
          <w:p w14:paraId="6205CEA7" w14:textId="2C8885BD" w:rsidR="00E91C85" w:rsidRPr="000C3EAB" w:rsidRDefault="00E91C85" w:rsidP="00E91C85">
            <w:pPr>
              <w:keepNext/>
              <w:keepLines/>
              <w:bidi/>
              <w:ind w:left="-38" w:right="-39"/>
              <w:jc w:val="center"/>
              <w:rPr>
                <w:b/>
                <w:bCs/>
                <w:color w:val="000000"/>
                <w:sz w:val="20"/>
                <w:lang w:eastAsia="zh-CN"/>
              </w:rPr>
            </w:pPr>
            <w:r w:rsidRPr="000C3EAB">
              <w:rPr>
                <w:rFonts w:hint="cs"/>
                <w:b/>
                <w:bCs/>
                <w:color w:val="000000"/>
                <w:sz w:val="20"/>
                <w:rtl/>
                <w:lang w:eastAsia="zh-CN"/>
              </w:rPr>
              <w:t>المجموع</w:t>
            </w:r>
          </w:p>
        </w:tc>
        <w:tc>
          <w:tcPr>
            <w:tcW w:w="454" w:type="pct"/>
            <w:vAlign w:val="center"/>
            <w:hideMark/>
          </w:tcPr>
          <w:p w14:paraId="13D5BCA7" w14:textId="6205201A" w:rsidR="00E91C85" w:rsidRPr="000C3EAB" w:rsidRDefault="00E91C85" w:rsidP="00E91C85">
            <w:pPr>
              <w:keepNext/>
              <w:keepLines/>
              <w:bidi/>
              <w:ind w:left="-44" w:right="-38"/>
              <w:jc w:val="center"/>
              <w:rPr>
                <w:b/>
                <w:bCs/>
                <w:color w:val="000000"/>
                <w:sz w:val="20"/>
                <w:lang w:eastAsia="zh-CN"/>
              </w:rPr>
            </w:pPr>
            <w:r w:rsidRPr="000C3EAB">
              <w:rPr>
                <w:rFonts w:hint="cs"/>
                <w:b/>
                <w:bCs/>
                <w:color w:val="000000"/>
                <w:sz w:val="20"/>
                <w:rtl/>
                <w:lang w:eastAsia="zh-CN"/>
              </w:rPr>
              <w:t>ال</w:t>
            </w:r>
            <w:r w:rsidRPr="000C3EAB">
              <w:rPr>
                <w:b/>
                <w:bCs/>
                <w:color w:val="000000"/>
                <w:sz w:val="20"/>
                <w:rtl/>
                <w:lang w:eastAsia="zh-CN"/>
              </w:rPr>
              <w:t>نسبة من الإجمالي (</w:t>
            </w:r>
            <w:r w:rsidRPr="000C3EAB">
              <w:rPr>
                <w:rFonts w:hint="cs"/>
                <w:b/>
                <w:bCs/>
                <w:color w:val="000000"/>
                <w:sz w:val="20"/>
                <w:rtl/>
                <w:lang w:eastAsia="zh-CN"/>
              </w:rPr>
              <w:t>%</w:t>
            </w:r>
            <w:r w:rsidRPr="000C3EAB">
              <w:rPr>
                <w:b/>
                <w:bCs/>
                <w:color w:val="000000"/>
                <w:sz w:val="20"/>
                <w:rtl/>
                <w:lang w:eastAsia="zh-CN"/>
              </w:rPr>
              <w:t>)</w:t>
            </w:r>
          </w:p>
        </w:tc>
      </w:tr>
      <w:tr w:rsidR="00FC50B6" w:rsidRPr="000C3EAB" w14:paraId="43870CC4" w14:textId="77777777" w:rsidTr="00FC50B6">
        <w:trPr>
          <w:trHeight w:val="227"/>
        </w:trPr>
        <w:tc>
          <w:tcPr>
            <w:tcW w:w="5000" w:type="pct"/>
            <w:gridSpan w:val="10"/>
            <w:vAlign w:val="center"/>
            <w:hideMark/>
          </w:tcPr>
          <w:p w14:paraId="37EABDFB" w14:textId="435E7688" w:rsidR="00FC50B6" w:rsidRPr="000C3EAB" w:rsidRDefault="00275310" w:rsidP="00FC50B6">
            <w:pPr>
              <w:keepNext/>
              <w:keepLines/>
              <w:bidi/>
              <w:jc w:val="center"/>
              <w:rPr>
                <w:b/>
                <w:bCs/>
                <w:color w:val="000000"/>
                <w:sz w:val="20"/>
                <w:lang w:eastAsia="zh-CN"/>
              </w:rPr>
            </w:pPr>
            <w:r w:rsidRPr="000C3EAB">
              <w:rPr>
                <w:b/>
                <w:bCs/>
                <w:color w:val="000000"/>
                <w:sz w:val="20"/>
                <w:rtl/>
                <w:lang w:eastAsia="zh-CN"/>
              </w:rPr>
              <w:t>التصنيع</w:t>
            </w:r>
          </w:p>
        </w:tc>
      </w:tr>
      <w:tr w:rsidR="001D69A2" w:rsidRPr="000C3EAB" w14:paraId="102F509B" w14:textId="77777777" w:rsidTr="00A64C43">
        <w:trPr>
          <w:trHeight w:val="20"/>
        </w:trPr>
        <w:tc>
          <w:tcPr>
            <w:tcW w:w="914" w:type="pct"/>
            <w:hideMark/>
          </w:tcPr>
          <w:p w14:paraId="2F019917" w14:textId="03C76700" w:rsidR="001D69A2" w:rsidRPr="000C3EAB" w:rsidRDefault="001E5533" w:rsidP="001D69A2">
            <w:pPr>
              <w:keepNext/>
              <w:keepLines/>
              <w:bidi/>
              <w:jc w:val="left"/>
              <w:rPr>
                <w:color w:val="000000"/>
                <w:sz w:val="20"/>
                <w:lang w:eastAsia="zh-CN"/>
              </w:rPr>
            </w:pPr>
            <w:r w:rsidRPr="000C3EAB">
              <w:rPr>
                <w:b/>
                <w:sz w:val="20"/>
                <w:rtl/>
              </w:rPr>
              <w:t>رغاوى</w:t>
            </w:r>
            <w:r w:rsidR="001D69A2" w:rsidRPr="000C3EAB">
              <w:rPr>
                <w:b/>
                <w:sz w:val="20"/>
                <w:rtl/>
              </w:rPr>
              <w:t xml:space="preserve"> </w:t>
            </w:r>
            <w:r w:rsidR="001D69A2" w:rsidRPr="000C3EAB">
              <w:rPr>
                <w:rFonts w:hint="cs"/>
                <w:b/>
                <w:sz w:val="20"/>
                <w:rtl/>
              </w:rPr>
              <w:t>البولسترين</w:t>
            </w:r>
            <w:r w:rsidR="001D69A2" w:rsidRPr="000C3EAB">
              <w:rPr>
                <w:b/>
                <w:sz w:val="20"/>
                <w:rtl/>
              </w:rPr>
              <w:t xml:space="preserve"> </w:t>
            </w:r>
            <w:r w:rsidR="001D69A2" w:rsidRPr="000C3EAB">
              <w:rPr>
                <w:rFonts w:hint="cs"/>
                <w:b/>
                <w:sz w:val="20"/>
                <w:rtl/>
              </w:rPr>
              <w:t xml:space="preserve">المسحوبة </w:t>
            </w:r>
            <w:r w:rsidR="0022045B" w:rsidRPr="000C3EAB">
              <w:rPr>
                <w:rFonts w:hint="cs"/>
                <w:b/>
                <w:sz w:val="20"/>
                <w:rtl/>
              </w:rPr>
              <w:t>بالضغط</w:t>
            </w:r>
            <w:r w:rsidR="001D69A2" w:rsidRPr="000C3EAB">
              <w:rPr>
                <w:rFonts w:hint="cs"/>
                <w:b/>
                <w:sz w:val="20"/>
                <w:rtl/>
              </w:rPr>
              <w:t>**</w:t>
            </w:r>
          </w:p>
        </w:tc>
        <w:tc>
          <w:tcPr>
            <w:tcW w:w="454" w:type="pct"/>
          </w:tcPr>
          <w:p w14:paraId="6B5AD1AF" w14:textId="34746C2B" w:rsidR="001D69A2" w:rsidRPr="000C3EAB" w:rsidRDefault="001D69A2" w:rsidP="004F7B6E">
            <w:pPr>
              <w:bidi/>
              <w:jc w:val="left"/>
              <w:rPr>
                <w:color w:val="000000"/>
                <w:sz w:val="20"/>
                <w:lang w:eastAsia="zh-CN"/>
              </w:rPr>
            </w:pPr>
            <w:r w:rsidRPr="000C3EAB">
              <w:rPr>
                <w:color w:val="000000"/>
                <w:sz w:val="20"/>
                <w:lang w:eastAsia="zh-CN"/>
              </w:rPr>
              <w:t>0</w:t>
            </w:r>
            <w:r w:rsidR="00805282" w:rsidRPr="000C3EAB">
              <w:rPr>
                <w:color w:val="000000"/>
                <w:sz w:val="20"/>
                <w:lang w:eastAsia="zh-CN"/>
              </w:rPr>
              <w:t>.</w:t>
            </w:r>
            <w:r w:rsidRPr="000C3EAB">
              <w:rPr>
                <w:color w:val="000000"/>
                <w:sz w:val="20"/>
                <w:lang w:eastAsia="zh-CN"/>
              </w:rPr>
              <w:t>00</w:t>
            </w:r>
          </w:p>
        </w:tc>
        <w:tc>
          <w:tcPr>
            <w:tcW w:w="454" w:type="pct"/>
          </w:tcPr>
          <w:p w14:paraId="162B079C" w14:textId="021791B2" w:rsidR="001D69A2" w:rsidRPr="000C3EAB" w:rsidRDefault="001D69A2" w:rsidP="004F7B6E">
            <w:pPr>
              <w:bidi/>
              <w:jc w:val="left"/>
              <w:rPr>
                <w:color w:val="000000"/>
                <w:sz w:val="20"/>
                <w:lang w:eastAsia="zh-CN"/>
              </w:rPr>
            </w:pPr>
            <w:r w:rsidRPr="000C3EAB">
              <w:rPr>
                <w:color w:val="000000"/>
                <w:sz w:val="20"/>
                <w:lang w:eastAsia="zh-CN"/>
              </w:rPr>
              <w:t>0</w:t>
            </w:r>
            <w:r w:rsidR="00805282" w:rsidRPr="000C3EAB">
              <w:rPr>
                <w:color w:val="000000"/>
                <w:sz w:val="20"/>
                <w:lang w:eastAsia="zh-CN"/>
              </w:rPr>
              <w:t>.</w:t>
            </w:r>
            <w:r w:rsidRPr="000C3EAB">
              <w:rPr>
                <w:color w:val="000000"/>
                <w:sz w:val="20"/>
                <w:lang w:eastAsia="zh-CN"/>
              </w:rPr>
              <w:t>00</w:t>
            </w:r>
          </w:p>
        </w:tc>
        <w:tc>
          <w:tcPr>
            <w:tcW w:w="454" w:type="pct"/>
          </w:tcPr>
          <w:p w14:paraId="0BCFA7D8" w14:textId="085684F7" w:rsidR="001D69A2" w:rsidRPr="000C3EAB" w:rsidRDefault="001D69A2" w:rsidP="004F7B6E">
            <w:pPr>
              <w:bidi/>
              <w:jc w:val="left"/>
              <w:rPr>
                <w:color w:val="000000"/>
                <w:sz w:val="20"/>
                <w:lang w:eastAsia="zh-CN"/>
              </w:rPr>
            </w:pPr>
            <w:r w:rsidRPr="000C3EAB">
              <w:rPr>
                <w:color w:val="000000"/>
                <w:sz w:val="20"/>
                <w:lang w:eastAsia="zh-CN"/>
              </w:rPr>
              <w:t>0</w:t>
            </w:r>
            <w:r w:rsidR="00805282" w:rsidRPr="000C3EAB">
              <w:rPr>
                <w:color w:val="000000"/>
                <w:sz w:val="20"/>
                <w:lang w:eastAsia="zh-CN"/>
              </w:rPr>
              <w:t>.</w:t>
            </w:r>
            <w:r w:rsidRPr="000C3EAB">
              <w:rPr>
                <w:color w:val="000000"/>
                <w:sz w:val="20"/>
                <w:lang w:eastAsia="zh-CN"/>
              </w:rPr>
              <w:t>00</w:t>
            </w:r>
          </w:p>
        </w:tc>
        <w:tc>
          <w:tcPr>
            <w:tcW w:w="454" w:type="pct"/>
          </w:tcPr>
          <w:p w14:paraId="3866B77A" w14:textId="45DDB459" w:rsidR="001D69A2" w:rsidRPr="000C3EAB" w:rsidRDefault="001D69A2" w:rsidP="004F7B6E">
            <w:pPr>
              <w:bidi/>
              <w:jc w:val="left"/>
              <w:rPr>
                <w:color w:val="000000"/>
                <w:sz w:val="20"/>
                <w:lang w:eastAsia="zh-CN"/>
              </w:rPr>
            </w:pPr>
            <w:r w:rsidRPr="000C3EAB">
              <w:rPr>
                <w:color w:val="000000"/>
                <w:sz w:val="20"/>
                <w:lang w:eastAsia="zh-CN"/>
              </w:rPr>
              <w:t>0</w:t>
            </w:r>
            <w:r w:rsidR="00805282" w:rsidRPr="000C3EAB">
              <w:rPr>
                <w:color w:val="000000"/>
                <w:sz w:val="20"/>
                <w:lang w:eastAsia="zh-CN"/>
              </w:rPr>
              <w:t>.</w:t>
            </w:r>
            <w:r w:rsidRPr="000C3EAB">
              <w:rPr>
                <w:color w:val="000000"/>
                <w:sz w:val="20"/>
                <w:lang w:eastAsia="zh-CN"/>
              </w:rPr>
              <w:t>00</w:t>
            </w:r>
          </w:p>
        </w:tc>
        <w:tc>
          <w:tcPr>
            <w:tcW w:w="454" w:type="pct"/>
          </w:tcPr>
          <w:p w14:paraId="57998B07" w14:textId="2A03C0CC" w:rsidR="001D69A2" w:rsidRPr="000C3EAB" w:rsidRDefault="001D69A2" w:rsidP="004F7B6E">
            <w:pPr>
              <w:bidi/>
              <w:jc w:val="left"/>
              <w:rPr>
                <w:color w:val="000000"/>
                <w:sz w:val="20"/>
                <w:lang w:eastAsia="zh-CN"/>
              </w:rPr>
            </w:pPr>
            <w:r w:rsidRPr="000C3EAB">
              <w:rPr>
                <w:color w:val="000000"/>
                <w:sz w:val="20"/>
                <w:lang w:eastAsia="zh-CN"/>
              </w:rPr>
              <w:t>0</w:t>
            </w:r>
            <w:r w:rsidR="00805282" w:rsidRPr="000C3EAB">
              <w:rPr>
                <w:color w:val="000000"/>
                <w:sz w:val="20"/>
                <w:lang w:eastAsia="zh-CN"/>
              </w:rPr>
              <w:t>.</w:t>
            </w:r>
            <w:r w:rsidRPr="000C3EAB">
              <w:rPr>
                <w:color w:val="000000"/>
                <w:sz w:val="20"/>
                <w:lang w:eastAsia="zh-CN"/>
              </w:rPr>
              <w:t>00</w:t>
            </w:r>
          </w:p>
        </w:tc>
        <w:tc>
          <w:tcPr>
            <w:tcW w:w="454" w:type="pct"/>
          </w:tcPr>
          <w:p w14:paraId="38775EDD" w14:textId="6CE42273" w:rsidR="001D69A2" w:rsidRPr="000C3EAB" w:rsidRDefault="001D69A2" w:rsidP="004F7B6E">
            <w:pPr>
              <w:bidi/>
              <w:jc w:val="left"/>
              <w:rPr>
                <w:color w:val="000000"/>
                <w:sz w:val="20"/>
                <w:lang w:eastAsia="zh-CN"/>
              </w:rPr>
            </w:pPr>
            <w:r w:rsidRPr="000C3EAB">
              <w:rPr>
                <w:color w:val="000000"/>
                <w:sz w:val="20"/>
                <w:lang w:eastAsia="zh-CN"/>
              </w:rPr>
              <w:t>0</w:t>
            </w:r>
            <w:r w:rsidR="00805282" w:rsidRPr="000C3EAB">
              <w:rPr>
                <w:color w:val="000000"/>
                <w:sz w:val="20"/>
                <w:lang w:eastAsia="zh-CN"/>
              </w:rPr>
              <w:t>.</w:t>
            </w:r>
            <w:r w:rsidRPr="000C3EAB">
              <w:rPr>
                <w:color w:val="000000"/>
                <w:sz w:val="20"/>
                <w:lang w:eastAsia="zh-CN"/>
              </w:rPr>
              <w:t>00</w:t>
            </w:r>
          </w:p>
        </w:tc>
        <w:tc>
          <w:tcPr>
            <w:tcW w:w="454" w:type="pct"/>
          </w:tcPr>
          <w:p w14:paraId="567F1D86" w14:textId="37AAC3A9" w:rsidR="001D69A2" w:rsidRPr="000C3EAB" w:rsidRDefault="001D69A2" w:rsidP="004F7B6E">
            <w:pPr>
              <w:bidi/>
              <w:jc w:val="left"/>
              <w:rPr>
                <w:color w:val="000000"/>
                <w:sz w:val="20"/>
                <w:lang w:eastAsia="zh-CN"/>
              </w:rPr>
            </w:pPr>
            <w:r w:rsidRPr="000C3EAB">
              <w:rPr>
                <w:color w:val="000000"/>
                <w:sz w:val="20"/>
                <w:lang w:eastAsia="zh-CN"/>
              </w:rPr>
              <w:t>0</w:t>
            </w:r>
            <w:r w:rsidR="00805282" w:rsidRPr="000C3EAB">
              <w:rPr>
                <w:color w:val="000000"/>
                <w:sz w:val="20"/>
                <w:lang w:eastAsia="zh-CN"/>
              </w:rPr>
              <w:t>.</w:t>
            </w:r>
            <w:r w:rsidRPr="000C3EAB">
              <w:rPr>
                <w:color w:val="000000"/>
                <w:sz w:val="20"/>
                <w:lang w:eastAsia="zh-CN"/>
              </w:rPr>
              <w:t>00</w:t>
            </w:r>
          </w:p>
        </w:tc>
        <w:tc>
          <w:tcPr>
            <w:tcW w:w="454" w:type="pct"/>
          </w:tcPr>
          <w:p w14:paraId="659C8454" w14:textId="67785A49" w:rsidR="001D69A2" w:rsidRPr="000C3EAB" w:rsidRDefault="001D69A2" w:rsidP="004F7B6E">
            <w:pPr>
              <w:bidi/>
              <w:jc w:val="left"/>
              <w:rPr>
                <w:color w:val="000000"/>
                <w:sz w:val="20"/>
                <w:lang w:eastAsia="zh-CN"/>
              </w:rPr>
            </w:pPr>
            <w:r w:rsidRPr="000C3EAB">
              <w:rPr>
                <w:color w:val="000000"/>
                <w:sz w:val="20"/>
                <w:lang w:eastAsia="zh-CN"/>
              </w:rPr>
              <w:t>0</w:t>
            </w:r>
            <w:r w:rsidR="00805282" w:rsidRPr="000C3EAB">
              <w:rPr>
                <w:color w:val="000000"/>
                <w:sz w:val="20"/>
                <w:lang w:eastAsia="zh-CN"/>
              </w:rPr>
              <w:t>.</w:t>
            </w:r>
            <w:r w:rsidRPr="000C3EAB">
              <w:rPr>
                <w:color w:val="000000"/>
                <w:sz w:val="20"/>
                <w:lang w:eastAsia="zh-CN"/>
              </w:rPr>
              <w:t>00</w:t>
            </w:r>
          </w:p>
        </w:tc>
        <w:tc>
          <w:tcPr>
            <w:tcW w:w="454" w:type="pct"/>
          </w:tcPr>
          <w:p w14:paraId="408D84E0" w14:textId="3ABF6F2B" w:rsidR="001D69A2" w:rsidRPr="000C3EAB" w:rsidRDefault="001D69A2" w:rsidP="004F7B6E">
            <w:pPr>
              <w:bidi/>
              <w:jc w:val="left"/>
              <w:rPr>
                <w:color w:val="000000"/>
                <w:sz w:val="20"/>
                <w:lang w:eastAsia="zh-CN"/>
              </w:rPr>
            </w:pPr>
            <w:r w:rsidRPr="000C3EAB">
              <w:rPr>
                <w:color w:val="000000"/>
                <w:sz w:val="20"/>
                <w:lang w:eastAsia="zh-CN"/>
              </w:rPr>
              <w:t>0</w:t>
            </w:r>
            <w:r w:rsidR="00805282" w:rsidRPr="000C3EAB">
              <w:rPr>
                <w:color w:val="000000"/>
                <w:sz w:val="20"/>
                <w:lang w:eastAsia="zh-CN"/>
              </w:rPr>
              <w:t>.</w:t>
            </w:r>
            <w:r w:rsidRPr="000C3EAB">
              <w:rPr>
                <w:color w:val="000000"/>
                <w:sz w:val="20"/>
                <w:lang w:eastAsia="zh-CN"/>
              </w:rPr>
              <w:t>0</w:t>
            </w:r>
          </w:p>
        </w:tc>
      </w:tr>
      <w:tr w:rsidR="001D69A2" w:rsidRPr="000C3EAB" w14:paraId="37FC53DE" w14:textId="77777777" w:rsidTr="00A64C43">
        <w:trPr>
          <w:trHeight w:val="20"/>
        </w:trPr>
        <w:tc>
          <w:tcPr>
            <w:tcW w:w="914" w:type="pct"/>
            <w:noWrap/>
            <w:hideMark/>
          </w:tcPr>
          <w:p w14:paraId="02340BE0" w14:textId="04A55E3D" w:rsidR="001D69A2" w:rsidRPr="000C3EAB" w:rsidRDefault="00275310" w:rsidP="001D69A2">
            <w:pPr>
              <w:keepNext/>
              <w:keepLines/>
              <w:bidi/>
              <w:jc w:val="left"/>
              <w:rPr>
                <w:color w:val="000000"/>
                <w:sz w:val="20"/>
                <w:lang w:eastAsia="zh-CN"/>
              </w:rPr>
            </w:pPr>
            <w:r w:rsidRPr="000C3EAB">
              <w:rPr>
                <w:color w:val="000000"/>
                <w:sz w:val="20"/>
                <w:rtl/>
                <w:lang w:eastAsia="zh-CN"/>
              </w:rPr>
              <w:t>مكافحة الحرائق***</w:t>
            </w:r>
          </w:p>
        </w:tc>
        <w:tc>
          <w:tcPr>
            <w:tcW w:w="454" w:type="pct"/>
          </w:tcPr>
          <w:p w14:paraId="21B84161" w14:textId="152D7EE9" w:rsidR="001D69A2" w:rsidRPr="000C3EAB" w:rsidRDefault="001D69A2" w:rsidP="004F7B6E">
            <w:pPr>
              <w:bidi/>
              <w:jc w:val="left"/>
              <w:rPr>
                <w:color w:val="000000"/>
                <w:sz w:val="20"/>
                <w:lang w:eastAsia="zh-CN"/>
              </w:rPr>
            </w:pPr>
            <w:r w:rsidRPr="000C3EAB">
              <w:rPr>
                <w:color w:val="000000"/>
                <w:sz w:val="20"/>
                <w:lang w:eastAsia="zh-CN"/>
              </w:rPr>
              <w:t>0</w:t>
            </w:r>
            <w:r w:rsidR="00805282" w:rsidRPr="000C3EAB">
              <w:rPr>
                <w:color w:val="000000"/>
                <w:sz w:val="20"/>
                <w:lang w:eastAsia="zh-CN"/>
              </w:rPr>
              <w:t>.</w:t>
            </w:r>
            <w:r w:rsidRPr="000C3EAB">
              <w:rPr>
                <w:color w:val="000000"/>
                <w:sz w:val="20"/>
                <w:lang w:eastAsia="zh-CN"/>
              </w:rPr>
              <w:t>00</w:t>
            </w:r>
          </w:p>
        </w:tc>
        <w:tc>
          <w:tcPr>
            <w:tcW w:w="454" w:type="pct"/>
          </w:tcPr>
          <w:p w14:paraId="34B0F823" w14:textId="494CFFDE" w:rsidR="001D69A2" w:rsidRPr="000C3EAB" w:rsidRDefault="001D69A2" w:rsidP="004F7B6E">
            <w:pPr>
              <w:bidi/>
              <w:jc w:val="left"/>
              <w:rPr>
                <w:color w:val="000000"/>
                <w:sz w:val="20"/>
                <w:lang w:eastAsia="zh-CN"/>
              </w:rPr>
            </w:pPr>
            <w:r w:rsidRPr="000C3EAB">
              <w:rPr>
                <w:color w:val="000000"/>
                <w:sz w:val="20"/>
                <w:lang w:eastAsia="zh-CN"/>
              </w:rPr>
              <w:t>0</w:t>
            </w:r>
            <w:r w:rsidR="00805282" w:rsidRPr="000C3EAB">
              <w:rPr>
                <w:color w:val="000000"/>
                <w:sz w:val="20"/>
                <w:lang w:eastAsia="zh-CN"/>
              </w:rPr>
              <w:t>.</w:t>
            </w:r>
            <w:r w:rsidRPr="000C3EAB">
              <w:rPr>
                <w:color w:val="000000"/>
                <w:sz w:val="20"/>
                <w:lang w:eastAsia="zh-CN"/>
              </w:rPr>
              <w:t>00</w:t>
            </w:r>
          </w:p>
        </w:tc>
        <w:tc>
          <w:tcPr>
            <w:tcW w:w="454" w:type="pct"/>
          </w:tcPr>
          <w:p w14:paraId="042C35A7" w14:textId="7B4ABBB9" w:rsidR="001D69A2" w:rsidRPr="000C3EAB" w:rsidRDefault="001D69A2" w:rsidP="004F7B6E">
            <w:pPr>
              <w:bidi/>
              <w:jc w:val="left"/>
              <w:rPr>
                <w:color w:val="000000"/>
                <w:sz w:val="20"/>
                <w:lang w:eastAsia="zh-CN"/>
              </w:rPr>
            </w:pPr>
            <w:r w:rsidRPr="000C3EAB">
              <w:rPr>
                <w:color w:val="000000"/>
                <w:sz w:val="20"/>
                <w:lang w:eastAsia="zh-CN"/>
              </w:rPr>
              <w:t>3</w:t>
            </w:r>
            <w:r w:rsidR="00805282" w:rsidRPr="000C3EAB">
              <w:rPr>
                <w:color w:val="000000"/>
                <w:sz w:val="20"/>
                <w:lang w:eastAsia="zh-CN"/>
              </w:rPr>
              <w:t>.</w:t>
            </w:r>
            <w:r w:rsidRPr="000C3EAB">
              <w:rPr>
                <w:color w:val="000000"/>
                <w:sz w:val="20"/>
                <w:lang w:eastAsia="zh-CN"/>
              </w:rPr>
              <w:t>26</w:t>
            </w:r>
          </w:p>
        </w:tc>
        <w:tc>
          <w:tcPr>
            <w:tcW w:w="454" w:type="pct"/>
          </w:tcPr>
          <w:p w14:paraId="2F130077" w14:textId="0378718D" w:rsidR="001D69A2" w:rsidRPr="000C3EAB" w:rsidRDefault="001D69A2" w:rsidP="004F7B6E">
            <w:pPr>
              <w:bidi/>
              <w:jc w:val="left"/>
              <w:rPr>
                <w:color w:val="000000"/>
                <w:sz w:val="20"/>
                <w:lang w:eastAsia="zh-CN"/>
              </w:rPr>
            </w:pPr>
            <w:r w:rsidRPr="000C3EAB">
              <w:rPr>
                <w:color w:val="000000"/>
                <w:sz w:val="20"/>
                <w:lang w:eastAsia="zh-CN"/>
              </w:rPr>
              <w:t>0</w:t>
            </w:r>
            <w:r w:rsidR="00805282" w:rsidRPr="000C3EAB">
              <w:rPr>
                <w:color w:val="000000"/>
                <w:sz w:val="20"/>
                <w:lang w:eastAsia="zh-CN"/>
              </w:rPr>
              <w:t>.</w:t>
            </w:r>
            <w:r w:rsidRPr="000C3EAB">
              <w:rPr>
                <w:color w:val="000000"/>
                <w:sz w:val="20"/>
                <w:lang w:eastAsia="zh-CN"/>
              </w:rPr>
              <w:t>00</w:t>
            </w:r>
          </w:p>
        </w:tc>
        <w:tc>
          <w:tcPr>
            <w:tcW w:w="454" w:type="pct"/>
          </w:tcPr>
          <w:p w14:paraId="0705A2EF" w14:textId="7276C436" w:rsidR="001D69A2" w:rsidRPr="000C3EAB" w:rsidRDefault="001D69A2" w:rsidP="004F7B6E">
            <w:pPr>
              <w:bidi/>
              <w:jc w:val="left"/>
              <w:rPr>
                <w:color w:val="000000"/>
                <w:sz w:val="20"/>
                <w:lang w:eastAsia="zh-CN"/>
              </w:rPr>
            </w:pPr>
            <w:r w:rsidRPr="000C3EAB">
              <w:rPr>
                <w:color w:val="000000"/>
                <w:sz w:val="20"/>
                <w:lang w:eastAsia="zh-CN"/>
              </w:rPr>
              <w:t>0</w:t>
            </w:r>
            <w:r w:rsidR="00805282" w:rsidRPr="000C3EAB">
              <w:rPr>
                <w:color w:val="000000"/>
                <w:sz w:val="20"/>
                <w:lang w:eastAsia="zh-CN"/>
              </w:rPr>
              <w:t>.</w:t>
            </w:r>
            <w:r w:rsidRPr="000C3EAB">
              <w:rPr>
                <w:color w:val="000000"/>
                <w:sz w:val="20"/>
                <w:lang w:eastAsia="zh-CN"/>
              </w:rPr>
              <w:t>00</w:t>
            </w:r>
          </w:p>
        </w:tc>
        <w:tc>
          <w:tcPr>
            <w:tcW w:w="454" w:type="pct"/>
          </w:tcPr>
          <w:p w14:paraId="7E486C29" w14:textId="5A4DEA67" w:rsidR="001D69A2" w:rsidRPr="000C3EAB" w:rsidRDefault="001D69A2" w:rsidP="004F7B6E">
            <w:pPr>
              <w:bidi/>
              <w:jc w:val="left"/>
              <w:rPr>
                <w:color w:val="000000"/>
                <w:sz w:val="20"/>
                <w:lang w:eastAsia="zh-CN"/>
              </w:rPr>
            </w:pPr>
            <w:r w:rsidRPr="000C3EAB">
              <w:rPr>
                <w:color w:val="000000"/>
                <w:sz w:val="20"/>
                <w:lang w:eastAsia="zh-CN"/>
              </w:rPr>
              <w:t>0</w:t>
            </w:r>
            <w:r w:rsidR="00805282" w:rsidRPr="000C3EAB">
              <w:rPr>
                <w:color w:val="000000"/>
                <w:sz w:val="20"/>
                <w:lang w:eastAsia="zh-CN"/>
              </w:rPr>
              <w:t>.</w:t>
            </w:r>
            <w:r w:rsidRPr="000C3EAB">
              <w:rPr>
                <w:color w:val="000000"/>
                <w:sz w:val="20"/>
                <w:lang w:eastAsia="zh-CN"/>
              </w:rPr>
              <w:t>00</w:t>
            </w:r>
          </w:p>
        </w:tc>
        <w:tc>
          <w:tcPr>
            <w:tcW w:w="454" w:type="pct"/>
          </w:tcPr>
          <w:p w14:paraId="3B6A49B8" w14:textId="29785C48" w:rsidR="001D69A2" w:rsidRPr="000C3EAB" w:rsidRDefault="001D69A2" w:rsidP="004F7B6E">
            <w:pPr>
              <w:bidi/>
              <w:jc w:val="left"/>
              <w:rPr>
                <w:color w:val="000000"/>
                <w:sz w:val="20"/>
                <w:lang w:eastAsia="zh-CN"/>
              </w:rPr>
            </w:pPr>
            <w:r w:rsidRPr="000C3EAB">
              <w:rPr>
                <w:color w:val="000000"/>
                <w:sz w:val="20"/>
                <w:lang w:eastAsia="zh-CN"/>
              </w:rPr>
              <w:t>0</w:t>
            </w:r>
            <w:r w:rsidR="00805282" w:rsidRPr="000C3EAB">
              <w:rPr>
                <w:color w:val="000000"/>
                <w:sz w:val="20"/>
                <w:lang w:eastAsia="zh-CN"/>
              </w:rPr>
              <w:t>.</w:t>
            </w:r>
            <w:r w:rsidRPr="000C3EAB">
              <w:rPr>
                <w:color w:val="000000"/>
                <w:sz w:val="20"/>
                <w:lang w:eastAsia="zh-CN"/>
              </w:rPr>
              <w:t>00</w:t>
            </w:r>
          </w:p>
        </w:tc>
        <w:tc>
          <w:tcPr>
            <w:tcW w:w="454" w:type="pct"/>
          </w:tcPr>
          <w:p w14:paraId="779AF62D" w14:textId="008AA7CD" w:rsidR="001D69A2" w:rsidRPr="000C3EAB" w:rsidRDefault="001D69A2" w:rsidP="004F7B6E">
            <w:pPr>
              <w:bidi/>
              <w:jc w:val="left"/>
              <w:rPr>
                <w:color w:val="000000"/>
                <w:sz w:val="20"/>
                <w:lang w:eastAsia="zh-CN"/>
              </w:rPr>
            </w:pPr>
            <w:r w:rsidRPr="000C3EAB">
              <w:rPr>
                <w:color w:val="000000"/>
                <w:sz w:val="20"/>
                <w:lang w:eastAsia="zh-CN"/>
              </w:rPr>
              <w:t>3</w:t>
            </w:r>
            <w:r w:rsidR="00805282" w:rsidRPr="000C3EAB">
              <w:rPr>
                <w:color w:val="000000"/>
                <w:sz w:val="20"/>
                <w:lang w:eastAsia="zh-CN"/>
              </w:rPr>
              <w:t>.</w:t>
            </w:r>
            <w:r w:rsidRPr="000C3EAB">
              <w:rPr>
                <w:color w:val="000000"/>
                <w:sz w:val="20"/>
                <w:lang w:eastAsia="zh-CN"/>
              </w:rPr>
              <w:t>26</w:t>
            </w:r>
          </w:p>
        </w:tc>
        <w:tc>
          <w:tcPr>
            <w:tcW w:w="454" w:type="pct"/>
          </w:tcPr>
          <w:p w14:paraId="0EE3107D" w14:textId="4EAAFDD4" w:rsidR="001D69A2" w:rsidRPr="000C3EAB" w:rsidRDefault="001D69A2" w:rsidP="004F7B6E">
            <w:pPr>
              <w:bidi/>
              <w:jc w:val="left"/>
              <w:rPr>
                <w:color w:val="000000"/>
                <w:sz w:val="20"/>
                <w:lang w:eastAsia="zh-CN"/>
              </w:rPr>
            </w:pPr>
            <w:r w:rsidRPr="000C3EAB">
              <w:rPr>
                <w:color w:val="000000"/>
                <w:sz w:val="20"/>
                <w:lang w:eastAsia="zh-CN"/>
              </w:rPr>
              <w:t>0</w:t>
            </w:r>
            <w:r w:rsidR="00805282" w:rsidRPr="000C3EAB">
              <w:rPr>
                <w:color w:val="000000"/>
                <w:sz w:val="20"/>
                <w:lang w:eastAsia="zh-CN"/>
              </w:rPr>
              <w:t>.</w:t>
            </w:r>
            <w:r w:rsidRPr="000C3EAB">
              <w:rPr>
                <w:color w:val="000000"/>
                <w:sz w:val="20"/>
                <w:lang w:eastAsia="zh-CN"/>
              </w:rPr>
              <w:t>3</w:t>
            </w:r>
          </w:p>
        </w:tc>
      </w:tr>
      <w:tr w:rsidR="001D69A2" w:rsidRPr="000C3EAB" w14:paraId="427852F7" w14:textId="77777777" w:rsidTr="00A64C43">
        <w:trPr>
          <w:trHeight w:val="20"/>
        </w:trPr>
        <w:tc>
          <w:tcPr>
            <w:tcW w:w="914" w:type="pct"/>
            <w:noWrap/>
            <w:hideMark/>
          </w:tcPr>
          <w:p w14:paraId="662A37EC" w14:textId="1F9986CC" w:rsidR="001D69A2" w:rsidRPr="000C3EAB" w:rsidRDefault="003E080C" w:rsidP="001D69A2">
            <w:pPr>
              <w:bidi/>
              <w:jc w:val="left"/>
              <w:rPr>
                <w:b/>
                <w:bCs/>
                <w:i/>
                <w:iCs/>
                <w:color w:val="000000"/>
                <w:sz w:val="20"/>
                <w:lang w:eastAsia="zh-CN"/>
              </w:rPr>
            </w:pPr>
            <w:r w:rsidRPr="000C3EAB">
              <w:rPr>
                <w:rFonts w:hint="cs"/>
                <w:b/>
                <w:bCs/>
                <w:i/>
                <w:iCs/>
                <w:color w:val="000000"/>
                <w:sz w:val="20"/>
                <w:rtl/>
                <w:lang w:eastAsia="zh-CN"/>
              </w:rPr>
              <w:t>المجموع الفرعي للتصنيع</w:t>
            </w:r>
          </w:p>
        </w:tc>
        <w:tc>
          <w:tcPr>
            <w:tcW w:w="454" w:type="pct"/>
            <w:noWrap/>
          </w:tcPr>
          <w:p w14:paraId="7CB0557D" w14:textId="60CEEC7A" w:rsidR="001D69A2" w:rsidRPr="000C3EAB" w:rsidRDefault="001D69A2" w:rsidP="004F7B6E">
            <w:pPr>
              <w:bidi/>
              <w:jc w:val="left"/>
              <w:rPr>
                <w:b/>
                <w:bCs/>
                <w:i/>
                <w:iCs/>
                <w:color w:val="000000"/>
                <w:sz w:val="20"/>
                <w:lang w:eastAsia="zh-CN"/>
              </w:rPr>
            </w:pPr>
            <w:r w:rsidRPr="000C3EAB">
              <w:rPr>
                <w:b/>
                <w:bCs/>
                <w:i/>
                <w:iCs/>
                <w:color w:val="000000"/>
                <w:sz w:val="20"/>
                <w:lang w:eastAsia="zh-CN"/>
              </w:rPr>
              <w:t>0</w:t>
            </w:r>
            <w:r w:rsidR="00805282" w:rsidRPr="000C3EAB">
              <w:rPr>
                <w:b/>
                <w:bCs/>
                <w:i/>
                <w:iCs/>
                <w:color w:val="000000"/>
                <w:sz w:val="20"/>
                <w:lang w:eastAsia="zh-CN"/>
              </w:rPr>
              <w:t>.</w:t>
            </w:r>
            <w:r w:rsidRPr="000C3EAB">
              <w:rPr>
                <w:b/>
                <w:bCs/>
                <w:i/>
                <w:iCs/>
                <w:color w:val="000000"/>
                <w:sz w:val="20"/>
                <w:lang w:eastAsia="zh-CN"/>
              </w:rPr>
              <w:t>00</w:t>
            </w:r>
          </w:p>
        </w:tc>
        <w:tc>
          <w:tcPr>
            <w:tcW w:w="454" w:type="pct"/>
            <w:noWrap/>
          </w:tcPr>
          <w:p w14:paraId="13CC86D0" w14:textId="6ED9BFCC" w:rsidR="001D69A2" w:rsidRPr="000C3EAB" w:rsidRDefault="001D69A2" w:rsidP="004F7B6E">
            <w:pPr>
              <w:bidi/>
              <w:jc w:val="left"/>
              <w:rPr>
                <w:b/>
                <w:bCs/>
                <w:i/>
                <w:iCs/>
                <w:color w:val="000000"/>
                <w:sz w:val="20"/>
                <w:lang w:eastAsia="zh-CN"/>
              </w:rPr>
            </w:pPr>
            <w:r w:rsidRPr="000C3EAB">
              <w:rPr>
                <w:b/>
                <w:bCs/>
                <w:i/>
                <w:iCs/>
                <w:color w:val="000000"/>
                <w:sz w:val="20"/>
                <w:lang w:eastAsia="zh-CN"/>
              </w:rPr>
              <w:t>0</w:t>
            </w:r>
            <w:r w:rsidR="00805282" w:rsidRPr="000C3EAB">
              <w:rPr>
                <w:b/>
                <w:bCs/>
                <w:i/>
                <w:iCs/>
                <w:color w:val="000000"/>
                <w:sz w:val="20"/>
                <w:lang w:eastAsia="zh-CN"/>
              </w:rPr>
              <w:t>.</w:t>
            </w:r>
            <w:r w:rsidRPr="000C3EAB">
              <w:rPr>
                <w:b/>
                <w:bCs/>
                <w:i/>
                <w:iCs/>
                <w:color w:val="000000"/>
                <w:sz w:val="20"/>
                <w:lang w:eastAsia="zh-CN"/>
              </w:rPr>
              <w:t>00</w:t>
            </w:r>
          </w:p>
        </w:tc>
        <w:tc>
          <w:tcPr>
            <w:tcW w:w="454" w:type="pct"/>
            <w:noWrap/>
          </w:tcPr>
          <w:p w14:paraId="285C8A58" w14:textId="3BB5A547" w:rsidR="001D69A2" w:rsidRPr="000C3EAB" w:rsidRDefault="001D69A2" w:rsidP="004F7B6E">
            <w:pPr>
              <w:bidi/>
              <w:jc w:val="left"/>
              <w:rPr>
                <w:b/>
                <w:bCs/>
                <w:i/>
                <w:iCs/>
                <w:color w:val="000000"/>
                <w:sz w:val="20"/>
                <w:lang w:eastAsia="zh-CN"/>
              </w:rPr>
            </w:pPr>
            <w:r w:rsidRPr="000C3EAB">
              <w:rPr>
                <w:b/>
                <w:bCs/>
                <w:i/>
                <w:iCs/>
                <w:color w:val="000000"/>
                <w:sz w:val="20"/>
                <w:lang w:eastAsia="zh-CN"/>
              </w:rPr>
              <w:t>3</w:t>
            </w:r>
            <w:r w:rsidR="00805282" w:rsidRPr="000C3EAB">
              <w:rPr>
                <w:b/>
                <w:bCs/>
                <w:i/>
                <w:iCs/>
                <w:color w:val="000000"/>
                <w:sz w:val="20"/>
                <w:lang w:eastAsia="zh-CN"/>
              </w:rPr>
              <w:t>.</w:t>
            </w:r>
            <w:r w:rsidRPr="000C3EAB">
              <w:rPr>
                <w:b/>
                <w:bCs/>
                <w:i/>
                <w:iCs/>
                <w:color w:val="000000"/>
                <w:sz w:val="20"/>
                <w:lang w:eastAsia="zh-CN"/>
              </w:rPr>
              <w:t>26</w:t>
            </w:r>
          </w:p>
        </w:tc>
        <w:tc>
          <w:tcPr>
            <w:tcW w:w="454" w:type="pct"/>
            <w:noWrap/>
          </w:tcPr>
          <w:p w14:paraId="01340EF7" w14:textId="06ADEE66" w:rsidR="001D69A2" w:rsidRPr="000C3EAB" w:rsidRDefault="001D69A2" w:rsidP="004F7B6E">
            <w:pPr>
              <w:bidi/>
              <w:jc w:val="left"/>
              <w:rPr>
                <w:b/>
                <w:bCs/>
                <w:i/>
                <w:iCs/>
                <w:color w:val="000000"/>
                <w:sz w:val="20"/>
                <w:lang w:eastAsia="zh-CN"/>
              </w:rPr>
            </w:pPr>
            <w:r w:rsidRPr="000C3EAB">
              <w:rPr>
                <w:b/>
                <w:bCs/>
                <w:i/>
                <w:iCs/>
                <w:color w:val="000000"/>
                <w:sz w:val="20"/>
                <w:lang w:eastAsia="zh-CN"/>
              </w:rPr>
              <w:t>0</w:t>
            </w:r>
            <w:r w:rsidR="00805282" w:rsidRPr="000C3EAB">
              <w:rPr>
                <w:b/>
                <w:bCs/>
                <w:i/>
                <w:iCs/>
                <w:color w:val="000000"/>
                <w:sz w:val="20"/>
                <w:lang w:eastAsia="zh-CN"/>
              </w:rPr>
              <w:t>.</w:t>
            </w:r>
            <w:r w:rsidRPr="000C3EAB">
              <w:rPr>
                <w:b/>
                <w:bCs/>
                <w:i/>
                <w:iCs/>
                <w:color w:val="000000"/>
                <w:sz w:val="20"/>
                <w:lang w:eastAsia="zh-CN"/>
              </w:rPr>
              <w:t>00</w:t>
            </w:r>
          </w:p>
        </w:tc>
        <w:tc>
          <w:tcPr>
            <w:tcW w:w="454" w:type="pct"/>
            <w:noWrap/>
          </w:tcPr>
          <w:p w14:paraId="452EC7A9" w14:textId="544A44F7" w:rsidR="001D69A2" w:rsidRPr="000C3EAB" w:rsidRDefault="001D69A2" w:rsidP="004F7B6E">
            <w:pPr>
              <w:bidi/>
              <w:jc w:val="left"/>
              <w:rPr>
                <w:b/>
                <w:bCs/>
                <w:i/>
                <w:iCs/>
                <w:color w:val="000000"/>
                <w:sz w:val="20"/>
                <w:lang w:eastAsia="zh-CN"/>
              </w:rPr>
            </w:pPr>
            <w:r w:rsidRPr="000C3EAB">
              <w:rPr>
                <w:b/>
                <w:bCs/>
                <w:i/>
                <w:iCs/>
                <w:color w:val="000000"/>
                <w:sz w:val="20"/>
                <w:lang w:eastAsia="zh-CN"/>
              </w:rPr>
              <w:t>0</w:t>
            </w:r>
            <w:r w:rsidR="00805282" w:rsidRPr="000C3EAB">
              <w:rPr>
                <w:b/>
                <w:bCs/>
                <w:i/>
                <w:iCs/>
                <w:color w:val="000000"/>
                <w:sz w:val="20"/>
                <w:lang w:eastAsia="zh-CN"/>
              </w:rPr>
              <w:t>.</w:t>
            </w:r>
            <w:r w:rsidRPr="000C3EAB">
              <w:rPr>
                <w:b/>
                <w:bCs/>
                <w:i/>
                <w:iCs/>
                <w:color w:val="000000"/>
                <w:sz w:val="20"/>
                <w:lang w:eastAsia="zh-CN"/>
              </w:rPr>
              <w:t>00</w:t>
            </w:r>
          </w:p>
        </w:tc>
        <w:tc>
          <w:tcPr>
            <w:tcW w:w="454" w:type="pct"/>
            <w:noWrap/>
          </w:tcPr>
          <w:p w14:paraId="2EAE8580" w14:textId="24AD9BE4" w:rsidR="001D69A2" w:rsidRPr="000C3EAB" w:rsidRDefault="001D69A2" w:rsidP="004F7B6E">
            <w:pPr>
              <w:bidi/>
              <w:jc w:val="left"/>
              <w:rPr>
                <w:b/>
                <w:bCs/>
                <w:i/>
                <w:iCs/>
                <w:color w:val="000000"/>
                <w:sz w:val="20"/>
                <w:lang w:eastAsia="zh-CN"/>
              </w:rPr>
            </w:pPr>
            <w:r w:rsidRPr="000C3EAB">
              <w:rPr>
                <w:b/>
                <w:bCs/>
                <w:i/>
                <w:iCs/>
                <w:color w:val="000000"/>
                <w:sz w:val="20"/>
                <w:lang w:eastAsia="zh-CN"/>
              </w:rPr>
              <w:t>0</w:t>
            </w:r>
            <w:r w:rsidR="00805282" w:rsidRPr="000C3EAB">
              <w:rPr>
                <w:b/>
                <w:bCs/>
                <w:i/>
                <w:iCs/>
                <w:color w:val="000000"/>
                <w:sz w:val="20"/>
                <w:lang w:eastAsia="zh-CN"/>
              </w:rPr>
              <w:t>.</w:t>
            </w:r>
            <w:r w:rsidRPr="000C3EAB">
              <w:rPr>
                <w:b/>
                <w:bCs/>
                <w:i/>
                <w:iCs/>
                <w:color w:val="000000"/>
                <w:sz w:val="20"/>
                <w:lang w:eastAsia="zh-CN"/>
              </w:rPr>
              <w:t>00</w:t>
            </w:r>
          </w:p>
        </w:tc>
        <w:tc>
          <w:tcPr>
            <w:tcW w:w="454" w:type="pct"/>
            <w:noWrap/>
          </w:tcPr>
          <w:p w14:paraId="78443C0A" w14:textId="0E26EB9F" w:rsidR="001D69A2" w:rsidRPr="000C3EAB" w:rsidRDefault="001D69A2" w:rsidP="004F7B6E">
            <w:pPr>
              <w:bidi/>
              <w:jc w:val="left"/>
              <w:rPr>
                <w:b/>
                <w:bCs/>
                <w:i/>
                <w:iCs/>
                <w:color w:val="000000"/>
                <w:sz w:val="20"/>
                <w:lang w:eastAsia="zh-CN"/>
              </w:rPr>
            </w:pPr>
            <w:r w:rsidRPr="000C3EAB">
              <w:rPr>
                <w:b/>
                <w:bCs/>
                <w:i/>
                <w:iCs/>
                <w:color w:val="000000"/>
                <w:sz w:val="20"/>
                <w:lang w:eastAsia="zh-CN"/>
              </w:rPr>
              <w:t>0</w:t>
            </w:r>
            <w:r w:rsidR="00805282" w:rsidRPr="000C3EAB">
              <w:rPr>
                <w:b/>
                <w:bCs/>
                <w:i/>
                <w:iCs/>
                <w:color w:val="000000"/>
                <w:sz w:val="20"/>
                <w:lang w:eastAsia="zh-CN"/>
              </w:rPr>
              <w:t>.</w:t>
            </w:r>
            <w:r w:rsidRPr="000C3EAB">
              <w:rPr>
                <w:b/>
                <w:bCs/>
                <w:i/>
                <w:iCs/>
                <w:color w:val="000000"/>
                <w:sz w:val="20"/>
                <w:lang w:eastAsia="zh-CN"/>
              </w:rPr>
              <w:t>00</w:t>
            </w:r>
          </w:p>
        </w:tc>
        <w:tc>
          <w:tcPr>
            <w:tcW w:w="454" w:type="pct"/>
            <w:noWrap/>
          </w:tcPr>
          <w:p w14:paraId="6CC042D7" w14:textId="11A05642" w:rsidR="001D69A2" w:rsidRPr="000C3EAB" w:rsidRDefault="001D69A2" w:rsidP="004F7B6E">
            <w:pPr>
              <w:bidi/>
              <w:ind w:left="-33"/>
              <w:jc w:val="left"/>
              <w:rPr>
                <w:b/>
                <w:bCs/>
                <w:i/>
                <w:iCs/>
                <w:color w:val="000000"/>
                <w:sz w:val="20"/>
                <w:lang w:eastAsia="zh-CN"/>
              </w:rPr>
            </w:pPr>
            <w:r w:rsidRPr="000C3EAB">
              <w:rPr>
                <w:b/>
                <w:bCs/>
                <w:i/>
                <w:iCs/>
                <w:color w:val="000000"/>
                <w:sz w:val="20"/>
                <w:lang w:eastAsia="zh-CN"/>
              </w:rPr>
              <w:t>3</w:t>
            </w:r>
            <w:r w:rsidR="00805282" w:rsidRPr="000C3EAB">
              <w:rPr>
                <w:b/>
                <w:bCs/>
                <w:i/>
                <w:iCs/>
                <w:color w:val="000000"/>
                <w:sz w:val="20"/>
                <w:lang w:eastAsia="zh-CN"/>
              </w:rPr>
              <w:t>.</w:t>
            </w:r>
            <w:r w:rsidRPr="000C3EAB">
              <w:rPr>
                <w:b/>
                <w:bCs/>
                <w:i/>
                <w:iCs/>
                <w:color w:val="000000"/>
                <w:sz w:val="20"/>
                <w:lang w:eastAsia="zh-CN"/>
              </w:rPr>
              <w:t>26</w:t>
            </w:r>
          </w:p>
        </w:tc>
        <w:tc>
          <w:tcPr>
            <w:tcW w:w="454" w:type="pct"/>
          </w:tcPr>
          <w:p w14:paraId="26D13203" w14:textId="2B724815" w:rsidR="001D69A2" w:rsidRPr="000C3EAB" w:rsidRDefault="001D69A2" w:rsidP="004F7B6E">
            <w:pPr>
              <w:bidi/>
              <w:jc w:val="left"/>
              <w:rPr>
                <w:b/>
                <w:bCs/>
                <w:i/>
                <w:iCs/>
                <w:color w:val="000000"/>
                <w:sz w:val="20"/>
                <w:lang w:eastAsia="zh-CN"/>
              </w:rPr>
            </w:pPr>
            <w:r w:rsidRPr="000C3EAB">
              <w:rPr>
                <w:b/>
                <w:bCs/>
                <w:i/>
                <w:iCs/>
                <w:color w:val="000000"/>
                <w:sz w:val="20"/>
                <w:lang w:eastAsia="zh-CN"/>
              </w:rPr>
              <w:t>0</w:t>
            </w:r>
            <w:r w:rsidR="00805282" w:rsidRPr="000C3EAB">
              <w:rPr>
                <w:b/>
                <w:bCs/>
                <w:i/>
                <w:iCs/>
                <w:color w:val="000000"/>
                <w:sz w:val="20"/>
                <w:lang w:eastAsia="zh-CN"/>
              </w:rPr>
              <w:t>.</w:t>
            </w:r>
            <w:r w:rsidRPr="000C3EAB">
              <w:rPr>
                <w:b/>
                <w:bCs/>
                <w:i/>
                <w:iCs/>
                <w:color w:val="000000"/>
                <w:sz w:val="20"/>
                <w:lang w:eastAsia="zh-CN"/>
              </w:rPr>
              <w:t>3</w:t>
            </w:r>
          </w:p>
        </w:tc>
      </w:tr>
      <w:tr w:rsidR="001D69A2" w:rsidRPr="000C3EAB" w14:paraId="13C3183A" w14:textId="77777777" w:rsidTr="00FC50B6">
        <w:trPr>
          <w:trHeight w:val="227"/>
        </w:trPr>
        <w:tc>
          <w:tcPr>
            <w:tcW w:w="5000" w:type="pct"/>
            <w:gridSpan w:val="10"/>
            <w:vAlign w:val="center"/>
          </w:tcPr>
          <w:p w14:paraId="1D139836" w14:textId="7CDE295C" w:rsidR="001D69A2" w:rsidRPr="000C3EAB" w:rsidRDefault="0022045B" w:rsidP="001D69A2">
            <w:pPr>
              <w:keepNext/>
              <w:keepLines/>
              <w:bidi/>
              <w:jc w:val="center"/>
              <w:rPr>
                <w:b/>
                <w:bCs/>
                <w:color w:val="000000"/>
                <w:sz w:val="20"/>
                <w:lang w:eastAsia="zh-CN"/>
              </w:rPr>
            </w:pPr>
            <w:r w:rsidRPr="000C3EAB">
              <w:rPr>
                <w:b/>
                <w:bCs/>
                <w:color w:val="000000"/>
                <w:sz w:val="20"/>
                <w:rtl/>
                <w:lang w:eastAsia="zh-CN"/>
              </w:rPr>
              <w:t>خدمة التبريد</w:t>
            </w:r>
            <w:r w:rsidR="00600EC6" w:rsidRPr="000C3EAB">
              <w:rPr>
                <w:b/>
                <w:bCs/>
                <w:color w:val="000000"/>
                <w:sz w:val="20"/>
                <w:rtl/>
                <w:lang w:eastAsia="zh-CN"/>
              </w:rPr>
              <w:t xml:space="preserve"> وتكييف الهواء</w:t>
            </w:r>
          </w:p>
        </w:tc>
      </w:tr>
      <w:tr w:rsidR="001D69A2" w:rsidRPr="000C3EAB" w14:paraId="13B357E3" w14:textId="77777777" w:rsidTr="00FC50B6">
        <w:trPr>
          <w:trHeight w:val="20"/>
        </w:trPr>
        <w:tc>
          <w:tcPr>
            <w:tcW w:w="5000" w:type="pct"/>
            <w:gridSpan w:val="10"/>
            <w:hideMark/>
          </w:tcPr>
          <w:p w14:paraId="3E851CEC" w14:textId="29FB0C93" w:rsidR="001D69A2" w:rsidRPr="000C3EAB" w:rsidRDefault="0022045B" w:rsidP="0022045B">
            <w:pPr>
              <w:keepNext/>
              <w:keepLines/>
              <w:bidi/>
              <w:ind w:left="313"/>
              <w:jc w:val="left"/>
              <w:rPr>
                <w:b/>
                <w:bCs/>
                <w:color w:val="000000"/>
                <w:sz w:val="20"/>
                <w:lang w:eastAsia="zh-CN"/>
              </w:rPr>
            </w:pPr>
            <w:r w:rsidRPr="000C3EAB">
              <w:rPr>
                <w:rFonts w:hint="cs"/>
                <w:b/>
                <w:bCs/>
                <w:color w:val="000000"/>
                <w:sz w:val="20"/>
                <w:rtl/>
                <w:lang w:eastAsia="zh-CN"/>
              </w:rPr>
              <w:t>ال</w:t>
            </w:r>
            <w:r w:rsidR="003E080C" w:rsidRPr="000C3EAB">
              <w:rPr>
                <w:b/>
                <w:bCs/>
                <w:color w:val="000000"/>
                <w:sz w:val="20"/>
                <w:rtl/>
                <w:lang w:eastAsia="zh-CN"/>
              </w:rPr>
              <w:t xml:space="preserve">قطاعات </w:t>
            </w:r>
            <w:r w:rsidRPr="000C3EAB">
              <w:rPr>
                <w:b/>
                <w:bCs/>
                <w:color w:val="000000"/>
                <w:sz w:val="20"/>
                <w:rtl/>
                <w:lang w:eastAsia="zh-CN"/>
              </w:rPr>
              <w:t xml:space="preserve">الفرعية </w:t>
            </w:r>
            <w:r w:rsidRPr="000C3EAB">
              <w:rPr>
                <w:rFonts w:hint="cs"/>
                <w:b/>
                <w:bCs/>
                <w:color w:val="000000"/>
                <w:sz w:val="20"/>
                <w:rtl/>
                <w:lang w:eastAsia="zh-CN"/>
              </w:rPr>
              <w:t>ل</w:t>
            </w:r>
            <w:r w:rsidR="003E080C" w:rsidRPr="000C3EAB">
              <w:rPr>
                <w:b/>
                <w:bCs/>
                <w:color w:val="000000"/>
                <w:sz w:val="20"/>
                <w:rtl/>
                <w:lang w:eastAsia="zh-CN"/>
              </w:rPr>
              <w:t xml:space="preserve">لتبريد </w:t>
            </w:r>
          </w:p>
        </w:tc>
      </w:tr>
      <w:tr w:rsidR="003B7733" w:rsidRPr="000C3EAB" w14:paraId="29C4631B" w14:textId="77777777" w:rsidTr="00A64C43">
        <w:trPr>
          <w:trHeight w:val="20"/>
        </w:trPr>
        <w:tc>
          <w:tcPr>
            <w:tcW w:w="914" w:type="pct"/>
            <w:hideMark/>
          </w:tcPr>
          <w:p w14:paraId="623F643F" w14:textId="63C4A05A" w:rsidR="003B7733" w:rsidRPr="000C3EAB" w:rsidRDefault="0022045B" w:rsidP="003B7733">
            <w:pPr>
              <w:bidi/>
              <w:jc w:val="left"/>
              <w:rPr>
                <w:color w:val="000000"/>
                <w:sz w:val="20"/>
                <w:lang w:eastAsia="zh-CN"/>
              </w:rPr>
            </w:pPr>
            <w:r w:rsidRPr="000C3EAB">
              <w:rPr>
                <w:rFonts w:hint="cs"/>
                <w:sz w:val="20"/>
                <w:rtl/>
              </w:rPr>
              <w:t>ال</w:t>
            </w:r>
            <w:r w:rsidR="003B7733" w:rsidRPr="000C3EAB">
              <w:rPr>
                <w:sz w:val="20"/>
                <w:rtl/>
              </w:rPr>
              <w:t>محلي</w:t>
            </w:r>
          </w:p>
        </w:tc>
        <w:tc>
          <w:tcPr>
            <w:tcW w:w="454" w:type="pct"/>
          </w:tcPr>
          <w:p w14:paraId="34F5BB59" w14:textId="03A258A8" w:rsidR="003B7733" w:rsidRPr="000C3EAB" w:rsidRDefault="003B7733" w:rsidP="004F7B6E">
            <w:pPr>
              <w:bidi/>
              <w:jc w:val="left"/>
              <w:rPr>
                <w:color w:val="000000"/>
                <w:sz w:val="20"/>
                <w:lang w:eastAsia="zh-CN"/>
              </w:rPr>
            </w:pPr>
            <w:r w:rsidRPr="000C3EAB">
              <w:rPr>
                <w:color w:val="000000"/>
                <w:sz w:val="20"/>
                <w:lang w:eastAsia="zh-CN"/>
              </w:rPr>
              <w:t>0</w:t>
            </w:r>
            <w:r w:rsidR="00805282" w:rsidRPr="000C3EAB">
              <w:rPr>
                <w:color w:val="000000"/>
                <w:sz w:val="20"/>
                <w:lang w:eastAsia="zh-CN"/>
              </w:rPr>
              <w:t>.</w:t>
            </w:r>
            <w:r w:rsidRPr="000C3EAB">
              <w:rPr>
                <w:color w:val="000000"/>
                <w:sz w:val="20"/>
                <w:lang w:eastAsia="zh-CN"/>
              </w:rPr>
              <w:t>00</w:t>
            </w:r>
          </w:p>
        </w:tc>
        <w:tc>
          <w:tcPr>
            <w:tcW w:w="454" w:type="pct"/>
          </w:tcPr>
          <w:p w14:paraId="522125D7" w14:textId="765AD055" w:rsidR="003B7733" w:rsidRPr="000C3EAB" w:rsidRDefault="003B7733" w:rsidP="004F7B6E">
            <w:pPr>
              <w:bidi/>
              <w:jc w:val="left"/>
              <w:rPr>
                <w:color w:val="000000"/>
                <w:sz w:val="20"/>
                <w:lang w:eastAsia="zh-CN"/>
              </w:rPr>
            </w:pPr>
            <w:r w:rsidRPr="000C3EAB">
              <w:rPr>
                <w:color w:val="000000"/>
                <w:sz w:val="20"/>
                <w:lang w:eastAsia="zh-CN"/>
              </w:rPr>
              <w:t>32</w:t>
            </w:r>
            <w:r w:rsidR="00805282" w:rsidRPr="000C3EAB">
              <w:rPr>
                <w:color w:val="000000"/>
                <w:sz w:val="20"/>
                <w:lang w:eastAsia="zh-CN"/>
              </w:rPr>
              <w:t>.</w:t>
            </w:r>
            <w:r w:rsidRPr="000C3EAB">
              <w:rPr>
                <w:color w:val="000000"/>
                <w:sz w:val="20"/>
                <w:lang w:eastAsia="zh-CN"/>
              </w:rPr>
              <w:t>09</w:t>
            </w:r>
          </w:p>
        </w:tc>
        <w:tc>
          <w:tcPr>
            <w:tcW w:w="454" w:type="pct"/>
          </w:tcPr>
          <w:p w14:paraId="5CB58125" w14:textId="6DCDD660" w:rsidR="003B7733" w:rsidRPr="000C3EAB" w:rsidRDefault="003B7733" w:rsidP="004F7B6E">
            <w:pPr>
              <w:bidi/>
              <w:jc w:val="left"/>
              <w:rPr>
                <w:color w:val="000000"/>
                <w:sz w:val="20"/>
                <w:lang w:eastAsia="zh-CN"/>
              </w:rPr>
            </w:pPr>
            <w:r w:rsidRPr="000C3EAB">
              <w:rPr>
                <w:color w:val="000000"/>
                <w:sz w:val="20"/>
                <w:lang w:eastAsia="zh-CN"/>
              </w:rPr>
              <w:t>0</w:t>
            </w:r>
            <w:r w:rsidR="00805282" w:rsidRPr="000C3EAB">
              <w:rPr>
                <w:color w:val="000000"/>
                <w:sz w:val="20"/>
                <w:lang w:eastAsia="zh-CN"/>
              </w:rPr>
              <w:t>.</w:t>
            </w:r>
            <w:r w:rsidRPr="000C3EAB">
              <w:rPr>
                <w:color w:val="000000"/>
                <w:sz w:val="20"/>
                <w:lang w:eastAsia="zh-CN"/>
              </w:rPr>
              <w:t>00</w:t>
            </w:r>
          </w:p>
        </w:tc>
        <w:tc>
          <w:tcPr>
            <w:tcW w:w="454" w:type="pct"/>
          </w:tcPr>
          <w:p w14:paraId="3A2852B1" w14:textId="5C866BA1" w:rsidR="003B7733" w:rsidRPr="000C3EAB" w:rsidRDefault="003B7733" w:rsidP="004F7B6E">
            <w:pPr>
              <w:bidi/>
              <w:jc w:val="left"/>
              <w:rPr>
                <w:color w:val="000000"/>
                <w:sz w:val="20"/>
                <w:lang w:eastAsia="zh-CN"/>
              </w:rPr>
            </w:pPr>
            <w:r w:rsidRPr="000C3EAB">
              <w:rPr>
                <w:color w:val="000000"/>
                <w:sz w:val="20"/>
                <w:lang w:eastAsia="zh-CN"/>
              </w:rPr>
              <w:t>0</w:t>
            </w:r>
            <w:r w:rsidR="00805282" w:rsidRPr="000C3EAB">
              <w:rPr>
                <w:color w:val="000000"/>
                <w:sz w:val="20"/>
                <w:lang w:eastAsia="zh-CN"/>
              </w:rPr>
              <w:t>.</w:t>
            </w:r>
            <w:r w:rsidRPr="000C3EAB">
              <w:rPr>
                <w:color w:val="000000"/>
                <w:sz w:val="20"/>
                <w:lang w:eastAsia="zh-CN"/>
              </w:rPr>
              <w:t>00</w:t>
            </w:r>
          </w:p>
        </w:tc>
        <w:tc>
          <w:tcPr>
            <w:tcW w:w="454" w:type="pct"/>
          </w:tcPr>
          <w:p w14:paraId="37F91982" w14:textId="2DF648A0" w:rsidR="003B7733" w:rsidRPr="000C3EAB" w:rsidRDefault="003B7733" w:rsidP="004F7B6E">
            <w:pPr>
              <w:bidi/>
              <w:jc w:val="left"/>
              <w:rPr>
                <w:color w:val="000000"/>
                <w:sz w:val="20"/>
                <w:lang w:eastAsia="zh-CN"/>
              </w:rPr>
            </w:pPr>
            <w:r w:rsidRPr="000C3EAB">
              <w:rPr>
                <w:color w:val="000000"/>
                <w:sz w:val="20"/>
                <w:lang w:eastAsia="zh-CN"/>
              </w:rPr>
              <w:t>0</w:t>
            </w:r>
            <w:r w:rsidR="00805282" w:rsidRPr="000C3EAB">
              <w:rPr>
                <w:color w:val="000000"/>
                <w:sz w:val="20"/>
                <w:lang w:eastAsia="zh-CN"/>
              </w:rPr>
              <w:t>.</w:t>
            </w:r>
            <w:r w:rsidRPr="000C3EAB">
              <w:rPr>
                <w:color w:val="000000"/>
                <w:sz w:val="20"/>
                <w:lang w:eastAsia="zh-CN"/>
              </w:rPr>
              <w:t>00</w:t>
            </w:r>
          </w:p>
        </w:tc>
        <w:tc>
          <w:tcPr>
            <w:tcW w:w="454" w:type="pct"/>
          </w:tcPr>
          <w:p w14:paraId="6A545575" w14:textId="0FE3EA7C" w:rsidR="003B7733" w:rsidRPr="000C3EAB" w:rsidRDefault="003B7733" w:rsidP="004F7B6E">
            <w:pPr>
              <w:bidi/>
              <w:jc w:val="left"/>
              <w:rPr>
                <w:color w:val="000000"/>
                <w:sz w:val="20"/>
                <w:lang w:eastAsia="zh-CN"/>
              </w:rPr>
            </w:pPr>
            <w:r w:rsidRPr="000C3EAB">
              <w:rPr>
                <w:color w:val="000000"/>
                <w:sz w:val="20"/>
                <w:lang w:eastAsia="zh-CN"/>
              </w:rPr>
              <w:t>0</w:t>
            </w:r>
            <w:r w:rsidR="00805282" w:rsidRPr="000C3EAB">
              <w:rPr>
                <w:color w:val="000000"/>
                <w:sz w:val="20"/>
                <w:lang w:eastAsia="zh-CN"/>
              </w:rPr>
              <w:t>.</w:t>
            </w:r>
            <w:r w:rsidRPr="000C3EAB">
              <w:rPr>
                <w:color w:val="000000"/>
                <w:sz w:val="20"/>
                <w:lang w:eastAsia="zh-CN"/>
              </w:rPr>
              <w:t>00</w:t>
            </w:r>
          </w:p>
        </w:tc>
        <w:tc>
          <w:tcPr>
            <w:tcW w:w="454" w:type="pct"/>
          </w:tcPr>
          <w:p w14:paraId="405F636A" w14:textId="6E1965E4" w:rsidR="003B7733" w:rsidRPr="000C3EAB" w:rsidRDefault="003B7733" w:rsidP="004F7B6E">
            <w:pPr>
              <w:bidi/>
              <w:jc w:val="left"/>
              <w:rPr>
                <w:color w:val="000000"/>
                <w:sz w:val="20"/>
                <w:lang w:eastAsia="zh-CN"/>
              </w:rPr>
            </w:pPr>
            <w:r w:rsidRPr="000C3EAB">
              <w:rPr>
                <w:color w:val="000000"/>
                <w:sz w:val="20"/>
                <w:lang w:eastAsia="zh-CN"/>
              </w:rPr>
              <w:t>0</w:t>
            </w:r>
            <w:r w:rsidR="00805282" w:rsidRPr="000C3EAB">
              <w:rPr>
                <w:color w:val="000000"/>
                <w:sz w:val="20"/>
                <w:lang w:eastAsia="zh-CN"/>
              </w:rPr>
              <w:t>.</w:t>
            </w:r>
            <w:r w:rsidRPr="000C3EAB">
              <w:rPr>
                <w:color w:val="000000"/>
                <w:sz w:val="20"/>
                <w:lang w:eastAsia="zh-CN"/>
              </w:rPr>
              <w:t>00</w:t>
            </w:r>
          </w:p>
        </w:tc>
        <w:tc>
          <w:tcPr>
            <w:tcW w:w="454" w:type="pct"/>
          </w:tcPr>
          <w:p w14:paraId="2675A14A" w14:textId="07C65413" w:rsidR="003B7733" w:rsidRPr="000C3EAB" w:rsidRDefault="003B7733" w:rsidP="004F7B6E">
            <w:pPr>
              <w:bidi/>
              <w:jc w:val="left"/>
              <w:rPr>
                <w:color w:val="000000"/>
                <w:sz w:val="20"/>
                <w:lang w:eastAsia="zh-CN"/>
              </w:rPr>
            </w:pPr>
            <w:r w:rsidRPr="000C3EAB">
              <w:rPr>
                <w:color w:val="000000"/>
                <w:sz w:val="20"/>
                <w:lang w:eastAsia="zh-CN"/>
              </w:rPr>
              <w:t>32</w:t>
            </w:r>
            <w:r w:rsidR="00805282" w:rsidRPr="000C3EAB">
              <w:rPr>
                <w:color w:val="000000"/>
                <w:sz w:val="20"/>
                <w:lang w:eastAsia="zh-CN"/>
              </w:rPr>
              <w:t>.</w:t>
            </w:r>
            <w:r w:rsidRPr="000C3EAB">
              <w:rPr>
                <w:color w:val="000000"/>
                <w:sz w:val="20"/>
                <w:lang w:eastAsia="zh-CN"/>
              </w:rPr>
              <w:t>09</w:t>
            </w:r>
          </w:p>
        </w:tc>
        <w:tc>
          <w:tcPr>
            <w:tcW w:w="454" w:type="pct"/>
          </w:tcPr>
          <w:p w14:paraId="09B96E2D" w14:textId="70A15247" w:rsidR="003B7733" w:rsidRPr="000C3EAB" w:rsidRDefault="003B7733" w:rsidP="004F7B6E">
            <w:pPr>
              <w:bidi/>
              <w:jc w:val="left"/>
              <w:rPr>
                <w:color w:val="000000"/>
                <w:sz w:val="20"/>
                <w:lang w:eastAsia="zh-CN"/>
              </w:rPr>
            </w:pPr>
            <w:r w:rsidRPr="000C3EAB">
              <w:rPr>
                <w:color w:val="000000"/>
                <w:sz w:val="20"/>
                <w:lang w:eastAsia="zh-CN"/>
              </w:rPr>
              <w:t>3</w:t>
            </w:r>
            <w:r w:rsidR="00805282" w:rsidRPr="000C3EAB">
              <w:rPr>
                <w:color w:val="000000"/>
                <w:sz w:val="20"/>
                <w:lang w:eastAsia="zh-CN"/>
              </w:rPr>
              <w:t>.</w:t>
            </w:r>
            <w:r w:rsidRPr="000C3EAB">
              <w:rPr>
                <w:color w:val="000000"/>
                <w:sz w:val="20"/>
                <w:lang w:eastAsia="zh-CN"/>
              </w:rPr>
              <w:t>4</w:t>
            </w:r>
          </w:p>
        </w:tc>
      </w:tr>
      <w:tr w:rsidR="003B7733" w:rsidRPr="000C3EAB" w14:paraId="6EFE5674" w14:textId="77777777" w:rsidTr="00A64C43">
        <w:trPr>
          <w:trHeight w:val="20"/>
        </w:trPr>
        <w:tc>
          <w:tcPr>
            <w:tcW w:w="914" w:type="pct"/>
            <w:hideMark/>
          </w:tcPr>
          <w:p w14:paraId="6E1AC378" w14:textId="5B954D0D" w:rsidR="003B7733" w:rsidRPr="000C3EAB" w:rsidRDefault="0022045B" w:rsidP="003B7733">
            <w:pPr>
              <w:bidi/>
              <w:jc w:val="left"/>
              <w:rPr>
                <w:color w:val="000000"/>
                <w:sz w:val="20"/>
                <w:lang w:eastAsia="zh-CN"/>
              </w:rPr>
            </w:pPr>
            <w:r w:rsidRPr="000C3EAB">
              <w:rPr>
                <w:rFonts w:hint="cs"/>
                <w:sz w:val="20"/>
                <w:rtl/>
              </w:rPr>
              <w:t>ال</w:t>
            </w:r>
            <w:r w:rsidR="003B7733" w:rsidRPr="000C3EAB">
              <w:rPr>
                <w:sz w:val="20"/>
                <w:rtl/>
              </w:rPr>
              <w:t>تجاري (</w:t>
            </w:r>
            <w:r w:rsidRPr="000C3EAB">
              <w:rPr>
                <w:rFonts w:hint="cs"/>
                <w:sz w:val="20"/>
                <w:rtl/>
              </w:rPr>
              <w:t>ال</w:t>
            </w:r>
            <w:r w:rsidR="003B7733" w:rsidRPr="000C3EAB">
              <w:rPr>
                <w:sz w:val="20"/>
                <w:rtl/>
              </w:rPr>
              <w:t>صغير)</w:t>
            </w:r>
          </w:p>
        </w:tc>
        <w:tc>
          <w:tcPr>
            <w:tcW w:w="454" w:type="pct"/>
          </w:tcPr>
          <w:p w14:paraId="13C9C96F" w14:textId="2BD279F0" w:rsidR="003B7733" w:rsidRPr="000C3EAB" w:rsidRDefault="003B7733" w:rsidP="004F7B6E">
            <w:pPr>
              <w:bidi/>
              <w:jc w:val="left"/>
              <w:rPr>
                <w:color w:val="000000"/>
                <w:sz w:val="20"/>
                <w:lang w:eastAsia="zh-CN"/>
              </w:rPr>
            </w:pPr>
            <w:r w:rsidRPr="000C3EAB">
              <w:rPr>
                <w:color w:val="000000"/>
                <w:sz w:val="20"/>
                <w:lang w:eastAsia="zh-CN"/>
              </w:rPr>
              <w:t>0</w:t>
            </w:r>
            <w:r w:rsidR="00805282" w:rsidRPr="000C3EAB">
              <w:rPr>
                <w:color w:val="000000"/>
                <w:sz w:val="20"/>
                <w:lang w:eastAsia="zh-CN"/>
              </w:rPr>
              <w:t>.</w:t>
            </w:r>
            <w:r w:rsidRPr="000C3EAB">
              <w:rPr>
                <w:color w:val="000000"/>
                <w:sz w:val="20"/>
                <w:lang w:eastAsia="zh-CN"/>
              </w:rPr>
              <w:t>00</w:t>
            </w:r>
          </w:p>
        </w:tc>
        <w:tc>
          <w:tcPr>
            <w:tcW w:w="454" w:type="pct"/>
          </w:tcPr>
          <w:p w14:paraId="3F415E19" w14:textId="4CA25502" w:rsidR="003B7733" w:rsidRPr="000C3EAB" w:rsidRDefault="003B7733" w:rsidP="004F7B6E">
            <w:pPr>
              <w:bidi/>
              <w:jc w:val="left"/>
              <w:rPr>
                <w:color w:val="000000"/>
                <w:sz w:val="20"/>
                <w:lang w:eastAsia="zh-CN"/>
              </w:rPr>
            </w:pPr>
            <w:r w:rsidRPr="000C3EAB">
              <w:rPr>
                <w:color w:val="000000"/>
                <w:sz w:val="20"/>
                <w:lang w:eastAsia="zh-CN"/>
              </w:rPr>
              <w:t>4</w:t>
            </w:r>
            <w:r w:rsidR="00805282" w:rsidRPr="000C3EAB">
              <w:rPr>
                <w:color w:val="000000"/>
                <w:sz w:val="20"/>
                <w:lang w:eastAsia="zh-CN"/>
              </w:rPr>
              <w:t>.</w:t>
            </w:r>
            <w:r w:rsidRPr="000C3EAB">
              <w:rPr>
                <w:color w:val="000000"/>
                <w:sz w:val="20"/>
                <w:lang w:eastAsia="zh-CN"/>
              </w:rPr>
              <w:t>38</w:t>
            </w:r>
          </w:p>
        </w:tc>
        <w:tc>
          <w:tcPr>
            <w:tcW w:w="454" w:type="pct"/>
          </w:tcPr>
          <w:p w14:paraId="49C3B674" w14:textId="537243F3" w:rsidR="003B7733" w:rsidRPr="000C3EAB" w:rsidRDefault="003B7733" w:rsidP="004F7B6E">
            <w:pPr>
              <w:bidi/>
              <w:jc w:val="left"/>
              <w:rPr>
                <w:color w:val="000000"/>
                <w:sz w:val="20"/>
                <w:lang w:eastAsia="zh-CN"/>
              </w:rPr>
            </w:pPr>
            <w:r w:rsidRPr="000C3EAB">
              <w:rPr>
                <w:color w:val="000000"/>
                <w:sz w:val="20"/>
                <w:lang w:eastAsia="zh-CN"/>
              </w:rPr>
              <w:t>0</w:t>
            </w:r>
            <w:r w:rsidR="00805282" w:rsidRPr="000C3EAB">
              <w:rPr>
                <w:color w:val="000000"/>
                <w:sz w:val="20"/>
                <w:lang w:eastAsia="zh-CN"/>
              </w:rPr>
              <w:t>.</w:t>
            </w:r>
            <w:r w:rsidRPr="000C3EAB">
              <w:rPr>
                <w:color w:val="000000"/>
                <w:sz w:val="20"/>
                <w:lang w:eastAsia="zh-CN"/>
              </w:rPr>
              <w:t>00</w:t>
            </w:r>
          </w:p>
        </w:tc>
        <w:tc>
          <w:tcPr>
            <w:tcW w:w="454" w:type="pct"/>
          </w:tcPr>
          <w:p w14:paraId="743B6404" w14:textId="2884A7D9" w:rsidR="003B7733" w:rsidRPr="000C3EAB" w:rsidRDefault="003B7733" w:rsidP="004F7B6E">
            <w:pPr>
              <w:bidi/>
              <w:jc w:val="left"/>
              <w:rPr>
                <w:color w:val="000000"/>
                <w:sz w:val="20"/>
                <w:lang w:eastAsia="zh-CN"/>
              </w:rPr>
            </w:pPr>
            <w:r w:rsidRPr="000C3EAB">
              <w:rPr>
                <w:color w:val="000000"/>
                <w:sz w:val="20"/>
                <w:lang w:eastAsia="zh-CN"/>
              </w:rPr>
              <w:t>0</w:t>
            </w:r>
            <w:r w:rsidR="00805282" w:rsidRPr="000C3EAB">
              <w:rPr>
                <w:color w:val="000000"/>
                <w:sz w:val="20"/>
                <w:lang w:eastAsia="zh-CN"/>
              </w:rPr>
              <w:t>.</w:t>
            </w:r>
            <w:r w:rsidRPr="000C3EAB">
              <w:rPr>
                <w:color w:val="000000"/>
                <w:sz w:val="20"/>
                <w:lang w:eastAsia="zh-CN"/>
              </w:rPr>
              <w:t>00</w:t>
            </w:r>
          </w:p>
        </w:tc>
        <w:tc>
          <w:tcPr>
            <w:tcW w:w="454" w:type="pct"/>
          </w:tcPr>
          <w:p w14:paraId="2578F287" w14:textId="0E3EA636" w:rsidR="003B7733" w:rsidRPr="000C3EAB" w:rsidRDefault="003B7733" w:rsidP="004F7B6E">
            <w:pPr>
              <w:bidi/>
              <w:jc w:val="left"/>
              <w:rPr>
                <w:color w:val="000000"/>
                <w:sz w:val="20"/>
                <w:lang w:eastAsia="zh-CN"/>
              </w:rPr>
            </w:pPr>
            <w:r w:rsidRPr="000C3EAB">
              <w:rPr>
                <w:color w:val="000000"/>
                <w:sz w:val="20"/>
                <w:lang w:eastAsia="zh-CN"/>
              </w:rPr>
              <w:t>0</w:t>
            </w:r>
            <w:r w:rsidR="00805282" w:rsidRPr="000C3EAB">
              <w:rPr>
                <w:color w:val="000000"/>
                <w:sz w:val="20"/>
                <w:lang w:eastAsia="zh-CN"/>
              </w:rPr>
              <w:t>.</w:t>
            </w:r>
            <w:r w:rsidRPr="000C3EAB">
              <w:rPr>
                <w:color w:val="000000"/>
                <w:sz w:val="20"/>
                <w:lang w:eastAsia="zh-CN"/>
              </w:rPr>
              <w:t>00</w:t>
            </w:r>
          </w:p>
        </w:tc>
        <w:tc>
          <w:tcPr>
            <w:tcW w:w="454" w:type="pct"/>
          </w:tcPr>
          <w:p w14:paraId="2BFCEF4C" w14:textId="5469DDC4" w:rsidR="003B7733" w:rsidRPr="000C3EAB" w:rsidRDefault="003B7733" w:rsidP="004F7B6E">
            <w:pPr>
              <w:bidi/>
              <w:jc w:val="left"/>
              <w:rPr>
                <w:color w:val="000000"/>
                <w:sz w:val="20"/>
                <w:lang w:eastAsia="zh-CN"/>
              </w:rPr>
            </w:pPr>
            <w:r w:rsidRPr="000C3EAB">
              <w:rPr>
                <w:color w:val="000000"/>
                <w:sz w:val="20"/>
                <w:lang w:eastAsia="zh-CN"/>
              </w:rPr>
              <w:t>0</w:t>
            </w:r>
            <w:r w:rsidR="00805282" w:rsidRPr="000C3EAB">
              <w:rPr>
                <w:color w:val="000000"/>
                <w:sz w:val="20"/>
                <w:lang w:eastAsia="zh-CN"/>
              </w:rPr>
              <w:t>.</w:t>
            </w:r>
            <w:r w:rsidRPr="000C3EAB">
              <w:rPr>
                <w:color w:val="000000"/>
                <w:sz w:val="20"/>
                <w:lang w:eastAsia="zh-CN"/>
              </w:rPr>
              <w:t>00</w:t>
            </w:r>
          </w:p>
        </w:tc>
        <w:tc>
          <w:tcPr>
            <w:tcW w:w="454" w:type="pct"/>
          </w:tcPr>
          <w:p w14:paraId="217510AD" w14:textId="1078EDCB" w:rsidR="003B7733" w:rsidRPr="000C3EAB" w:rsidRDefault="003B7733" w:rsidP="004F7B6E">
            <w:pPr>
              <w:bidi/>
              <w:jc w:val="left"/>
              <w:rPr>
                <w:color w:val="000000"/>
                <w:sz w:val="20"/>
                <w:lang w:eastAsia="zh-CN"/>
              </w:rPr>
            </w:pPr>
            <w:r w:rsidRPr="000C3EAB">
              <w:rPr>
                <w:color w:val="000000"/>
                <w:sz w:val="20"/>
                <w:lang w:eastAsia="zh-CN"/>
              </w:rPr>
              <w:t>0</w:t>
            </w:r>
            <w:r w:rsidR="00805282" w:rsidRPr="000C3EAB">
              <w:rPr>
                <w:color w:val="000000"/>
                <w:sz w:val="20"/>
                <w:lang w:eastAsia="zh-CN"/>
              </w:rPr>
              <w:t>.</w:t>
            </w:r>
            <w:r w:rsidRPr="000C3EAB">
              <w:rPr>
                <w:color w:val="000000"/>
                <w:sz w:val="20"/>
                <w:lang w:eastAsia="zh-CN"/>
              </w:rPr>
              <w:t>00</w:t>
            </w:r>
          </w:p>
        </w:tc>
        <w:tc>
          <w:tcPr>
            <w:tcW w:w="454" w:type="pct"/>
          </w:tcPr>
          <w:p w14:paraId="230D7D10" w14:textId="67EBC3E5" w:rsidR="003B7733" w:rsidRPr="000C3EAB" w:rsidRDefault="003B7733" w:rsidP="004F7B6E">
            <w:pPr>
              <w:bidi/>
              <w:jc w:val="left"/>
              <w:rPr>
                <w:color w:val="000000"/>
                <w:sz w:val="20"/>
                <w:lang w:eastAsia="zh-CN"/>
              </w:rPr>
            </w:pPr>
            <w:r w:rsidRPr="000C3EAB">
              <w:rPr>
                <w:color w:val="000000"/>
                <w:sz w:val="20"/>
                <w:lang w:eastAsia="zh-CN"/>
              </w:rPr>
              <w:t>4</w:t>
            </w:r>
            <w:r w:rsidR="00805282" w:rsidRPr="000C3EAB">
              <w:rPr>
                <w:color w:val="000000"/>
                <w:sz w:val="20"/>
                <w:lang w:eastAsia="zh-CN"/>
              </w:rPr>
              <w:t>.</w:t>
            </w:r>
            <w:r w:rsidRPr="000C3EAB">
              <w:rPr>
                <w:color w:val="000000"/>
                <w:sz w:val="20"/>
                <w:lang w:eastAsia="zh-CN"/>
              </w:rPr>
              <w:t>38</w:t>
            </w:r>
          </w:p>
        </w:tc>
        <w:tc>
          <w:tcPr>
            <w:tcW w:w="454" w:type="pct"/>
          </w:tcPr>
          <w:p w14:paraId="57839BD6" w14:textId="24B34462" w:rsidR="003B7733" w:rsidRPr="000C3EAB" w:rsidRDefault="003B7733" w:rsidP="004F7B6E">
            <w:pPr>
              <w:bidi/>
              <w:jc w:val="left"/>
              <w:rPr>
                <w:color w:val="000000"/>
                <w:sz w:val="20"/>
                <w:lang w:eastAsia="zh-CN"/>
              </w:rPr>
            </w:pPr>
            <w:r w:rsidRPr="000C3EAB">
              <w:rPr>
                <w:color w:val="000000"/>
                <w:sz w:val="20"/>
                <w:lang w:eastAsia="zh-CN"/>
              </w:rPr>
              <w:t>0</w:t>
            </w:r>
            <w:r w:rsidR="00805282" w:rsidRPr="000C3EAB">
              <w:rPr>
                <w:color w:val="000000"/>
                <w:sz w:val="20"/>
                <w:lang w:eastAsia="zh-CN"/>
              </w:rPr>
              <w:t>.</w:t>
            </w:r>
            <w:r w:rsidRPr="000C3EAB">
              <w:rPr>
                <w:color w:val="000000"/>
                <w:sz w:val="20"/>
                <w:lang w:eastAsia="zh-CN"/>
              </w:rPr>
              <w:t>5</w:t>
            </w:r>
          </w:p>
        </w:tc>
      </w:tr>
      <w:tr w:rsidR="003B7733" w:rsidRPr="000C3EAB" w14:paraId="5831E3DD" w14:textId="77777777" w:rsidTr="00A64C43">
        <w:trPr>
          <w:trHeight w:val="20"/>
        </w:trPr>
        <w:tc>
          <w:tcPr>
            <w:tcW w:w="914" w:type="pct"/>
            <w:hideMark/>
          </w:tcPr>
          <w:p w14:paraId="2E4787B1" w14:textId="481B501D" w:rsidR="003B7733" w:rsidRPr="000C3EAB" w:rsidRDefault="0022045B" w:rsidP="003B7733">
            <w:pPr>
              <w:bidi/>
              <w:jc w:val="left"/>
              <w:rPr>
                <w:color w:val="000000"/>
                <w:sz w:val="20"/>
                <w:lang w:eastAsia="zh-CN"/>
              </w:rPr>
            </w:pPr>
            <w:r w:rsidRPr="000C3EAB">
              <w:rPr>
                <w:rFonts w:hint="cs"/>
                <w:sz w:val="20"/>
                <w:rtl/>
              </w:rPr>
              <w:t>ال</w:t>
            </w:r>
            <w:r w:rsidR="003B7733" w:rsidRPr="000C3EAB">
              <w:rPr>
                <w:sz w:val="20"/>
                <w:rtl/>
              </w:rPr>
              <w:t>تجاري (</w:t>
            </w:r>
            <w:r w:rsidRPr="000C3EAB">
              <w:rPr>
                <w:rFonts w:hint="cs"/>
                <w:sz w:val="20"/>
                <w:rtl/>
              </w:rPr>
              <w:t>ال</w:t>
            </w:r>
            <w:r w:rsidR="003B7733" w:rsidRPr="000C3EAB">
              <w:rPr>
                <w:sz w:val="20"/>
                <w:rtl/>
              </w:rPr>
              <w:t>كبير)</w:t>
            </w:r>
          </w:p>
        </w:tc>
        <w:tc>
          <w:tcPr>
            <w:tcW w:w="454" w:type="pct"/>
          </w:tcPr>
          <w:p w14:paraId="092D6C58" w14:textId="6E638100" w:rsidR="003B7733" w:rsidRPr="000C3EAB" w:rsidRDefault="003B7733" w:rsidP="004F7B6E">
            <w:pPr>
              <w:bidi/>
              <w:jc w:val="left"/>
              <w:rPr>
                <w:color w:val="000000"/>
                <w:sz w:val="20"/>
                <w:lang w:eastAsia="zh-CN"/>
              </w:rPr>
            </w:pPr>
            <w:r w:rsidRPr="000C3EAB">
              <w:rPr>
                <w:color w:val="000000"/>
                <w:sz w:val="20"/>
                <w:lang w:eastAsia="zh-CN"/>
              </w:rPr>
              <w:t>0</w:t>
            </w:r>
            <w:r w:rsidR="00805282" w:rsidRPr="000C3EAB">
              <w:rPr>
                <w:color w:val="000000"/>
                <w:sz w:val="20"/>
                <w:lang w:eastAsia="zh-CN"/>
              </w:rPr>
              <w:t>.</w:t>
            </w:r>
            <w:r w:rsidRPr="000C3EAB">
              <w:rPr>
                <w:color w:val="000000"/>
                <w:sz w:val="20"/>
                <w:lang w:eastAsia="zh-CN"/>
              </w:rPr>
              <w:t>00</w:t>
            </w:r>
          </w:p>
        </w:tc>
        <w:tc>
          <w:tcPr>
            <w:tcW w:w="454" w:type="pct"/>
          </w:tcPr>
          <w:p w14:paraId="2EA213AF" w14:textId="3A485263" w:rsidR="003B7733" w:rsidRPr="000C3EAB" w:rsidRDefault="003B7733" w:rsidP="004F7B6E">
            <w:pPr>
              <w:bidi/>
              <w:jc w:val="left"/>
              <w:rPr>
                <w:color w:val="000000"/>
                <w:sz w:val="20"/>
                <w:lang w:eastAsia="zh-CN"/>
              </w:rPr>
            </w:pPr>
            <w:r w:rsidRPr="000C3EAB">
              <w:rPr>
                <w:color w:val="000000"/>
                <w:sz w:val="20"/>
                <w:lang w:eastAsia="zh-CN"/>
              </w:rPr>
              <w:t>0</w:t>
            </w:r>
            <w:r w:rsidR="00805282" w:rsidRPr="000C3EAB">
              <w:rPr>
                <w:color w:val="000000"/>
                <w:sz w:val="20"/>
                <w:lang w:eastAsia="zh-CN"/>
              </w:rPr>
              <w:t>.</w:t>
            </w:r>
            <w:r w:rsidRPr="000C3EAB">
              <w:rPr>
                <w:color w:val="000000"/>
                <w:sz w:val="20"/>
                <w:lang w:eastAsia="zh-CN"/>
              </w:rPr>
              <w:t>00</w:t>
            </w:r>
          </w:p>
        </w:tc>
        <w:tc>
          <w:tcPr>
            <w:tcW w:w="454" w:type="pct"/>
          </w:tcPr>
          <w:p w14:paraId="1AD9DE65" w14:textId="61BB1138" w:rsidR="003B7733" w:rsidRPr="000C3EAB" w:rsidRDefault="003B7733" w:rsidP="004F7B6E">
            <w:pPr>
              <w:bidi/>
              <w:jc w:val="left"/>
              <w:rPr>
                <w:color w:val="000000"/>
                <w:sz w:val="20"/>
                <w:lang w:eastAsia="zh-CN"/>
              </w:rPr>
            </w:pPr>
            <w:r w:rsidRPr="000C3EAB">
              <w:rPr>
                <w:color w:val="000000"/>
                <w:sz w:val="20"/>
                <w:lang w:eastAsia="zh-CN"/>
              </w:rPr>
              <w:t>0</w:t>
            </w:r>
            <w:r w:rsidR="00805282" w:rsidRPr="000C3EAB">
              <w:rPr>
                <w:color w:val="000000"/>
                <w:sz w:val="20"/>
                <w:lang w:eastAsia="zh-CN"/>
              </w:rPr>
              <w:t>.</w:t>
            </w:r>
            <w:r w:rsidRPr="000C3EAB">
              <w:rPr>
                <w:color w:val="000000"/>
                <w:sz w:val="20"/>
                <w:lang w:eastAsia="zh-CN"/>
              </w:rPr>
              <w:t>00</w:t>
            </w:r>
          </w:p>
        </w:tc>
        <w:tc>
          <w:tcPr>
            <w:tcW w:w="454" w:type="pct"/>
          </w:tcPr>
          <w:p w14:paraId="3335768C" w14:textId="2121A817" w:rsidR="003B7733" w:rsidRPr="000C3EAB" w:rsidRDefault="003B7733" w:rsidP="004F7B6E">
            <w:pPr>
              <w:bidi/>
              <w:jc w:val="left"/>
              <w:rPr>
                <w:color w:val="000000"/>
                <w:sz w:val="20"/>
                <w:lang w:eastAsia="zh-CN"/>
              </w:rPr>
            </w:pPr>
            <w:r w:rsidRPr="000C3EAB">
              <w:rPr>
                <w:color w:val="000000"/>
                <w:sz w:val="20"/>
                <w:lang w:eastAsia="zh-CN"/>
              </w:rPr>
              <w:t>106</w:t>
            </w:r>
            <w:r w:rsidR="00805282" w:rsidRPr="000C3EAB">
              <w:rPr>
                <w:color w:val="000000"/>
                <w:sz w:val="20"/>
                <w:lang w:eastAsia="zh-CN"/>
              </w:rPr>
              <w:t>.</w:t>
            </w:r>
            <w:r w:rsidRPr="000C3EAB">
              <w:rPr>
                <w:color w:val="000000"/>
                <w:sz w:val="20"/>
                <w:lang w:eastAsia="zh-CN"/>
              </w:rPr>
              <w:t>80</w:t>
            </w:r>
          </w:p>
        </w:tc>
        <w:tc>
          <w:tcPr>
            <w:tcW w:w="454" w:type="pct"/>
          </w:tcPr>
          <w:p w14:paraId="2511B8FF" w14:textId="0DC8AA58" w:rsidR="003B7733" w:rsidRPr="000C3EAB" w:rsidRDefault="003B7733" w:rsidP="004F7B6E">
            <w:pPr>
              <w:bidi/>
              <w:jc w:val="left"/>
              <w:rPr>
                <w:color w:val="000000"/>
                <w:sz w:val="20"/>
                <w:lang w:eastAsia="zh-CN"/>
              </w:rPr>
            </w:pPr>
            <w:r w:rsidRPr="000C3EAB">
              <w:rPr>
                <w:color w:val="000000"/>
                <w:sz w:val="20"/>
                <w:lang w:eastAsia="zh-CN"/>
              </w:rPr>
              <w:t>0</w:t>
            </w:r>
            <w:r w:rsidR="00805282" w:rsidRPr="000C3EAB">
              <w:rPr>
                <w:color w:val="000000"/>
                <w:sz w:val="20"/>
                <w:lang w:eastAsia="zh-CN"/>
              </w:rPr>
              <w:t>.</w:t>
            </w:r>
            <w:r w:rsidRPr="000C3EAB">
              <w:rPr>
                <w:color w:val="000000"/>
                <w:sz w:val="20"/>
                <w:lang w:eastAsia="zh-CN"/>
              </w:rPr>
              <w:t>00</w:t>
            </w:r>
          </w:p>
        </w:tc>
        <w:tc>
          <w:tcPr>
            <w:tcW w:w="454" w:type="pct"/>
          </w:tcPr>
          <w:p w14:paraId="33F2C3D6" w14:textId="176F6D4C" w:rsidR="003B7733" w:rsidRPr="000C3EAB" w:rsidRDefault="003B7733" w:rsidP="004F7B6E">
            <w:pPr>
              <w:bidi/>
              <w:jc w:val="left"/>
              <w:rPr>
                <w:color w:val="000000"/>
                <w:sz w:val="20"/>
                <w:lang w:eastAsia="zh-CN"/>
              </w:rPr>
            </w:pPr>
            <w:r w:rsidRPr="000C3EAB">
              <w:rPr>
                <w:color w:val="000000"/>
                <w:sz w:val="20"/>
                <w:lang w:eastAsia="zh-CN"/>
              </w:rPr>
              <w:t>0</w:t>
            </w:r>
            <w:r w:rsidR="00805282" w:rsidRPr="000C3EAB">
              <w:rPr>
                <w:color w:val="000000"/>
                <w:sz w:val="20"/>
                <w:lang w:eastAsia="zh-CN"/>
              </w:rPr>
              <w:t>.</w:t>
            </w:r>
            <w:r w:rsidRPr="000C3EAB">
              <w:rPr>
                <w:color w:val="000000"/>
                <w:sz w:val="20"/>
                <w:lang w:eastAsia="zh-CN"/>
              </w:rPr>
              <w:t>00</w:t>
            </w:r>
          </w:p>
        </w:tc>
        <w:tc>
          <w:tcPr>
            <w:tcW w:w="454" w:type="pct"/>
          </w:tcPr>
          <w:p w14:paraId="034FC13D" w14:textId="06AB2594" w:rsidR="003B7733" w:rsidRPr="000C3EAB" w:rsidRDefault="003B7733" w:rsidP="004F7B6E">
            <w:pPr>
              <w:bidi/>
              <w:jc w:val="left"/>
              <w:rPr>
                <w:color w:val="000000"/>
                <w:sz w:val="20"/>
                <w:lang w:eastAsia="zh-CN"/>
              </w:rPr>
            </w:pPr>
            <w:r w:rsidRPr="000C3EAB">
              <w:rPr>
                <w:color w:val="000000"/>
                <w:sz w:val="20"/>
                <w:lang w:eastAsia="zh-CN"/>
              </w:rPr>
              <w:t>0</w:t>
            </w:r>
            <w:r w:rsidR="00805282" w:rsidRPr="000C3EAB">
              <w:rPr>
                <w:color w:val="000000"/>
                <w:sz w:val="20"/>
                <w:lang w:eastAsia="zh-CN"/>
              </w:rPr>
              <w:t>.</w:t>
            </w:r>
            <w:r w:rsidRPr="000C3EAB">
              <w:rPr>
                <w:color w:val="000000"/>
                <w:sz w:val="20"/>
                <w:lang w:eastAsia="zh-CN"/>
              </w:rPr>
              <w:t>97</w:t>
            </w:r>
          </w:p>
        </w:tc>
        <w:tc>
          <w:tcPr>
            <w:tcW w:w="454" w:type="pct"/>
          </w:tcPr>
          <w:p w14:paraId="25B4E221" w14:textId="540CFAE3" w:rsidR="003B7733" w:rsidRPr="000C3EAB" w:rsidRDefault="003B7733" w:rsidP="004F7B6E">
            <w:pPr>
              <w:bidi/>
              <w:jc w:val="left"/>
              <w:rPr>
                <w:color w:val="000000"/>
                <w:sz w:val="20"/>
                <w:lang w:eastAsia="zh-CN"/>
              </w:rPr>
            </w:pPr>
            <w:r w:rsidRPr="000C3EAB">
              <w:rPr>
                <w:color w:val="000000"/>
                <w:sz w:val="20"/>
                <w:lang w:eastAsia="zh-CN"/>
              </w:rPr>
              <w:t>107</w:t>
            </w:r>
            <w:r w:rsidR="00805282" w:rsidRPr="000C3EAB">
              <w:rPr>
                <w:color w:val="000000"/>
                <w:sz w:val="20"/>
                <w:lang w:eastAsia="zh-CN"/>
              </w:rPr>
              <w:t>.</w:t>
            </w:r>
            <w:r w:rsidRPr="000C3EAB">
              <w:rPr>
                <w:color w:val="000000"/>
                <w:sz w:val="20"/>
                <w:lang w:eastAsia="zh-CN"/>
              </w:rPr>
              <w:t>77</w:t>
            </w:r>
          </w:p>
        </w:tc>
        <w:tc>
          <w:tcPr>
            <w:tcW w:w="454" w:type="pct"/>
          </w:tcPr>
          <w:p w14:paraId="2753E2D6" w14:textId="09DDE61D" w:rsidR="003B7733" w:rsidRPr="000C3EAB" w:rsidRDefault="003B7733" w:rsidP="004F7B6E">
            <w:pPr>
              <w:bidi/>
              <w:jc w:val="left"/>
              <w:rPr>
                <w:color w:val="000000"/>
                <w:sz w:val="20"/>
                <w:lang w:eastAsia="zh-CN"/>
              </w:rPr>
            </w:pPr>
            <w:r w:rsidRPr="000C3EAB">
              <w:rPr>
                <w:color w:val="000000"/>
                <w:sz w:val="20"/>
                <w:lang w:eastAsia="zh-CN"/>
              </w:rPr>
              <w:t>11</w:t>
            </w:r>
            <w:r w:rsidR="00805282" w:rsidRPr="000C3EAB">
              <w:rPr>
                <w:color w:val="000000"/>
                <w:sz w:val="20"/>
                <w:lang w:eastAsia="zh-CN"/>
              </w:rPr>
              <w:t>.</w:t>
            </w:r>
            <w:r w:rsidRPr="000C3EAB">
              <w:rPr>
                <w:color w:val="000000"/>
                <w:sz w:val="20"/>
                <w:lang w:eastAsia="zh-CN"/>
              </w:rPr>
              <w:t>6</w:t>
            </w:r>
          </w:p>
        </w:tc>
      </w:tr>
      <w:tr w:rsidR="003B7733" w:rsidRPr="000C3EAB" w14:paraId="51FBB045" w14:textId="77777777" w:rsidTr="00A64C43">
        <w:trPr>
          <w:trHeight w:val="20"/>
        </w:trPr>
        <w:tc>
          <w:tcPr>
            <w:tcW w:w="914" w:type="pct"/>
            <w:hideMark/>
          </w:tcPr>
          <w:p w14:paraId="0CFF7100" w14:textId="74EC32AF" w:rsidR="003B7733" w:rsidRPr="000C3EAB" w:rsidRDefault="0022045B" w:rsidP="003B7733">
            <w:pPr>
              <w:bidi/>
              <w:jc w:val="left"/>
              <w:rPr>
                <w:color w:val="000000"/>
                <w:sz w:val="20"/>
                <w:lang w:eastAsia="zh-CN"/>
              </w:rPr>
            </w:pPr>
            <w:r w:rsidRPr="000C3EAB">
              <w:rPr>
                <w:rFonts w:hint="cs"/>
                <w:sz w:val="20"/>
                <w:rtl/>
              </w:rPr>
              <w:t>ال</w:t>
            </w:r>
            <w:r w:rsidR="003B7733" w:rsidRPr="000C3EAB">
              <w:rPr>
                <w:sz w:val="20"/>
                <w:rtl/>
              </w:rPr>
              <w:t>صناعي</w:t>
            </w:r>
          </w:p>
        </w:tc>
        <w:tc>
          <w:tcPr>
            <w:tcW w:w="454" w:type="pct"/>
          </w:tcPr>
          <w:p w14:paraId="3E9ECD10" w14:textId="24A96FC8" w:rsidR="003B7733" w:rsidRPr="000C3EAB" w:rsidRDefault="003B7733" w:rsidP="004F7B6E">
            <w:pPr>
              <w:bidi/>
              <w:jc w:val="left"/>
              <w:rPr>
                <w:color w:val="000000"/>
                <w:sz w:val="20"/>
                <w:lang w:eastAsia="zh-CN"/>
              </w:rPr>
            </w:pPr>
            <w:r w:rsidRPr="000C3EAB">
              <w:rPr>
                <w:color w:val="000000"/>
                <w:sz w:val="20"/>
                <w:lang w:eastAsia="zh-CN"/>
              </w:rPr>
              <w:t>0</w:t>
            </w:r>
            <w:r w:rsidR="00805282" w:rsidRPr="000C3EAB">
              <w:rPr>
                <w:color w:val="000000"/>
                <w:sz w:val="20"/>
                <w:lang w:eastAsia="zh-CN"/>
              </w:rPr>
              <w:t>.</w:t>
            </w:r>
            <w:r w:rsidRPr="000C3EAB">
              <w:rPr>
                <w:color w:val="000000"/>
                <w:sz w:val="20"/>
                <w:lang w:eastAsia="zh-CN"/>
              </w:rPr>
              <w:t>00</w:t>
            </w:r>
          </w:p>
        </w:tc>
        <w:tc>
          <w:tcPr>
            <w:tcW w:w="454" w:type="pct"/>
          </w:tcPr>
          <w:p w14:paraId="6D2DC443" w14:textId="0129809D" w:rsidR="003B7733" w:rsidRPr="000C3EAB" w:rsidRDefault="003B7733" w:rsidP="004F7B6E">
            <w:pPr>
              <w:bidi/>
              <w:jc w:val="left"/>
              <w:rPr>
                <w:color w:val="000000"/>
                <w:sz w:val="20"/>
                <w:lang w:eastAsia="zh-CN"/>
              </w:rPr>
            </w:pPr>
            <w:r w:rsidRPr="000C3EAB">
              <w:rPr>
                <w:color w:val="000000"/>
                <w:sz w:val="20"/>
                <w:lang w:eastAsia="zh-CN"/>
              </w:rPr>
              <w:t>0</w:t>
            </w:r>
            <w:r w:rsidR="00805282" w:rsidRPr="000C3EAB">
              <w:rPr>
                <w:color w:val="000000"/>
                <w:sz w:val="20"/>
                <w:lang w:eastAsia="zh-CN"/>
              </w:rPr>
              <w:t>.</w:t>
            </w:r>
            <w:r w:rsidRPr="000C3EAB">
              <w:rPr>
                <w:color w:val="000000"/>
                <w:sz w:val="20"/>
                <w:lang w:eastAsia="zh-CN"/>
              </w:rPr>
              <w:t>00</w:t>
            </w:r>
          </w:p>
        </w:tc>
        <w:tc>
          <w:tcPr>
            <w:tcW w:w="454" w:type="pct"/>
          </w:tcPr>
          <w:p w14:paraId="0FCF3C4C" w14:textId="631DDABB" w:rsidR="003B7733" w:rsidRPr="000C3EAB" w:rsidRDefault="003B7733" w:rsidP="004F7B6E">
            <w:pPr>
              <w:bidi/>
              <w:jc w:val="left"/>
              <w:rPr>
                <w:color w:val="000000"/>
                <w:sz w:val="20"/>
                <w:lang w:eastAsia="zh-CN"/>
              </w:rPr>
            </w:pPr>
            <w:r w:rsidRPr="000C3EAB">
              <w:rPr>
                <w:color w:val="000000"/>
                <w:sz w:val="20"/>
                <w:lang w:eastAsia="zh-CN"/>
              </w:rPr>
              <w:t>0</w:t>
            </w:r>
            <w:r w:rsidR="00805282" w:rsidRPr="000C3EAB">
              <w:rPr>
                <w:color w:val="000000"/>
                <w:sz w:val="20"/>
                <w:lang w:eastAsia="zh-CN"/>
              </w:rPr>
              <w:t>.</w:t>
            </w:r>
            <w:r w:rsidRPr="000C3EAB">
              <w:rPr>
                <w:color w:val="000000"/>
                <w:sz w:val="20"/>
                <w:lang w:eastAsia="zh-CN"/>
              </w:rPr>
              <w:t>00</w:t>
            </w:r>
          </w:p>
        </w:tc>
        <w:tc>
          <w:tcPr>
            <w:tcW w:w="454" w:type="pct"/>
          </w:tcPr>
          <w:p w14:paraId="1C48F020" w14:textId="0D3072B0" w:rsidR="003B7733" w:rsidRPr="000C3EAB" w:rsidRDefault="003B7733" w:rsidP="004F7B6E">
            <w:pPr>
              <w:bidi/>
              <w:jc w:val="left"/>
              <w:rPr>
                <w:color w:val="000000"/>
                <w:sz w:val="20"/>
                <w:lang w:eastAsia="zh-CN"/>
              </w:rPr>
            </w:pPr>
            <w:r w:rsidRPr="000C3EAB">
              <w:rPr>
                <w:color w:val="000000"/>
                <w:sz w:val="20"/>
                <w:lang w:eastAsia="zh-CN"/>
              </w:rPr>
              <w:t>5</w:t>
            </w:r>
            <w:r w:rsidR="00805282" w:rsidRPr="000C3EAB">
              <w:rPr>
                <w:color w:val="000000"/>
                <w:sz w:val="20"/>
                <w:lang w:eastAsia="zh-CN"/>
              </w:rPr>
              <w:t>.</w:t>
            </w:r>
            <w:r w:rsidRPr="000C3EAB">
              <w:rPr>
                <w:color w:val="000000"/>
                <w:sz w:val="20"/>
                <w:lang w:eastAsia="zh-CN"/>
              </w:rPr>
              <w:t>84</w:t>
            </w:r>
          </w:p>
        </w:tc>
        <w:tc>
          <w:tcPr>
            <w:tcW w:w="454" w:type="pct"/>
          </w:tcPr>
          <w:p w14:paraId="3530BE2A" w14:textId="750BBDE1" w:rsidR="003B7733" w:rsidRPr="000C3EAB" w:rsidRDefault="003B7733" w:rsidP="004F7B6E">
            <w:pPr>
              <w:bidi/>
              <w:jc w:val="left"/>
              <w:rPr>
                <w:color w:val="000000"/>
                <w:sz w:val="20"/>
                <w:lang w:eastAsia="zh-CN"/>
              </w:rPr>
            </w:pPr>
            <w:r w:rsidRPr="000C3EAB">
              <w:rPr>
                <w:color w:val="000000"/>
                <w:sz w:val="20"/>
                <w:lang w:eastAsia="zh-CN"/>
              </w:rPr>
              <w:t>0</w:t>
            </w:r>
            <w:r w:rsidR="00805282" w:rsidRPr="000C3EAB">
              <w:rPr>
                <w:color w:val="000000"/>
                <w:sz w:val="20"/>
                <w:lang w:eastAsia="zh-CN"/>
              </w:rPr>
              <w:t>.</w:t>
            </w:r>
            <w:r w:rsidRPr="000C3EAB">
              <w:rPr>
                <w:color w:val="000000"/>
                <w:sz w:val="20"/>
                <w:lang w:eastAsia="zh-CN"/>
              </w:rPr>
              <w:t>00</w:t>
            </w:r>
          </w:p>
        </w:tc>
        <w:tc>
          <w:tcPr>
            <w:tcW w:w="454" w:type="pct"/>
          </w:tcPr>
          <w:p w14:paraId="29FC1020" w14:textId="7E084FD0" w:rsidR="003B7733" w:rsidRPr="000C3EAB" w:rsidRDefault="003B7733" w:rsidP="004F7B6E">
            <w:pPr>
              <w:bidi/>
              <w:jc w:val="left"/>
              <w:rPr>
                <w:color w:val="000000"/>
                <w:sz w:val="20"/>
                <w:lang w:eastAsia="zh-CN"/>
              </w:rPr>
            </w:pPr>
            <w:r w:rsidRPr="000C3EAB">
              <w:rPr>
                <w:color w:val="000000"/>
                <w:sz w:val="20"/>
                <w:lang w:eastAsia="zh-CN"/>
              </w:rPr>
              <w:t>0</w:t>
            </w:r>
            <w:r w:rsidR="00805282" w:rsidRPr="000C3EAB">
              <w:rPr>
                <w:color w:val="000000"/>
                <w:sz w:val="20"/>
                <w:lang w:eastAsia="zh-CN"/>
              </w:rPr>
              <w:t>.</w:t>
            </w:r>
            <w:r w:rsidRPr="000C3EAB">
              <w:rPr>
                <w:color w:val="000000"/>
                <w:sz w:val="20"/>
                <w:lang w:eastAsia="zh-CN"/>
              </w:rPr>
              <w:t>00</w:t>
            </w:r>
          </w:p>
        </w:tc>
        <w:tc>
          <w:tcPr>
            <w:tcW w:w="454" w:type="pct"/>
          </w:tcPr>
          <w:p w14:paraId="46035E50" w14:textId="0E23918A" w:rsidR="003B7733" w:rsidRPr="000C3EAB" w:rsidRDefault="003B7733" w:rsidP="004F7B6E">
            <w:pPr>
              <w:bidi/>
              <w:jc w:val="left"/>
              <w:rPr>
                <w:color w:val="000000"/>
                <w:sz w:val="20"/>
                <w:lang w:eastAsia="zh-CN"/>
              </w:rPr>
            </w:pPr>
            <w:r w:rsidRPr="000C3EAB">
              <w:rPr>
                <w:color w:val="000000"/>
                <w:sz w:val="20"/>
                <w:lang w:eastAsia="zh-CN"/>
              </w:rPr>
              <w:t>2</w:t>
            </w:r>
            <w:r w:rsidR="00805282" w:rsidRPr="000C3EAB">
              <w:rPr>
                <w:color w:val="000000"/>
                <w:sz w:val="20"/>
                <w:lang w:eastAsia="zh-CN"/>
              </w:rPr>
              <w:t>.</w:t>
            </w:r>
            <w:r w:rsidRPr="000C3EAB">
              <w:rPr>
                <w:color w:val="000000"/>
                <w:sz w:val="20"/>
                <w:lang w:eastAsia="zh-CN"/>
              </w:rPr>
              <w:t>61</w:t>
            </w:r>
          </w:p>
        </w:tc>
        <w:tc>
          <w:tcPr>
            <w:tcW w:w="454" w:type="pct"/>
          </w:tcPr>
          <w:p w14:paraId="0A45EFDE" w14:textId="77C94FA4" w:rsidR="003B7733" w:rsidRPr="000C3EAB" w:rsidRDefault="003B7733" w:rsidP="004F7B6E">
            <w:pPr>
              <w:bidi/>
              <w:jc w:val="left"/>
              <w:rPr>
                <w:color w:val="000000"/>
                <w:sz w:val="20"/>
                <w:lang w:eastAsia="zh-CN"/>
              </w:rPr>
            </w:pPr>
            <w:r w:rsidRPr="000C3EAB">
              <w:rPr>
                <w:color w:val="000000"/>
                <w:sz w:val="20"/>
                <w:lang w:eastAsia="zh-CN"/>
              </w:rPr>
              <w:t>8</w:t>
            </w:r>
            <w:r w:rsidR="00805282" w:rsidRPr="000C3EAB">
              <w:rPr>
                <w:color w:val="000000"/>
                <w:sz w:val="20"/>
                <w:lang w:eastAsia="zh-CN"/>
              </w:rPr>
              <w:t>.</w:t>
            </w:r>
            <w:r w:rsidRPr="000C3EAB">
              <w:rPr>
                <w:color w:val="000000"/>
                <w:sz w:val="20"/>
                <w:lang w:eastAsia="zh-CN"/>
              </w:rPr>
              <w:t>45</w:t>
            </w:r>
          </w:p>
        </w:tc>
        <w:tc>
          <w:tcPr>
            <w:tcW w:w="454" w:type="pct"/>
          </w:tcPr>
          <w:p w14:paraId="380FD218" w14:textId="25FA3B61" w:rsidR="003B7733" w:rsidRPr="000C3EAB" w:rsidRDefault="003B7733" w:rsidP="004F7B6E">
            <w:pPr>
              <w:bidi/>
              <w:jc w:val="left"/>
              <w:rPr>
                <w:color w:val="000000"/>
                <w:sz w:val="20"/>
                <w:lang w:eastAsia="zh-CN"/>
              </w:rPr>
            </w:pPr>
            <w:r w:rsidRPr="000C3EAB">
              <w:rPr>
                <w:color w:val="000000"/>
                <w:sz w:val="20"/>
                <w:lang w:eastAsia="zh-CN"/>
              </w:rPr>
              <w:t>0</w:t>
            </w:r>
            <w:r w:rsidR="00805282" w:rsidRPr="000C3EAB">
              <w:rPr>
                <w:color w:val="000000"/>
                <w:sz w:val="20"/>
                <w:lang w:eastAsia="zh-CN"/>
              </w:rPr>
              <w:t>.</w:t>
            </w:r>
            <w:r w:rsidRPr="000C3EAB">
              <w:rPr>
                <w:color w:val="000000"/>
                <w:sz w:val="20"/>
                <w:lang w:eastAsia="zh-CN"/>
              </w:rPr>
              <w:t>9</w:t>
            </w:r>
          </w:p>
        </w:tc>
      </w:tr>
      <w:tr w:rsidR="003B7733" w:rsidRPr="000C3EAB" w14:paraId="638FA8FC" w14:textId="77777777" w:rsidTr="00A64C43">
        <w:trPr>
          <w:trHeight w:val="20"/>
        </w:trPr>
        <w:tc>
          <w:tcPr>
            <w:tcW w:w="914" w:type="pct"/>
            <w:hideMark/>
          </w:tcPr>
          <w:p w14:paraId="3FA620D5" w14:textId="43F08110" w:rsidR="003B7733" w:rsidRPr="000C3EAB" w:rsidRDefault="0022045B" w:rsidP="003B7733">
            <w:pPr>
              <w:bidi/>
              <w:jc w:val="left"/>
              <w:rPr>
                <w:color w:val="000000"/>
                <w:sz w:val="20"/>
                <w:lang w:eastAsia="zh-CN"/>
              </w:rPr>
            </w:pPr>
            <w:r w:rsidRPr="000C3EAB">
              <w:rPr>
                <w:rFonts w:hint="cs"/>
                <w:sz w:val="20"/>
                <w:rtl/>
              </w:rPr>
              <w:t>ال</w:t>
            </w:r>
            <w:r w:rsidR="003B7733" w:rsidRPr="000C3EAB">
              <w:rPr>
                <w:sz w:val="20"/>
                <w:rtl/>
              </w:rPr>
              <w:t>نقل</w:t>
            </w:r>
          </w:p>
        </w:tc>
        <w:tc>
          <w:tcPr>
            <w:tcW w:w="454" w:type="pct"/>
          </w:tcPr>
          <w:p w14:paraId="63465615" w14:textId="138F0210" w:rsidR="003B7733" w:rsidRPr="000C3EAB" w:rsidRDefault="003B7733" w:rsidP="004F7B6E">
            <w:pPr>
              <w:bidi/>
              <w:jc w:val="left"/>
              <w:rPr>
                <w:color w:val="000000"/>
                <w:sz w:val="20"/>
                <w:lang w:eastAsia="zh-CN"/>
              </w:rPr>
            </w:pPr>
            <w:r w:rsidRPr="000C3EAB">
              <w:rPr>
                <w:color w:val="000000"/>
                <w:sz w:val="20"/>
                <w:lang w:eastAsia="zh-CN"/>
              </w:rPr>
              <w:t>0</w:t>
            </w:r>
            <w:r w:rsidR="00805282" w:rsidRPr="000C3EAB">
              <w:rPr>
                <w:color w:val="000000"/>
                <w:sz w:val="20"/>
                <w:lang w:eastAsia="zh-CN"/>
              </w:rPr>
              <w:t>.</w:t>
            </w:r>
            <w:r w:rsidRPr="000C3EAB">
              <w:rPr>
                <w:color w:val="000000"/>
                <w:sz w:val="20"/>
                <w:lang w:eastAsia="zh-CN"/>
              </w:rPr>
              <w:t>00</w:t>
            </w:r>
          </w:p>
        </w:tc>
        <w:tc>
          <w:tcPr>
            <w:tcW w:w="454" w:type="pct"/>
          </w:tcPr>
          <w:p w14:paraId="1C614124" w14:textId="1A6D06BC" w:rsidR="003B7733" w:rsidRPr="000C3EAB" w:rsidRDefault="003B7733" w:rsidP="004F7B6E">
            <w:pPr>
              <w:bidi/>
              <w:jc w:val="left"/>
              <w:rPr>
                <w:color w:val="000000"/>
                <w:sz w:val="20"/>
                <w:lang w:eastAsia="zh-CN"/>
              </w:rPr>
            </w:pPr>
            <w:r w:rsidRPr="000C3EAB">
              <w:rPr>
                <w:color w:val="000000"/>
                <w:sz w:val="20"/>
                <w:lang w:eastAsia="zh-CN"/>
              </w:rPr>
              <w:t>0</w:t>
            </w:r>
            <w:r w:rsidR="00805282" w:rsidRPr="000C3EAB">
              <w:rPr>
                <w:color w:val="000000"/>
                <w:sz w:val="20"/>
                <w:lang w:eastAsia="zh-CN"/>
              </w:rPr>
              <w:t>.</w:t>
            </w:r>
            <w:r w:rsidRPr="000C3EAB">
              <w:rPr>
                <w:color w:val="000000"/>
                <w:sz w:val="20"/>
                <w:lang w:eastAsia="zh-CN"/>
              </w:rPr>
              <w:t>00</w:t>
            </w:r>
          </w:p>
        </w:tc>
        <w:tc>
          <w:tcPr>
            <w:tcW w:w="454" w:type="pct"/>
          </w:tcPr>
          <w:p w14:paraId="5A0CCFED" w14:textId="43C01899" w:rsidR="003B7733" w:rsidRPr="000C3EAB" w:rsidRDefault="003B7733" w:rsidP="004F7B6E">
            <w:pPr>
              <w:bidi/>
              <w:jc w:val="left"/>
              <w:rPr>
                <w:color w:val="000000"/>
                <w:sz w:val="20"/>
                <w:lang w:eastAsia="zh-CN"/>
              </w:rPr>
            </w:pPr>
            <w:r w:rsidRPr="000C3EAB">
              <w:rPr>
                <w:color w:val="000000"/>
                <w:sz w:val="20"/>
                <w:lang w:eastAsia="zh-CN"/>
              </w:rPr>
              <w:t>0</w:t>
            </w:r>
            <w:r w:rsidR="00805282" w:rsidRPr="000C3EAB">
              <w:rPr>
                <w:color w:val="000000"/>
                <w:sz w:val="20"/>
                <w:lang w:eastAsia="zh-CN"/>
              </w:rPr>
              <w:t>.</w:t>
            </w:r>
            <w:r w:rsidRPr="000C3EAB">
              <w:rPr>
                <w:color w:val="000000"/>
                <w:sz w:val="20"/>
                <w:lang w:eastAsia="zh-CN"/>
              </w:rPr>
              <w:t>00</w:t>
            </w:r>
          </w:p>
        </w:tc>
        <w:tc>
          <w:tcPr>
            <w:tcW w:w="454" w:type="pct"/>
          </w:tcPr>
          <w:p w14:paraId="3891ACBC" w14:textId="3292DF83" w:rsidR="003B7733" w:rsidRPr="000C3EAB" w:rsidRDefault="003B7733" w:rsidP="004F7B6E">
            <w:pPr>
              <w:bidi/>
              <w:jc w:val="left"/>
              <w:rPr>
                <w:color w:val="000000"/>
                <w:sz w:val="20"/>
                <w:lang w:eastAsia="zh-CN"/>
              </w:rPr>
            </w:pPr>
            <w:r w:rsidRPr="000C3EAB">
              <w:rPr>
                <w:color w:val="000000"/>
                <w:sz w:val="20"/>
                <w:lang w:eastAsia="zh-CN"/>
              </w:rPr>
              <w:t>9</w:t>
            </w:r>
            <w:r w:rsidR="00805282" w:rsidRPr="000C3EAB">
              <w:rPr>
                <w:color w:val="000000"/>
                <w:sz w:val="20"/>
                <w:lang w:eastAsia="zh-CN"/>
              </w:rPr>
              <w:t>.</w:t>
            </w:r>
            <w:r w:rsidRPr="000C3EAB">
              <w:rPr>
                <w:color w:val="000000"/>
                <w:sz w:val="20"/>
                <w:lang w:eastAsia="zh-CN"/>
              </w:rPr>
              <w:t>19</w:t>
            </w:r>
          </w:p>
        </w:tc>
        <w:tc>
          <w:tcPr>
            <w:tcW w:w="454" w:type="pct"/>
          </w:tcPr>
          <w:p w14:paraId="479C88E1" w14:textId="494EBF9A" w:rsidR="003B7733" w:rsidRPr="000C3EAB" w:rsidRDefault="003B7733" w:rsidP="004F7B6E">
            <w:pPr>
              <w:bidi/>
              <w:jc w:val="left"/>
              <w:rPr>
                <w:color w:val="000000"/>
                <w:sz w:val="20"/>
                <w:lang w:eastAsia="zh-CN"/>
              </w:rPr>
            </w:pPr>
            <w:r w:rsidRPr="000C3EAB">
              <w:rPr>
                <w:color w:val="000000"/>
                <w:sz w:val="20"/>
                <w:lang w:eastAsia="zh-CN"/>
              </w:rPr>
              <w:t>0</w:t>
            </w:r>
            <w:r w:rsidR="00805282" w:rsidRPr="000C3EAB">
              <w:rPr>
                <w:color w:val="000000"/>
                <w:sz w:val="20"/>
                <w:lang w:eastAsia="zh-CN"/>
              </w:rPr>
              <w:t>.</w:t>
            </w:r>
            <w:r w:rsidRPr="000C3EAB">
              <w:rPr>
                <w:color w:val="000000"/>
                <w:sz w:val="20"/>
                <w:lang w:eastAsia="zh-CN"/>
              </w:rPr>
              <w:t>00</w:t>
            </w:r>
          </w:p>
        </w:tc>
        <w:tc>
          <w:tcPr>
            <w:tcW w:w="454" w:type="pct"/>
          </w:tcPr>
          <w:p w14:paraId="5B3BFEBF" w14:textId="022E1ED0" w:rsidR="003B7733" w:rsidRPr="000C3EAB" w:rsidRDefault="003B7733" w:rsidP="004F7B6E">
            <w:pPr>
              <w:bidi/>
              <w:jc w:val="left"/>
              <w:rPr>
                <w:color w:val="000000"/>
                <w:sz w:val="20"/>
                <w:lang w:eastAsia="zh-CN"/>
              </w:rPr>
            </w:pPr>
            <w:r w:rsidRPr="000C3EAB">
              <w:rPr>
                <w:color w:val="000000"/>
                <w:sz w:val="20"/>
                <w:lang w:eastAsia="zh-CN"/>
              </w:rPr>
              <w:t>0</w:t>
            </w:r>
            <w:r w:rsidR="00805282" w:rsidRPr="000C3EAB">
              <w:rPr>
                <w:color w:val="000000"/>
                <w:sz w:val="20"/>
                <w:lang w:eastAsia="zh-CN"/>
              </w:rPr>
              <w:t>.</w:t>
            </w:r>
            <w:r w:rsidRPr="000C3EAB">
              <w:rPr>
                <w:color w:val="000000"/>
                <w:sz w:val="20"/>
                <w:lang w:eastAsia="zh-CN"/>
              </w:rPr>
              <w:t>00</w:t>
            </w:r>
          </w:p>
        </w:tc>
        <w:tc>
          <w:tcPr>
            <w:tcW w:w="454" w:type="pct"/>
          </w:tcPr>
          <w:p w14:paraId="27A8CB84" w14:textId="208DECA8" w:rsidR="003B7733" w:rsidRPr="000C3EAB" w:rsidRDefault="003B7733" w:rsidP="004F7B6E">
            <w:pPr>
              <w:bidi/>
              <w:jc w:val="left"/>
              <w:rPr>
                <w:color w:val="000000"/>
                <w:sz w:val="20"/>
                <w:lang w:eastAsia="zh-CN"/>
              </w:rPr>
            </w:pPr>
            <w:r w:rsidRPr="000C3EAB">
              <w:rPr>
                <w:color w:val="000000"/>
                <w:sz w:val="20"/>
                <w:lang w:eastAsia="zh-CN"/>
              </w:rPr>
              <w:t>0</w:t>
            </w:r>
            <w:r w:rsidR="00805282" w:rsidRPr="000C3EAB">
              <w:rPr>
                <w:color w:val="000000"/>
                <w:sz w:val="20"/>
                <w:lang w:eastAsia="zh-CN"/>
              </w:rPr>
              <w:t>.</w:t>
            </w:r>
            <w:r w:rsidRPr="000C3EAB">
              <w:rPr>
                <w:color w:val="000000"/>
                <w:sz w:val="20"/>
                <w:lang w:eastAsia="zh-CN"/>
              </w:rPr>
              <w:t>00</w:t>
            </w:r>
          </w:p>
        </w:tc>
        <w:tc>
          <w:tcPr>
            <w:tcW w:w="454" w:type="pct"/>
          </w:tcPr>
          <w:p w14:paraId="11945089" w14:textId="02D84CE0" w:rsidR="003B7733" w:rsidRPr="000C3EAB" w:rsidRDefault="003B7733" w:rsidP="004F7B6E">
            <w:pPr>
              <w:bidi/>
              <w:jc w:val="left"/>
              <w:rPr>
                <w:color w:val="000000"/>
                <w:sz w:val="20"/>
                <w:lang w:eastAsia="zh-CN"/>
              </w:rPr>
            </w:pPr>
            <w:r w:rsidRPr="000C3EAB">
              <w:rPr>
                <w:color w:val="000000"/>
                <w:sz w:val="20"/>
                <w:lang w:eastAsia="zh-CN"/>
              </w:rPr>
              <w:t>9</w:t>
            </w:r>
            <w:r w:rsidR="00805282" w:rsidRPr="000C3EAB">
              <w:rPr>
                <w:color w:val="000000"/>
                <w:sz w:val="20"/>
                <w:lang w:eastAsia="zh-CN"/>
              </w:rPr>
              <w:t>.</w:t>
            </w:r>
            <w:r w:rsidRPr="000C3EAB">
              <w:rPr>
                <w:color w:val="000000"/>
                <w:sz w:val="20"/>
                <w:lang w:eastAsia="zh-CN"/>
              </w:rPr>
              <w:t>19</w:t>
            </w:r>
          </w:p>
        </w:tc>
        <w:tc>
          <w:tcPr>
            <w:tcW w:w="454" w:type="pct"/>
          </w:tcPr>
          <w:p w14:paraId="01E2597C" w14:textId="7903DCDE" w:rsidR="003B7733" w:rsidRPr="000C3EAB" w:rsidRDefault="003B7733" w:rsidP="004F7B6E">
            <w:pPr>
              <w:bidi/>
              <w:jc w:val="left"/>
              <w:rPr>
                <w:color w:val="000000"/>
                <w:sz w:val="20"/>
                <w:lang w:eastAsia="zh-CN"/>
              </w:rPr>
            </w:pPr>
            <w:r w:rsidRPr="000C3EAB">
              <w:rPr>
                <w:color w:val="000000"/>
                <w:sz w:val="20"/>
                <w:lang w:eastAsia="zh-CN"/>
              </w:rPr>
              <w:t>1</w:t>
            </w:r>
            <w:r w:rsidR="00805282" w:rsidRPr="000C3EAB">
              <w:rPr>
                <w:color w:val="000000"/>
                <w:sz w:val="20"/>
                <w:lang w:eastAsia="zh-CN"/>
              </w:rPr>
              <w:t>.</w:t>
            </w:r>
            <w:r w:rsidRPr="000C3EAB">
              <w:rPr>
                <w:color w:val="000000"/>
                <w:sz w:val="20"/>
                <w:lang w:eastAsia="zh-CN"/>
              </w:rPr>
              <w:t>0</w:t>
            </w:r>
          </w:p>
        </w:tc>
      </w:tr>
      <w:tr w:rsidR="001D69A2" w:rsidRPr="000C3EAB" w14:paraId="15F2895D" w14:textId="77777777" w:rsidTr="00FC50B6">
        <w:trPr>
          <w:trHeight w:val="20"/>
        </w:trPr>
        <w:tc>
          <w:tcPr>
            <w:tcW w:w="5000" w:type="pct"/>
            <w:gridSpan w:val="10"/>
            <w:hideMark/>
          </w:tcPr>
          <w:p w14:paraId="1952BB92" w14:textId="69B1162E" w:rsidR="001D69A2" w:rsidRPr="000C3EAB" w:rsidRDefault="0022045B" w:rsidP="0022045B">
            <w:pPr>
              <w:bidi/>
              <w:ind w:left="313"/>
              <w:jc w:val="left"/>
              <w:rPr>
                <w:b/>
                <w:bCs/>
                <w:color w:val="000000" w:themeColor="text1"/>
                <w:sz w:val="20"/>
                <w:lang w:eastAsia="zh-CN"/>
              </w:rPr>
            </w:pPr>
            <w:r w:rsidRPr="000C3EAB">
              <w:rPr>
                <w:rFonts w:hint="cs"/>
                <w:b/>
                <w:bCs/>
                <w:color w:val="000000" w:themeColor="text1"/>
                <w:sz w:val="20"/>
                <w:rtl/>
                <w:lang w:eastAsia="zh-CN"/>
              </w:rPr>
              <w:lastRenderedPageBreak/>
              <w:t>ال</w:t>
            </w:r>
            <w:r w:rsidR="003B7733" w:rsidRPr="000C3EAB">
              <w:rPr>
                <w:b/>
                <w:bCs/>
                <w:color w:val="000000" w:themeColor="text1"/>
                <w:sz w:val="20"/>
                <w:rtl/>
                <w:lang w:eastAsia="zh-CN"/>
              </w:rPr>
              <w:t xml:space="preserve">قطاعات </w:t>
            </w:r>
            <w:r w:rsidRPr="000C3EAB">
              <w:rPr>
                <w:rFonts w:hint="cs"/>
                <w:b/>
                <w:bCs/>
                <w:color w:val="000000" w:themeColor="text1"/>
                <w:sz w:val="20"/>
                <w:rtl/>
                <w:lang w:eastAsia="zh-CN"/>
              </w:rPr>
              <w:t>ال</w:t>
            </w:r>
            <w:r w:rsidR="003B7733" w:rsidRPr="000C3EAB">
              <w:rPr>
                <w:b/>
                <w:bCs/>
                <w:color w:val="000000" w:themeColor="text1"/>
                <w:sz w:val="20"/>
                <w:rtl/>
                <w:lang w:eastAsia="zh-CN"/>
              </w:rPr>
              <w:t>فرعية لتكييف الهواء</w:t>
            </w:r>
          </w:p>
        </w:tc>
      </w:tr>
      <w:tr w:rsidR="003B7733" w:rsidRPr="000C3EAB" w14:paraId="585CA840" w14:textId="77777777" w:rsidTr="00A64C43">
        <w:trPr>
          <w:trHeight w:val="20"/>
        </w:trPr>
        <w:tc>
          <w:tcPr>
            <w:tcW w:w="914" w:type="pct"/>
            <w:hideMark/>
          </w:tcPr>
          <w:p w14:paraId="148C668A" w14:textId="04FDA58D" w:rsidR="003B7733" w:rsidRPr="000C3EAB" w:rsidRDefault="0022045B" w:rsidP="003B7733">
            <w:pPr>
              <w:bidi/>
              <w:jc w:val="left"/>
              <w:rPr>
                <w:color w:val="000000"/>
                <w:sz w:val="20"/>
                <w:lang w:eastAsia="zh-CN"/>
              </w:rPr>
            </w:pPr>
            <w:r w:rsidRPr="000C3EAB">
              <w:rPr>
                <w:rFonts w:hint="cs"/>
                <w:sz w:val="20"/>
                <w:rtl/>
              </w:rPr>
              <w:t>ال</w:t>
            </w:r>
            <w:r w:rsidR="003B7733" w:rsidRPr="000C3EAB">
              <w:rPr>
                <w:sz w:val="20"/>
                <w:rtl/>
              </w:rPr>
              <w:t>سكني</w:t>
            </w:r>
          </w:p>
        </w:tc>
        <w:tc>
          <w:tcPr>
            <w:tcW w:w="454" w:type="pct"/>
          </w:tcPr>
          <w:p w14:paraId="694686FC" w14:textId="58296827" w:rsidR="003B7733" w:rsidRPr="000C3EAB" w:rsidRDefault="003B7733" w:rsidP="004F7B6E">
            <w:pPr>
              <w:bidi/>
              <w:jc w:val="left"/>
              <w:rPr>
                <w:color w:val="000000"/>
                <w:sz w:val="20"/>
                <w:lang w:eastAsia="zh-CN"/>
              </w:rPr>
            </w:pPr>
            <w:r w:rsidRPr="000C3EAB">
              <w:rPr>
                <w:color w:val="000000"/>
                <w:sz w:val="20"/>
                <w:lang w:eastAsia="zh-CN"/>
              </w:rPr>
              <w:t>34</w:t>
            </w:r>
            <w:r w:rsidR="00805282" w:rsidRPr="000C3EAB">
              <w:rPr>
                <w:color w:val="000000"/>
                <w:sz w:val="20"/>
                <w:lang w:eastAsia="zh-CN"/>
              </w:rPr>
              <w:t>.</w:t>
            </w:r>
            <w:r w:rsidRPr="000C3EAB">
              <w:rPr>
                <w:color w:val="000000"/>
                <w:sz w:val="20"/>
                <w:lang w:eastAsia="zh-CN"/>
              </w:rPr>
              <w:t>42</w:t>
            </w:r>
          </w:p>
        </w:tc>
        <w:tc>
          <w:tcPr>
            <w:tcW w:w="454" w:type="pct"/>
          </w:tcPr>
          <w:p w14:paraId="51B55CFE" w14:textId="1D516514" w:rsidR="003B7733" w:rsidRPr="000C3EAB" w:rsidRDefault="003B7733" w:rsidP="004F7B6E">
            <w:pPr>
              <w:bidi/>
              <w:jc w:val="left"/>
              <w:rPr>
                <w:color w:val="000000"/>
                <w:sz w:val="20"/>
                <w:lang w:eastAsia="zh-CN"/>
              </w:rPr>
            </w:pPr>
            <w:r w:rsidRPr="000C3EAB">
              <w:rPr>
                <w:color w:val="000000"/>
                <w:sz w:val="20"/>
                <w:lang w:eastAsia="zh-CN"/>
              </w:rPr>
              <w:t>0</w:t>
            </w:r>
            <w:r w:rsidR="00805282" w:rsidRPr="000C3EAB">
              <w:rPr>
                <w:color w:val="000000"/>
                <w:sz w:val="20"/>
                <w:lang w:eastAsia="zh-CN"/>
              </w:rPr>
              <w:t>.</w:t>
            </w:r>
            <w:r w:rsidRPr="000C3EAB">
              <w:rPr>
                <w:color w:val="000000"/>
                <w:sz w:val="20"/>
                <w:lang w:eastAsia="zh-CN"/>
              </w:rPr>
              <w:t>00</w:t>
            </w:r>
          </w:p>
        </w:tc>
        <w:tc>
          <w:tcPr>
            <w:tcW w:w="454" w:type="pct"/>
          </w:tcPr>
          <w:p w14:paraId="35BD683F" w14:textId="3BC52191" w:rsidR="003B7733" w:rsidRPr="000C3EAB" w:rsidRDefault="003B7733" w:rsidP="004F7B6E">
            <w:pPr>
              <w:bidi/>
              <w:jc w:val="left"/>
              <w:rPr>
                <w:color w:val="000000"/>
                <w:sz w:val="20"/>
                <w:lang w:eastAsia="zh-CN"/>
              </w:rPr>
            </w:pPr>
            <w:r w:rsidRPr="000C3EAB">
              <w:rPr>
                <w:color w:val="000000"/>
                <w:sz w:val="20"/>
                <w:lang w:eastAsia="zh-CN"/>
              </w:rPr>
              <w:t>0</w:t>
            </w:r>
            <w:r w:rsidR="00805282" w:rsidRPr="000C3EAB">
              <w:rPr>
                <w:color w:val="000000"/>
                <w:sz w:val="20"/>
                <w:lang w:eastAsia="zh-CN"/>
              </w:rPr>
              <w:t>.</w:t>
            </w:r>
            <w:r w:rsidRPr="000C3EAB">
              <w:rPr>
                <w:color w:val="000000"/>
                <w:sz w:val="20"/>
                <w:lang w:eastAsia="zh-CN"/>
              </w:rPr>
              <w:t>00</w:t>
            </w:r>
          </w:p>
        </w:tc>
        <w:tc>
          <w:tcPr>
            <w:tcW w:w="454" w:type="pct"/>
          </w:tcPr>
          <w:p w14:paraId="3E5508E9" w14:textId="2E1CEE84" w:rsidR="003B7733" w:rsidRPr="000C3EAB" w:rsidRDefault="003B7733" w:rsidP="004F7B6E">
            <w:pPr>
              <w:bidi/>
              <w:jc w:val="left"/>
              <w:rPr>
                <w:color w:val="000000"/>
                <w:sz w:val="20"/>
                <w:lang w:eastAsia="zh-CN"/>
              </w:rPr>
            </w:pPr>
            <w:r w:rsidRPr="000C3EAB">
              <w:rPr>
                <w:color w:val="000000"/>
                <w:sz w:val="20"/>
                <w:lang w:eastAsia="zh-CN"/>
              </w:rPr>
              <w:t>0</w:t>
            </w:r>
            <w:r w:rsidR="00805282" w:rsidRPr="000C3EAB">
              <w:rPr>
                <w:color w:val="000000"/>
                <w:sz w:val="20"/>
                <w:lang w:eastAsia="zh-CN"/>
              </w:rPr>
              <w:t>.</w:t>
            </w:r>
            <w:r w:rsidRPr="000C3EAB">
              <w:rPr>
                <w:color w:val="000000"/>
                <w:sz w:val="20"/>
                <w:lang w:eastAsia="zh-CN"/>
              </w:rPr>
              <w:t>00</w:t>
            </w:r>
          </w:p>
        </w:tc>
        <w:tc>
          <w:tcPr>
            <w:tcW w:w="454" w:type="pct"/>
          </w:tcPr>
          <w:p w14:paraId="5F43AC2F" w14:textId="6DB516CF" w:rsidR="003B7733" w:rsidRPr="000C3EAB" w:rsidRDefault="003B7733" w:rsidP="004F7B6E">
            <w:pPr>
              <w:bidi/>
              <w:jc w:val="left"/>
              <w:rPr>
                <w:color w:val="000000"/>
                <w:sz w:val="20"/>
                <w:lang w:eastAsia="zh-CN"/>
              </w:rPr>
            </w:pPr>
            <w:r w:rsidRPr="000C3EAB">
              <w:rPr>
                <w:color w:val="000000"/>
                <w:sz w:val="20"/>
                <w:lang w:eastAsia="zh-CN"/>
              </w:rPr>
              <w:t>0</w:t>
            </w:r>
            <w:r w:rsidR="00805282" w:rsidRPr="000C3EAB">
              <w:rPr>
                <w:color w:val="000000"/>
                <w:sz w:val="20"/>
                <w:lang w:eastAsia="zh-CN"/>
              </w:rPr>
              <w:t>.</w:t>
            </w:r>
            <w:r w:rsidRPr="000C3EAB">
              <w:rPr>
                <w:color w:val="000000"/>
                <w:sz w:val="20"/>
                <w:lang w:eastAsia="zh-CN"/>
              </w:rPr>
              <w:t>00</w:t>
            </w:r>
          </w:p>
        </w:tc>
        <w:tc>
          <w:tcPr>
            <w:tcW w:w="454" w:type="pct"/>
          </w:tcPr>
          <w:p w14:paraId="4231633C" w14:textId="3CDAAB11" w:rsidR="003B7733" w:rsidRPr="000C3EAB" w:rsidRDefault="003B7733" w:rsidP="004F7B6E">
            <w:pPr>
              <w:bidi/>
              <w:jc w:val="left"/>
              <w:rPr>
                <w:color w:val="000000"/>
                <w:sz w:val="20"/>
                <w:lang w:eastAsia="zh-CN"/>
              </w:rPr>
            </w:pPr>
            <w:r w:rsidRPr="000C3EAB">
              <w:rPr>
                <w:color w:val="000000"/>
                <w:sz w:val="20"/>
                <w:lang w:eastAsia="zh-CN"/>
              </w:rPr>
              <w:t>181</w:t>
            </w:r>
            <w:r w:rsidR="00805282" w:rsidRPr="000C3EAB">
              <w:rPr>
                <w:color w:val="000000"/>
                <w:sz w:val="20"/>
                <w:lang w:eastAsia="zh-CN"/>
              </w:rPr>
              <w:t>.</w:t>
            </w:r>
            <w:r w:rsidRPr="000C3EAB">
              <w:rPr>
                <w:color w:val="000000"/>
                <w:sz w:val="20"/>
                <w:lang w:eastAsia="zh-CN"/>
              </w:rPr>
              <w:t>91</w:t>
            </w:r>
          </w:p>
        </w:tc>
        <w:tc>
          <w:tcPr>
            <w:tcW w:w="454" w:type="pct"/>
          </w:tcPr>
          <w:p w14:paraId="7BB8DEAB" w14:textId="033D78B6" w:rsidR="003B7733" w:rsidRPr="000C3EAB" w:rsidRDefault="003B7733" w:rsidP="004F7B6E">
            <w:pPr>
              <w:bidi/>
              <w:jc w:val="left"/>
              <w:rPr>
                <w:color w:val="000000"/>
                <w:sz w:val="20"/>
                <w:lang w:eastAsia="zh-CN"/>
              </w:rPr>
            </w:pPr>
            <w:r w:rsidRPr="000C3EAB">
              <w:rPr>
                <w:color w:val="000000"/>
                <w:sz w:val="20"/>
                <w:lang w:eastAsia="zh-CN"/>
              </w:rPr>
              <w:t>0</w:t>
            </w:r>
            <w:r w:rsidR="00805282" w:rsidRPr="000C3EAB">
              <w:rPr>
                <w:color w:val="000000"/>
                <w:sz w:val="20"/>
                <w:lang w:eastAsia="zh-CN"/>
              </w:rPr>
              <w:t>.</w:t>
            </w:r>
            <w:r w:rsidRPr="000C3EAB">
              <w:rPr>
                <w:color w:val="000000"/>
                <w:sz w:val="20"/>
                <w:lang w:eastAsia="zh-CN"/>
              </w:rPr>
              <w:t>00</w:t>
            </w:r>
          </w:p>
        </w:tc>
        <w:tc>
          <w:tcPr>
            <w:tcW w:w="454" w:type="pct"/>
          </w:tcPr>
          <w:p w14:paraId="7E433935" w14:textId="5AEAB7DE" w:rsidR="003B7733" w:rsidRPr="000C3EAB" w:rsidRDefault="003B7733" w:rsidP="004F7B6E">
            <w:pPr>
              <w:bidi/>
              <w:jc w:val="left"/>
              <w:rPr>
                <w:color w:val="000000"/>
                <w:sz w:val="20"/>
                <w:lang w:eastAsia="zh-CN"/>
              </w:rPr>
            </w:pPr>
            <w:r w:rsidRPr="000C3EAB">
              <w:rPr>
                <w:color w:val="000000"/>
                <w:sz w:val="20"/>
                <w:lang w:eastAsia="zh-CN"/>
              </w:rPr>
              <w:t>216</w:t>
            </w:r>
            <w:r w:rsidR="00805282" w:rsidRPr="000C3EAB">
              <w:rPr>
                <w:color w:val="000000"/>
                <w:sz w:val="20"/>
                <w:lang w:eastAsia="zh-CN"/>
              </w:rPr>
              <w:t>.</w:t>
            </w:r>
            <w:r w:rsidRPr="000C3EAB">
              <w:rPr>
                <w:color w:val="000000"/>
                <w:sz w:val="20"/>
                <w:lang w:eastAsia="zh-CN"/>
              </w:rPr>
              <w:t>33</w:t>
            </w:r>
          </w:p>
        </w:tc>
        <w:tc>
          <w:tcPr>
            <w:tcW w:w="454" w:type="pct"/>
          </w:tcPr>
          <w:p w14:paraId="73F6A674" w14:textId="0AB5BFAF" w:rsidR="003B7733" w:rsidRPr="000C3EAB" w:rsidRDefault="003B7733" w:rsidP="004F7B6E">
            <w:pPr>
              <w:bidi/>
              <w:jc w:val="left"/>
              <w:rPr>
                <w:color w:val="000000"/>
                <w:sz w:val="20"/>
                <w:lang w:eastAsia="zh-CN"/>
              </w:rPr>
            </w:pPr>
            <w:r w:rsidRPr="000C3EAB">
              <w:rPr>
                <w:color w:val="000000"/>
                <w:sz w:val="20"/>
                <w:lang w:eastAsia="zh-CN"/>
              </w:rPr>
              <w:t>23</w:t>
            </w:r>
            <w:r w:rsidR="00805282" w:rsidRPr="000C3EAB">
              <w:rPr>
                <w:color w:val="000000"/>
                <w:sz w:val="20"/>
                <w:lang w:eastAsia="zh-CN"/>
              </w:rPr>
              <w:t>.</w:t>
            </w:r>
            <w:r w:rsidRPr="000C3EAB">
              <w:rPr>
                <w:color w:val="000000"/>
                <w:sz w:val="20"/>
                <w:lang w:eastAsia="zh-CN"/>
              </w:rPr>
              <w:t>2</w:t>
            </w:r>
          </w:p>
        </w:tc>
      </w:tr>
      <w:tr w:rsidR="003B7733" w:rsidRPr="000C3EAB" w14:paraId="28BEAEB8" w14:textId="77777777" w:rsidTr="00A64C43">
        <w:trPr>
          <w:trHeight w:val="20"/>
        </w:trPr>
        <w:tc>
          <w:tcPr>
            <w:tcW w:w="914" w:type="pct"/>
            <w:hideMark/>
          </w:tcPr>
          <w:p w14:paraId="75AF7FAE" w14:textId="4FDF4934" w:rsidR="003B7733" w:rsidRPr="000C3EAB" w:rsidRDefault="0022045B" w:rsidP="003B7733">
            <w:pPr>
              <w:bidi/>
              <w:jc w:val="left"/>
              <w:rPr>
                <w:color w:val="000000"/>
                <w:sz w:val="20"/>
                <w:lang w:eastAsia="zh-CN"/>
              </w:rPr>
            </w:pPr>
            <w:r w:rsidRPr="000C3EAB">
              <w:rPr>
                <w:rFonts w:hint="cs"/>
                <w:sz w:val="20"/>
                <w:rtl/>
              </w:rPr>
              <w:t>ال</w:t>
            </w:r>
            <w:r w:rsidR="003B7733" w:rsidRPr="000C3EAB">
              <w:rPr>
                <w:sz w:val="20"/>
                <w:rtl/>
              </w:rPr>
              <w:t>تجاري و</w:t>
            </w:r>
            <w:r w:rsidRPr="000C3EAB">
              <w:rPr>
                <w:rFonts w:hint="cs"/>
                <w:sz w:val="20"/>
                <w:rtl/>
              </w:rPr>
              <w:t>ال</w:t>
            </w:r>
            <w:r w:rsidR="003B7733" w:rsidRPr="000C3EAB">
              <w:rPr>
                <w:sz w:val="20"/>
                <w:rtl/>
              </w:rPr>
              <w:t>صناعي</w:t>
            </w:r>
          </w:p>
        </w:tc>
        <w:tc>
          <w:tcPr>
            <w:tcW w:w="454" w:type="pct"/>
          </w:tcPr>
          <w:p w14:paraId="68C22DA5" w14:textId="597838FA" w:rsidR="003B7733" w:rsidRPr="000C3EAB" w:rsidRDefault="003B7733" w:rsidP="004F7B6E">
            <w:pPr>
              <w:bidi/>
              <w:jc w:val="left"/>
              <w:rPr>
                <w:color w:val="000000"/>
                <w:sz w:val="20"/>
                <w:lang w:eastAsia="zh-CN"/>
              </w:rPr>
            </w:pPr>
            <w:r w:rsidRPr="000C3EAB">
              <w:rPr>
                <w:color w:val="000000"/>
                <w:sz w:val="20"/>
                <w:lang w:eastAsia="zh-CN"/>
              </w:rPr>
              <w:t>0</w:t>
            </w:r>
            <w:r w:rsidR="00805282" w:rsidRPr="000C3EAB">
              <w:rPr>
                <w:color w:val="000000"/>
                <w:sz w:val="20"/>
                <w:lang w:eastAsia="zh-CN"/>
              </w:rPr>
              <w:t>.</w:t>
            </w:r>
            <w:r w:rsidRPr="000C3EAB">
              <w:rPr>
                <w:color w:val="000000"/>
                <w:sz w:val="20"/>
                <w:lang w:eastAsia="zh-CN"/>
              </w:rPr>
              <w:t>00</w:t>
            </w:r>
          </w:p>
        </w:tc>
        <w:tc>
          <w:tcPr>
            <w:tcW w:w="454" w:type="pct"/>
          </w:tcPr>
          <w:p w14:paraId="7C5E0175" w14:textId="3E4B1E95" w:rsidR="003B7733" w:rsidRPr="000C3EAB" w:rsidRDefault="003B7733" w:rsidP="004F7B6E">
            <w:pPr>
              <w:bidi/>
              <w:jc w:val="left"/>
              <w:rPr>
                <w:color w:val="000000"/>
                <w:sz w:val="20"/>
                <w:lang w:eastAsia="zh-CN"/>
              </w:rPr>
            </w:pPr>
            <w:r w:rsidRPr="000C3EAB">
              <w:rPr>
                <w:color w:val="000000"/>
                <w:sz w:val="20"/>
                <w:lang w:eastAsia="zh-CN"/>
              </w:rPr>
              <w:t>0</w:t>
            </w:r>
            <w:r w:rsidR="00805282" w:rsidRPr="000C3EAB">
              <w:rPr>
                <w:color w:val="000000"/>
                <w:sz w:val="20"/>
                <w:lang w:eastAsia="zh-CN"/>
              </w:rPr>
              <w:t>.</w:t>
            </w:r>
            <w:r w:rsidRPr="000C3EAB">
              <w:rPr>
                <w:color w:val="000000"/>
                <w:sz w:val="20"/>
                <w:lang w:eastAsia="zh-CN"/>
              </w:rPr>
              <w:t>95</w:t>
            </w:r>
          </w:p>
        </w:tc>
        <w:tc>
          <w:tcPr>
            <w:tcW w:w="454" w:type="pct"/>
          </w:tcPr>
          <w:p w14:paraId="3D6AE2A2" w14:textId="6F8E6559" w:rsidR="003B7733" w:rsidRPr="000C3EAB" w:rsidRDefault="003B7733" w:rsidP="004F7B6E">
            <w:pPr>
              <w:bidi/>
              <w:jc w:val="left"/>
              <w:rPr>
                <w:color w:val="000000"/>
                <w:sz w:val="20"/>
                <w:lang w:eastAsia="zh-CN"/>
              </w:rPr>
            </w:pPr>
            <w:r w:rsidRPr="000C3EAB">
              <w:rPr>
                <w:color w:val="000000"/>
                <w:sz w:val="20"/>
                <w:lang w:eastAsia="zh-CN"/>
              </w:rPr>
              <w:t>0</w:t>
            </w:r>
            <w:r w:rsidR="00805282" w:rsidRPr="000C3EAB">
              <w:rPr>
                <w:color w:val="000000"/>
                <w:sz w:val="20"/>
                <w:lang w:eastAsia="zh-CN"/>
              </w:rPr>
              <w:t>.</w:t>
            </w:r>
            <w:r w:rsidRPr="000C3EAB">
              <w:rPr>
                <w:color w:val="000000"/>
                <w:sz w:val="20"/>
                <w:lang w:eastAsia="zh-CN"/>
              </w:rPr>
              <w:t>00</w:t>
            </w:r>
          </w:p>
        </w:tc>
        <w:tc>
          <w:tcPr>
            <w:tcW w:w="454" w:type="pct"/>
          </w:tcPr>
          <w:p w14:paraId="488547E1" w14:textId="6F9E1B76" w:rsidR="003B7733" w:rsidRPr="000C3EAB" w:rsidRDefault="003B7733" w:rsidP="004F7B6E">
            <w:pPr>
              <w:bidi/>
              <w:jc w:val="left"/>
              <w:rPr>
                <w:color w:val="000000"/>
                <w:sz w:val="20"/>
                <w:lang w:eastAsia="zh-CN"/>
              </w:rPr>
            </w:pPr>
            <w:r w:rsidRPr="000C3EAB">
              <w:rPr>
                <w:color w:val="000000"/>
                <w:sz w:val="20"/>
                <w:lang w:eastAsia="zh-CN"/>
              </w:rPr>
              <w:t>0</w:t>
            </w:r>
            <w:r w:rsidR="00805282" w:rsidRPr="000C3EAB">
              <w:rPr>
                <w:color w:val="000000"/>
                <w:sz w:val="20"/>
                <w:lang w:eastAsia="zh-CN"/>
              </w:rPr>
              <w:t>.</w:t>
            </w:r>
            <w:r w:rsidRPr="000C3EAB">
              <w:rPr>
                <w:color w:val="000000"/>
                <w:sz w:val="20"/>
                <w:lang w:eastAsia="zh-CN"/>
              </w:rPr>
              <w:t>00</w:t>
            </w:r>
          </w:p>
        </w:tc>
        <w:tc>
          <w:tcPr>
            <w:tcW w:w="454" w:type="pct"/>
          </w:tcPr>
          <w:p w14:paraId="3C235336" w14:textId="033EC15D" w:rsidR="003B7733" w:rsidRPr="000C3EAB" w:rsidRDefault="003B7733" w:rsidP="004F7B6E">
            <w:pPr>
              <w:bidi/>
              <w:jc w:val="left"/>
              <w:rPr>
                <w:color w:val="000000"/>
                <w:sz w:val="20"/>
                <w:lang w:eastAsia="zh-CN"/>
              </w:rPr>
            </w:pPr>
            <w:r w:rsidRPr="000C3EAB">
              <w:rPr>
                <w:color w:val="000000"/>
                <w:sz w:val="20"/>
                <w:lang w:eastAsia="zh-CN"/>
              </w:rPr>
              <w:t>6</w:t>
            </w:r>
            <w:r w:rsidR="00805282" w:rsidRPr="000C3EAB">
              <w:rPr>
                <w:color w:val="000000"/>
                <w:sz w:val="20"/>
                <w:lang w:eastAsia="zh-CN"/>
              </w:rPr>
              <w:t>.</w:t>
            </w:r>
            <w:r w:rsidRPr="000C3EAB">
              <w:rPr>
                <w:color w:val="000000"/>
                <w:sz w:val="20"/>
                <w:lang w:eastAsia="zh-CN"/>
              </w:rPr>
              <w:t>08</w:t>
            </w:r>
          </w:p>
        </w:tc>
        <w:tc>
          <w:tcPr>
            <w:tcW w:w="454" w:type="pct"/>
          </w:tcPr>
          <w:p w14:paraId="323C1B9B" w14:textId="48F7ADA9" w:rsidR="003B7733" w:rsidRPr="000C3EAB" w:rsidRDefault="003B7733" w:rsidP="004F7B6E">
            <w:pPr>
              <w:bidi/>
              <w:jc w:val="left"/>
              <w:rPr>
                <w:color w:val="000000"/>
                <w:sz w:val="20"/>
                <w:lang w:eastAsia="zh-CN"/>
              </w:rPr>
            </w:pPr>
            <w:r w:rsidRPr="000C3EAB">
              <w:rPr>
                <w:color w:val="000000"/>
                <w:sz w:val="20"/>
                <w:lang w:eastAsia="zh-CN"/>
              </w:rPr>
              <w:t>3</w:t>
            </w:r>
            <w:r w:rsidR="00805282" w:rsidRPr="000C3EAB">
              <w:rPr>
                <w:color w:val="000000"/>
                <w:sz w:val="20"/>
                <w:lang w:eastAsia="zh-CN"/>
              </w:rPr>
              <w:t>.</w:t>
            </w:r>
            <w:r w:rsidRPr="000C3EAB">
              <w:rPr>
                <w:color w:val="000000"/>
                <w:sz w:val="20"/>
                <w:lang w:eastAsia="zh-CN"/>
              </w:rPr>
              <w:t>31</w:t>
            </w:r>
          </w:p>
        </w:tc>
        <w:tc>
          <w:tcPr>
            <w:tcW w:w="454" w:type="pct"/>
          </w:tcPr>
          <w:p w14:paraId="46FBCCBE" w14:textId="58E393B6" w:rsidR="003B7733" w:rsidRPr="000C3EAB" w:rsidRDefault="003B7733" w:rsidP="004F7B6E">
            <w:pPr>
              <w:bidi/>
              <w:jc w:val="left"/>
              <w:rPr>
                <w:color w:val="000000"/>
                <w:sz w:val="20"/>
                <w:lang w:eastAsia="zh-CN"/>
              </w:rPr>
            </w:pPr>
            <w:r w:rsidRPr="000C3EAB">
              <w:rPr>
                <w:color w:val="000000"/>
                <w:sz w:val="20"/>
                <w:lang w:eastAsia="zh-CN"/>
              </w:rPr>
              <w:t>0</w:t>
            </w:r>
            <w:r w:rsidR="00805282" w:rsidRPr="000C3EAB">
              <w:rPr>
                <w:color w:val="000000"/>
                <w:sz w:val="20"/>
                <w:lang w:eastAsia="zh-CN"/>
              </w:rPr>
              <w:t>.</w:t>
            </w:r>
            <w:r w:rsidRPr="000C3EAB">
              <w:rPr>
                <w:color w:val="000000"/>
                <w:sz w:val="20"/>
                <w:lang w:eastAsia="zh-CN"/>
              </w:rPr>
              <w:t>00</w:t>
            </w:r>
          </w:p>
        </w:tc>
        <w:tc>
          <w:tcPr>
            <w:tcW w:w="454" w:type="pct"/>
          </w:tcPr>
          <w:p w14:paraId="44EA8125" w14:textId="6B4057E5" w:rsidR="003B7733" w:rsidRPr="000C3EAB" w:rsidRDefault="003B7733" w:rsidP="004F7B6E">
            <w:pPr>
              <w:bidi/>
              <w:jc w:val="left"/>
              <w:rPr>
                <w:color w:val="000000"/>
                <w:sz w:val="20"/>
                <w:lang w:eastAsia="zh-CN"/>
              </w:rPr>
            </w:pPr>
            <w:r w:rsidRPr="000C3EAB">
              <w:rPr>
                <w:color w:val="000000"/>
                <w:sz w:val="20"/>
                <w:lang w:eastAsia="zh-CN"/>
              </w:rPr>
              <w:t>10</w:t>
            </w:r>
            <w:r w:rsidR="00805282" w:rsidRPr="000C3EAB">
              <w:rPr>
                <w:color w:val="000000"/>
                <w:sz w:val="20"/>
                <w:lang w:eastAsia="zh-CN"/>
              </w:rPr>
              <w:t>.</w:t>
            </w:r>
            <w:r w:rsidRPr="000C3EAB">
              <w:rPr>
                <w:color w:val="000000"/>
                <w:sz w:val="20"/>
                <w:lang w:eastAsia="zh-CN"/>
              </w:rPr>
              <w:t>34</w:t>
            </w:r>
          </w:p>
        </w:tc>
        <w:tc>
          <w:tcPr>
            <w:tcW w:w="454" w:type="pct"/>
          </w:tcPr>
          <w:p w14:paraId="73694666" w14:textId="1CBED6B9" w:rsidR="003B7733" w:rsidRPr="000C3EAB" w:rsidRDefault="003B7733" w:rsidP="004F7B6E">
            <w:pPr>
              <w:bidi/>
              <w:jc w:val="left"/>
              <w:rPr>
                <w:color w:val="000000"/>
                <w:sz w:val="20"/>
                <w:lang w:eastAsia="zh-CN"/>
              </w:rPr>
            </w:pPr>
            <w:r w:rsidRPr="000C3EAB">
              <w:rPr>
                <w:color w:val="000000"/>
                <w:sz w:val="20"/>
                <w:lang w:eastAsia="zh-CN"/>
              </w:rPr>
              <w:t>1</w:t>
            </w:r>
            <w:r w:rsidR="00805282" w:rsidRPr="000C3EAB">
              <w:rPr>
                <w:color w:val="000000"/>
                <w:sz w:val="20"/>
                <w:lang w:eastAsia="zh-CN"/>
              </w:rPr>
              <w:t>.</w:t>
            </w:r>
            <w:r w:rsidRPr="000C3EAB">
              <w:rPr>
                <w:color w:val="000000"/>
                <w:sz w:val="20"/>
                <w:lang w:eastAsia="zh-CN"/>
              </w:rPr>
              <w:t>1</w:t>
            </w:r>
          </w:p>
        </w:tc>
      </w:tr>
      <w:tr w:rsidR="003B7733" w:rsidRPr="000C3EAB" w14:paraId="239DB8BB" w14:textId="77777777" w:rsidTr="00A64C43">
        <w:trPr>
          <w:trHeight w:val="20"/>
        </w:trPr>
        <w:tc>
          <w:tcPr>
            <w:tcW w:w="914" w:type="pct"/>
            <w:hideMark/>
          </w:tcPr>
          <w:p w14:paraId="36417F78" w14:textId="766E1EBC" w:rsidR="003B7733" w:rsidRPr="000C3EAB" w:rsidRDefault="0022045B" w:rsidP="003B7733">
            <w:pPr>
              <w:bidi/>
              <w:jc w:val="left"/>
              <w:rPr>
                <w:color w:val="000000"/>
                <w:sz w:val="20"/>
                <w:lang w:eastAsia="zh-CN"/>
              </w:rPr>
            </w:pPr>
            <w:r w:rsidRPr="000C3EAB">
              <w:rPr>
                <w:rFonts w:hint="cs"/>
                <w:sz w:val="20"/>
                <w:rtl/>
              </w:rPr>
              <w:t>ال</w:t>
            </w:r>
            <w:r w:rsidR="003B7733" w:rsidRPr="000C3EAB">
              <w:rPr>
                <w:sz w:val="20"/>
                <w:rtl/>
              </w:rPr>
              <w:t>متنقل</w:t>
            </w:r>
          </w:p>
        </w:tc>
        <w:tc>
          <w:tcPr>
            <w:tcW w:w="454" w:type="pct"/>
          </w:tcPr>
          <w:p w14:paraId="09C3E208" w14:textId="18816F73" w:rsidR="003B7733" w:rsidRPr="000C3EAB" w:rsidRDefault="003B7733" w:rsidP="004F7B6E">
            <w:pPr>
              <w:bidi/>
              <w:jc w:val="left"/>
              <w:rPr>
                <w:color w:val="000000"/>
                <w:sz w:val="20"/>
                <w:lang w:eastAsia="zh-CN"/>
              </w:rPr>
            </w:pPr>
            <w:r w:rsidRPr="000C3EAB">
              <w:rPr>
                <w:color w:val="000000"/>
                <w:sz w:val="20"/>
                <w:lang w:eastAsia="zh-CN"/>
              </w:rPr>
              <w:t>0</w:t>
            </w:r>
            <w:r w:rsidR="00805282" w:rsidRPr="000C3EAB">
              <w:rPr>
                <w:color w:val="000000"/>
                <w:sz w:val="20"/>
                <w:lang w:eastAsia="zh-CN"/>
              </w:rPr>
              <w:t>.</w:t>
            </w:r>
            <w:r w:rsidRPr="000C3EAB">
              <w:rPr>
                <w:color w:val="000000"/>
                <w:sz w:val="20"/>
                <w:lang w:eastAsia="zh-CN"/>
              </w:rPr>
              <w:t>00</w:t>
            </w:r>
          </w:p>
        </w:tc>
        <w:tc>
          <w:tcPr>
            <w:tcW w:w="454" w:type="pct"/>
          </w:tcPr>
          <w:p w14:paraId="3AC312AA" w14:textId="02F27593" w:rsidR="003B7733" w:rsidRPr="000C3EAB" w:rsidRDefault="003B7733" w:rsidP="004F7B6E">
            <w:pPr>
              <w:bidi/>
              <w:jc w:val="left"/>
              <w:rPr>
                <w:color w:val="000000"/>
                <w:sz w:val="20"/>
                <w:lang w:eastAsia="zh-CN"/>
              </w:rPr>
            </w:pPr>
            <w:r w:rsidRPr="000C3EAB">
              <w:rPr>
                <w:color w:val="000000"/>
                <w:sz w:val="20"/>
                <w:lang w:eastAsia="zh-CN"/>
              </w:rPr>
              <w:t>496</w:t>
            </w:r>
            <w:r w:rsidR="00805282" w:rsidRPr="000C3EAB">
              <w:rPr>
                <w:color w:val="000000"/>
                <w:sz w:val="20"/>
                <w:lang w:eastAsia="zh-CN"/>
              </w:rPr>
              <w:t>.</w:t>
            </w:r>
            <w:r w:rsidRPr="000C3EAB">
              <w:rPr>
                <w:color w:val="000000"/>
                <w:sz w:val="20"/>
                <w:lang w:eastAsia="zh-CN"/>
              </w:rPr>
              <w:t>86</w:t>
            </w:r>
          </w:p>
        </w:tc>
        <w:tc>
          <w:tcPr>
            <w:tcW w:w="454" w:type="pct"/>
          </w:tcPr>
          <w:p w14:paraId="68AFE1B7" w14:textId="3B438B9C" w:rsidR="003B7733" w:rsidRPr="000C3EAB" w:rsidRDefault="003B7733" w:rsidP="004F7B6E">
            <w:pPr>
              <w:bidi/>
              <w:jc w:val="left"/>
              <w:rPr>
                <w:color w:val="000000"/>
                <w:sz w:val="20"/>
                <w:lang w:eastAsia="zh-CN"/>
              </w:rPr>
            </w:pPr>
            <w:r w:rsidRPr="000C3EAB">
              <w:rPr>
                <w:color w:val="000000"/>
                <w:sz w:val="20"/>
                <w:lang w:eastAsia="zh-CN"/>
              </w:rPr>
              <w:t>0</w:t>
            </w:r>
            <w:r w:rsidR="00805282" w:rsidRPr="000C3EAB">
              <w:rPr>
                <w:color w:val="000000"/>
                <w:sz w:val="20"/>
                <w:lang w:eastAsia="zh-CN"/>
              </w:rPr>
              <w:t>.</w:t>
            </w:r>
            <w:r w:rsidRPr="000C3EAB">
              <w:rPr>
                <w:color w:val="000000"/>
                <w:sz w:val="20"/>
                <w:lang w:eastAsia="zh-CN"/>
              </w:rPr>
              <w:t>00</w:t>
            </w:r>
          </w:p>
        </w:tc>
        <w:tc>
          <w:tcPr>
            <w:tcW w:w="454" w:type="pct"/>
          </w:tcPr>
          <w:p w14:paraId="3E732124" w14:textId="7247AB5D" w:rsidR="003B7733" w:rsidRPr="000C3EAB" w:rsidRDefault="003B7733" w:rsidP="004F7B6E">
            <w:pPr>
              <w:bidi/>
              <w:jc w:val="left"/>
              <w:rPr>
                <w:color w:val="000000"/>
                <w:sz w:val="20"/>
                <w:lang w:eastAsia="zh-CN"/>
              </w:rPr>
            </w:pPr>
            <w:r w:rsidRPr="000C3EAB">
              <w:rPr>
                <w:color w:val="000000"/>
                <w:sz w:val="20"/>
                <w:lang w:eastAsia="zh-CN"/>
              </w:rPr>
              <w:t>0</w:t>
            </w:r>
            <w:r w:rsidR="00805282" w:rsidRPr="000C3EAB">
              <w:rPr>
                <w:color w:val="000000"/>
                <w:sz w:val="20"/>
                <w:lang w:eastAsia="zh-CN"/>
              </w:rPr>
              <w:t>.</w:t>
            </w:r>
            <w:r w:rsidRPr="000C3EAB">
              <w:rPr>
                <w:color w:val="000000"/>
                <w:sz w:val="20"/>
                <w:lang w:eastAsia="zh-CN"/>
              </w:rPr>
              <w:t>00</w:t>
            </w:r>
          </w:p>
        </w:tc>
        <w:tc>
          <w:tcPr>
            <w:tcW w:w="454" w:type="pct"/>
          </w:tcPr>
          <w:p w14:paraId="61CB3EFD" w14:textId="297BAE5E" w:rsidR="003B7733" w:rsidRPr="000C3EAB" w:rsidRDefault="003B7733" w:rsidP="004F7B6E">
            <w:pPr>
              <w:bidi/>
              <w:jc w:val="left"/>
              <w:rPr>
                <w:color w:val="000000"/>
                <w:sz w:val="20"/>
                <w:lang w:eastAsia="zh-CN"/>
              </w:rPr>
            </w:pPr>
            <w:r w:rsidRPr="000C3EAB">
              <w:rPr>
                <w:color w:val="000000"/>
                <w:sz w:val="20"/>
                <w:lang w:eastAsia="zh-CN"/>
              </w:rPr>
              <w:t>0</w:t>
            </w:r>
            <w:r w:rsidR="00805282" w:rsidRPr="000C3EAB">
              <w:rPr>
                <w:color w:val="000000"/>
                <w:sz w:val="20"/>
                <w:lang w:eastAsia="zh-CN"/>
              </w:rPr>
              <w:t>.</w:t>
            </w:r>
            <w:r w:rsidRPr="000C3EAB">
              <w:rPr>
                <w:color w:val="000000"/>
                <w:sz w:val="20"/>
                <w:lang w:eastAsia="zh-CN"/>
              </w:rPr>
              <w:t>00</w:t>
            </w:r>
          </w:p>
        </w:tc>
        <w:tc>
          <w:tcPr>
            <w:tcW w:w="454" w:type="pct"/>
          </w:tcPr>
          <w:p w14:paraId="4D3C52BD" w14:textId="27210B6B" w:rsidR="003B7733" w:rsidRPr="000C3EAB" w:rsidRDefault="003B7733" w:rsidP="004F7B6E">
            <w:pPr>
              <w:bidi/>
              <w:jc w:val="left"/>
              <w:rPr>
                <w:color w:val="000000"/>
                <w:sz w:val="20"/>
                <w:lang w:eastAsia="zh-CN"/>
              </w:rPr>
            </w:pPr>
            <w:r w:rsidRPr="000C3EAB">
              <w:rPr>
                <w:color w:val="000000"/>
                <w:sz w:val="20"/>
                <w:lang w:eastAsia="zh-CN"/>
              </w:rPr>
              <w:t>0</w:t>
            </w:r>
            <w:r w:rsidR="00805282" w:rsidRPr="000C3EAB">
              <w:rPr>
                <w:color w:val="000000"/>
                <w:sz w:val="20"/>
                <w:lang w:eastAsia="zh-CN"/>
              </w:rPr>
              <w:t>.</w:t>
            </w:r>
            <w:r w:rsidRPr="000C3EAB">
              <w:rPr>
                <w:color w:val="000000"/>
                <w:sz w:val="20"/>
                <w:lang w:eastAsia="zh-CN"/>
              </w:rPr>
              <w:t>00</w:t>
            </w:r>
          </w:p>
        </w:tc>
        <w:tc>
          <w:tcPr>
            <w:tcW w:w="454" w:type="pct"/>
          </w:tcPr>
          <w:p w14:paraId="1E3F0CE8" w14:textId="1162735F" w:rsidR="003B7733" w:rsidRPr="000C3EAB" w:rsidRDefault="003B7733" w:rsidP="004F7B6E">
            <w:pPr>
              <w:bidi/>
              <w:jc w:val="left"/>
              <w:rPr>
                <w:color w:val="000000"/>
                <w:sz w:val="20"/>
                <w:lang w:eastAsia="zh-CN"/>
              </w:rPr>
            </w:pPr>
            <w:r w:rsidRPr="000C3EAB">
              <w:rPr>
                <w:color w:val="000000"/>
                <w:sz w:val="20"/>
                <w:lang w:eastAsia="zh-CN"/>
              </w:rPr>
              <w:t>0</w:t>
            </w:r>
            <w:r w:rsidR="00805282" w:rsidRPr="000C3EAB">
              <w:rPr>
                <w:color w:val="000000"/>
                <w:sz w:val="20"/>
                <w:lang w:eastAsia="zh-CN"/>
              </w:rPr>
              <w:t>.</w:t>
            </w:r>
            <w:r w:rsidRPr="000C3EAB">
              <w:rPr>
                <w:color w:val="000000"/>
                <w:sz w:val="20"/>
                <w:lang w:eastAsia="zh-CN"/>
              </w:rPr>
              <w:t>00</w:t>
            </w:r>
          </w:p>
        </w:tc>
        <w:tc>
          <w:tcPr>
            <w:tcW w:w="454" w:type="pct"/>
          </w:tcPr>
          <w:p w14:paraId="73DED780" w14:textId="148C4663" w:rsidR="003B7733" w:rsidRPr="000C3EAB" w:rsidRDefault="003B7733" w:rsidP="004F7B6E">
            <w:pPr>
              <w:bidi/>
              <w:jc w:val="left"/>
              <w:rPr>
                <w:color w:val="000000"/>
                <w:sz w:val="20"/>
                <w:lang w:eastAsia="zh-CN"/>
              </w:rPr>
            </w:pPr>
            <w:r w:rsidRPr="000C3EAB">
              <w:rPr>
                <w:color w:val="000000"/>
                <w:sz w:val="20"/>
                <w:lang w:eastAsia="zh-CN"/>
              </w:rPr>
              <w:t>496</w:t>
            </w:r>
            <w:r w:rsidR="00805282" w:rsidRPr="000C3EAB">
              <w:rPr>
                <w:color w:val="000000"/>
                <w:sz w:val="20"/>
                <w:lang w:eastAsia="zh-CN"/>
              </w:rPr>
              <w:t>.</w:t>
            </w:r>
            <w:r w:rsidRPr="000C3EAB">
              <w:rPr>
                <w:color w:val="000000"/>
                <w:sz w:val="20"/>
                <w:lang w:eastAsia="zh-CN"/>
              </w:rPr>
              <w:t>86</w:t>
            </w:r>
          </w:p>
        </w:tc>
        <w:tc>
          <w:tcPr>
            <w:tcW w:w="454" w:type="pct"/>
          </w:tcPr>
          <w:p w14:paraId="46FE44AF" w14:textId="79DA7277" w:rsidR="003B7733" w:rsidRPr="000C3EAB" w:rsidRDefault="003B7733" w:rsidP="004F7B6E">
            <w:pPr>
              <w:bidi/>
              <w:jc w:val="left"/>
              <w:rPr>
                <w:color w:val="000000"/>
                <w:sz w:val="20"/>
                <w:lang w:eastAsia="zh-CN"/>
              </w:rPr>
            </w:pPr>
            <w:r w:rsidRPr="000C3EAB">
              <w:rPr>
                <w:color w:val="000000"/>
                <w:sz w:val="20"/>
                <w:lang w:eastAsia="zh-CN"/>
              </w:rPr>
              <w:t>53</w:t>
            </w:r>
            <w:r w:rsidR="00805282" w:rsidRPr="000C3EAB">
              <w:rPr>
                <w:color w:val="000000"/>
                <w:sz w:val="20"/>
                <w:lang w:eastAsia="zh-CN"/>
              </w:rPr>
              <w:t>.</w:t>
            </w:r>
            <w:r w:rsidRPr="000C3EAB">
              <w:rPr>
                <w:color w:val="000000"/>
                <w:sz w:val="20"/>
                <w:lang w:eastAsia="zh-CN"/>
              </w:rPr>
              <w:t>3</w:t>
            </w:r>
          </w:p>
        </w:tc>
      </w:tr>
      <w:tr w:rsidR="001D69A2" w:rsidRPr="000C3EAB" w14:paraId="610C8749" w14:textId="77777777" w:rsidTr="00A64C43">
        <w:trPr>
          <w:trHeight w:val="20"/>
        </w:trPr>
        <w:tc>
          <w:tcPr>
            <w:tcW w:w="914" w:type="pct"/>
          </w:tcPr>
          <w:p w14:paraId="74C49886" w14:textId="0F4B1A82" w:rsidR="001D69A2" w:rsidRPr="000C3EAB" w:rsidRDefault="001D69A2" w:rsidP="001D69A2">
            <w:pPr>
              <w:bidi/>
              <w:jc w:val="left"/>
              <w:rPr>
                <w:b/>
                <w:bCs/>
                <w:i/>
                <w:iCs/>
                <w:color w:val="000000"/>
                <w:sz w:val="20"/>
                <w:lang w:eastAsia="zh-CN"/>
              </w:rPr>
            </w:pPr>
          </w:p>
        </w:tc>
        <w:tc>
          <w:tcPr>
            <w:tcW w:w="454" w:type="pct"/>
          </w:tcPr>
          <w:p w14:paraId="351C4E88" w14:textId="0801497E" w:rsidR="001D69A2" w:rsidRPr="000C3EAB" w:rsidRDefault="001D69A2" w:rsidP="004F7B6E">
            <w:pPr>
              <w:bidi/>
              <w:ind w:left="-33"/>
              <w:jc w:val="left"/>
              <w:rPr>
                <w:b/>
                <w:bCs/>
                <w:i/>
                <w:iCs/>
                <w:color w:val="000000"/>
                <w:sz w:val="20"/>
                <w:lang w:eastAsia="zh-CN"/>
              </w:rPr>
            </w:pPr>
            <w:r w:rsidRPr="000C3EAB">
              <w:rPr>
                <w:b/>
                <w:bCs/>
                <w:i/>
                <w:iCs/>
                <w:color w:val="000000"/>
                <w:sz w:val="20"/>
                <w:lang w:eastAsia="zh-CN"/>
              </w:rPr>
              <w:t>34</w:t>
            </w:r>
            <w:r w:rsidR="00805282" w:rsidRPr="000C3EAB">
              <w:rPr>
                <w:b/>
                <w:bCs/>
                <w:i/>
                <w:iCs/>
                <w:color w:val="000000"/>
                <w:sz w:val="20"/>
                <w:lang w:eastAsia="zh-CN"/>
              </w:rPr>
              <w:t>.</w:t>
            </w:r>
            <w:r w:rsidRPr="000C3EAB">
              <w:rPr>
                <w:b/>
                <w:bCs/>
                <w:i/>
                <w:iCs/>
                <w:color w:val="000000"/>
                <w:sz w:val="20"/>
                <w:lang w:eastAsia="zh-CN"/>
              </w:rPr>
              <w:t>42</w:t>
            </w:r>
          </w:p>
        </w:tc>
        <w:tc>
          <w:tcPr>
            <w:tcW w:w="454" w:type="pct"/>
          </w:tcPr>
          <w:p w14:paraId="19FD8901" w14:textId="5A9763C5" w:rsidR="001D69A2" w:rsidRPr="000C3EAB" w:rsidRDefault="001D69A2" w:rsidP="004F7B6E">
            <w:pPr>
              <w:bidi/>
              <w:ind w:left="-33"/>
              <w:jc w:val="left"/>
              <w:rPr>
                <w:b/>
                <w:bCs/>
                <w:i/>
                <w:iCs/>
                <w:color w:val="000000"/>
                <w:sz w:val="20"/>
                <w:lang w:eastAsia="zh-CN"/>
              </w:rPr>
            </w:pPr>
            <w:r w:rsidRPr="000C3EAB">
              <w:rPr>
                <w:b/>
                <w:bCs/>
                <w:i/>
                <w:iCs/>
                <w:color w:val="000000"/>
                <w:sz w:val="20"/>
                <w:lang w:eastAsia="zh-CN"/>
              </w:rPr>
              <w:t>534</w:t>
            </w:r>
            <w:r w:rsidR="00805282" w:rsidRPr="000C3EAB">
              <w:rPr>
                <w:b/>
                <w:bCs/>
                <w:i/>
                <w:iCs/>
                <w:color w:val="000000"/>
                <w:sz w:val="20"/>
                <w:lang w:eastAsia="zh-CN"/>
              </w:rPr>
              <w:t>.</w:t>
            </w:r>
            <w:r w:rsidRPr="000C3EAB">
              <w:rPr>
                <w:b/>
                <w:bCs/>
                <w:i/>
                <w:iCs/>
                <w:color w:val="000000"/>
                <w:sz w:val="20"/>
                <w:lang w:eastAsia="zh-CN"/>
              </w:rPr>
              <w:t>29</w:t>
            </w:r>
          </w:p>
        </w:tc>
        <w:tc>
          <w:tcPr>
            <w:tcW w:w="454" w:type="pct"/>
          </w:tcPr>
          <w:p w14:paraId="2E7DBDC9" w14:textId="09ECD326" w:rsidR="001D69A2" w:rsidRPr="000C3EAB" w:rsidRDefault="001D69A2" w:rsidP="004F7B6E">
            <w:pPr>
              <w:bidi/>
              <w:ind w:left="-33"/>
              <w:jc w:val="left"/>
              <w:rPr>
                <w:b/>
                <w:bCs/>
                <w:i/>
                <w:iCs/>
                <w:color w:val="000000"/>
                <w:sz w:val="20"/>
                <w:lang w:eastAsia="zh-CN"/>
              </w:rPr>
            </w:pPr>
            <w:r w:rsidRPr="000C3EAB">
              <w:rPr>
                <w:b/>
                <w:bCs/>
                <w:i/>
                <w:iCs/>
                <w:color w:val="000000"/>
                <w:sz w:val="20"/>
                <w:lang w:eastAsia="zh-CN"/>
              </w:rPr>
              <w:t>0</w:t>
            </w:r>
            <w:r w:rsidR="00805282" w:rsidRPr="000C3EAB">
              <w:rPr>
                <w:b/>
                <w:bCs/>
                <w:i/>
                <w:iCs/>
                <w:color w:val="000000"/>
                <w:sz w:val="20"/>
                <w:lang w:eastAsia="zh-CN"/>
              </w:rPr>
              <w:t>.</w:t>
            </w:r>
            <w:r w:rsidRPr="000C3EAB">
              <w:rPr>
                <w:b/>
                <w:bCs/>
                <w:i/>
                <w:iCs/>
                <w:color w:val="000000"/>
                <w:sz w:val="20"/>
                <w:lang w:eastAsia="zh-CN"/>
              </w:rPr>
              <w:t>00</w:t>
            </w:r>
          </w:p>
        </w:tc>
        <w:tc>
          <w:tcPr>
            <w:tcW w:w="454" w:type="pct"/>
          </w:tcPr>
          <w:p w14:paraId="28E69A5E" w14:textId="3CA7EA61" w:rsidR="001D69A2" w:rsidRPr="000C3EAB" w:rsidRDefault="001D69A2" w:rsidP="004F7B6E">
            <w:pPr>
              <w:bidi/>
              <w:ind w:left="-33"/>
              <w:jc w:val="left"/>
              <w:rPr>
                <w:b/>
                <w:bCs/>
                <w:i/>
                <w:iCs/>
                <w:color w:val="000000"/>
                <w:sz w:val="20"/>
                <w:lang w:eastAsia="zh-CN"/>
              </w:rPr>
            </w:pPr>
            <w:r w:rsidRPr="000C3EAB">
              <w:rPr>
                <w:b/>
                <w:bCs/>
                <w:i/>
                <w:iCs/>
                <w:color w:val="000000"/>
                <w:sz w:val="20"/>
                <w:lang w:eastAsia="zh-CN"/>
              </w:rPr>
              <w:t>121</w:t>
            </w:r>
            <w:r w:rsidR="00805282" w:rsidRPr="000C3EAB">
              <w:rPr>
                <w:b/>
                <w:bCs/>
                <w:i/>
                <w:iCs/>
                <w:color w:val="000000"/>
                <w:sz w:val="20"/>
                <w:lang w:eastAsia="zh-CN"/>
              </w:rPr>
              <w:t>.</w:t>
            </w:r>
            <w:r w:rsidRPr="000C3EAB">
              <w:rPr>
                <w:b/>
                <w:bCs/>
                <w:i/>
                <w:iCs/>
                <w:color w:val="000000"/>
                <w:sz w:val="20"/>
                <w:lang w:eastAsia="zh-CN"/>
              </w:rPr>
              <w:t>83</w:t>
            </w:r>
          </w:p>
        </w:tc>
        <w:tc>
          <w:tcPr>
            <w:tcW w:w="454" w:type="pct"/>
          </w:tcPr>
          <w:p w14:paraId="31BCD387" w14:textId="313F4E18" w:rsidR="001D69A2" w:rsidRPr="000C3EAB" w:rsidRDefault="001D69A2" w:rsidP="004F7B6E">
            <w:pPr>
              <w:bidi/>
              <w:ind w:left="-33"/>
              <w:jc w:val="left"/>
              <w:rPr>
                <w:b/>
                <w:bCs/>
                <w:i/>
                <w:iCs/>
                <w:color w:val="000000"/>
                <w:sz w:val="20"/>
                <w:lang w:eastAsia="zh-CN"/>
              </w:rPr>
            </w:pPr>
            <w:r w:rsidRPr="000C3EAB">
              <w:rPr>
                <w:b/>
                <w:bCs/>
                <w:i/>
                <w:iCs/>
                <w:color w:val="000000"/>
                <w:sz w:val="20"/>
                <w:lang w:eastAsia="zh-CN"/>
              </w:rPr>
              <w:t>6</w:t>
            </w:r>
            <w:r w:rsidR="00805282" w:rsidRPr="000C3EAB">
              <w:rPr>
                <w:b/>
                <w:bCs/>
                <w:i/>
                <w:iCs/>
                <w:color w:val="000000"/>
                <w:sz w:val="20"/>
                <w:lang w:eastAsia="zh-CN"/>
              </w:rPr>
              <w:t>.</w:t>
            </w:r>
            <w:r w:rsidRPr="000C3EAB">
              <w:rPr>
                <w:b/>
                <w:bCs/>
                <w:i/>
                <w:iCs/>
                <w:color w:val="000000"/>
                <w:sz w:val="20"/>
                <w:lang w:eastAsia="zh-CN"/>
              </w:rPr>
              <w:t>08</w:t>
            </w:r>
          </w:p>
        </w:tc>
        <w:tc>
          <w:tcPr>
            <w:tcW w:w="454" w:type="pct"/>
          </w:tcPr>
          <w:p w14:paraId="340BB18B" w14:textId="7AD061ED" w:rsidR="001D69A2" w:rsidRPr="000C3EAB" w:rsidRDefault="001D69A2" w:rsidP="004F7B6E">
            <w:pPr>
              <w:bidi/>
              <w:ind w:left="-33"/>
              <w:jc w:val="left"/>
              <w:rPr>
                <w:b/>
                <w:bCs/>
                <w:i/>
                <w:iCs/>
                <w:color w:val="000000"/>
                <w:sz w:val="20"/>
                <w:lang w:eastAsia="zh-CN"/>
              </w:rPr>
            </w:pPr>
            <w:r w:rsidRPr="000C3EAB">
              <w:rPr>
                <w:b/>
                <w:bCs/>
                <w:i/>
                <w:iCs/>
                <w:color w:val="000000"/>
                <w:sz w:val="20"/>
                <w:lang w:eastAsia="zh-CN"/>
              </w:rPr>
              <w:t>185</w:t>
            </w:r>
            <w:r w:rsidR="00805282" w:rsidRPr="000C3EAB">
              <w:rPr>
                <w:b/>
                <w:bCs/>
                <w:i/>
                <w:iCs/>
                <w:color w:val="000000"/>
                <w:sz w:val="20"/>
                <w:lang w:eastAsia="zh-CN"/>
              </w:rPr>
              <w:t>.</w:t>
            </w:r>
            <w:r w:rsidRPr="000C3EAB">
              <w:rPr>
                <w:b/>
                <w:bCs/>
                <w:i/>
                <w:iCs/>
                <w:color w:val="000000"/>
                <w:sz w:val="20"/>
                <w:lang w:eastAsia="zh-CN"/>
              </w:rPr>
              <w:t>22</w:t>
            </w:r>
          </w:p>
        </w:tc>
        <w:tc>
          <w:tcPr>
            <w:tcW w:w="454" w:type="pct"/>
          </w:tcPr>
          <w:p w14:paraId="3FA6F09F" w14:textId="550AA764" w:rsidR="001D69A2" w:rsidRPr="000C3EAB" w:rsidRDefault="001D69A2" w:rsidP="004F7B6E">
            <w:pPr>
              <w:bidi/>
              <w:ind w:left="-33"/>
              <w:jc w:val="left"/>
              <w:rPr>
                <w:b/>
                <w:bCs/>
                <w:i/>
                <w:iCs/>
                <w:color w:val="000000"/>
                <w:sz w:val="20"/>
                <w:lang w:eastAsia="zh-CN"/>
              </w:rPr>
            </w:pPr>
            <w:r w:rsidRPr="000C3EAB">
              <w:rPr>
                <w:b/>
                <w:bCs/>
                <w:i/>
                <w:iCs/>
                <w:color w:val="000000"/>
                <w:sz w:val="20"/>
                <w:lang w:eastAsia="zh-CN"/>
              </w:rPr>
              <w:t>3</w:t>
            </w:r>
            <w:r w:rsidR="00805282" w:rsidRPr="000C3EAB">
              <w:rPr>
                <w:b/>
                <w:bCs/>
                <w:i/>
                <w:iCs/>
                <w:color w:val="000000"/>
                <w:sz w:val="20"/>
                <w:lang w:eastAsia="zh-CN"/>
              </w:rPr>
              <w:t>.</w:t>
            </w:r>
            <w:r w:rsidRPr="000C3EAB">
              <w:rPr>
                <w:b/>
                <w:bCs/>
                <w:i/>
                <w:iCs/>
                <w:color w:val="000000"/>
                <w:sz w:val="20"/>
                <w:lang w:eastAsia="zh-CN"/>
              </w:rPr>
              <w:t>58</w:t>
            </w:r>
          </w:p>
        </w:tc>
        <w:tc>
          <w:tcPr>
            <w:tcW w:w="454" w:type="pct"/>
          </w:tcPr>
          <w:p w14:paraId="0269D669" w14:textId="50518F2A" w:rsidR="001D69A2" w:rsidRPr="000C3EAB" w:rsidRDefault="001D69A2" w:rsidP="004F7B6E">
            <w:pPr>
              <w:bidi/>
              <w:ind w:left="-33"/>
              <w:jc w:val="left"/>
              <w:rPr>
                <w:b/>
                <w:bCs/>
                <w:i/>
                <w:iCs/>
                <w:color w:val="000000"/>
                <w:sz w:val="20"/>
                <w:lang w:eastAsia="zh-CN"/>
              </w:rPr>
            </w:pPr>
            <w:r w:rsidRPr="000C3EAB">
              <w:rPr>
                <w:b/>
                <w:bCs/>
                <w:i/>
                <w:iCs/>
                <w:color w:val="000000"/>
                <w:sz w:val="20"/>
                <w:lang w:eastAsia="zh-CN"/>
              </w:rPr>
              <w:t>885</w:t>
            </w:r>
            <w:r w:rsidR="00805282" w:rsidRPr="000C3EAB">
              <w:rPr>
                <w:b/>
                <w:bCs/>
                <w:i/>
                <w:iCs/>
                <w:color w:val="000000"/>
                <w:sz w:val="20"/>
                <w:lang w:eastAsia="zh-CN"/>
              </w:rPr>
              <w:t>.</w:t>
            </w:r>
            <w:r w:rsidRPr="000C3EAB">
              <w:rPr>
                <w:b/>
                <w:bCs/>
                <w:i/>
                <w:iCs/>
                <w:color w:val="000000"/>
                <w:sz w:val="20"/>
                <w:lang w:eastAsia="zh-CN"/>
              </w:rPr>
              <w:t>42</w:t>
            </w:r>
          </w:p>
        </w:tc>
        <w:tc>
          <w:tcPr>
            <w:tcW w:w="454" w:type="pct"/>
          </w:tcPr>
          <w:p w14:paraId="31533B09" w14:textId="4216521F" w:rsidR="001D69A2" w:rsidRPr="000C3EAB" w:rsidRDefault="001D69A2" w:rsidP="004F7B6E">
            <w:pPr>
              <w:bidi/>
              <w:ind w:left="-33"/>
              <w:jc w:val="left"/>
              <w:rPr>
                <w:b/>
                <w:bCs/>
                <w:i/>
                <w:iCs/>
                <w:color w:val="000000"/>
                <w:sz w:val="20"/>
                <w:lang w:eastAsia="zh-CN"/>
              </w:rPr>
            </w:pPr>
            <w:r w:rsidRPr="000C3EAB">
              <w:rPr>
                <w:b/>
                <w:bCs/>
                <w:i/>
                <w:iCs/>
                <w:color w:val="000000"/>
                <w:sz w:val="20"/>
                <w:lang w:eastAsia="zh-CN"/>
              </w:rPr>
              <w:t>95</w:t>
            </w:r>
            <w:r w:rsidR="00805282" w:rsidRPr="000C3EAB">
              <w:rPr>
                <w:b/>
                <w:bCs/>
                <w:i/>
                <w:iCs/>
                <w:color w:val="000000"/>
                <w:sz w:val="20"/>
                <w:lang w:eastAsia="zh-CN"/>
              </w:rPr>
              <w:t>.</w:t>
            </w:r>
            <w:r w:rsidRPr="000C3EAB">
              <w:rPr>
                <w:b/>
                <w:bCs/>
                <w:i/>
                <w:iCs/>
                <w:color w:val="000000"/>
                <w:sz w:val="20"/>
                <w:lang w:eastAsia="zh-CN"/>
              </w:rPr>
              <w:t>0</w:t>
            </w:r>
          </w:p>
        </w:tc>
      </w:tr>
      <w:tr w:rsidR="001D69A2" w:rsidRPr="000C3EAB" w14:paraId="284CE44D" w14:textId="77777777" w:rsidTr="00FC50B6">
        <w:trPr>
          <w:trHeight w:val="227"/>
        </w:trPr>
        <w:tc>
          <w:tcPr>
            <w:tcW w:w="5000" w:type="pct"/>
            <w:gridSpan w:val="10"/>
            <w:vAlign w:val="center"/>
            <w:hideMark/>
          </w:tcPr>
          <w:p w14:paraId="38AEE325" w14:textId="3C7F2497" w:rsidR="001D69A2" w:rsidRPr="000C3EAB" w:rsidRDefault="003B7733" w:rsidP="001D69A2">
            <w:pPr>
              <w:bidi/>
              <w:jc w:val="center"/>
              <w:rPr>
                <w:b/>
                <w:bCs/>
                <w:color w:val="000000" w:themeColor="text1"/>
                <w:sz w:val="20"/>
                <w:lang w:eastAsia="zh-CN"/>
              </w:rPr>
            </w:pPr>
            <w:r w:rsidRPr="000C3EAB">
              <w:rPr>
                <w:b/>
                <w:bCs/>
                <w:color w:val="000000" w:themeColor="text1"/>
                <w:sz w:val="20"/>
                <w:rtl/>
                <w:lang w:eastAsia="zh-CN"/>
              </w:rPr>
              <w:t xml:space="preserve">التركيب والتجميع </w:t>
            </w:r>
            <w:r w:rsidR="0022045B" w:rsidRPr="000C3EAB">
              <w:rPr>
                <w:rFonts w:hint="cs"/>
                <w:b/>
                <w:bCs/>
                <w:color w:val="000000" w:themeColor="text1"/>
                <w:sz w:val="20"/>
                <w:rtl/>
                <w:lang w:eastAsia="zh-CN"/>
              </w:rPr>
              <w:t>ال</w:t>
            </w:r>
            <w:r w:rsidRPr="000C3EAB">
              <w:rPr>
                <w:b/>
                <w:bCs/>
                <w:color w:val="000000" w:themeColor="text1"/>
                <w:sz w:val="20"/>
                <w:rtl/>
                <w:lang w:eastAsia="zh-CN"/>
              </w:rPr>
              <w:t>محلي</w:t>
            </w:r>
          </w:p>
        </w:tc>
      </w:tr>
      <w:tr w:rsidR="001D69A2" w:rsidRPr="000C3EAB" w14:paraId="5A00BF03" w14:textId="77777777" w:rsidTr="00A64C43">
        <w:trPr>
          <w:trHeight w:val="20"/>
        </w:trPr>
        <w:tc>
          <w:tcPr>
            <w:tcW w:w="914" w:type="pct"/>
            <w:hideMark/>
          </w:tcPr>
          <w:p w14:paraId="28DF19FE" w14:textId="6833F4EB" w:rsidR="001D69A2" w:rsidRPr="000C3EAB" w:rsidRDefault="0022045B" w:rsidP="001D69A2">
            <w:pPr>
              <w:bidi/>
              <w:jc w:val="left"/>
              <w:rPr>
                <w:color w:val="000000"/>
                <w:sz w:val="20"/>
                <w:lang w:eastAsia="zh-CN"/>
              </w:rPr>
            </w:pPr>
            <w:r w:rsidRPr="000C3EAB">
              <w:rPr>
                <w:color w:val="000000"/>
                <w:sz w:val="20"/>
                <w:rtl/>
                <w:lang w:eastAsia="zh-CN"/>
              </w:rPr>
              <w:t>تكييف الهواء</w:t>
            </w:r>
            <w:r w:rsidR="003B7733" w:rsidRPr="000C3EAB">
              <w:rPr>
                <w:color w:val="000000"/>
                <w:sz w:val="20"/>
                <w:rtl/>
                <w:lang w:eastAsia="zh-CN"/>
              </w:rPr>
              <w:t xml:space="preserve"> التجاري والصناعي</w:t>
            </w:r>
          </w:p>
        </w:tc>
        <w:tc>
          <w:tcPr>
            <w:tcW w:w="454" w:type="pct"/>
          </w:tcPr>
          <w:p w14:paraId="11F4EBB6" w14:textId="166D0F93" w:rsidR="001D69A2" w:rsidRPr="000C3EAB" w:rsidRDefault="001D69A2" w:rsidP="004F7B6E">
            <w:pPr>
              <w:bidi/>
              <w:jc w:val="left"/>
              <w:rPr>
                <w:color w:val="000000"/>
                <w:sz w:val="20"/>
                <w:lang w:eastAsia="zh-CN"/>
              </w:rPr>
            </w:pPr>
            <w:r w:rsidRPr="000C3EAB">
              <w:rPr>
                <w:color w:val="000000"/>
                <w:sz w:val="20"/>
                <w:lang w:eastAsia="zh-CN"/>
              </w:rPr>
              <w:t>0</w:t>
            </w:r>
            <w:r w:rsidR="00805282" w:rsidRPr="000C3EAB">
              <w:rPr>
                <w:color w:val="000000"/>
                <w:sz w:val="20"/>
                <w:lang w:eastAsia="zh-CN"/>
              </w:rPr>
              <w:t>.</w:t>
            </w:r>
            <w:r w:rsidRPr="000C3EAB">
              <w:rPr>
                <w:color w:val="000000"/>
                <w:sz w:val="20"/>
                <w:lang w:eastAsia="zh-CN"/>
              </w:rPr>
              <w:t>00</w:t>
            </w:r>
          </w:p>
        </w:tc>
        <w:tc>
          <w:tcPr>
            <w:tcW w:w="454" w:type="pct"/>
          </w:tcPr>
          <w:p w14:paraId="7C034EB3" w14:textId="72633CA5" w:rsidR="001D69A2" w:rsidRPr="000C3EAB" w:rsidRDefault="001D69A2" w:rsidP="004F7B6E">
            <w:pPr>
              <w:bidi/>
              <w:jc w:val="left"/>
              <w:rPr>
                <w:color w:val="000000"/>
                <w:sz w:val="20"/>
                <w:lang w:eastAsia="zh-CN"/>
              </w:rPr>
            </w:pPr>
            <w:r w:rsidRPr="000C3EAB">
              <w:rPr>
                <w:color w:val="000000"/>
                <w:sz w:val="20"/>
                <w:lang w:eastAsia="zh-CN"/>
              </w:rPr>
              <w:t>0</w:t>
            </w:r>
            <w:r w:rsidR="00805282" w:rsidRPr="000C3EAB">
              <w:rPr>
                <w:color w:val="000000"/>
                <w:sz w:val="20"/>
                <w:lang w:eastAsia="zh-CN"/>
              </w:rPr>
              <w:t>.</w:t>
            </w:r>
            <w:r w:rsidRPr="000C3EAB">
              <w:rPr>
                <w:color w:val="000000"/>
                <w:sz w:val="20"/>
                <w:lang w:eastAsia="zh-CN"/>
              </w:rPr>
              <w:t>58</w:t>
            </w:r>
          </w:p>
        </w:tc>
        <w:tc>
          <w:tcPr>
            <w:tcW w:w="454" w:type="pct"/>
          </w:tcPr>
          <w:p w14:paraId="25EF21F7" w14:textId="66712404" w:rsidR="001D69A2" w:rsidRPr="000C3EAB" w:rsidRDefault="001D69A2" w:rsidP="004F7B6E">
            <w:pPr>
              <w:bidi/>
              <w:jc w:val="left"/>
              <w:rPr>
                <w:color w:val="000000"/>
                <w:sz w:val="20"/>
                <w:lang w:eastAsia="zh-CN"/>
              </w:rPr>
            </w:pPr>
            <w:r w:rsidRPr="000C3EAB">
              <w:rPr>
                <w:color w:val="000000"/>
                <w:sz w:val="20"/>
                <w:lang w:eastAsia="zh-CN"/>
              </w:rPr>
              <w:t>0</w:t>
            </w:r>
            <w:r w:rsidR="00805282" w:rsidRPr="000C3EAB">
              <w:rPr>
                <w:color w:val="000000"/>
                <w:sz w:val="20"/>
                <w:lang w:eastAsia="zh-CN"/>
              </w:rPr>
              <w:t>.</w:t>
            </w:r>
            <w:r w:rsidRPr="000C3EAB">
              <w:rPr>
                <w:color w:val="000000"/>
                <w:sz w:val="20"/>
                <w:lang w:eastAsia="zh-CN"/>
              </w:rPr>
              <w:t>00</w:t>
            </w:r>
          </w:p>
        </w:tc>
        <w:tc>
          <w:tcPr>
            <w:tcW w:w="454" w:type="pct"/>
          </w:tcPr>
          <w:p w14:paraId="61F6BACC" w14:textId="45080548" w:rsidR="001D69A2" w:rsidRPr="000C3EAB" w:rsidRDefault="001D69A2" w:rsidP="004F7B6E">
            <w:pPr>
              <w:bidi/>
              <w:jc w:val="left"/>
              <w:rPr>
                <w:color w:val="000000"/>
                <w:sz w:val="20"/>
                <w:lang w:eastAsia="zh-CN"/>
              </w:rPr>
            </w:pPr>
            <w:r w:rsidRPr="000C3EAB">
              <w:rPr>
                <w:color w:val="000000"/>
                <w:sz w:val="20"/>
                <w:lang w:eastAsia="zh-CN"/>
              </w:rPr>
              <w:t>0</w:t>
            </w:r>
            <w:r w:rsidR="00805282" w:rsidRPr="000C3EAB">
              <w:rPr>
                <w:color w:val="000000"/>
                <w:sz w:val="20"/>
                <w:lang w:eastAsia="zh-CN"/>
              </w:rPr>
              <w:t>.</w:t>
            </w:r>
            <w:r w:rsidRPr="000C3EAB">
              <w:rPr>
                <w:color w:val="000000"/>
                <w:sz w:val="20"/>
                <w:lang w:eastAsia="zh-CN"/>
              </w:rPr>
              <w:t>00</w:t>
            </w:r>
          </w:p>
        </w:tc>
        <w:tc>
          <w:tcPr>
            <w:tcW w:w="454" w:type="pct"/>
          </w:tcPr>
          <w:p w14:paraId="51691B8B" w14:textId="5081FA97" w:rsidR="001D69A2" w:rsidRPr="000C3EAB" w:rsidRDefault="001D69A2" w:rsidP="004F7B6E">
            <w:pPr>
              <w:bidi/>
              <w:jc w:val="left"/>
              <w:rPr>
                <w:color w:val="000000"/>
                <w:sz w:val="20"/>
                <w:lang w:eastAsia="zh-CN"/>
              </w:rPr>
            </w:pPr>
            <w:r w:rsidRPr="000C3EAB">
              <w:rPr>
                <w:color w:val="000000"/>
                <w:sz w:val="20"/>
                <w:lang w:eastAsia="zh-CN"/>
              </w:rPr>
              <w:t>9</w:t>
            </w:r>
            <w:r w:rsidR="00805282" w:rsidRPr="000C3EAB">
              <w:rPr>
                <w:color w:val="000000"/>
                <w:sz w:val="20"/>
                <w:lang w:eastAsia="zh-CN"/>
              </w:rPr>
              <w:t>.</w:t>
            </w:r>
            <w:r w:rsidRPr="000C3EAB">
              <w:rPr>
                <w:color w:val="000000"/>
                <w:sz w:val="20"/>
                <w:lang w:eastAsia="zh-CN"/>
              </w:rPr>
              <w:t>60</w:t>
            </w:r>
          </w:p>
        </w:tc>
        <w:tc>
          <w:tcPr>
            <w:tcW w:w="454" w:type="pct"/>
          </w:tcPr>
          <w:p w14:paraId="485291DE" w14:textId="6E55A85B" w:rsidR="001D69A2" w:rsidRPr="000C3EAB" w:rsidRDefault="001D69A2" w:rsidP="004F7B6E">
            <w:pPr>
              <w:bidi/>
              <w:jc w:val="left"/>
              <w:rPr>
                <w:color w:val="000000"/>
                <w:sz w:val="20"/>
                <w:lang w:eastAsia="zh-CN"/>
              </w:rPr>
            </w:pPr>
            <w:r w:rsidRPr="000C3EAB">
              <w:rPr>
                <w:color w:val="000000"/>
                <w:sz w:val="20"/>
                <w:lang w:eastAsia="zh-CN"/>
              </w:rPr>
              <w:t>6</w:t>
            </w:r>
            <w:r w:rsidR="00805282" w:rsidRPr="000C3EAB">
              <w:rPr>
                <w:color w:val="000000"/>
                <w:sz w:val="20"/>
                <w:lang w:eastAsia="zh-CN"/>
              </w:rPr>
              <w:t>.</w:t>
            </w:r>
            <w:r w:rsidRPr="000C3EAB">
              <w:rPr>
                <w:color w:val="000000"/>
                <w:sz w:val="20"/>
                <w:lang w:eastAsia="zh-CN"/>
              </w:rPr>
              <w:t>23</w:t>
            </w:r>
          </w:p>
        </w:tc>
        <w:tc>
          <w:tcPr>
            <w:tcW w:w="454" w:type="pct"/>
          </w:tcPr>
          <w:p w14:paraId="22B2BA7B" w14:textId="1E925743" w:rsidR="001D69A2" w:rsidRPr="000C3EAB" w:rsidRDefault="001D69A2" w:rsidP="004F7B6E">
            <w:pPr>
              <w:bidi/>
              <w:jc w:val="left"/>
              <w:rPr>
                <w:color w:val="000000"/>
                <w:sz w:val="20"/>
                <w:lang w:eastAsia="zh-CN"/>
              </w:rPr>
            </w:pPr>
            <w:r w:rsidRPr="000C3EAB">
              <w:rPr>
                <w:color w:val="000000"/>
                <w:sz w:val="20"/>
                <w:lang w:eastAsia="zh-CN"/>
              </w:rPr>
              <w:t>0</w:t>
            </w:r>
            <w:r w:rsidR="00805282" w:rsidRPr="000C3EAB">
              <w:rPr>
                <w:color w:val="000000"/>
                <w:sz w:val="20"/>
                <w:lang w:eastAsia="zh-CN"/>
              </w:rPr>
              <w:t>.</w:t>
            </w:r>
            <w:r w:rsidRPr="000C3EAB">
              <w:rPr>
                <w:color w:val="000000"/>
                <w:sz w:val="20"/>
                <w:lang w:eastAsia="zh-CN"/>
              </w:rPr>
              <w:t>00</w:t>
            </w:r>
          </w:p>
        </w:tc>
        <w:tc>
          <w:tcPr>
            <w:tcW w:w="454" w:type="pct"/>
          </w:tcPr>
          <w:p w14:paraId="3DA8C970" w14:textId="4BA301CA" w:rsidR="001D69A2" w:rsidRPr="000C3EAB" w:rsidRDefault="001D69A2" w:rsidP="004F7B6E">
            <w:pPr>
              <w:bidi/>
              <w:jc w:val="left"/>
              <w:rPr>
                <w:color w:val="000000"/>
                <w:sz w:val="20"/>
                <w:lang w:eastAsia="zh-CN"/>
              </w:rPr>
            </w:pPr>
            <w:r w:rsidRPr="000C3EAB">
              <w:rPr>
                <w:color w:val="000000"/>
                <w:sz w:val="20"/>
                <w:lang w:eastAsia="zh-CN"/>
              </w:rPr>
              <w:t>16</w:t>
            </w:r>
            <w:r w:rsidR="00805282" w:rsidRPr="000C3EAB">
              <w:rPr>
                <w:color w:val="000000"/>
                <w:sz w:val="20"/>
                <w:lang w:eastAsia="zh-CN"/>
              </w:rPr>
              <w:t>.</w:t>
            </w:r>
            <w:r w:rsidRPr="000C3EAB">
              <w:rPr>
                <w:color w:val="000000"/>
                <w:sz w:val="20"/>
                <w:lang w:eastAsia="zh-CN"/>
              </w:rPr>
              <w:t>41</w:t>
            </w:r>
          </w:p>
        </w:tc>
        <w:tc>
          <w:tcPr>
            <w:tcW w:w="454" w:type="pct"/>
          </w:tcPr>
          <w:p w14:paraId="0F44B5D7" w14:textId="59EA2A30" w:rsidR="001D69A2" w:rsidRPr="000C3EAB" w:rsidRDefault="001D69A2" w:rsidP="004F7B6E">
            <w:pPr>
              <w:bidi/>
              <w:jc w:val="left"/>
              <w:rPr>
                <w:color w:val="000000"/>
                <w:sz w:val="20"/>
                <w:lang w:eastAsia="zh-CN"/>
              </w:rPr>
            </w:pPr>
            <w:r w:rsidRPr="000C3EAB">
              <w:rPr>
                <w:color w:val="000000"/>
                <w:sz w:val="20"/>
                <w:lang w:eastAsia="zh-CN"/>
              </w:rPr>
              <w:t>1</w:t>
            </w:r>
            <w:r w:rsidR="00805282" w:rsidRPr="000C3EAB">
              <w:rPr>
                <w:color w:val="000000"/>
                <w:sz w:val="20"/>
                <w:lang w:eastAsia="zh-CN"/>
              </w:rPr>
              <w:t>.</w:t>
            </w:r>
            <w:r w:rsidRPr="000C3EAB">
              <w:rPr>
                <w:color w:val="000000"/>
                <w:sz w:val="20"/>
                <w:lang w:eastAsia="zh-CN"/>
              </w:rPr>
              <w:t>8</w:t>
            </w:r>
          </w:p>
        </w:tc>
      </w:tr>
      <w:tr w:rsidR="001D69A2" w:rsidRPr="000C3EAB" w14:paraId="1E1D27F0" w14:textId="77777777" w:rsidTr="00A64C43">
        <w:trPr>
          <w:trHeight w:val="20"/>
        </w:trPr>
        <w:tc>
          <w:tcPr>
            <w:tcW w:w="914" w:type="pct"/>
            <w:hideMark/>
          </w:tcPr>
          <w:p w14:paraId="69ACC1FC" w14:textId="13725D15" w:rsidR="001D69A2" w:rsidRPr="000C3EAB" w:rsidRDefault="003B7733" w:rsidP="001D69A2">
            <w:pPr>
              <w:bidi/>
              <w:jc w:val="left"/>
              <w:rPr>
                <w:color w:val="000000"/>
                <w:sz w:val="20"/>
                <w:lang w:eastAsia="zh-CN"/>
              </w:rPr>
            </w:pPr>
            <w:r w:rsidRPr="000C3EAB">
              <w:rPr>
                <w:color w:val="000000"/>
                <w:sz w:val="20"/>
                <w:rtl/>
                <w:lang w:eastAsia="zh-CN"/>
              </w:rPr>
              <w:t>التبريد التجاري (</w:t>
            </w:r>
            <w:r w:rsidR="0022045B" w:rsidRPr="000C3EAB">
              <w:rPr>
                <w:rFonts w:hint="cs"/>
                <w:color w:val="000000"/>
                <w:sz w:val="20"/>
                <w:rtl/>
                <w:lang w:eastAsia="zh-CN"/>
              </w:rPr>
              <w:t>ال</w:t>
            </w:r>
            <w:r w:rsidRPr="000C3EAB">
              <w:rPr>
                <w:color w:val="000000"/>
                <w:sz w:val="20"/>
                <w:rtl/>
                <w:lang w:eastAsia="zh-CN"/>
              </w:rPr>
              <w:t>كبير)</w:t>
            </w:r>
          </w:p>
        </w:tc>
        <w:tc>
          <w:tcPr>
            <w:tcW w:w="454" w:type="pct"/>
          </w:tcPr>
          <w:p w14:paraId="239ACFF8" w14:textId="3DB2CDE0" w:rsidR="001D69A2" w:rsidRPr="000C3EAB" w:rsidRDefault="001D69A2" w:rsidP="004F7B6E">
            <w:pPr>
              <w:bidi/>
              <w:jc w:val="left"/>
              <w:rPr>
                <w:color w:val="000000"/>
                <w:sz w:val="20"/>
                <w:lang w:eastAsia="zh-CN"/>
              </w:rPr>
            </w:pPr>
            <w:r w:rsidRPr="000C3EAB">
              <w:rPr>
                <w:color w:val="000000"/>
                <w:sz w:val="20"/>
                <w:lang w:eastAsia="zh-CN"/>
              </w:rPr>
              <w:t>0</w:t>
            </w:r>
            <w:r w:rsidR="00805282" w:rsidRPr="000C3EAB">
              <w:rPr>
                <w:color w:val="000000"/>
                <w:sz w:val="20"/>
                <w:lang w:eastAsia="zh-CN"/>
              </w:rPr>
              <w:t>.</w:t>
            </w:r>
            <w:r w:rsidRPr="000C3EAB">
              <w:rPr>
                <w:color w:val="000000"/>
                <w:sz w:val="20"/>
                <w:lang w:eastAsia="zh-CN"/>
              </w:rPr>
              <w:t>00</w:t>
            </w:r>
          </w:p>
        </w:tc>
        <w:tc>
          <w:tcPr>
            <w:tcW w:w="454" w:type="pct"/>
          </w:tcPr>
          <w:p w14:paraId="05291465" w14:textId="44172916" w:rsidR="001D69A2" w:rsidRPr="000C3EAB" w:rsidRDefault="001D69A2" w:rsidP="004F7B6E">
            <w:pPr>
              <w:bidi/>
              <w:jc w:val="left"/>
              <w:rPr>
                <w:color w:val="000000"/>
                <w:sz w:val="20"/>
                <w:lang w:eastAsia="zh-CN"/>
              </w:rPr>
            </w:pPr>
            <w:r w:rsidRPr="000C3EAB">
              <w:rPr>
                <w:color w:val="000000"/>
                <w:sz w:val="20"/>
                <w:lang w:eastAsia="zh-CN"/>
              </w:rPr>
              <w:t>0</w:t>
            </w:r>
            <w:r w:rsidR="00805282" w:rsidRPr="000C3EAB">
              <w:rPr>
                <w:color w:val="000000"/>
                <w:sz w:val="20"/>
                <w:lang w:eastAsia="zh-CN"/>
              </w:rPr>
              <w:t>.</w:t>
            </w:r>
            <w:r w:rsidRPr="000C3EAB">
              <w:rPr>
                <w:color w:val="000000"/>
                <w:sz w:val="20"/>
                <w:lang w:eastAsia="zh-CN"/>
              </w:rPr>
              <w:t>00</w:t>
            </w:r>
          </w:p>
        </w:tc>
        <w:tc>
          <w:tcPr>
            <w:tcW w:w="454" w:type="pct"/>
          </w:tcPr>
          <w:p w14:paraId="14001C1E" w14:textId="791C8028" w:rsidR="001D69A2" w:rsidRPr="000C3EAB" w:rsidRDefault="001D69A2" w:rsidP="004F7B6E">
            <w:pPr>
              <w:bidi/>
              <w:jc w:val="left"/>
              <w:rPr>
                <w:color w:val="000000"/>
                <w:sz w:val="20"/>
                <w:lang w:eastAsia="zh-CN"/>
              </w:rPr>
            </w:pPr>
            <w:r w:rsidRPr="000C3EAB">
              <w:rPr>
                <w:color w:val="000000"/>
                <w:sz w:val="20"/>
                <w:lang w:eastAsia="zh-CN"/>
              </w:rPr>
              <w:t>0</w:t>
            </w:r>
            <w:r w:rsidR="00805282" w:rsidRPr="000C3EAB">
              <w:rPr>
                <w:color w:val="000000"/>
                <w:sz w:val="20"/>
                <w:lang w:eastAsia="zh-CN"/>
              </w:rPr>
              <w:t>.</w:t>
            </w:r>
            <w:r w:rsidRPr="000C3EAB">
              <w:rPr>
                <w:color w:val="000000"/>
                <w:sz w:val="20"/>
                <w:lang w:eastAsia="zh-CN"/>
              </w:rPr>
              <w:t>00</w:t>
            </w:r>
          </w:p>
        </w:tc>
        <w:tc>
          <w:tcPr>
            <w:tcW w:w="454" w:type="pct"/>
          </w:tcPr>
          <w:p w14:paraId="634371EE" w14:textId="61B2A5ED" w:rsidR="001D69A2" w:rsidRPr="000C3EAB" w:rsidRDefault="001D69A2" w:rsidP="004F7B6E">
            <w:pPr>
              <w:bidi/>
              <w:jc w:val="left"/>
              <w:rPr>
                <w:color w:val="000000"/>
                <w:sz w:val="20"/>
                <w:lang w:eastAsia="zh-CN"/>
              </w:rPr>
            </w:pPr>
            <w:r w:rsidRPr="000C3EAB">
              <w:rPr>
                <w:color w:val="000000"/>
                <w:sz w:val="20"/>
                <w:lang w:eastAsia="zh-CN"/>
              </w:rPr>
              <w:t>23</w:t>
            </w:r>
            <w:r w:rsidR="00805282" w:rsidRPr="000C3EAB">
              <w:rPr>
                <w:color w:val="000000"/>
                <w:sz w:val="20"/>
                <w:lang w:eastAsia="zh-CN"/>
              </w:rPr>
              <w:t>.</w:t>
            </w:r>
            <w:r w:rsidRPr="000C3EAB">
              <w:rPr>
                <w:color w:val="000000"/>
                <w:sz w:val="20"/>
                <w:lang w:eastAsia="zh-CN"/>
              </w:rPr>
              <w:t>53</w:t>
            </w:r>
          </w:p>
        </w:tc>
        <w:tc>
          <w:tcPr>
            <w:tcW w:w="454" w:type="pct"/>
          </w:tcPr>
          <w:p w14:paraId="2D7698CB" w14:textId="5F73EA09" w:rsidR="001D69A2" w:rsidRPr="000C3EAB" w:rsidRDefault="001D69A2" w:rsidP="004F7B6E">
            <w:pPr>
              <w:bidi/>
              <w:jc w:val="left"/>
              <w:rPr>
                <w:color w:val="000000"/>
                <w:sz w:val="20"/>
                <w:lang w:eastAsia="zh-CN"/>
              </w:rPr>
            </w:pPr>
            <w:r w:rsidRPr="000C3EAB">
              <w:rPr>
                <w:color w:val="000000"/>
                <w:sz w:val="20"/>
                <w:lang w:eastAsia="zh-CN"/>
              </w:rPr>
              <w:t>0</w:t>
            </w:r>
            <w:r w:rsidR="00805282" w:rsidRPr="000C3EAB">
              <w:rPr>
                <w:color w:val="000000"/>
                <w:sz w:val="20"/>
                <w:lang w:eastAsia="zh-CN"/>
              </w:rPr>
              <w:t>.</w:t>
            </w:r>
            <w:r w:rsidRPr="000C3EAB">
              <w:rPr>
                <w:color w:val="000000"/>
                <w:sz w:val="20"/>
                <w:lang w:eastAsia="zh-CN"/>
              </w:rPr>
              <w:t>00</w:t>
            </w:r>
          </w:p>
        </w:tc>
        <w:tc>
          <w:tcPr>
            <w:tcW w:w="454" w:type="pct"/>
          </w:tcPr>
          <w:p w14:paraId="39D07BB6" w14:textId="2A8CB6EF" w:rsidR="001D69A2" w:rsidRPr="000C3EAB" w:rsidRDefault="001D69A2" w:rsidP="004F7B6E">
            <w:pPr>
              <w:bidi/>
              <w:jc w:val="left"/>
              <w:rPr>
                <w:color w:val="000000"/>
                <w:sz w:val="20"/>
                <w:lang w:eastAsia="zh-CN"/>
              </w:rPr>
            </w:pPr>
            <w:r w:rsidRPr="000C3EAB">
              <w:rPr>
                <w:color w:val="000000"/>
                <w:sz w:val="20"/>
                <w:lang w:eastAsia="zh-CN"/>
              </w:rPr>
              <w:t>0</w:t>
            </w:r>
            <w:r w:rsidR="00805282" w:rsidRPr="000C3EAB">
              <w:rPr>
                <w:color w:val="000000"/>
                <w:sz w:val="20"/>
                <w:lang w:eastAsia="zh-CN"/>
              </w:rPr>
              <w:t>.</w:t>
            </w:r>
            <w:r w:rsidRPr="000C3EAB">
              <w:rPr>
                <w:color w:val="000000"/>
                <w:sz w:val="20"/>
                <w:lang w:eastAsia="zh-CN"/>
              </w:rPr>
              <w:t>00</w:t>
            </w:r>
          </w:p>
        </w:tc>
        <w:tc>
          <w:tcPr>
            <w:tcW w:w="454" w:type="pct"/>
          </w:tcPr>
          <w:p w14:paraId="0E26D867" w14:textId="49143D00" w:rsidR="001D69A2" w:rsidRPr="000C3EAB" w:rsidRDefault="001D69A2" w:rsidP="004F7B6E">
            <w:pPr>
              <w:bidi/>
              <w:jc w:val="left"/>
              <w:rPr>
                <w:color w:val="000000"/>
                <w:sz w:val="20"/>
                <w:lang w:eastAsia="zh-CN"/>
              </w:rPr>
            </w:pPr>
            <w:r w:rsidRPr="000C3EAB">
              <w:rPr>
                <w:color w:val="000000"/>
                <w:sz w:val="20"/>
                <w:lang w:eastAsia="zh-CN"/>
              </w:rPr>
              <w:t>0</w:t>
            </w:r>
            <w:r w:rsidR="00805282" w:rsidRPr="000C3EAB">
              <w:rPr>
                <w:color w:val="000000"/>
                <w:sz w:val="20"/>
                <w:lang w:eastAsia="zh-CN"/>
              </w:rPr>
              <w:t>.</w:t>
            </w:r>
            <w:r w:rsidRPr="000C3EAB">
              <w:rPr>
                <w:color w:val="000000"/>
                <w:sz w:val="20"/>
                <w:lang w:eastAsia="zh-CN"/>
              </w:rPr>
              <w:t>02</w:t>
            </w:r>
          </w:p>
        </w:tc>
        <w:tc>
          <w:tcPr>
            <w:tcW w:w="454" w:type="pct"/>
          </w:tcPr>
          <w:p w14:paraId="03488E62" w14:textId="2B9EC7EB" w:rsidR="001D69A2" w:rsidRPr="000C3EAB" w:rsidRDefault="001D69A2" w:rsidP="004F7B6E">
            <w:pPr>
              <w:bidi/>
              <w:jc w:val="left"/>
              <w:rPr>
                <w:color w:val="000000"/>
                <w:sz w:val="20"/>
                <w:lang w:eastAsia="zh-CN"/>
              </w:rPr>
            </w:pPr>
            <w:r w:rsidRPr="000C3EAB">
              <w:rPr>
                <w:color w:val="000000"/>
                <w:sz w:val="20"/>
                <w:lang w:eastAsia="zh-CN"/>
              </w:rPr>
              <w:t>23</w:t>
            </w:r>
            <w:r w:rsidR="00805282" w:rsidRPr="000C3EAB">
              <w:rPr>
                <w:color w:val="000000"/>
                <w:sz w:val="20"/>
                <w:lang w:eastAsia="zh-CN"/>
              </w:rPr>
              <w:t>.</w:t>
            </w:r>
            <w:r w:rsidRPr="000C3EAB">
              <w:rPr>
                <w:color w:val="000000"/>
                <w:sz w:val="20"/>
                <w:lang w:eastAsia="zh-CN"/>
              </w:rPr>
              <w:t>55</w:t>
            </w:r>
          </w:p>
        </w:tc>
        <w:tc>
          <w:tcPr>
            <w:tcW w:w="454" w:type="pct"/>
          </w:tcPr>
          <w:p w14:paraId="118B0A77" w14:textId="0C593B50" w:rsidR="001D69A2" w:rsidRPr="000C3EAB" w:rsidRDefault="001D69A2" w:rsidP="004F7B6E">
            <w:pPr>
              <w:bidi/>
              <w:jc w:val="left"/>
              <w:rPr>
                <w:color w:val="000000"/>
                <w:sz w:val="20"/>
                <w:lang w:eastAsia="zh-CN"/>
              </w:rPr>
            </w:pPr>
            <w:r w:rsidRPr="000C3EAB">
              <w:rPr>
                <w:color w:val="000000"/>
                <w:sz w:val="20"/>
                <w:lang w:eastAsia="zh-CN"/>
              </w:rPr>
              <w:t>2</w:t>
            </w:r>
            <w:r w:rsidR="00805282" w:rsidRPr="000C3EAB">
              <w:rPr>
                <w:color w:val="000000"/>
                <w:sz w:val="20"/>
                <w:lang w:eastAsia="zh-CN"/>
              </w:rPr>
              <w:t>.</w:t>
            </w:r>
            <w:r w:rsidRPr="000C3EAB">
              <w:rPr>
                <w:color w:val="000000"/>
                <w:sz w:val="20"/>
                <w:lang w:eastAsia="zh-CN"/>
              </w:rPr>
              <w:t>5</w:t>
            </w:r>
          </w:p>
        </w:tc>
      </w:tr>
      <w:tr w:rsidR="003B7733" w:rsidRPr="000C3EAB" w14:paraId="1BFF9E8C" w14:textId="77777777" w:rsidTr="00A64C43">
        <w:trPr>
          <w:trHeight w:val="20"/>
        </w:trPr>
        <w:tc>
          <w:tcPr>
            <w:tcW w:w="914" w:type="pct"/>
            <w:hideMark/>
          </w:tcPr>
          <w:p w14:paraId="5F91EF36" w14:textId="277EED76" w:rsidR="003B7733" w:rsidRPr="000C3EAB" w:rsidRDefault="003B7733" w:rsidP="003B7733">
            <w:pPr>
              <w:bidi/>
              <w:jc w:val="left"/>
              <w:rPr>
                <w:color w:val="000000"/>
                <w:sz w:val="20"/>
                <w:lang w:eastAsia="zh-CN"/>
              </w:rPr>
            </w:pPr>
            <w:r w:rsidRPr="000C3EAB">
              <w:rPr>
                <w:sz w:val="20"/>
                <w:rtl/>
              </w:rPr>
              <w:t>التبريد الصناعي</w:t>
            </w:r>
          </w:p>
        </w:tc>
        <w:tc>
          <w:tcPr>
            <w:tcW w:w="454" w:type="pct"/>
          </w:tcPr>
          <w:p w14:paraId="7C92E053" w14:textId="381F1D0B" w:rsidR="003B7733" w:rsidRPr="000C3EAB" w:rsidRDefault="003B7733" w:rsidP="004F7B6E">
            <w:pPr>
              <w:bidi/>
              <w:jc w:val="left"/>
              <w:rPr>
                <w:color w:val="000000"/>
                <w:sz w:val="20"/>
                <w:lang w:eastAsia="zh-CN"/>
              </w:rPr>
            </w:pPr>
            <w:r w:rsidRPr="000C3EAB">
              <w:rPr>
                <w:color w:val="000000"/>
                <w:sz w:val="20"/>
                <w:lang w:eastAsia="zh-CN"/>
              </w:rPr>
              <w:t>0</w:t>
            </w:r>
            <w:r w:rsidR="00805282" w:rsidRPr="000C3EAB">
              <w:rPr>
                <w:color w:val="000000"/>
                <w:sz w:val="20"/>
                <w:lang w:eastAsia="zh-CN"/>
              </w:rPr>
              <w:t>.</w:t>
            </w:r>
            <w:r w:rsidRPr="000C3EAB">
              <w:rPr>
                <w:color w:val="000000"/>
                <w:sz w:val="20"/>
                <w:lang w:eastAsia="zh-CN"/>
              </w:rPr>
              <w:t>00</w:t>
            </w:r>
          </w:p>
        </w:tc>
        <w:tc>
          <w:tcPr>
            <w:tcW w:w="454" w:type="pct"/>
          </w:tcPr>
          <w:p w14:paraId="29B4DE11" w14:textId="3FF42481" w:rsidR="003B7733" w:rsidRPr="000C3EAB" w:rsidRDefault="003B7733" w:rsidP="004F7B6E">
            <w:pPr>
              <w:bidi/>
              <w:jc w:val="left"/>
              <w:rPr>
                <w:color w:val="000000"/>
                <w:sz w:val="20"/>
                <w:lang w:eastAsia="zh-CN"/>
              </w:rPr>
            </w:pPr>
            <w:r w:rsidRPr="000C3EAB">
              <w:rPr>
                <w:color w:val="000000"/>
                <w:sz w:val="20"/>
                <w:lang w:eastAsia="zh-CN"/>
              </w:rPr>
              <w:t>0</w:t>
            </w:r>
            <w:r w:rsidR="00805282" w:rsidRPr="000C3EAB">
              <w:rPr>
                <w:color w:val="000000"/>
                <w:sz w:val="20"/>
                <w:lang w:eastAsia="zh-CN"/>
              </w:rPr>
              <w:t>.</w:t>
            </w:r>
            <w:r w:rsidRPr="000C3EAB">
              <w:rPr>
                <w:color w:val="000000"/>
                <w:sz w:val="20"/>
                <w:lang w:eastAsia="zh-CN"/>
              </w:rPr>
              <w:t>00</w:t>
            </w:r>
          </w:p>
        </w:tc>
        <w:tc>
          <w:tcPr>
            <w:tcW w:w="454" w:type="pct"/>
          </w:tcPr>
          <w:p w14:paraId="1AB80D37" w14:textId="0CF3D072" w:rsidR="003B7733" w:rsidRPr="000C3EAB" w:rsidRDefault="003B7733" w:rsidP="004F7B6E">
            <w:pPr>
              <w:bidi/>
              <w:jc w:val="left"/>
              <w:rPr>
                <w:color w:val="000000"/>
                <w:sz w:val="20"/>
                <w:lang w:eastAsia="zh-CN"/>
              </w:rPr>
            </w:pPr>
            <w:r w:rsidRPr="000C3EAB">
              <w:rPr>
                <w:color w:val="000000"/>
                <w:sz w:val="20"/>
                <w:lang w:eastAsia="zh-CN"/>
              </w:rPr>
              <w:t>0</w:t>
            </w:r>
            <w:r w:rsidR="00805282" w:rsidRPr="000C3EAB">
              <w:rPr>
                <w:color w:val="000000"/>
                <w:sz w:val="20"/>
                <w:lang w:eastAsia="zh-CN"/>
              </w:rPr>
              <w:t>.</w:t>
            </w:r>
            <w:r w:rsidRPr="000C3EAB">
              <w:rPr>
                <w:color w:val="000000"/>
                <w:sz w:val="20"/>
                <w:lang w:eastAsia="zh-CN"/>
              </w:rPr>
              <w:t>00</w:t>
            </w:r>
          </w:p>
        </w:tc>
        <w:tc>
          <w:tcPr>
            <w:tcW w:w="454" w:type="pct"/>
          </w:tcPr>
          <w:p w14:paraId="21DFC50F" w14:textId="3F389746" w:rsidR="003B7733" w:rsidRPr="000C3EAB" w:rsidRDefault="003B7733" w:rsidP="004F7B6E">
            <w:pPr>
              <w:bidi/>
              <w:jc w:val="left"/>
              <w:rPr>
                <w:color w:val="000000"/>
                <w:sz w:val="20"/>
                <w:lang w:eastAsia="zh-CN"/>
              </w:rPr>
            </w:pPr>
            <w:r w:rsidRPr="000C3EAB">
              <w:rPr>
                <w:color w:val="000000"/>
                <w:sz w:val="20"/>
                <w:lang w:eastAsia="zh-CN"/>
              </w:rPr>
              <w:t>1</w:t>
            </w:r>
            <w:r w:rsidR="00805282" w:rsidRPr="000C3EAB">
              <w:rPr>
                <w:color w:val="000000"/>
                <w:sz w:val="20"/>
                <w:lang w:eastAsia="zh-CN"/>
              </w:rPr>
              <w:t>.</w:t>
            </w:r>
            <w:r w:rsidRPr="000C3EAB">
              <w:rPr>
                <w:color w:val="000000"/>
                <w:sz w:val="20"/>
                <w:lang w:eastAsia="zh-CN"/>
              </w:rPr>
              <w:t>02</w:t>
            </w:r>
          </w:p>
        </w:tc>
        <w:tc>
          <w:tcPr>
            <w:tcW w:w="454" w:type="pct"/>
          </w:tcPr>
          <w:p w14:paraId="20978E44" w14:textId="7BBBF157" w:rsidR="003B7733" w:rsidRPr="000C3EAB" w:rsidRDefault="003B7733" w:rsidP="004F7B6E">
            <w:pPr>
              <w:bidi/>
              <w:jc w:val="left"/>
              <w:rPr>
                <w:color w:val="000000"/>
                <w:sz w:val="20"/>
                <w:lang w:eastAsia="zh-CN"/>
              </w:rPr>
            </w:pPr>
            <w:r w:rsidRPr="000C3EAB">
              <w:rPr>
                <w:color w:val="000000"/>
                <w:sz w:val="20"/>
                <w:lang w:eastAsia="zh-CN"/>
              </w:rPr>
              <w:t>0</w:t>
            </w:r>
            <w:r w:rsidR="00805282" w:rsidRPr="000C3EAB">
              <w:rPr>
                <w:color w:val="000000"/>
                <w:sz w:val="20"/>
                <w:lang w:eastAsia="zh-CN"/>
              </w:rPr>
              <w:t>.</w:t>
            </w:r>
            <w:r w:rsidRPr="000C3EAB">
              <w:rPr>
                <w:color w:val="000000"/>
                <w:sz w:val="20"/>
                <w:lang w:eastAsia="zh-CN"/>
              </w:rPr>
              <w:t>00</w:t>
            </w:r>
          </w:p>
        </w:tc>
        <w:tc>
          <w:tcPr>
            <w:tcW w:w="454" w:type="pct"/>
          </w:tcPr>
          <w:p w14:paraId="71399AEB" w14:textId="059CEA29" w:rsidR="003B7733" w:rsidRPr="000C3EAB" w:rsidRDefault="003B7733" w:rsidP="004F7B6E">
            <w:pPr>
              <w:bidi/>
              <w:jc w:val="left"/>
              <w:rPr>
                <w:color w:val="000000"/>
                <w:sz w:val="20"/>
                <w:lang w:eastAsia="zh-CN"/>
              </w:rPr>
            </w:pPr>
            <w:r w:rsidRPr="000C3EAB">
              <w:rPr>
                <w:color w:val="000000"/>
                <w:sz w:val="20"/>
                <w:lang w:eastAsia="zh-CN"/>
              </w:rPr>
              <w:t>0</w:t>
            </w:r>
            <w:r w:rsidR="00805282" w:rsidRPr="000C3EAB">
              <w:rPr>
                <w:color w:val="000000"/>
                <w:sz w:val="20"/>
                <w:lang w:eastAsia="zh-CN"/>
              </w:rPr>
              <w:t>.</w:t>
            </w:r>
            <w:r w:rsidRPr="000C3EAB">
              <w:rPr>
                <w:color w:val="000000"/>
                <w:sz w:val="20"/>
                <w:lang w:eastAsia="zh-CN"/>
              </w:rPr>
              <w:t>00</w:t>
            </w:r>
          </w:p>
        </w:tc>
        <w:tc>
          <w:tcPr>
            <w:tcW w:w="454" w:type="pct"/>
          </w:tcPr>
          <w:p w14:paraId="49F92FDE" w14:textId="12C2CE27" w:rsidR="003B7733" w:rsidRPr="000C3EAB" w:rsidRDefault="003B7733" w:rsidP="004F7B6E">
            <w:pPr>
              <w:bidi/>
              <w:jc w:val="left"/>
              <w:rPr>
                <w:color w:val="000000"/>
                <w:sz w:val="20"/>
                <w:lang w:eastAsia="zh-CN"/>
              </w:rPr>
            </w:pPr>
            <w:r w:rsidRPr="000C3EAB">
              <w:rPr>
                <w:color w:val="000000"/>
                <w:sz w:val="20"/>
                <w:lang w:eastAsia="zh-CN"/>
              </w:rPr>
              <w:t>0</w:t>
            </w:r>
            <w:r w:rsidR="00805282" w:rsidRPr="000C3EAB">
              <w:rPr>
                <w:color w:val="000000"/>
                <w:sz w:val="20"/>
                <w:lang w:eastAsia="zh-CN"/>
              </w:rPr>
              <w:t>.</w:t>
            </w:r>
            <w:r w:rsidRPr="000C3EAB">
              <w:rPr>
                <w:color w:val="000000"/>
                <w:sz w:val="20"/>
                <w:lang w:eastAsia="zh-CN"/>
              </w:rPr>
              <w:t>31</w:t>
            </w:r>
          </w:p>
        </w:tc>
        <w:tc>
          <w:tcPr>
            <w:tcW w:w="454" w:type="pct"/>
          </w:tcPr>
          <w:p w14:paraId="77AE3348" w14:textId="73F7A14C" w:rsidR="003B7733" w:rsidRPr="000C3EAB" w:rsidRDefault="003B7733" w:rsidP="004F7B6E">
            <w:pPr>
              <w:bidi/>
              <w:jc w:val="left"/>
              <w:rPr>
                <w:color w:val="000000"/>
                <w:sz w:val="20"/>
                <w:lang w:eastAsia="zh-CN"/>
              </w:rPr>
            </w:pPr>
            <w:r w:rsidRPr="000C3EAB">
              <w:rPr>
                <w:color w:val="000000"/>
                <w:sz w:val="20"/>
                <w:lang w:eastAsia="zh-CN"/>
              </w:rPr>
              <w:t>1</w:t>
            </w:r>
            <w:r w:rsidR="00805282" w:rsidRPr="000C3EAB">
              <w:rPr>
                <w:color w:val="000000"/>
                <w:sz w:val="20"/>
                <w:lang w:eastAsia="zh-CN"/>
              </w:rPr>
              <w:t>.</w:t>
            </w:r>
            <w:r w:rsidRPr="000C3EAB">
              <w:rPr>
                <w:color w:val="000000"/>
                <w:sz w:val="20"/>
                <w:lang w:eastAsia="zh-CN"/>
              </w:rPr>
              <w:t>33</w:t>
            </w:r>
          </w:p>
        </w:tc>
        <w:tc>
          <w:tcPr>
            <w:tcW w:w="454" w:type="pct"/>
          </w:tcPr>
          <w:p w14:paraId="70F256FA" w14:textId="0C2D498B" w:rsidR="003B7733" w:rsidRPr="000C3EAB" w:rsidRDefault="003B7733" w:rsidP="004F7B6E">
            <w:pPr>
              <w:bidi/>
              <w:jc w:val="left"/>
              <w:rPr>
                <w:color w:val="000000"/>
                <w:sz w:val="20"/>
                <w:lang w:eastAsia="zh-CN"/>
              </w:rPr>
            </w:pPr>
            <w:r w:rsidRPr="000C3EAB">
              <w:rPr>
                <w:color w:val="000000"/>
                <w:sz w:val="20"/>
                <w:lang w:eastAsia="zh-CN"/>
              </w:rPr>
              <w:t>0</w:t>
            </w:r>
            <w:r w:rsidR="00805282" w:rsidRPr="000C3EAB">
              <w:rPr>
                <w:color w:val="000000"/>
                <w:sz w:val="20"/>
                <w:lang w:eastAsia="zh-CN"/>
              </w:rPr>
              <w:t>.</w:t>
            </w:r>
            <w:r w:rsidRPr="000C3EAB">
              <w:rPr>
                <w:color w:val="000000"/>
                <w:sz w:val="20"/>
                <w:lang w:eastAsia="zh-CN"/>
              </w:rPr>
              <w:t>1</w:t>
            </w:r>
          </w:p>
        </w:tc>
      </w:tr>
      <w:tr w:rsidR="003B7733" w:rsidRPr="000C3EAB" w14:paraId="20481D0C" w14:textId="77777777" w:rsidTr="00A64C43">
        <w:trPr>
          <w:trHeight w:val="20"/>
        </w:trPr>
        <w:tc>
          <w:tcPr>
            <w:tcW w:w="914" w:type="pct"/>
            <w:hideMark/>
          </w:tcPr>
          <w:p w14:paraId="38721FBA" w14:textId="063EC361" w:rsidR="003B7733" w:rsidRPr="000C3EAB" w:rsidRDefault="003B7733" w:rsidP="003B7733">
            <w:pPr>
              <w:bidi/>
              <w:jc w:val="left"/>
              <w:rPr>
                <w:color w:val="000000"/>
                <w:sz w:val="20"/>
                <w:lang w:eastAsia="zh-CN"/>
              </w:rPr>
            </w:pPr>
            <w:r w:rsidRPr="000C3EAB">
              <w:rPr>
                <w:sz w:val="20"/>
                <w:rtl/>
              </w:rPr>
              <w:t>تبريد النقل</w:t>
            </w:r>
          </w:p>
        </w:tc>
        <w:tc>
          <w:tcPr>
            <w:tcW w:w="454" w:type="pct"/>
          </w:tcPr>
          <w:p w14:paraId="0D37E543" w14:textId="65594413" w:rsidR="003B7733" w:rsidRPr="000C3EAB" w:rsidRDefault="003B7733" w:rsidP="004F7B6E">
            <w:pPr>
              <w:bidi/>
              <w:jc w:val="left"/>
              <w:rPr>
                <w:color w:val="000000"/>
                <w:sz w:val="20"/>
                <w:lang w:eastAsia="zh-CN"/>
              </w:rPr>
            </w:pPr>
            <w:r w:rsidRPr="000C3EAB">
              <w:rPr>
                <w:color w:val="000000"/>
                <w:sz w:val="20"/>
                <w:lang w:eastAsia="zh-CN"/>
              </w:rPr>
              <w:t>0</w:t>
            </w:r>
            <w:r w:rsidR="00805282" w:rsidRPr="000C3EAB">
              <w:rPr>
                <w:color w:val="000000"/>
                <w:sz w:val="20"/>
                <w:lang w:eastAsia="zh-CN"/>
              </w:rPr>
              <w:t>.</w:t>
            </w:r>
            <w:r w:rsidRPr="000C3EAB">
              <w:rPr>
                <w:color w:val="000000"/>
                <w:sz w:val="20"/>
                <w:lang w:eastAsia="zh-CN"/>
              </w:rPr>
              <w:t>00</w:t>
            </w:r>
          </w:p>
        </w:tc>
        <w:tc>
          <w:tcPr>
            <w:tcW w:w="454" w:type="pct"/>
          </w:tcPr>
          <w:p w14:paraId="3462E1C7" w14:textId="7FEB9B22" w:rsidR="003B7733" w:rsidRPr="000C3EAB" w:rsidRDefault="003B7733" w:rsidP="004F7B6E">
            <w:pPr>
              <w:bidi/>
              <w:jc w:val="left"/>
              <w:rPr>
                <w:color w:val="000000"/>
                <w:sz w:val="20"/>
                <w:lang w:eastAsia="zh-CN"/>
              </w:rPr>
            </w:pPr>
            <w:r w:rsidRPr="000C3EAB">
              <w:rPr>
                <w:color w:val="000000"/>
                <w:sz w:val="20"/>
                <w:lang w:eastAsia="zh-CN"/>
              </w:rPr>
              <w:t>0</w:t>
            </w:r>
            <w:r w:rsidR="00805282" w:rsidRPr="000C3EAB">
              <w:rPr>
                <w:color w:val="000000"/>
                <w:sz w:val="20"/>
                <w:lang w:eastAsia="zh-CN"/>
              </w:rPr>
              <w:t>.</w:t>
            </w:r>
            <w:r w:rsidRPr="000C3EAB">
              <w:rPr>
                <w:color w:val="000000"/>
                <w:sz w:val="20"/>
                <w:lang w:eastAsia="zh-CN"/>
              </w:rPr>
              <w:t>00</w:t>
            </w:r>
          </w:p>
        </w:tc>
        <w:tc>
          <w:tcPr>
            <w:tcW w:w="454" w:type="pct"/>
          </w:tcPr>
          <w:p w14:paraId="507C701A" w14:textId="25DBCDE8" w:rsidR="003B7733" w:rsidRPr="000C3EAB" w:rsidRDefault="003B7733" w:rsidP="004F7B6E">
            <w:pPr>
              <w:bidi/>
              <w:jc w:val="left"/>
              <w:rPr>
                <w:color w:val="000000"/>
                <w:sz w:val="20"/>
                <w:lang w:eastAsia="zh-CN"/>
              </w:rPr>
            </w:pPr>
            <w:r w:rsidRPr="000C3EAB">
              <w:rPr>
                <w:color w:val="000000"/>
                <w:sz w:val="20"/>
                <w:lang w:eastAsia="zh-CN"/>
              </w:rPr>
              <w:t>0</w:t>
            </w:r>
            <w:r w:rsidR="00805282" w:rsidRPr="000C3EAB">
              <w:rPr>
                <w:color w:val="000000"/>
                <w:sz w:val="20"/>
                <w:lang w:eastAsia="zh-CN"/>
              </w:rPr>
              <w:t>.</w:t>
            </w:r>
            <w:r w:rsidRPr="000C3EAB">
              <w:rPr>
                <w:color w:val="000000"/>
                <w:sz w:val="20"/>
                <w:lang w:eastAsia="zh-CN"/>
              </w:rPr>
              <w:t>00</w:t>
            </w:r>
          </w:p>
        </w:tc>
        <w:tc>
          <w:tcPr>
            <w:tcW w:w="454" w:type="pct"/>
          </w:tcPr>
          <w:p w14:paraId="50E562FF" w14:textId="7AAE6C42" w:rsidR="003B7733" w:rsidRPr="000C3EAB" w:rsidRDefault="003B7733" w:rsidP="004F7B6E">
            <w:pPr>
              <w:bidi/>
              <w:jc w:val="left"/>
              <w:rPr>
                <w:color w:val="000000"/>
                <w:sz w:val="20"/>
                <w:lang w:eastAsia="zh-CN"/>
              </w:rPr>
            </w:pPr>
            <w:r w:rsidRPr="000C3EAB">
              <w:rPr>
                <w:color w:val="000000"/>
                <w:sz w:val="20"/>
                <w:lang w:eastAsia="zh-CN"/>
              </w:rPr>
              <w:t>2</w:t>
            </w:r>
            <w:r w:rsidR="00805282" w:rsidRPr="000C3EAB">
              <w:rPr>
                <w:color w:val="000000"/>
                <w:sz w:val="20"/>
                <w:lang w:eastAsia="zh-CN"/>
              </w:rPr>
              <w:t>.</w:t>
            </w:r>
            <w:r w:rsidRPr="000C3EAB">
              <w:rPr>
                <w:color w:val="000000"/>
                <w:sz w:val="20"/>
                <w:lang w:eastAsia="zh-CN"/>
              </w:rPr>
              <w:t>22</w:t>
            </w:r>
          </w:p>
        </w:tc>
        <w:tc>
          <w:tcPr>
            <w:tcW w:w="454" w:type="pct"/>
          </w:tcPr>
          <w:p w14:paraId="0B13AA68" w14:textId="01AF7BB5" w:rsidR="003B7733" w:rsidRPr="000C3EAB" w:rsidRDefault="003B7733" w:rsidP="004F7B6E">
            <w:pPr>
              <w:bidi/>
              <w:jc w:val="left"/>
              <w:rPr>
                <w:color w:val="000000"/>
                <w:sz w:val="20"/>
                <w:lang w:eastAsia="zh-CN"/>
              </w:rPr>
            </w:pPr>
            <w:r w:rsidRPr="000C3EAB">
              <w:rPr>
                <w:color w:val="000000"/>
                <w:sz w:val="20"/>
                <w:lang w:eastAsia="zh-CN"/>
              </w:rPr>
              <w:t>0</w:t>
            </w:r>
            <w:r w:rsidR="00805282" w:rsidRPr="000C3EAB">
              <w:rPr>
                <w:color w:val="000000"/>
                <w:sz w:val="20"/>
                <w:lang w:eastAsia="zh-CN"/>
              </w:rPr>
              <w:t>.</w:t>
            </w:r>
            <w:r w:rsidRPr="000C3EAB">
              <w:rPr>
                <w:color w:val="000000"/>
                <w:sz w:val="20"/>
                <w:lang w:eastAsia="zh-CN"/>
              </w:rPr>
              <w:t>00</w:t>
            </w:r>
          </w:p>
        </w:tc>
        <w:tc>
          <w:tcPr>
            <w:tcW w:w="454" w:type="pct"/>
          </w:tcPr>
          <w:p w14:paraId="0C7CFC20" w14:textId="0813FC00" w:rsidR="003B7733" w:rsidRPr="000C3EAB" w:rsidRDefault="003B7733" w:rsidP="004F7B6E">
            <w:pPr>
              <w:bidi/>
              <w:jc w:val="left"/>
              <w:rPr>
                <w:color w:val="000000"/>
                <w:sz w:val="20"/>
                <w:lang w:eastAsia="zh-CN"/>
              </w:rPr>
            </w:pPr>
            <w:r w:rsidRPr="000C3EAB">
              <w:rPr>
                <w:color w:val="000000"/>
                <w:sz w:val="20"/>
                <w:lang w:eastAsia="zh-CN"/>
              </w:rPr>
              <w:t>0</w:t>
            </w:r>
            <w:r w:rsidR="00805282" w:rsidRPr="000C3EAB">
              <w:rPr>
                <w:color w:val="000000"/>
                <w:sz w:val="20"/>
                <w:lang w:eastAsia="zh-CN"/>
              </w:rPr>
              <w:t>.</w:t>
            </w:r>
            <w:r w:rsidRPr="000C3EAB">
              <w:rPr>
                <w:color w:val="000000"/>
                <w:sz w:val="20"/>
                <w:lang w:eastAsia="zh-CN"/>
              </w:rPr>
              <w:t>00</w:t>
            </w:r>
          </w:p>
        </w:tc>
        <w:tc>
          <w:tcPr>
            <w:tcW w:w="454" w:type="pct"/>
          </w:tcPr>
          <w:p w14:paraId="31E10EC6" w14:textId="6C339233" w:rsidR="003B7733" w:rsidRPr="000C3EAB" w:rsidRDefault="003B7733" w:rsidP="004F7B6E">
            <w:pPr>
              <w:bidi/>
              <w:jc w:val="left"/>
              <w:rPr>
                <w:color w:val="000000"/>
                <w:sz w:val="20"/>
                <w:lang w:eastAsia="zh-CN"/>
              </w:rPr>
            </w:pPr>
            <w:r w:rsidRPr="000C3EAB">
              <w:rPr>
                <w:color w:val="000000"/>
                <w:sz w:val="20"/>
                <w:lang w:eastAsia="zh-CN"/>
              </w:rPr>
              <w:t>0</w:t>
            </w:r>
            <w:r w:rsidR="00805282" w:rsidRPr="000C3EAB">
              <w:rPr>
                <w:color w:val="000000"/>
                <w:sz w:val="20"/>
                <w:lang w:eastAsia="zh-CN"/>
              </w:rPr>
              <w:t>.</w:t>
            </w:r>
            <w:r w:rsidRPr="000C3EAB">
              <w:rPr>
                <w:color w:val="000000"/>
                <w:sz w:val="20"/>
                <w:lang w:eastAsia="zh-CN"/>
              </w:rPr>
              <w:t>00</w:t>
            </w:r>
          </w:p>
        </w:tc>
        <w:tc>
          <w:tcPr>
            <w:tcW w:w="454" w:type="pct"/>
          </w:tcPr>
          <w:p w14:paraId="22008FC8" w14:textId="75037EBB" w:rsidR="003B7733" w:rsidRPr="000C3EAB" w:rsidRDefault="003B7733" w:rsidP="004F7B6E">
            <w:pPr>
              <w:bidi/>
              <w:jc w:val="left"/>
              <w:rPr>
                <w:color w:val="000000"/>
                <w:sz w:val="20"/>
                <w:lang w:eastAsia="zh-CN"/>
              </w:rPr>
            </w:pPr>
            <w:r w:rsidRPr="000C3EAB">
              <w:rPr>
                <w:color w:val="000000"/>
                <w:sz w:val="20"/>
                <w:lang w:eastAsia="zh-CN"/>
              </w:rPr>
              <w:t>2</w:t>
            </w:r>
            <w:r w:rsidR="00805282" w:rsidRPr="000C3EAB">
              <w:rPr>
                <w:color w:val="000000"/>
                <w:sz w:val="20"/>
                <w:lang w:eastAsia="zh-CN"/>
              </w:rPr>
              <w:t>.</w:t>
            </w:r>
            <w:r w:rsidRPr="000C3EAB">
              <w:rPr>
                <w:color w:val="000000"/>
                <w:sz w:val="20"/>
                <w:lang w:eastAsia="zh-CN"/>
              </w:rPr>
              <w:t>22</w:t>
            </w:r>
          </w:p>
        </w:tc>
        <w:tc>
          <w:tcPr>
            <w:tcW w:w="454" w:type="pct"/>
          </w:tcPr>
          <w:p w14:paraId="0A98BAEF" w14:textId="027970E2" w:rsidR="003B7733" w:rsidRPr="000C3EAB" w:rsidRDefault="003B7733" w:rsidP="004F7B6E">
            <w:pPr>
              <w:bidi/>
              <w:jc w:val="left"/>
              <w:rPr>
                <w:color w:val="000000"/>
                <w:sz w:val="20"/>
                <w:lang w:eastAsia="zh-CN"/>
              </w:rPr>
            </w:pPr>
            <w:r w:rsidRPr="000C3EAB">
              <w:rPr>
                <w:color w:val="000000"/>
                <w:sz w:val="20"/>
                <w:lang w:eastAsia="zh-CN"/>
              </w:rPr>
              <w:t>0</w:t>
            </w:r>
            <w:r w:rsidR="00805282" w:rsidRPr="000C3EAB">
              <w:rPr>
                <w:color w:val="000000"/>
                <w:sz w:val="20"/>
                <w:lang w:eastAsia="zh-CN"/>
              </w:rPr>
              <w:t>.</w:t>
            </w:r>
            <w:r w:rsidRPr="000C3EAB">
              <w:rPr>
                <w:color w:val="000000"/>
                <w:sz w:val="20"/>
                <w:lang w:eastAsia="zh-CN"/>
              </w:rPr>
              <w:t>2</w:t>
            </w:r>
          </w:p>
        </w:tc>
      </w:tr>
      <w:tr w:rsidR="0022045B" w:rsidRPr="000C3EAB" w14:paraId="1B130D19" w14:textId="77777777" w:rsidTr="00A64C43">
        <w:trPr>
          <w:trHeight w:val="20"/>
        </w:trPr>
        <w:tc>
          <w:tcPr>
            <w:tcW w:w="914" w:type="pct"/>
            <w:hideMark/>
          </w:tcPr>
          <w:p w14:paraId="098F0E02" w14:textId="7CB67138" w:rsidR="0022045B" w:rsidRPr="000C3EAB" w:rsidRDefault="0022045B" w:rsidP="0022045B">
            <w:pPr>
              <w:bidi/>
              <w:jc w:val="left"/>
              <w:rPr>
                <w:b/>
                <w:bCs/>
                <w:i/>
                <w:iCs/>
                <w:color w:val="000000"/>
                <w:sz w:val="20"/>
                <w:lang w:eastAsia="zh-CN"/>
              </w:rPr>
            </w:pPr>
            <w:r w:rsidRPr="000C3EAB">
              <w:rPr>
                <w:b/>
                <w:bCs/>
                <w:i/>
                <w:iCs/>
                <w:color w:val="000000"/>
                <w:sz w:val="20"/>
                <w:rtl/>
                <w:lang w:eastAsia="zh-CN"/>
              </w:rPr>
              <w:t xml:space="preserve">المجموع الفرعي </w:t>
            </w:r>
            <w:r w:rsidRPr="000C3EAB">
              <w:rPr>
                <w:rFonts w:hint="cs"/>
                <w:b/>
                <w:bCs/>
                <w:i/>
                <w:iCs/>
                <w:color w:val="000000"/>
                <w:sz w:val="20"/>
                <w:rtl/>
                <w:lang w:eastAsia="zh-CN"/>
              </w:rPr>
              <w:t>للتركيب والتجميع المحلي</w:t>
            </w:r>
          </w:p>
        </w:tc>
        <w:tc>
          <w:tcPr>
            <w:tcW w:w="454" w:type="pct"/>
          </w:tcPr>
          <w:p w14:paraId="5019227D" w14:textId="0AF35B18" w:rsidR="0022045B" w:rsidRPr="000C3EAB" w:rsidRDefault="0022045B" w:rsidP="004F7B6E">
            <w:pPr>
              <w:bidi/>
              <w:jc w:val="left"/>
              <w:rPr>
                <w:b/>
                <w:bCs/>
                <w:i/>
                <w:iCs/>
                <w:color w:val="000000"/>
                <w:sz w:val="20"/>
                <w:lang w:eastAsia="zh-CN"/>
              </w:rPr>
            </w:pPr>
            <w:r w:rsidRPr="000C3EAB">
              <w:rPr>
                <w:b/>
                <w:bCs/>
                <w:i/>
                <w:iCs/>
                <w:color w:val="000000"/>
                <w:sz w:val="20"/>
                <w:lang w:eastAsia="zh-CN"/>
              </w:rPr>
              <w:t>0.00</w:t>
            </w:r>
          </w:p>
        </w:tc>
        <w:tc>
          <w:tcPr>
            <w:tcW w:w="454" w:type="pct"/>
          </w:tcPr>
          <w:p w14:paraId="6F4D055A" w14:textId="03CDFFC1" w:rsidR="0022045B" w:rsidRPr="000C3EAB" w:rsidRDefault="0022045B" w:rsidP="004F7B6E">
            <w:pPr>
              <w:bidi/>
              <w:jc w:val="left"/>
              <w:rPr>
                <w:b/>
                <w:bCs/>
                <w:i/>
                <w:iCs/>
                <w:color w:val="000000"/>
                <w:sz w:val="20"/>
                <w:lang w:eastAsia="zh-CN"/>
              </w:rPr>
            </w:pPr>
            <w:r w:rsidRPr="000C3EAB">
              <w:rPr>
                <w:b/>
                <w:bCs/>
                <w:i/>
                <w:iCs/>
                <w:color w:val="000000"/>
                <w:sz w:val="20"/>
                <w:lang w:eastAsia="zh-CN"/>
              </w:rPr>
              <w:t>0.58</w:t>
            </w:r>
          </w:p>
        </w:tc>
        <w:tc>
          <w:tcPr>
            <w:tcW w:w="454" w:type="pct"/>
          </w:tcPr>
          <w:p w14:paraId="78D335C4" w14:textId="77446A66" w:rsidR="0022045B" w:rsidRPr="000C3EAB" w:rsidRDefault="0022045B" w:rsidP="004F7B6E">
            <w:pPr>
              <w:bidi/>
              <w:jc w:val="left"/>
              <w:rPr>
                <w:b/>
                <w:bCs/>
                <w:i/>
                <w:iCs/>
                <w:color w:val="000000"/>
                <w:sz w:val="20"/>
                <w:lang w:eastAsia="zh-CN"/>
              </w:rPr>
            </w:pPr>
            <w:r w:rsidRPr="000C3EAB">
              <w:rPr>
                <w:b/>
                <w:bCs/>
                <w:i/>
                <w:iCs/>
                <w:color w:val="000000"/>
                <w:sz w:val="20"/>
                <w:lang w:eastAsia="zh-CN"/>
              </w:rPr>
              <w:t>0.00</w:t>
            </w:r>
          </w:p>
        </w:tc>
        <w:tc>
          <w:tcPr>
            <w:tcW w:w="454" w:type="pct"/>
          </w:tcPr>
          <w:p w14:paraId="59C2ABF1" w14:textId="630A21DC" w:rsidR="0022045B" w:rsidRPr="000C3EAB" w:rsidRDefault="0022045B" w:rsidP="004F7B6E">
            <w:pPr>
              <w:bidi/>
              <w:jc w:val="left"/>
              <w:rPr>
                <w:b/>
                <w:bCs/>
                <w:i/>
                <w:iCs/>
                <w:color w:val="000000"/>
                <w:sz w:val="20"/>
                <w:lang w:eastAsia="zh-CN"/>
              </w:rPr>
            </w:pPr>
            <w:r w:rsidRPr="000C3EAB">
              <w:rPr>
                <w:b/>
                <w:bCs/>
                <w:i/>
                <w:iCs/>
                <w:color w:val="000000"/>
                <w:sz w:val="20"/>
                <w:lang w:eastAsia="zh-CN"/>
              </w:rPr>
              <w:t>26.77</w:t>
            </w:r>
          </w:p>
        </w:tc>
        <w:tc>
          <w:tcPr>
            <w:tcW w:w="454" w:type="pct"/>
          </w:tcPr>
          <w:p w14:paraId="1C4B339D" w14:textId="254DF331" w:rsidR="0022045B" w:rsidRPr="000C3EAB" w:rsidRDefault="0022045B" w:rsidP="004F7B6E">
            <w:pPr>
              <w:bidi/>
              <w:jc w:val="left"/>
              <w:rPr>
                <w:b/>
                <w:bCs/>
                <w:i/>
                <w:iCs/>
                <w:color w:val="000000"/>
                <w:sz w:val="20"/>
                <w:lang w:eastAsia="zh-CN"/>
              </w:rPr>
            </w:pPr>
            <w:r w:rsidRPr="000C3EAB">
              <w:rPr>
                <w:b/>
                <w:bCs/>
                <w:i/>
                <w:iCs/>
                <w:color w:val="000000"/>
                <w:sz w:val="20"/>
                <w:lang w:eastAsia="zh-CN"/>
              </w:rPr>
              <w:t>9.60</w:t>
            </w:r>
          </w:p>
        </w:tc>
        <w:tc>
          <w:tcPr>
            <w:tcW w:w="454" w:type="pct"/>
          </w:tcPr>
          <w:p w14:paraId="0C07D991" w14:textId="13EBE24C" w:rsidR="0022045B" w:rsidRPr="000C3EAB" w:rsidRDefault="0022045B" w:rsidP="004F7B6E">
            <w:pPr>
              <w:bidi/>
              <w:jc w:val="left"/>
              <w:rPr>
                <w:b/>
                <w:bCs/>
                <w:i/>
                <w:iCs/>
                <w:color w:val="000000"/>
                <w:sz w:val="20"/>
                <w:lang w:eastAsia="zh-CN"/>
              </w:rPr>
            </w:pPr>
            <w:r w:rsidRPr="000C3EAB">
              <w:rPr>
                <w:b/>
                <w:bCs/>
                <w:i/>
                <w:iCs/>
                <w:color w:val="000000"/>
                <w:sz w:val="20"/>
                <w:lang w:eastAsia="zh-CN"/>
              </w:rPr>
              <w:t>6.23</w:t>
            </w:r>
          </w:p>
        </w:tc>
        <w:tc>
          <w:tcPr>
            <w:tcW w:w="454" w:type="pct"/>
          </w:tcPr>
          <w:p w14:paraId="243246C0" w14:textId="6F4E7EE5" w:rsidR="0022045B" w:rsidRPr="000C3EAB" w:rsidRDefault="0022045B" w:rsidP="004F7B6E">
            <w:pPr>
              <w:bidi/>
              <w:jc w:val="left"/>
              <w:rPr>
                <w:b/>
                <w:bCs/>
                <w:i/>
                <w:iCs/>
                <w:color w:val="000000"/>
                <w:sz w:val="20"/>
                <w:lang w:eastAsia="zh-CN"/>
              </w:rPr>
            </w:pPr>
            <w:r w:rsidRPr="000C3EAB">
              <w:rPr>
                <w:b/>
                <w:bCs/>
                <w:i/>
                <w:iCs/>
                <w:color w:val="000000"/>
                <w:sz w:val="20"/>
                <w:lang w:eastAsia="zh-CN"/>
              </w:rPr>
              <w:t>0.33</w:t>
            </w:r>
          </w:p>
        </w:tc>
        <w:tc>
          <w:tcPr>
            <w:tcW w:w="454" w:type="pct"/>
          </w:tcPr>
          <w:p w14:paraId="37D0FAA2" w14:textId="5672E37B" w:rsidR="0022045B" w:rsidRPr="000C3EAB" w:rsidRDefault="0022045B" w:rsidP="004F7B6E">
            <w:pPr>
              <w:bidi/>
              <w:ind w:left="-33"/>
              <w:jc w:val="left"/>
              <w:rPr>
                <w:b/>
                <w:bCs/>
                <w:i/>
                <w:iCs/>
                <w:color w:val="000000"/>
                <w:sz w:val="20"/>
                <w:lang w:eastAsia="zh-CN"/>
              </w:rPr>
            </w:pPr>
            <w:r w:rsidRPr="000C3EAB">
              <w:rPr>
                <w:b/>
                <w:bCs/>
                <w:i/>
                <w:iCs/>
                <w:color w:val="000000"/>
                <w:sz w:val="20"/>
                <w:lang w:eastAsia="zh-CN"/>
              </w:rPr>
              <w:t>43.51</w:t>
            </w:r>
          </w:p>
        </w:tc>
        <w:tc>
          <w:tcPr>
            <w:tcW w:w="454" w:type="pct"/>
          </w:tcPr>
          <w:p w14:paraId="672BEC3F" w14:textId="2A9456DC" w:rsidR="0022045B" w:rsidRPr="000C3EAB" w:rsidRDefault="0022045B" w:rsidP="004F7B6E">
            <w:pPr>
              <w:bidi/>
              <w:ind w:left="-33"/>
              <w:jc w:val="left"/>
              <w:rPr>
                <w:b/>
                <w:bCs/>
                <w:i/>
                <w:iCs/>
                <w:color w:val="000000"/>
                <w:sz w:val="20"/>
                <w:lang w:eastAsia="zh-CN"/>
              </w:rPr>
            </w:pPr>
            <w:r w:rsidRPr="000C3EAB">
              <w:rPr>
                <w:b/>
                <w:bCs/>
                <w:i/>
                <w:iCs/>
                <w:color w:val="000000"/>
                <w:sz w:val="20"/>
                <w:lang w:eastAsia="zh-CN"/>
              </w:rPr>
              <w:t>4.7</w:t>
            </w:r>
          </w:p>
        </w:tc>
      </w:tr>
      <w:tr w:rsidR="0022045B" w:rsidRPr="000C3EAB" w14:paraId="41371A12" w14:textId="77777777" w:rsidTr="00A64C43">
        <w:trPr>
          <w:trHeight w:val="227"/>
        </w:trPr>
        <w:tc>
          <w:tcPr>
            <w:tcW w:w="914" w:type="pct"/>
            <w:hideMark/>
          </w:tcPr>
          <w:p w14:paraId="44EA3440" w14:textId="097C4CE0" w:rsidR="0022045B" w:rsidRPr="000C3EAB" w:rsidRDefault="0022045B" w:rsidP="0022045B">
            <w:pPr>
              <w:bidi/>
              <w:jc w:val="left"/>
              <w:rPr>
                <w:b/>
                <w:bCs/>
                <w:color w:val="000000"/>
                <w:sz w:val="20"/>
                <w:lang w:eastAsia="zh-CN"/>
              </w:rPr>
            </w:pPr>
            <w:r w:rsidRPr="000C3EAB">
              <w:rPr>
                <w:rFonts w:hint="cs"/>
                <w:b/>
                <w:bCs/>
                <w:color w:val="000000"/>
                <w:sz w:val="20"/>
                <w:rtl/>
                <w:lang w:eastAsia="zh-CN"/>
              </w:rPr>
              <w:t>المجموع</w:t>
            </w:r>
          </w:p>
        </w:tc>
        <w:tc>
          <w:tcPr>
            <w:tcW w:w="454" w:type="pct"/>
          </w:tcPr>
          <w:p w14:paraId="67E34F9E" w14:textId="61A57636" w:rsidR="0022045B" w:rsidRPr="000C3EAB" w:rsidRDefault="0022045B" w:rsidP="004F7B6E">
            <w:pPr>
              <w:bidi/>
              <w:ind w:left="-22"/>
              <w:jc w:val="left"/>
              <w:rPr>
                <w:b/>
                <w:bCs/>
                <w:color w:val="000000"/>
                <w:sz w:val="20"/>
                <w:lang w:eastAsia="zh-CN"/>
              </w:rPr>
            </w:pPr>
            <w:r w:rsidRPr="000C3EAB">
              <w:rPr>
                <w:b/>
                <w:bCs/>
                <w:color w:val="000000"/>
                <w:sz w:val="20"/>
                <w:lang w:eastAsia="zh-CN"/>
              </w:rPr>
              <w:t>34.42</w:t>
            </w:r>
          </w:p>
        </w:tc>
        <w:tc>
          <w:tcPr>
            <w:tcW w:w="454" w:type="pct"/>
          </w:tcPr>
          <w:p w14:paraId="16724E79" w14:textId="6D700BAE" w:rsidR="0022045B" w:rsidRPr="000C3EAB" w:rsidRDefault="0022045B" w:rsidP="004F7B6E">
            <w:pPr>
              <w:bidi/>
              <w:ind w:left="-22"/>
              <w:jc w:val="left"/>
              <w:rPr>
                <w:b/>
                <w:bCs/>
                <w:color w:val="000000"/>
                <w:sz w:val="20"/>
                <w:lang w:eastAsia="zh-CN"/>
              </w:rPr>
            </w:pPr>
            <w:r w:rsidRPr="000C3EAB">
              <w:rPr>
                <w:b/>
                <w:bCs/>
                <w:color w:val="000000"/>
                <w:sz w:val="20"/>
                <w:lang w:eastAsia="zh-CN"/>
              </w:rPr>
              <w:t>534.87</w:t>
            </w:r>
          </w:p>
        </w:tc>
        <w:tc>
          <w:tcPr>
            <w:tcW w:w="454" w:type="pct"/>
          </w:tcPr>
          <w:p w14:paraId="3A3924EA" w14:textId="1A6CD568" w:rsidR="0022045B" w:rsidRPr="000C3EAB" w:rsidRDefault="0022045B" w:rsidP="004F7B6E">
            <w:pPr>
              <w:bidi/>
              <w:ind w:left="-22"/>
              <w:jc w:val="left"/>
              <w:rPr>
                <w:b/>
                <w:bCs/>
                <w:color w:val="000000"/>
                <w:sz w:val="20"/>
                <w:lang w:eastAsia="zh-CN"/>
              </w:rPr>
            </w:pPr>
            <w:r w:rsidRPr="000C3EAB">
              <w:rPr>
                <w:b/>
                <w:bCs/>
                <w:color w:val="000000"/>
                <w:sz w:val="20"/>
                <w:lang w:eastAsia="zh-CN"/>
              </w:rPr>
              <w:t>3.26</w:t>
            </w:r>
          </w:p>
        </w:tc>
        <w:tc>
          <w:tcPr>
            <w:tcW w:w="454" w:type="pct"/>
          </w:tcPr>
          <w:p w14:paraId="3D49FE3F" w14:textId="2A1880F6" w:rsidR="0022045B" w:rsidRPr="000C3EAB" w:rsidRDefault="0022045B" w:rsidP="004F7B6E">
            <w:pPr>
              <w:bidi/>
              <w:ind w:left="-22"/>
              <w:jc w:val="left"/>
              <w:rPr>
                <w:b/>
                <w:bCs/>
                <w:color w:val="000000"/>
                <w:sz w:val="20"/>
                <w:lang w:eastAsia="zh-CN"/>
              </w:rPr>
            </w:pPr>
            <w:r w:rsidRPr="000C3EAB">
              <w:rPr>
                <w:b/>
                <w:bCs/>
                <w:color w:val="000000"/>
                <w:sz w:val="20"/>
                <w:lang w:eastAsia="zh-CN"/>
              </w:rPr>
              <w:t>148.60</w:t>
            </w:r>
          </w:p>
        </w:tc>
        <w:tc>
          <w:tcPr>
            <w:tcW w:w="454" w:type="pct"/>
          </w:tcPr>
          <w:p w14:paraId="5AAB9D8A" w14:textId="7F729049" w:rsidR="0022045B" w:rsidRPr="000C3EAB" w:rsidRDefault="0022045B" w:rsidP="004F7B6E">
            <w:pPr>
              <w:bidi/>
              <w:ind w:left="-22"/>
              <w:jc w:val="left"/>
              <w:rPr>
                <w:b/>
                <w:bCs/>
                <w:color w:val="000000"/>
                <w:sz w:val="20"/>
                <w:lang w:eastAsia="zh-CN"/>
              </w:rPr>
            </w:pPr>
            <w:r w:rsidRPr="000C3EAB">
              <w:rPr>
                <w:b/>
                <w:bCs/>
                <w:color w:val="000000"/>
                <w:sz w:val="20"/>
                <w:lang w:eastAsia="zh-CN"/>
              </w:rPr>
              <w:t>15.68</w:t>
            </w:r>
          </w:p>
        </w:tc>
        <w:tc>
          <w:tcPr>
            <w:tcW w:w="454" w:type="pct"/>
          </w:tcPr>
          <w:p w14:paraId="04C78B22" w14:textId="17223AEC" w:rsidR="0022045B" w:rsidRPr="000C3EAB" w:rsidRDefault="0022045B" w:rsidP="004F7B6E">
            <w:pPr>
              <w:bidi/>
              <w:ind w:left="-22"/>
              <w:jc w:val="left"/>
              <w:rPr>
                <w:b/>
                <w:bCs/>
                <w:color w:val="000000"/>
                <w:sz w:val="20"/>
                <w:lang w:eastAsia="zh-CN"/>
              </w:rPr>
            </w:pPr>
            <w:r w:rsidRPr="000C3EAB">
              <w:rPr>
                <w:b/>
                <w:bCs/>
                <w:color w:val="000000"/>
                <w:sz w:val="20"/>
                <w:lang w:eastAsia="zh-CN"/>
              </w:rPr>
              <w:t>191.45</w:t>
            </w:r>
          </w:p>
        </w:tc>
        <w:tc>
          <w:tcPr>
            <w:tcW w:w="454" w:type="pct"/>
          </w:tcPr>
          <w:p w14:paraId="76313C37" w14:textId="51E54A3F" w:rsidR="0022045B" w:rsidRPr="000C3EAB" w:rsidRDefault="0022045B" w:rsidP="004F7B6E">
            <w:pPr>
              <w:bidi/>
              <w:ind w:left="-22"/>
              <w:jc w:val="left"/>
              <w:rPr>
                <w:b/>
                <w:bCs/>
                <w:color w:val="000000"/>
                <w:sz w:val="20"/>
                <w:lang w:eastAsia="zh-CN"/>
              </w:rPr>
            </w:pPr>
            <w:r w:rsidRPr="000C3EAB">
              <w:rPr>
                <w:b/>
                <w:bCs/>
                <w:color w:val="000000"/>
                <w:sz w:val="20"/>
                <w:lang w:eastAsia="zh-CN"/>
              </w:rPr>
              <w:t>3.91</w:t>
            </w:r>
          </w:p>
        </w:tc>
        <w:tc>
          <w:tcPr>
            <w:tcW w:w="454" w:type="pct"/>
          </w:tcPr>
          <w:p w14:paraId="59DFF1E8" w14:textId="0D64FC0C" w:rsidR="0022045B" w:rsidRPr="000C3EAB" w:rsidRDefault="0022045B" w:rsidP="004F7B6E">
            <w:pPr>
              <w:bidi/>
              <w:ind w:left="-22"/>
              <w:jc w:val="left"/>
              <w:rPr>
                <w:b/>
                <w:bCs/>
                <w:color w:val="000000"/>
                <w:sz w:val="20"/>
                <w:lang w:eastAsia="zh-CN"/>
              </w:rPr>
            </w:pPr>
            <w:r w:rsidRPr="000C3EAB">
              <w:rPr>
                <w:b/>
                <w:bCs/>
                <w:color w:val="000000"/>
                <w:sz w:val="20"/>
                <w:lang w:eastAsia="zh-CN"/>
              </w:rPr>
              <w:t>932.19</w:t>
            </w:r>
          </w:p>
        </w:tc>
        <w:tc>
          <w:tcPr>
            <w:tcW w:w="454" w:type="pct"/>
            <w:hideMark/>
          </w:tcPr>
          <w:p w14:paraId="7F5028B8" w14:textId="2AE91634" w:rsidR="0022045B" w:rsidRPr="000C3EAB" w:rsidRDefault="0022045B" w:rsidP="004F7B6E">
            <w:pPr>
              <w:bidi/>
              <w:jc w:val="left"/>
              <w:rPr>
                <w:b/>
                <w:bCs/>
                <w:color w:val="000000"/>
                <w:sz w:val="20"/>
                <w:lang w:eastAsia="zh-CN"/>
              </w:rPr>
            </w:pPr>
            <w:r w:rsidRPr="000C3EAB">
              <w:rPr>
                <w:b/>
                <w:bCs/>
                <w:color w:val="000000"/>
                <w:sz w:val="20"/>
                <w:lang w:eastAsia="zh-CN"/>
              </w:rPr>
              <w:t>100.0</w:t>
            </w:r>
          </w:p>
        </w:tc>
      </w:tr>
    </w:tbl>
    <w:p w14:paraId="6A949153" w14:textId="2EF397A1" w:rsidR="00FC50B6" w:rsidRPr="000C3EAB" w:rsidRDefault="00CA5615" w:rsidP="00CA5615">
      <w:pPr>
        <w:bidi/>
        <w:rPr>
          <w:sz w:val="20"/>
        </w:rPr>
      </w:pPr>
      <w:r w:rsidRPr="000C3EAB">
        <w:rPr>
          <w:sz w:val="20"/>
          <w:rtl/>
        </w:rPr>
        <w:t xml:space="preserve">* بما في ذلك </w:t>
      </w:r>
      <w:r w:rsidRPr="000C3EAB">
        <w:rPr>
          <w:sz w:val="20"/>
        </w:rPr>
        <w:t>R-407F</w:t>
      </w:r>
      <w:r w:rsidRPr="000C3EAB">
        <w:rPr>
          <w:sz w:val="20"/>
          <w:rtl/>
        </w:rPr>
        <w:t xml:space="preserve"> </w:t>
      </w:r>
      <w:r w:rsidRPr="000C3EAB">
        <w:rPr>
          <w:rFonts w:hint="cs"/>
          <w:sz w:val="20"/>
          <w:rtl/>
        </w:rPr>
        <w:t>و</w:t>
      </w:r>
      <w:r w:rsidRPr="000C3EAB">
        <w:rPr>
          <w:rFonts w:hint="cs"/>
          <w:sz w:val="20"/>
        </w:rPr>
        <w:t>R</w:t>
      </w:r>
      <w:r w:rsidRPr="000C3EAB">
        <w:rPr>
          <w:sz w:val="20"/>
        </w:rPr>
        <w:t xml:space="preserve"> 449A</w:t>
      </w:r>
      <w:r w:rsidRPr="000C3EAB">
        <w:rPr>
          <w:sz w:val="20"/>
          <w:rtl/>
        </w:rPr>
        <w:t xml:space="preserve"> (التبريد التجاري الكبير)، </w:t>
      </w:r>
      <w:r w:rsidRPr="000C3EAB">
        <w:rPr>
          <w:rFonts w:hint="cs"/>
          <w:sz w:val="20"/>
          <w:rtl/>
        </w:rPr>
        <w:t>و</w:t>
      </w:r>
      <w:r w:rsidRPr="000C3EAB">
        <w:rPr>
          <w:rFonts w:hint="cs"/>
          <w:sz w:val="20"/>
        </w:rPr>
        <w:t>R</w:t>
      </w:r>
      <w:r w:rsidRPr="000C3EAB">
        <w:rPr>
          <w:sz w:val="20"/>
        </w:rPr>
        <w:t>-507A</w:t>
      </w:r>
      <w:r w:rsidRPr="000C3EAB">
        <w:rPr>
          <w:sz w:val="20"/>
          <w:rtl/>
        </w:rPr>
        <w:t xml:space="preserve"> </w:t>
      </w:r>
      <w:r w:rsidRPr="000C3EAB">
        <w:rPr>
          <w:rFonts w:hint="cs"/>
          <w:sz w:val="20"/>
          <w:rtl/>
        </w:rPr>
        <w:t>و</w:t>
      </w:r>
      <w:r w:rsidRPr="000C3EAB">
        <w:rPr>
          <w:rFonts w:hint="cs"/>
          <w:sz w:val="20"/>
        </w:rPr>
        <w:t>R</w:t>
      </w:r>
      <w:r w:rsidRPr="000C3EAB">
        <w:rPr>
          <w:sz w:val="20"/>
        </w:rPr>
        <w:t>-515A</w:t>
      </w:r>
      <w:r w:rsidRPr="000C3EAB">
        <w:rPr>
          <w:sz w:val="20"/>
          <w:rtl/>
        </w:rPr>
        <w:t xml:space="preserve"> (التبريد الصناعي)</w:t>
      </w:r>
      <w:r w:rsidR="00805282" w:rsidRPr="000C3EAB">
        <w:rPr>
          <w:sz w:val="20"/>
          <w:rtl/>
        </w:rPr>
        <w:t>.</w:t>
      </w:r>
    </w:p>
    <w:p w14:paraId="7C8921E8" w14:textId="16AF7AA1" w:rsidR="00CA5615" w:rsidRPr="000C3EAB" w:rsidRDefault="00CA5615" w:rsidP="00CA5615">
      <w:pPr>
        <w:bidi/>
        <w:rPr>
          <w:sz w:val="20"/>
        </w:rPr>
      </w:pPr>
      <w:r w:rsidRPr="000C3EAB">
        <w:rPr>
          <w:sz w:val="20"/>
          <w:rtl/>
        </w:rPr>
        <w:t xml:space="preserve">** تم الإبلاغ عن استهلاك </w:t>
      </w:r>
      <w:r w:rsidR="00B4744C" w:rsidRPr="000C3EAB">
        <w:rPr>
          <w:sz w:val="20"/>
        </w:rPr>
        <w:t>HFC</w:t>
      </w:r>
      <w:r w:rsidR="0022045B" w:rsidRPr="000C3EAB">
        <w:rPr>
          <w:sz w:val="20"/>
        </w:rPr>
        <w:t>-152a</w:t>
      </w:r>
      <w:r w:rsidR="00F328E5" w:rsidRPr="000C3EAB">
        <w:rPr>
          <w:rFonts w:hint="cs"/>
          <w:sz w:val="20"/>
          <w:rtl/>
        </w:rPr>
        <w:t xml:space="preserve"> </w:t>
      </w:r>
      <w:r w:rsidRPr="000C3EAB">
        <w:rPr>
          <w:sz w:val="20"/>
          <w:rtl/>
        </w:rPr>
        <w:t xml:space="preserve">في قطاع تصنيع </w:t>
      </w:r>
      <w:r w:rsidR="0022045B" w:rsidRPr="000C3EAB">
        <w:rPr>
          <w:sz w:val="20"/>
          <w:rtl/>
        </w:rPr>
        <w:t>الرغاوى</w:t>
      </w:r>
      <w:r w:rsidRPr="000C3EAB">
        <w:rPr>
          <w:sz w:val="20"/>
          <w:rtl/>
        </w:rPr>
        <w:t xml:space="preserve"> في عام 2023، ولكن ليس في عامي 2024 و2025</w:t>
      </w:r>
      <w:r w:rsidR="00805282" w:rsidRPr="000C3EAB">
        <w:rPr>
          <w:sz w:val="20"/>
          <w:rtl/>
        </w:rPr>
        <w:t>.</w:t>
      </w:r>
    </w:p>
    <w:p w14:paraId="08059376" w14:textId="22414DDA" w:rsidR="00CA5615" w:rsidRPr="000C3EAB" w:rsidRDefault="00CA5615" w:rsidP="00CA5615">
      <w:pPr>
        <w:bidi/>
        <w:rPr>
          <w:sz w:val="20"/>
          <w:rtl/>
        </w:rPr>
      </w:pPr>
      <w:r w:rsidRPr="000C3EAB">
        <w:rPr>
          <w:sz w:val="20"/>
          <w:rtl/>
        </w:rPr>
        <w:t>*** تم تحديد الصناعات التي تستخدم</w:t>
      </w:r>
      <w:r w:rsidR="00756224" w:rsidRPr="000C3EAB">
        <w:rPr>
          <w:rFonts w:hint="cs"/>
          <w:sz w:val="20"/>
          <w:rtl/>
          <w:lang w:bidi="ar-EG"/>
        </w:rPr>
        <w:t xml:space="preserve"> </w:t>
      </w:r>
      <w:r w:rsidR="00B4744C" w:rsidRPr="000C3EAB">
        <w:rPr>
          <w:sz w:val="20"/>
        </w:rPr>
        <w:t>HFC</w:t>
      </w:r>
      <w:r w:rsidR="0022045B" w:rsidRPr="000C3EAB">
        <w:rPr>
          <w:sz w:val="20"/>
        </w:rPr>
        <w:t>-227ea</w:t>
      </w:r>
      <w:r w:rsidRPr="000C3EAB">
        <w:rPr>
          <w:sz w:val="20"/>
          <w:rtl/>
        </w:rPr>
        <w:t xml:space="preserve"> </w:t>
      </w:r>
      <w:r w:rsidR="00F328E5" w:rsidRPr="000C3EAB">
        <w:rPr>
          <w:rFonts w:hint="cs"/>
          <w:sz w:val="20"/>
          <w:rtl/>
        </w:rPr>
        <w:t>و</w:t>
      </w:r>
      <w:r w:rsidR="00B4744C" w:rsidRPr="000C3EAB">
        <w:rPr>
          <w:sz w:val="20"/>
        </w:rPr>
        <w:t>HFC</w:t>
      </w:r>
      <w:r w:rsidR="0022045B" w:rsidRPr="000C3EAB">
        <w:rPr>
          <w:sz w:val="20"/>
        </w:rPr>
        <w:t>-236fa</w:t>
      </w:r>
      <w:r w:rsidR="00F328E5" w:rsidRPr="000C3EAB">
        <w:rPr>
          <w:rFonts w:hint="cs"/>
          <w:sz w:val="20"/>
          <w:rtl/>
        </w:rPr>
        <w:t xml:space="preserve"> </w:t>
      </w:r>
      <w:r w:rsidR="0022045B" w:rsidRPr="000C3EAB">
        <w:rPr>
          <w:rFonts w:hint="cs"/>
          <w:sz w:val="20"/>
          <w:rtl/>
        </w:rPr>
        <w:t>في</w:t>
      </w:r>
      <w:r w:rsidRPr="000C3EAB">
        <w:rPr>
          <w:sz w:val="20"/>
          <w:rtl/>
        </w:rPr>
        <w:t xml:space="preserve"> قطاع تصنيع و</w:t>
      </w:r>
      <w:r w:rsidR="00215846" w:rsidRPr="000C3EAB">
        <w:rPr>
          <w:rFonts w:hint="cs"/>
          <w:sz w:val="20"/>
          <w:rtl/>
        </w:rPr>
        <w:t>إعادة شحن</w:t>
      </w:r>
      <w:r w:rsidRPr="000C3EAB">
        <w:rPr>
          <w:sz w:val="20"/>
          <w:rtl/>
        </w:rPr>
        <w:t xml:space="preserve"> معدات مكافحة الحرائق، ولكن المعلومات التفصيلية غير متوفرة</w:t>
      </w:r>
      <w:r w:rsidR="00805282" w:rsidRPr="000C3EAB">
        <w:rPr>
          <w:sz w:val="20"/>
          <w:rtl/>
        </w:rPr>
        <w:t>.</w:t>
      </w:r>
    </w:p>
    <w:p w14:paraId="30E5EBF3" w14:textId="77777777" w:rsidR="002B6C74" w:rsidRPr="000C3EAB" w:rsidRDefault="002B6C74" w:rsidP="002B6C74">
      <w:pPr>
        <w:bidi/>
        <w:rPr>
          <w:sz w:val="20"/>
          <w:rtl/>
        </w:rPr>
      </w:pPr>
    </w:p>
    <w:p w14:paraId="79158E1C" w14:textId="77777777" w:rsidR="00BD5C37" w:rsidRPr="000C3EAB" w:rsidRDefault="00BD5C37" w:rsidP="00BD5C37">
      <w:pPr>
        <w:bidi/>
        <w:rPr>
          <w:sz w:val="20"/>
          <w:rtl/>
        </w:rPr>
      </w:pPr>
    </w:p>
    <w:p w14:paraId="428C9929" w14:textId="6AB3856A" w:rsidR="002B6C74" w:rsidRPr="000C3EAB" w:rsidRDefault="00BD5C37" w:rsidP="002B6C74">
      <w:pPr>
        <w:bidi/>
        <w:rPr>
          <w:b/>
          <w:bCs/>
          <w:sz w:val="26"/>
          <w:szCs w:val="26"/>
          <w:rtl/>
        </w:rPr>
      </w:pPr>
      <w:r w:rsidRPr="000C3EAB">
        <w:rPr>
          <w:b/>
          <w:bCs/>
          <w:sz w:val="26"/>
          <w:szCs w:val="26"/>
          <w:rtl/>
        </w:rPr>
        <w:t>الجدول 6</w:t>
      </w:r>
      <w:r w:rsidR="00805282" w:rsidRPr="000C3EAB">
        <w:rPr>
          <w:b/>
          <w:bCs/>
          <w:sz w:val="26"/>
          <w:szCs w:val="26"/>
          <w:rtl/>
        </w:rPr>
        <w:t>.</w:t>
      </w:r>
      <w:r w:rsidRPr="000C3EAB">
        <w:rPr>
          <w:b/>
          <w:bCs/>
          <w:sz w:val="26"/>
          <w:szCs w:val="26"/>
          <w:rtl/>
        </w:rPr>
        <w:t xml:space="preserve"> استهلاك </w:t>
      </w:r>
      <w:r w:rsidRPr="000C3EAB">
        <w:rPr>
          <w:rFonts w:hint="cs"/>
          <w:b/>
          <w:bCs/>
          <w:sz w:val="26"/>
          <w:szCs w:val="26"/>
          <w:rtl/>
        </w:rPr>
        <w:t>ا</w:t>
      </w:r>
      <w:r w:rsidR="00764EC1" w:rsidRPr="000C3EAB">
        <w:rPr>
          <w:rFonts w:hint="cs"/>
          <w:b/>
          <w:bCs/>
          <w:sz w:val="26"/>
          <w:szCs w:val="26"/>
          <w:rtl/>
        </w:rPr>
        <w:t>لمواد الهيدروفلوروكربونية</w:t>
      </w:r>
      <w:r w:rsidRPr="000C3EAB">
        <w:rPr>
          <w:b/>
          <w:bCs/>
          <w:sz w:val="26"/>
          <w:szCs w:val="26"/>
          <w:rtl/>
        </w:rPr>
        <w:t xml:space="preserve"> في </w:t>
      </w:r>
      <w:r w:rsidR="00AC46FE" w:rsidRPr="000C3EAB">
        <w:rPr>
          <w:b/>
          <w:bCs/>
          <w:sz w:val="26"/>
          <w:szCs w:val="26"/>
          <w:rtl/>
        </w:rPr>
        <w:t>عمان</w:t>
      </w:r>
      <w:r w:rsidR="00AF6C48" w:rsidRPr="000C3EAB">
        <w:rPr>
          <w:b/>
          <w:bCs/>
          <w:sz w:val="26"/>
          <w:szCs w:val="26"/>
          <w:rtl/>
        </w:rPr>
        <w:t xml:space="preserve"> </w:t>
      </w:r>
      <w:r w:rsidRPr="000C3EAB">
        <w:rPr>
          <w:b/>
          <w:bCs/>
          <w:sz w:val="26"/>
          <w:szCs w:val="26"/>
          <w:rtl/>
        </w:rPr>
        <w:t>حسب القطاع في عام 2025 (</w:t>
      </w:r>
      <w:r w:rsidR="00A64C43" w:rsidRPr="000C3EAB">
        <w:rPr>
          <w:b/>
          <w:bCs/>
          <w:sz w:val="26"/>
          <w:szCs w:val="26"/>
          <w:rtl/>
        </w:rPr>
        <w:t>طن من مكافئ ثاني</w:t>
      </w:r>
      <w:r w:rsidRPr="000C3EAB">
        <w:rPr>
          <w:b/>
          <w:bCs/>
          <w:sz w:val="26"/>
          <w:szCs w:val="26"/>
          <w:rtl/>
        </w:rPr>
        <w:t xml:space="preserve"> أكسيد الكربون)</w:t>
      </w:r>
    </w:p>
    <w:tbl>
      <w:tblPr>
        <w:bidiVisual/>
        <w:tblW w:w="5106" w:type="pct"/>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1823"/>
        <w:gridCol w:w="812"/>
        <w:gridCol w:w="899"/>
        <w:gridCol w:w="812"/>
        <w:gridCol w:w="899"/>
        <w:gridCol w:w="812"/>
        <w:gridCol w:w="920"/>
        <w:gridCol w:w="781"/>
        <w:gridCol w:w="1083"/>
        <w:gridCol w:w="707"/>
      </w:tblGrid>
      <w:tr w:rsidR="00215846" w:rsidRPr="000C3EAB" w14:paraId="1801EFAD" w14:textId="77777777" w:rsidTr="005C7330">
        <w:trPr>
          <w:trHeight w:val="20"/>
          <w:tblHeader/>
        </w:trPr>
        <w:tc>
          <w:tcPr>
            <w:tcW w:w="955" w:type="pct"/>
            <w:vAlign w:val="center"/>
            <w:hideMark/>
          </w:tcPr>
          <w:p w14:paraId="0504D8AE" w14:textId="1C452126" w:rsidR="00215846" w:rsidRPr="000C3EAB" w:rsidRDefault="00215846" w:rsidP="00215846">
            <w:pPr>
              <w:keepNext/>
              <w:keepLines/>
              <w:bidi/>
              <w:jc w:val="center"/>
              <w:rPr>
                <w:b/>
                <w:bCs/>
                <w:color w:val="000000"/>
                <w:sz w:val="20"/>
                <w:lang w:eastAsia="zh-CN"/>
              </w:rPr>
            </w:pPr>
            <w:r w:rsidRPr="000C3EAB">
              <w:rPr>
                <w:b/>
                <w:bCs/>
                <w:color w:val="000000"/>
                <w:sz w:val="20"/>
                <w:rtl/>
                <w:lang w:eastAsia="zh-CN"/>
              </w:rPr>
              <w:t>القطاع</w:t>
            </w:r>
          </w:p>
        </w:tc>
        <w:tc>
          <w:tcPr>
            <w:tcW w:w="425" w:type="pct"/>
            <w:vAlign w:val="center"/>
            <w:hideMark/>
          </w:tcPr>
          <w:p w14:paraId="25F944D5" w14:textId="464C60CB" w:rsidR="00215846" w:rsidRPr="000C3EAB" w:rsidRDefault="00B4744C" w:rsidP="00215846">
            <w:pPr>
              <w:keepNext/>
              <w:keepLines/>
              <w:bidi/>
              <w:jc w:val="center"/>
              <w:rPr>
                <w:b/>
                <w:bCs/>
                <w:color w:val="000000"/>
                <w:sz w:val="20"/>
                <w:lang w:eastAsia="zh-CN"/>
              </w:rPr>
            </w:pPr>
            <w:r w:rsidRPr="000C3EAB">
              <w:rPr>
                <w:b/>
                <w:bCs/>
                <w:color w:val="000000"/>
                <w:sz w:val="18"/>
                <w:szCs w:val="18"/>
                <w:lang w:eastAsia="zh-CN"/>
              </w:rPr>
              <w:t>HFC</w:t>
            </w:r>
            <w:r w:rsidR="00215846" w:rsidRPr="000C3EAB">
              <w:rPr>
                <w:b/>
                <w:bCs/>
                <w:color w:val="000000"/>
                <w:sz w:val="18"/>
                <w:szCs w:val="18"/>
                <w:lang w:eastAsia="zh-CN"/>
              </w:rPr>
              <w:t>-32</w:t>
            </w:r>
          </w:p>
        </w:tc>
        <w:tc>
          <w:tcPr>
            <w:tcW w:w="471" w:type="pct"/>
            <w:vAlign w:val="center"/>
            <w:hideMark/>
          </w:tcPr>
          <w:p w14:paraId="66D26D01" w14:textId="1969CEC1" w:rsidR="00215846" w:rsidRPr="000C3EAB" w:rsidRDefault="00B4744C" w:rsidP="00215846">
            <w:pPr>
              <w:keepNext/>
              <w:keepLines/>
              <w:bidi/>
              <w:jc w:val="center"/>
              <w:rPr>
                <w:b/>
                <w:bCs/>
                <w:color w:val="000000"/>
                <w:sz w:val="20"/>
                <w:lang w:eastAsia="zh-CN"/>
              </w:rPr>
            </w:pPr>
            <w:r w:rsidRPr="000C3EAB">
              <w:rPr>
                <w:b/>
                <w:bCs/>
                <w:color w:val="000000"/>
                <w:sz w:val="18"/>
                <w:szCs w:val="18"/>
                <w:lang w:eastAsia="zh-CN"/>
              </w:rPr>
              <w:t>HFC</w:t>
            </w:r>
            <w:r w:rsidR="00215846" w:rsidRPr="000C3EAB">
              <w:rPr>
                <w:b/>
                <w:bCs/>
                <w:color w:val="000000"/>
                <w:sz w:val="18"/>
                <w:szCs w:val="18"/>
                <w:lang w:eastAsia="zh-CN"/>
              </w:rPr>
              <w:t>-134a</w:t>
            </w:r>
          </w:p>
        </w:tc>
        <w:tc>
          <w:tcPr>
            <w:tcW w:w="425" w:type="pct"/>
            <w:vAlign w:val="center"/>
          </w:tcPr>
          <w:p w14:paraId="31ACA019" w14:textId="6D7A4BB1" w:rsidR="00215846" w:rsidRPr="000C3EAB" w:rsidRDefault="00B4744C" w:rsidP="00215846">
            <w:pPr>
              <w:keepNext/>
              <w:keepLines/>
              <w:bidi/>
              <w:jc w:val="center"/>
              <w:rPr>
                <w:b/>
                <w:bCs/>
                <w:color w:val="000000"/>
                <w:sz w:val="20"/>
                <w:lang w:eastAsia="zh-CN"/>
              </w:rPr>
            </w:pPr>
            <w:r w:rsidRPr="000C3EAB">
              <w:rPr>
                <w:b/>
                <w:bCs/>
                <w:color w:val="000000"/>
                <w:sz w:val="18"/>
                <w:szCs w:val="18"/>
                <w:lang w:eastAsia="zh-CN"/>
              </w:rPr>
              <w:t>HFC</w:t>
            </w:r>
            <w:r w:rsidR="00215846" w:rsidRPr="000C3EAB">
              <w:rPr>
                <w:b/>
                <w:bCs/>
                <w:color w:val="000000"/>
                <w:sz w:val="18"/>
                <w:szCs w:val="18"/>
                <w:lang w:eastAsia="zh-CN"/>
              </w:rPr>
              <w:t>-227ea</w:t>
            </w:r>
          </w:p>
        </w:tc>
        <w:tc>
          <w:tcPr>
            <w:tcW w:w="471" w:type="pct"/>
            <w:vAlign w:val="center"/>
          </w:tcPr>
          <w:p w14:paraId="4686A5AA" w14:textId="518574DC" w:rsidR="00215846" w:rsidRPr="000C3EAB" w:rsidRDefault="00215846" w:rsidP="00215846">
            <w:pPr>
              <w:keepNext/>
              <w:keepLines/>
              <w:bidi/>
              <w:jc w:val="center"/>
              <w:rPr>
                <w:b/>
                <w:bCs/>
                <w:color w:val="000000"/>
                <w:sz w:val="20"/>
                <w:lang w:eastAsia="zh-CN"/>
              </w:rPr>
            </w:pPr>
            <w:r w:rsidRPr="000C3EAB">
              <w:rPr>
                <w:b/>
                <w:bCs/>
                <w:color w:val="000000"/>
                <w:sz w:val="18"/>
                <w:szCs w:val="18"/>
                <w:lang w:eastAsia="zh-CN"/>
              </w:rPr>
              <w:t>R-404A</w:t>
            </w:r>
          </w:p>
        </w:tc>
        <w:tc>
          <w:tcPr>
            <w:tcW w:w="425" w:type="pct"/>
            <w:vAlign w:val="center"/>
          </w:tcPr>
          <w:p w14:paraId="368E48A5" w14:textId="5A7ADFF2" w:rsidR="00215846" w:rsidRPr="000C3EAB" w:rsidRDefault="00215846" w:rsidP="00215846">
            <w:pPr>
              <w:keepNext/>
              <w:keepLines/>
              <w:bidi/>
              <w:jc w:val="center"/>
              <w:rPr>
                <w:b/>
                <w:bCs/>
                <w:color w:val="000000"/>
                <w:sz w:val="20"/>
                <w:lang w:eastAsia="zh-CN"/>
              </w:rPr>
            </w:pPr>
            <w:r w:rsidRPr="000C3EAB">
              <w:rPr>
                <w:b/>
                <w:bCs/>
                <w:color w:val="000000"/>
                <w:sz w:val="18"/>
                <w:szCs w:val="18"/>
                <w:lang w:eastAsia="zh-CN"/>
              </w:rPr>
              <w:t>R-407C</w:t>
            </w:r>
          </w:p>
        </w:tc>
        <w:tc>
          <w:tcPr>
            <w:tcW w:w="482" w:type="pct"/>
            <w:vAlign w:val="center"/>
            <w:hideMark/>
          </w:tcPr>
          <w:p w14:paraId="0B85AC46" w14:textId="6831E05F" w:rsidR="00215846" w:rsidRPr="000C3EAB" w:rsidRDefault="00215846" w:rsidP="00215846">
            <w:pPr>
              <w:keepNext/>
              <w:keepLines/>
              <w:bidi/>
              <w:jc w:val="center"/>
              <w:rPr>
                <w:b/>
                <w:bCs/>
                <w:color w:val="000000"/>
                <w:sz w:val="20"/>
                <w:lang w:eastAsia="zh-CN"/>
              </w:rPr>
            </w:pPr>
            <w:r w:rsidRPr="000C3EAB">
              <w:rPr>
                <w:b/>
                <w:bCs/>
                <w:color w:val="000000"/>
                <w:sz w:val="18"/>
                <w:szCs w:val="18"/>
                <w:lang w:eastAsia="zh-CN"/>
              </w:rPr>
              <w:t>R-410A</w:t>
            </w:r>
          </w:p>
        </w:tc>
        <w:tc>
          <w:tcPr>
            <w:tcW w:w="409" w:type="pct"/>
            <w:vAlign w:val="center"/>
            <w:hideMark/>
          </w:tcPr>
          <w:p w14:paraId="222EB41A" w14:textId="7A4E07B8" w:rsidR="00215846" w:rsidRPr="000C3EAB" w:rsidRDefault="00215846" w:rsidP="00215846">
            <w:pPr>
              <w:keepNext/>
              <w:keepLines/>
              <w:bidi/>
              <w:ind w:left="-66" w:right="-57"/>
              <w:jc w:val="center"/>
              <w:rPr>
                <w:b/>
                <w:bCs/>
                <w:color w:val="000000"/>
                <w:sz w:val="20"/>
                <w:lang w:eastAsia="zh-CN"/>
              </w:rPr>
            </w:pPr>
            <w:r w:rsidRPr="000C3EAB">
              <w:rPr>
                <w:b/>
                <w:bCs/>
                <w:color w:val="000000"/>
                <w:sz w:val="20"/>
                <w:rtl/>
                <w:lang w:eastAsia="zh-CN"/>
              </w:rPr>
              <w:t>أخرى</w:t>
            </w:r>
          </w:p>
        </w:tc>
        <w:tc>
          <w:tcPr>
            <w:tcW w:w="567" w:type="pct"/>
            <w:vAlign w:val="center"/>
            <w:hideMark/>
          </w:tcPr>
          <w:p w14:paraId="74C00589" w14:textId="68EBA919" w:rsidR="00215846" w:rsidRPr="000C3EAB" w:rsidRDefault="00215846" w:rsidP="00215846">
            <w:pPr>
              <w:keepNext/>
              <w:keepLines/>
              <w:bidi/>
              <w:ind w:left="-38" w:right="-39"/>
              <w:jc w:val="center"/>
              <w:rPr>
                <w:b/>
                <w:bCs/>
                <w:color w:val="000000"/>
                <w:sz w:val="20"/>
                <w:lang w:eastAsia="zh-CN"/>
              </w:rPr>
            </w:pPr>
            <w:r w:rsidRPr="000C3EAB">
              <w:rPr>
                <w:rFonts w:hint="cs"/>
                <w:b/>
                <w:bCs/>
                <w:color w:val="000000"/>
                <w:sz w:val="20"/>
                <w:rtl/>
                <w:lang w:eastAsia="zh-CN"/>
              </w:rPr>
              <w:t>المجموع</w:t>
            </w:r>
          </w:p>
        </w:tc>
        <w:tc>
          <w:tcPr>
            <w:tcW w:w="370" w:type="pct"/>
            <w:vAlign w:val="center"/>
            <w:hideMark/>
          </w:tcPr>
          <w:p w14:paraId="05A14C8A" w14:textId="0ECB9374" w:rsidR="00215846" w:rsidRPr="000C3EAB" w:rsidRDefault="00215846" w:rsidP="00215846">
            <w:pPr>
              <w:keepNext/>
              <w:keepLines/>
              <w:bidi/>
              <w:ind w:left="-44" w:right="-38"/>
              <w:jc w:val="center"/>
              <w:rPr>
                <w:b/>
                <w:bCs/>
                <w:color w:val="000000"/>
                <w:sz w:val="20"/>
                <w:lang w:eastAsia="zh-CN"/>
              </w:rPr>
            </w:pPr>
            <w:r w:rsidRPr="000C3EAB">
              <w:rPr>
                <w:b/>
                <w:bCs/>
                <w:color w:val="000000"/>
                <w:sz w:val="20"/>
                <w:rtl/>
                <w:lang w:eastAsia="zh-CN"/>
              </w:rPr>
              <w:t xml:space="preserve">نسبة من </w:t>
            </w:r>
            <w:r w:rsidRPr="000C3EAB">
              <w:rPr>
                <w:rFonts w:hint="cs"/>
                <w:b/>
                <w:bCs/>
                <w:color w:val="000000"/>
                <w:sz w:val="20"/>
                <w:rtl/>
                <w:lang w:eastAsia="zh-CN"/>
              </w:rPr>
              <w:t>المجموع</w:t>
            </w:r>
            <w:r w:rsidRPr="000C3EAB">
              <w:rPr>
                <w:b/>
                <w:bCs/>
                <w:color w:val="000000"/>
                <w:sz w:val="20"/>
                <w:rtl/>
                <w:lang w:eastAsia="zh-CN"/>
              </w:rPr>
              <w:t xml:space="preserve"> ( في المائة)</w:t>
            </w:r>
          </w:p>
        </w:tc>
      </w:tr>
      <w:tr w:rsidR="00BD5C37" w:rsidRPr="000C3EAB" w14:paraId="4BDBE8B2" w14:textId="77777777" w:rsidTr="00C35228">
        <w:trPr>
          <w:trHeight w:val="227"/>
        </w:trPr>
        <w:tc>
          <w:tcPr>
            <w:tcW w:w="5000" w:type="pct"/>
            <w:gridSpan w:val="10"/>
            <w:vAlign w:val="center"/>
            <w:hideMark/>
          </w:tcPr>
          <w:p w14:paraId="1D547367" w14:textId="46E75DDA" w:rsidR="00BD5C37" w:rsidRPr="000C3EAB" w:rsidRDefault="005C7330" w:rsidP="00C35228">
            <w:pPr>
              <w:keepNext/>
              <w:keepLines/>
              <w:bidi/>
              <w:jc w:val="center"/>
              <w:rPr>
                <w:b/>
                <w:bCs/>
                <w:color w:val="000000"/>
                <w:sz w:val="20"/>
                <w:lang w:eastAsia="zh-CN"/>
              </w:rPr>
            </w:pPr>
            <w:r w:rsidRPr="000C3EAB">
              <w:rPr>
                <w:b/>
                <w:bCs/>
                <w:color w:val="000000"/>
                <w:sz w:val="20"/>
                <w:rtl/>
                <w:lang w:eastAsia="zh-CN"/>
              </w:rPr>
              <w:t>التصنيع</w:t>
            </w:r>
          </w:p>
        </w:tc>
      </w:tr>
      <w:tr w:rsidR="005C7330" w:rsidRPr="000C3EAB" w14:paraId="1676FB88" w14:textId="77777777" w:rsidTr="005C7330">
        <w:trPr>
          <w:trHeight w:val="20"/>
        </w:trPr>
        <w:tc>
          <w:tcPr>
            <w:tcW w:w="955" w:type="pct"/>
            <w:hideMark/>
          </w:tcPr>
          <w:p w14:paraId="4E7AC9EF" w14:textId="565F5D38" w:rsidR="005C7330" w:rsidRPr="000C3EAB" w:rsidRDefault="001E5533" w:rsidP="005C7330">
            <w:pPr>
              <w:keepNext/>
              <w:keepLines/>
              <w:bidi/>
              <w:jc w:val="left"/>
              <w:rPr>
                <w:color w:val="000000"/>
                <w:sz w:val="20"/>
                <w:lang w:eastAsia="zh-CN"/>
              </w:rPr>
            </w:pPr>
            <w:r w:rsidRPr="000C3EAB">
              <w:rPr>
                <w:b/>
                <w:sz w:val="20"/>
                <w:rtl/>
              </w:rPr>
              <w:t>رغاوى</w:t>
            </w:r>
            <w:r w:rsidR="005C7330" w:rsidRPr="000C3EAB">
              <w:rPr>
                <w:b/>
                <w:sz w:val="20"/>
                <w:rtl/>
              </w:rPr>
              <w:t xml:space="preserve"> </w:t>
            </w:r>
            <w:r w:rsidR="005C7330" w:rsidRPr="000C3EAB">
              <w:rPr>
                <w:rFonts w:hint="cs"/>
                <w:b/>
                <w:sz w:val="20"/>
                <w:rtl/>
              </w:rPr>
              <w:t>البولسترين</w:t>
            </w:r>
            <w:r w:rsidR="005C7330" w:rsidRPr="000C3EAB">
              <w:rPr>
                <w:b/>
                <w:sz w:val="20"/>
                <w:rtl/>
              </w:rPr>
              <w:t xml:space="preserve"> </w:t>
            </w:r>
            <w:r w:rsidR="005C7330" w:rsidRPr="000C3EAB">
              <w:rPr>
                <w:rFonts w:hint="cs"/>
                <w:b/>
                <w:sz w:val="20"/>
                <w:rtl/>
              </w:rPr>
              <w:t xml:space="preserve">المسحوبة </w:t>
            </w:r>
            <w:r w:rsidR="0022045B" w:rsidRPr="000C3EAB">
              <w:rPr>
                <w:rFonts w:hint="cs"/>
                <w:b/>
                <w:sz w:val="20"/>
                <w:rtl/>
              </w:rPr>
              <w:t>بالضغط</w:t>
            </w:r>
          </w:p>
        </w:tc>
        <w:tc>
          <w:tcPr>
            <w:tcW w:w="425" w:type="pct"/>
          </w:tcPr>
          <w:p w14:paraId="57A1A46C" w14:textId="77777777" w:rsidR="005C7330" w:rsidRPr="000C3EAB" w:rsidRDefault="005C7330" w:rsidP="004F7B6E">
            <w:pPr>
              <w:bidi/>
              <w:jc w:val="left"/>
              <w:rPr>
                <w:color w:val="000000"/>
                <w:sz w:val="20"/>
                <w:lang w:eastAsia="zh-CN"/>
              </w:rPr>
            </w:pPr>
            <w:r w:rsidRPr="000C3EAB">
              <w:rPr>
                <w:color w:val="000000"/>
                <w:sz w:val="20"/>
                <w:lang w:eastAsia="zh-CN"/>
              </w:rPr>
              <w:t>0</w:t>
            </w:r>
          </w:p>
        </w:tc>
        <w:tc>
          <w:tcPr>
            <w:tcW w:w="471" w:type="pct"/>
          </w:tcPr>
          <w:p w14:paraId="6F2DB1D3" w14:textId="77777777" w:rsidR="005C7330" w:rsidRPr="000C3EAB" w:rsidRDefault="005C7330" w:rsidP="004F7B6E">
            <w:pPr>
              <w:bidi/>
              <w:jc w:val="left"/>
              <w:rPr>
                <w:color w:val="000000"/>
                <w:sz w:val="20"/>
                <w:lang w:eastAsia="zh-CN"/>
              </w:rPr>
            </w:pPr>
            <w:r w:rsidRPr="000C3EAB">
              <w:rPr>
                <w:color w:val="000000"/>
                <w:sz w:val="20"/>
                <w:lang w:eastAsia="zh-CN"/>
              </w:rPr>
              <w:t>0</w:t>
            </w:r>
          </w:p>
        </w:tc>
        <w:tc>
          <w:tcPr>
            <w:tcW w:w="425" w:type="pct"/>
          </w:tcPr>
          <w:p w14:paraId="470BEFC0" w14:textId="77777777" w:rsidR="005C7330" w:rsidRPr="000C3EAB" w:rsidRDefault="005C7330" w:rsidP="004F7B6E">
            <w:pPr>
              <w:bidi/>
              <w:jc w:val="left"/>
              <w:rPr>
                <w:color w:val="000000"/>
                <w:sz w:val="20"/>
                <w:lang w:eastAsia="zh-CN"/>
              </w:rPr>
            </w:pPr>
            <w:r w:rsidRPr="000C3EAB">
              <w:rPr>
                <w:color w:val="000000"/>
                <w:sz w:val="20"/>
                <w:lang w:eastAsia="zh-CN"/>
              </w:rPr>
              <w:t>0</w:t>
            </w:r>
          </w:p>
        </w:tc>
        <w:tc>
          <w:tcPr>
            <w:tcW w:w="471" w:type="pct"/>
          </w:tcPr>
          <w:p w14:paraId="2FF97B95" w14:textId="77777777" w:rsidR="005C7330" w:rsidRPr="000C3EAB" w:rsidRDefault="005C7330" w:rsidP="004F7B6E">
            <w:pPr>
              <w:bidi/>
              <w:jc w:val="left"/>
              <w:rPr>
                <w:color w:val="000000"/>
                <w:sz w:val="20"/>
                <w:lang w:eastAsia="zh-CN"/>
              </w:rPr>
            </w:pPr>
            <w:r w:rsidRPr="000C3EAB">
              <w:rPr>
                <w:color w:val="000000"/>
                <w:sz w:val="20"/>
                <w:lang w:eastAsia="zh-CN"/>
              </w:rPr>
              <w:t>0</w:t>
            </w:r>
          </w:p>
        </w:tc>
        <w:tc>
          <w:tcPr>
            <w:tcW w:w="425" w:type="pct"/>
          </w:tcPr>
          <w:p w14:paraId="1106CD03" w14:textId="77777777" w:rsidR="005C7330" w:rsidRPr="000C3EAB" w:rsidRDefault="005C7330" w:rsidP="004F7B6E">
            <w:pPr>
              <w:bidi/>
              <w:jc w:val="left"/>
              <w:rPr>
                <w:color w:val="000000"/>
                <w:sz w:val="20"/>
                <w:lang w:eastAsia="zh-CN"/>
              </w:rPr>
            </w:pPr>
            <w:r w:rsidRPr="000C3EAB">
              <w:rPr>
                <w:color w:val="000000"/>
                <w:sz w:val="20"/>
                <w:lang w:eastAsia="zh-CN"/>
              </w:rPr>
              <w:t>0</w:t>
            </w:r>
          </w:p>
        </w:tc>
        <w:tc>
          <w:tcPr>
            <w:tcW w:w="482" w:type="pct"/>
          </w:tcPr>
          <w:p w14:paraId="4CF3A350" w14:textId="77777777" w:rsidR="005C7330" w:rsidRPr="000C3EAB" w:rsidRDefault="005C7330" w:rsidP="004F7B6E">
            <w:pPr>
              <w:bidi/>
              <w:jc w:val="left"/>
              <w:rPr>
                <w:color w:val="000000"/>
                <w:sz w:val="20"/>
                <w:lang w:eastAsia="zh-CN"/>
              </w:rPr>
            </w:pPr>
            <w:r w:rsidRPr="000C3EAB">
              <w:rPr>
                <w:color w:val="000000"/>
                <w:sz w:val="20"/>
                <w:lang w:eastAsia="zh-CN"/>
              </w:rPr>
              <w:t>0</w:t>
            </w:r>
          </w:p>
        </w:tc>
        <w:tc>
          <w:tcPr>
            <w:tcW w:w="409" w:type="pct"/>
          </w:tcPr>
          <w:p w14:paraId="39CD08E2" w14:textId="77777777" w:rsidR="005C7330" w:rsidRPr="000C3EAB" w:rsidRDefault="005C7330" w:rsidP="004F7B6E">
            <w:pPr>
              <w:bidi/>
              <w:jc w:val="left"/>
              <w:rPr>
                <w:color w:val="000000"/>
                <w:sz w:val="20"/>
                <w:lang w:eastAsia="zh-CN"/>
              </w:rPr>
            </w:pPr>
            <w:r w:rsidRPr="000C3EAB">
              <w:rPr>
                <w:color w:val="000000"/>
                <w:sz w:val="20"/>
                <w:lang w:eastAsia="zh-CN"/>
              </w:rPr>
              <w:t>0</w:t>
            </w:r>
          </w:p>
        </w:tc>
        <w:tc>
          <w:tcPr>
            <w:tcW w:w="567" w:type="pct"/>
          </w:tcPr>
          <w:p w14:paraId="09DA9142" w14:textId="77777777" w:rsidR="005C7330" w:rsidRPr="000C3EAB" w:rsidRDefault="005C7330" w:rsidP="004F7B6E">
            <w:pPr>
              <w:bidi/>
              <w:jc w:val="left"/>
              <w:rPr>
                <w:color w:val="000000"/>
                <w:sz w:val="20"/>
                <w:lang w:eastAsia="zh-CN"/>
              </w:rPr>
            </w:pPr>
            <w:r w:rsidRPr="000C3EAB">
              <w:rPr>
                <w:color w:val="000000"/>
                <w:sz w:val="20"/>
                <w:lang w:eastAsia="zh-CN"/>
              </w:rPr>
              <w:t>0</w:t>
            </w:r>
          </w:p>
        </w:tc>
        <w:tc>
          <w:tcPr>
            <w:tcW w:w="370" w:type="pct"/>
          </w:tcPr>
          <w:p w14:paraId="21034B93" w14:textId="2759FE37" w:rsidR="005C7330" w:rsidRPr="000C3EAB" w:rsidRDefault="005C7330" w:rsidP="004F7B6E">
            <w:pPr>
              <w:bidi/>
              <w:jc w:val="left"/>
              <w:rPr>
                <w:color w:val="000000"/>
                <w:sz w:val="20"/>
                <w:lang w:eastAsia="zh-CN"/>
              </w:rPr>
            </w:pPr>
            <w:r w:rsidRPr="000C3EAB">
              <w:rPr>
                <w:color w:val="000000"/>
                <w:sz w:val="20"/>
                <w:lang w:eastAsia="zh-CN"/>
              </w:rPr>
              <w:t>0</w:t>
            </w:r>
            <w:r w:rsidR="00805282" w:rsidRPr="000C3EAB">
              <w:rPr>
                <w:color w:val="000000"/>
                <w:sz w:val="20"/>
                <w:lang w:eastAsia="zh-CN"/>
              </w:rPr>
              <w:t>.</w:t>
            </w:r>
            <w:r w:rsidRPr="000C3EAB">
              <w:rPr>
                <w:color w:val="000000"/>
                <w:sz w:val="20"/>
                <w:lang w:eastAsia="zh-CN"/>
              </w:rPr>
              <w:t>0</w:t>
            </w:r>
          </w:p>
        </w:tc>
      </w:tr>
      <w:tr w:rsidR="005C7330" w:rsidRPr="000C3EAB" w14:paraId="6E1632EC" w14:textId="77777777" w:rsidTr="005C7330">
        <w:trPr>
          <w:trHeight w:val="20"/>
        </w:trPr>
        <w:tc>
          <w:tcPr>
            <w:tcW w:w="955" w:type="pct"/>
            <w:noWrap/>
            <w:hideMark/>
          </w:tcPr>
          <w:p w14:paraId="6D9C3B90" w14:textId="37ED77BC" w:rsidR="005C7330" w:rsidRPr="000C3EAB" w:rsidRDefault="005C7330" w:rsidP="005C7330">
            <w:pPr>
              <w:keepNext/>
              <w:keepLines/>
              <w:bidi/>
              <w:jc w:val="left"/>
              <w:rPr>
                <w:color w:val="000000"/>
                <w:sz w:val="20"/>
                <w:lang w:eastAsia="zh-CN"/>
              </w:rPr>
            </w:pPr>
            <w:r w:rsidRPr="000C3EAB">
              <w:rPr>
                <w:color w:val="000000"/>
                <w:sz w:val="20"/>
                <w:rtl/>
                <w:lang w:eastAsia="zh-CN"/>
              </w:rPr>
              <w:t>مكافحة الحرائق</w:t>
            </w:r>
          </w:p>
        </w:tc>
        <w:tc>
          <w:tcPr>
            <w:tcW w:w="425" w:type="pct"/>
          </w:tcPr>
          <w:p w14:paraId="1DA5F522" w14:textId="77777777" w:rsidR="005C7330" w:rsidRPr="000C3EAB" w:rsidRDefault="005C7330" w:rsidP="004F7B6E">
            <w:pPr>
              <w:bidi/>
              <w:jc w:val="left"/>
              <w:rPr>
                <w:color w:val="000000"/>
                <w:sz w:val="20"/>
                <w:lang w:eastAsia="zh-CN"/>
              </w:rPr>
            </w:pPr>
            <w:r w:rsidRPr="000C3EAB">
              <w:rPr>
                <w:color w:val="000000"/>
                <w:sz w:val="20"/>
                <w:lang w:eastAsia="zh-CN"/>
              </w:rPr>
              <w:t>0</w:t>
            </w:r>
          </w:p>
        </w:tc>
        <w:tc>
          <w:tcPr>
            <w:tcW w:w="471" w:type="pct"/>
          </w:tcPr>
          <w:p w14:paraId="02B9C989" w14:textId="77777777" w:rsidR="005C7330" w:rsidRPr="000C3EAB" w:rsidRDefault="005C7330" w:rsidP="004F7B6E">
            <w:pPr>
              <w:bidi/>
              <w:jc w:val="left"/>
              <w:rPr>
                <w:color w:val="000000"/>
                <w:sz w:val="20"/>
                <w:lang w:eastAsia="zh-CN"/>
              </w:rPr>
            </w:pPr>
            <w:r w:rsidRPr="000C3EAB">
              <w:rPr>
                <w:color w:val="000000"/>
                <w:sz w:val="20"/>
                <w:lang w:eastAsia="zh-CN"/>
              </w:rPr>
              <w:t>0</w:t>
            </w:r>
          </w:p>
        </w:tc>
        <w:tc>
          <w:tcPr>
            <w:tcW w:w="425" w:type="pct"/>
          </w:tcPr>
          <w:p w14:paraId="2C753861" w14:textId="77777777" w:rsidR="005C7330" w:rsidRPr="000C3EAB" w:rsidRDefault="005C7330" w:rsidP="004F7B6E">
            <w:pPr>
              <w:bidi/>
              <w:jc w:val="left"/>
              <w:rPr>
                <w:color w:val="000000"/>
                <w:sz w:val="20"/>
                <w:lang w:eastAsia="zh-CN"/>
              </w:rPr>
            </w:pPr>
            <w:r w:rsidRPr="000C3EAB">
              <w:rPr>
                <w:color w:val="000000"/>
                <w:sz w:val="20"/>
                <w:lang w:eastAsia="zh-CN"/>
              </w:rPr>
              <w:t>10,497</w:t>
            </w:r>
          </w:p>
        </w:tc>
        <w:tc>
          <w:tcPr>
            <w:tcW w:w="471" w:type="pct"/>
          </w:tcPr>
          <w:p w14:paraId="2800B024" w14:textId="77777777" w:rsidR="005C7330" w:rsidRPr="000C3EAB" w:rsidRDefault="005C7330" w:rsidP="004F7B6E">
            <w:pPr>
              <w:bidi/>
              <w:jc w:val="left"/>
              <w:rPr>
                <w:color w:val="000000"/>
                <w:sz w:val="20"/>
                <w:lang w:eastAsia="zh-CN"/>
              </w:rPr>
            </w:pPr>
            <w:r w:rsidRPr="000C3EAB">
              <w:rPr>
                <w:color w:val="000000"/>
                <w:sz w:val="20"/>
                <w:lang w:eastAsia="zh-CN"/>
              </w:rPr>
              <w:t>0</w:t>
            </w:r>
          </w:p>
        </w:tc>
        <w:tc>
          <w:tcPr>
            <w:tcW w:w="425" w:type="pct"/>
          </w:tcPr>
          <w:p w14:paraId="3D7229D3" w14:textId="77777777" w:rsidR="005C7330" w:rsidRPr="000C3EAB" w:rsidRDefault="005C7330" w:rsidP="004F7B6E">
            <w:pPr>
              <w:bidi/>
              <w:jc w:val="left"/>
              <w:rPr>
                <w:color w:val="000000"/>
                <w:sz w:val="20"/>
                <w:lang w:eastAsia="zh-CN"/>
              </w:rPr>
            </w:pPr>
            <w:r w:rsidRPr="000C3EAB">
              <w:rPr>
                <w:color w:val="000000"/>
                <w:sz w:val="20"/>
                <w:lang w:eastAsia="zh-CN"/>
              </w:rPr>
              <w:t>0</w:t>
            </w:r>
          </w:p>
        </w:tc>
        <w:tc>
          <w:tcPr>
            <w:tcW w:w="482" w:type="pct"/>
          </w:tcPr>
          <w:p w14:paraId="5FBB47D6" w14:textId="77777777" w:rsidR="005C7330" w:rsidRPr="000C3EAB" w:rsidRDefault="005C7330" w:rsidP="004F7B6E">
            <w:pPr>
              <w:bidi/>
              <w:jc w:val="left"/>
              <w:rPr>
                <w:color w:val="000000"/>
                <w:sz w:val="20"/>
                <w:lang w:eastAsia="zh-CN"/>
              </w:rPr>
            </w:pPr>
            <w:r w:rsidRPr="000C3EAB">
              <w:rPr>
                <w:color w:val="000000"/>
                <w:sz w:val="20"/>
                <w:lang w:eastAsia="zh-CN"/>
              </w:rPr>
              <w:t>0</w:t>
            </w:r>
          </w:p>
        </w:tc>
        <w:tc>
          <w:tcPr>
            <w:tcW w:w="409" w:type="pct"/>
          </w:tcPr>
          <w:p w14:paraId="2EBFC1D2" w14:textId="77777777" w:rsidR="005C7330" w:rsidRPr="000C3EAB" w:rsidRDefault="005C7330" w:rsidP="004F7B6E">
            <w:pPr>
              <w:bidi/>
              <w:jc w:val="left"/>
              <w:rPr>
                <w:color w:val="000000"/>
                <w:sz w:val="20"/>
                <w:lang w:eastAsia="zh-CN"/>
              </w:rPr>
            </w:pPr>
            <w:r w:rsidRPr="000C3EAB">
              <w:rPr>
                <w:color w:val="000000"/>
                <w:sz w:val="20"/>
                <w:lang w:eastAsia="zh-CN"/>
              </w:rPr>
              <w:t>0</w:t>
            </w:r>
          </w:p>
        </w:tc>
        <w:tc>
          <w:tcPr>
            <w:tcW w:w="567" w:type="pct"/>
          </w:tcPr>
          <w:p w14:paraId="0D7B7068" w14:textId="77777777" w:rsidR="005C7330" w:rsidRPr="000C3EAB" w:rsidRDefault="005C7330" w:rsidP="004F7B6E">
            <w:pPr>
              <w:bidi/>
              <w:jc w:val="left"/>
              <w:rPr>
                <w:color w:val="000000"/>
                <w:sz w:val="20"/>
                <w:lang w:eastAsia="zh-CN"/>
              </w:rPr>
            </w:pPr>
            <w:r w:rsidRPr="000C3EAB">
              <w:rPr>
                <w:color w:val="000000"/>
                <w:sz w:val="20"/>
                <w:lang w:eastAsia="zh-CN"/>
              </w:rPr>
              <w:t>10,497</w:t>
            </w:r>
          </w:p>
        </w:tc>
        <w:tc>
          <w:tcPr>
            <w:tcW w:w="370" w:type="pct"/>
          </w:tcPr>
          <w:p w14:paraId="5393F476" w14:textId="69C4A619" w:rsidR="005C7330" w:rsidRPr="000C3EAB" w:rsidRDefault="005C7330" w:rsidP="004F7B6E">
            <w:pPr>
              <w:bidi/>
              <w:jc w:val="left"/>
              <w:rPr>
                <w:color w:val="000000"/>
                <w:sz w:val="20"/>
                <w:lang w:eastAsia="zh-CN"/>
              </w:rPr>
            </w:pPr>
            <w:r w:rsidRPr="000C3EAB">
              <w:rPr>
                <w:color w:val="000000"/>
                <w:sz w:val="20"/>
                <w:lang w:eastAsia="zh-CN"/>
              </w:rPr>
              <w:t>0</w:t>
            </w:r>
            <w:r w:rsidR="00805282" w:rsidRPr="000C3EAB">
              <w:rPr>
                <w:color w:val="000000"/>
                <w:sz w:val="20"/>
                <w:lang w:eastAsia="zh-CN"/>
              </w:rPr>
              <w:t>.</w:t>
            </w:r>
            <w:r w:rsidRPr="000C3EAB">
              <w:rPr>
                <w:color w:val="000000"/>
                <w:sz w:val="20"/>
                <w:lang w:eastAsia="zh-CN"/>
              </w:rPr>
              <w:t>6</w:t>
            </w:r>
          </w:p>
        </w:tc>
      </w:tr>
      <w:tr w:rsidR="00215846" w:rsidRPr="000C3EAB" w14:paraId="1EC15252" w14:textId="77777777" w:rsidTr="005C7330">
        <w:trPr>
          <w:trHeight w:val="20"/>
        </w:trPr>
        <w:tc>
          <w:tcPr>
            <w:tcW w:w="955" w:type="pct"/>
            <w:noWrap/>
            <w:hideMark/>
          </w:tcPr>
          <w:p w14:paraId="64AC82B1" w14:textId="27E75C41" w:rsidR="00215846" w:rsidRPr="000C3EAB" w:rsidRDefault="00215846" w:rsidP="00215846">
            <w:pPr>
              <w:bidi/>
              <w:jc w:val="left"/>
              <w:rPr>
                <w:b/>
                <w:bCs/>
                <w:i/>
                <w:iCs/>
                <w:color w:val="000000"/>
                <w:sz w:val="20"/>
                <w:lang w:eastAsia="zh-CN"/>
              </w:rPr>
            </w:pPr>
            <w:r w:rsidRPr="000C3EAB">
              <w:rPr>
                <w:rFonts w:hint="cs"/>
                <w:b/>
                <w:bCs/>
                <w:i/>
                <w:iCs/>
                <w:color w:val="000000"/>
                <w:sz w:val="20"/>
                <w:rtl/>
                <w:lang w:eastAsia="zh-CN"/>
              </w:rPr>
              <w:t>المجموع الفرعي للتصنيع</w:t>
            </w:r>
          </w:p>
        </w:tc>
        <w:tc>
          <w:tcPr>
            <w:tcW w:w="425" w:type="pct"/>
            <w:noWrap/>
          </w:tcPr>
          <w:p w14:paraId="491E9CFD" w14:textId="77777777" w:rsidR="00215846" w:rsidRPr="000C3EAB" w:rsidRDefault="00215846" w:rsidP="004F7B6E">
            <w:pPr>
              <w:bidi/>
              <w:jc w:val="left"/>
              <w:rPr>
                <w:b/>
                <w:bCs/>
                <w:i/>
                <w:iCs/>
                <w:color w:val="000000"/>
                <w:sz w:val="20"/>
                <w:lang w:eastAsia="zh-CN"/>
              </w:rPr>
            </w:pPr>
            <w:r w:rsidRPr="000C3EAB">
              <w:rPr>
                <w:b/>
                <w:bCs/>
                <w:i/>
                <w:iCs/>
                <w:color w:val="000000"/>
                <w:sz w:val="20"/>
                <w:lang w:eastAsia="zh-CN"/>
              </w:rPr>
              <w:t>0</w:t>
            </w:r>
          </w:p>
        </w:tc>
        <w:tc>
          <w:tcPr>
            <w:tcW w:w="471" w:type="pct"/>
            <w:noWrap/>
          </w:tcPr>
          <w:p w14:paraId="367963D6" w14:textId="77777777" w:rsidR="00215846" w:rsidRPr="000C3EAB" w:rsidRDefault="00215846" w:rsidP="004F7B6E">
            <w:pPr>
              <w:bidi/>
              <w:jc w:val="left"/>
              <w:rPr>
                <w:b/>
                <w:bCs/>
                <w:i/>
                <w:iCs/>
                <w:color w:val="000000"/>
                <w:sz w:val="20"/>
                <w:lang w:eastAsia="zh-CN"/>
              </w:rPr>
            </w:pPr>
            <w:r w:rsidRPr="000C3EAB">
              <w:rPr>
                <w:b/>
                <w:bCs/>
                <w:i/>
                <w:iCs/>
                <w:color w:val="000000"/>
                <w:sz w:val="20"/>
                <w:lang w:eastAsia="zh-CN"/>
              </w:rPr>
              <w:t>0</w:t>
            </w:r>
          </w:p>
        </w:tc>
        <w:tc>
          <w:tcPr>
            <w:tcW w:w="425" w:type="pct"/>
            <w:noWrap/>
          </w:tcPr>
          <w:p w14:paraId="69F7DEFB" w14:textId="77777777" w:rsidR="00215846" w:rsidRPr="000C3EAB" w:rsidRDefault="00215846" w:rsidP="004F7B6E">
            <w:pPr>
              <w:bidi/>
              <w:jc w:val="left"/>
              <w:rPr>
                <w:b/>
                <w:bCs/>
                <w:i/>
                <w:iCs/>
                <w:color w:val="000000"/>
                <w:sz w:val="20"/>
                <w:lang w:eastAsia="zh-CN"/>
              </w:rPr>
            </w:pPr>
            <w:r w:rsidRPr="000C3EAB">
              <w:rPr>
                <w:b/>
                <w:bCs/>
                <w:i/>
                <w:iCs/>
                <w:color w:val="000000"/>
                <w:sz w:val="20"/>
                <w:lang w:eastAsia="zh-CN"/>
              </w:rPr>
              <w:t>10,497</w:t>
            </w:r>
          </w:p>
        </w:tc>
        <w:tc>
          <w:tcPr>
            <w:tcW w:w="471" w:type="pct"/>
            <w:noWrap/>
          </w:tcPr>
          <w:p w14:paraId="65324602" w14:textId="77777777" w:rsidR="00215846" w:rsidRPr="000C3EAB" w:rsidRDefault="00215846" w:rsidP="004F7B6E">
            <w:pPr>
              <w:bidi/>
              <w:jc w:val="left"/>
              <w:rPr>
                <w:b/>
                <w:bCs/>
                <w:i/>
                <w:iCs/>
                <w:color w:val="000000"/>
                <w:sz w:val="20"/>
                <w:lang w:eastAsia="zh-CN"/>
              </w:rPr>
            </w:pPr>
            <w:r w:rsidRPr="000C3EAB">
              <w:rPr>
                <w:b/>
                <w:bCs/>
                <w:i/>
                <w:iCs/>
                <w:color w:val="000000"/>
                <w:sz w:val="20"/>
                <w:lang w:eastAsia="zh-CN"/>
              </w:rPr>
              <w:t>0</w:t>
            </w:r>
          </w:p>
        </w:tc>
        <w:tc>
          <w:tcPr>
            <w:tcW w:w="425" w:type="pct"/>
            <w:noWrap/>
          </w:tcPr>
          <w:p w14:paraId="54B49A1C" w14:textId="77777777" w:rsidR="00215846" w:rsidRPr="000C3EAB" w:rsidRDefault="00215846" w:rsidP="004F7B6E">
            <w:pPr>
              <w:bidi/>
              <w:jc w:val="left"/>
              <w:rPr>
                <w:b/>
                <w:bCs/>
                <w:i/>
                <w:iCs/>
                <w:color w:val="000000"/>
                <w:sz w:val="20"/>
                <w:lang w:eastAsia="zh-CN"/>
              </w:rPr>
            </w:pPr>
            <w:r w:rsidRPr="000C3EAB">
              <w:rPr>
                <w:b/>
                <w:bCs/>
                <w:i/>
                <w:iCs/>
                <w:color w:val="000000"/>
                <w:sz w:val="20"/>
                <w:lang w:eastAsia="zh-CN"/>
              </w:rPr>
              <w:t>0</w:t>
            </w:r>
          </w:p>
        </w:tc>
        <w:tc>
          <w:tcPr>
            <w:tcW w:w="482" w:type="pct"/>
            <w:noWrap/>
          </w:tcPr>
          <w:p w14:paraId="2F8906C7" w14:textId="77777777" w:rsidR="00215846" w:rsidRPr="000C3EAB" w:rsidRDefault="00215846" w:rsidP="004F7B6E">
            <w:pPr>
              <w:bidi/>
              <w:jc w:val="left"/>
              <w:rPr>
                <w:b/>
                <w:bCs/>
                <w:i/>
                <w:iCs/>
                <w:color w:val="000000"/>
                <w:sz w:val="20"/>
                <w:lang w:eastAsia="zh-CN"/>
              </w:rPr>
            </w:pPr>
            <w:r w:rsidRPr="000C3EAB">
              <w:rPr>
                <w:b/>
                <w:bCs/>
                <w:i/>
                <w:iCs/>
                <w:color w:val="000000"/>
                <w:sz w:val="20"/>
                <w:lang w:eastAsia="zh-CN"/>
              </w:rPr>
              <w:t>0</w:t>
            </w:r>
          </w:p>
        </w:tc>
        <w:tc>
          <w:tcPr>
            <w:tcW w:w="409" w:type="pct"/>
            <w:noWrap/>
          </w:tcPr>
          <w:p w14:paraId="36D5DBA2" w14:textId="77777777" w:rsidR="00215846" w:rsidRPr="000C3EAB" w:rsidRDefault="00215846" w:rsidP="004F7B6E">
            <w:pPr>
              <w:bidi/>
              <w:jc w:val="left"/>
              <w:rPr>
                <w:b/>
                <w:bCs/>
                <w:i/>
                <w:iCs/>
                <w:color w:val="000000"/>
                <w:sz w:val="20"/>
                <w:lang w:eastAsia="zh-CN"/>
              </w:rPr>
            </w:pPr>
            <w:r w:rsidRPr="000C3EAB">
              <w:rPr>
                <w:b/>
                <w:bCs/>
                <w:i/>
                <w:iCs/>
                <w:color w:val="000000"/>
                <w:sz w:val="20"/>
                <w:lang w:eastAsia="zh-CN"/>
              </w:rPr>
              <w:t>0</w:t>
            </w:r>
          </w:p>
        </w:tc>
        <w:tc>
          <w:tcPr>
            <w:tcW w:w="567" w:type="pct"/>
            <w:noWrap/>
          </w:tcPr>
          <w:p w14:paraId="45579970" w14:textId="77777777" w:rsidR="00215846" w:rsidRPr="000C3EAB" w:rsidRDefault="00215846" w:rsidP="004F7B6E">
            <w:pPr>
              <w:bidi/>
              <w:ind w:left="-33"/>
              <w:jc w:val="left"/>
              <w:rPr>
                <w:b/>
                <w:bCs/>
                <w:i/>
                <w:iCs/>
                <w:color w:val="000000"/>
                <w:sz w:val="20"/>
                <w:lang w:eastAsia="zh-CN"/>
              </w:rPr>
            </w:pPr>
            <w:r w:rsidRPr="000C3EAB">
              <w:rPr>
                <w:b/>
                <w:bCs/>
                <w:i/>
                <w:iCs/>
                <w:color w:val="000000"/>
                <w:sz w:val="20"/>
                <w:lang w:eastAsia="zh-CN"/>
              </w:rPr>
              <w:t>10,497</w:t>
            </w:r>
          </w:p>
        </w:tc>
        <w:tc>
          <w:tcPr>
            <w:tcW w:w="370" w:type="pct"/>
          </w:tcPr>
          <w:p w14:paraId="4CA63162" w14:textId="7FD4C2B0" w:rsidR="00215846" w:rsidRPr="000C3EAB" w:rsidRDefault="00215846" w:rsidP="004F7B6E">
            <w:pPr>
              <w:bidi/>
              <w:jc w:val="left"/>
              <w:rPr>
                <w:b/>
                <w:bCs/>
                <w:i/>
                <w:iCs/>
                <w:color w:val="000000"/>
                <w:sz w:val="20"/>
                <w:lang w:eastAsia="zh-CN"/>
              </w:rPr>
            </w:pPr>
            <w:r w:rsidRPr="000C3EAB">
              <w:rPr>
                <w:b/>
                <w:bCs/>
                <w:i/>
                <w:iCs/>
                <w:color w:val="000000"/>
                <w:sz w:val="20"/>
                <w:lang w:eastAsia="zh-CN"/>
              </w:rPr>
              <w:t>0.6</w:t>
            </w:r>
          </w:p>
        </w:tc>
      </w:tr>
      <w:tr w:rsidR="00BD5C37" w:rsidRPr="000C3EAB" w14:paraId="3AA1189C" w14:textId="77777777" w:rsidTr="00C35228">
        <w:trPr>
          <w:trHeight w:val="227"/>
        </w:trPr>
        <w:tc>
          <w:tcPr>
            <w:tcW w:w="5000" w:type="pct"/>
            <w:gridSpan w:val="10"/>
            <w:vAlign w:val="center"/>
          </w:tcPr>
          <w:p w14:paraId="797FE5D5" w14:textId="104FA592" w:rsidR="00BD5C37" w:rsidRPr="000C3EAB" w:rsidRDefault="0022045B" w:rsidP="00C35228">
            <w:pPr>
              <w:keepNext/>
              <w:keepLines/>
              <w:bidi/>
              <w:jc w:val="center"/>
              <w:rPr>
                <w:b/>
                <w:bCs/>
                <w:color w:val="000000"/>
                <w:sz w:val="20"/>
                <w:lang w:eastAsia="zh-CN"/>
              </w:rPr>
            </w:pPr>
            <w:r w:rsidRPr="000C3EAB">
              <w:rPr>
                <w:b/>
                <w:bCs/>
                <w:color w:val="000000"/>
                <w:sz w:val="20"/>
                <w:rtl/>
                <w:lang w:eastAsia="zh-CN"/>
              </w:rPr>
              <w:t>خدمة التبريد</w:t>
            </w:r>
            <w:r w:rsidR="00600EC6" w:rsidRPr="000C3EAB">
              <w:rPr>
                <w:b/>
                <w:bCs/>
                <w:color w:val="000000"/>
                <w:sz w:val="20"/>
                <w:rtl/>
                <w:lang w:eastAsia="zh-CN"/>
              </w:rPr>
              <w:t xml:space="preserve"> وتكييف الهواء</w:t>
            </w:r>
          </w:p>
        </w:tc>
      </w:tr>
      <w:tr w:rsidR="00215846" w:rsidRPr="000C3EAB" w14:paraId="380AD266" w14:textId="77777777" w:rsidTr="00C35228">
        <w:trPr>
          <w:trHeight w:val="20"/>
        </w:trPr>
        <w:tc>
          <w:tcPr>
            <w:tcW w:w="5000" w:type="pct"/>
            <w:gridSpan w:val="10"/>
            <w:hideMark/>
          </w:tcPr>
          <w:p w14:paraId="5139F8CE" w14:textId="7F6CD3E4" w:rsidR="00215846" w:rsidRPr="000C3EAB" w:rsidRDefault="00215846" w:rsidP="00215846">
            <w:pPr>
              <w:keepNext/>
              <w:keepLines/>
              <w:bidi/>
              <w:ind w:left="313"/>
              <w:jc w:val="left"/>
              <w:rPr>
                <w:b/>
                <w:bCs/>
                <w:color w:val="000000"/>
                <w:sz w:val="20"/>
                <w:lang w:eastAsia="zh-CN"/>
              </w:rPr>
            </w:pPr>
            <w:r w:rsidRPr="000C3EAB">
              <w:rPr>
                <w:rFonts w:hint="cs"/>
                <w:b/>
                <w:bCs/>
                <w:color w:val="000000"/>
                <w:sz w:val="20"/>
                <w:rtl/>
                <w:lang w:eastAsia="zh-CN"/>
              </w:rPr>
              <w:t>ال</w:t>
            </w:r>
            <w:r w:rsidRPr="000C3EAB">
              <w:rPr>
                <w:b/>
                <w:bCs/>
                <w:color w:val="000000"/>
                <w:sz w:val="20"/>
                <w:rtl/>
                <w:lang w:eastAsia="zh-CN"/>
              </w:rPr>
              <w:t xml:space="preserve">قطاعات الفرعية </w:t>
            </w:r>
            <w:r w:rsidRPr="000C3EAB">
              <w:rPr>
                <w:rFonts w:hint="cs"/>
                <w:b/>
                <w:bCs/>
                <w:color w:val="000000"/>
                <w:sz w:val="20"/>
                <w:rtl/>
                <w:lang w:eastAsia="zh-CN"/>
              </w:rPr>
              <w:t>ل</w:t>
            </w:r>
            <w:r w:rsidRPr="000C3EAB">
              <w:rPr>
                <w:b/>
                <w:bCs/>
                <w:color w:val="000000"/>
                <w:sz w:val="20"/>
                <w:rtl/>
                <w:lang w:eastAsia="zh-CN"/>
              </w:rPr>
              <w:t xml:space="preserve">لتبريد </w:t>
            </w:r>
          </w:p>
        </w:tc>
      </w:tr>
      <w:tr w:rsidR="00215846" w:rsidRPr="000C3EAB" w14:paraId="66B62BED" w14:textId="77777777" w:rsidTr="005C7330">
        <w:trPr>
          <w:trHeight w:val="20"/>
        </w:trPr>
        <w:tc>
          <w:tcPr>
            <w:tcW w:w="955" w:type="pct"/>
            <w:hideMark/>
          </w:tcPr>
          <w:p w14:paraId="12366B8C" w14:textId="4E945A2A" w:rsidR="00215846" w:rsidRPr="000C3EAB" w:rsidRDefault="00215846" w:rsidP="00215846">
            <w:pPr>
              <w:bidi/>
              <w:jc w:val="left"/>
              <w:rPr>
                <w:color w:val="000000"/>
                <w:sz w:val="20"/>
                <w:lang w:eastAsia="zh-CN"/>
              </w:rPr>
            </w:pPr>
            <w:r w:rsidRPr="000C3EAB">
              <w:rPr>
                <w:rFonts w:hint="cs"/>
                <w:rtl/>
              </w:rPr>
              <w:t>ال</w:t>
            </w:r>
            <w:r w:rsidRPr="000C3EAB">
              <w:rPr>
                <w:rtl/>
              </w:rPr>
              <w:t>محلي</w:t>
            </w:r>
          </w:p>
        </w:tc>
        <w:tc>
          <w:tcPr>
            <w:tcW w:w="425" w:type="pct"/>
          </w:tcPr>
          <w:p w14:paraId="4CC8A131" w14:textId="77777777" w:rsidR="00215846" w:rsidRPr="000C3EAB" w:rsidRDefault="00215846" w:rsidP="004F7B6E">
            <w:pPr>
              <w:bidi/>
              <w:jc w:val="left"/>
              <w:rPr>
                <w:color w:val="000000"/>
                <w:sz w:val="20"/>
                <w:lang w:eastAsia="zh-CN"/>
              </w:rPr>
            </w:pPr>
            <w:r w:rsidRPr="000C3EAB">
              <w:rPr>
                <w:color w:val="000000"/>
                <w:sz w:val="20"/>
                <w:lang w:eastAsia="zh-CN"/>
              </w:rPr>
              <w:t>0</w:t>
            </w:r>
          </w:p>
        </w:tc>
        <w:tc>
          <w:tcPr>
            <w:tcW w:w="471" w:type="pct"/>
          </w:tcPr>
          <w:p w14:paraId="47DCABA4" w14:textId="77777777" w:rsidR="00215846" w:rsidRPr="000C3EAB" w:rsidRDefault="00215846" w:rsidP="004F7B6E">
            <w:pPr>
              <w:bidi/>
              <w:jc w:val="left"/>
              <w:rPr>
                <w:color w:val="000000"/>
                <w:sz w:val="20"/>
                <w:lang w:eastAsia="zh-CN"/>
              </w:rPr>
            </w:pPr>
            <w:r w:rsidRPr="000C3EAB">
              <w:rPr>
                <w:color w:val="000000"/>
                <w:sz w:val="20"/>
                <w:lang w:eastAsia="zh-CN"/>
              </w:rPr>
              <w:t>45,892</w:t>
            </w:r>
          </w:p>
        </w:tc>
        <w:tc>
          <w:tcPr>
            <w:tcW w:w="425" w:type="pct"/>
          </w:tcPr>
          <w:p w14:paraId="77B1A06C" w14:textId="77777777" w:rsidR="00215846" w:rsidRPr="000C3EAB" w:rsidRDefault="00215846" w:rsidP="004F7B6E">
            <w:pPr>
              <w:bidi/>
              <w:jc w:val="left"/>
              <w:rPr>
                <w:color w:val="000000"/>
                <w:sz w:val="20"/>
                <w:lang w:eastAsia="zh-CN"/>
              </w:rPr>
            </w:pPr>
            <w:r w:rsidRPr="000C3EAB">
              <w:rPr>
                <w:color w:val="000000"/>
                <w:sz w:val="20"/>
                <w:lang w:eastAsia="zh-CN"/>
              </w:rPr>
              <w:t>0</w:t>
            </w:r>
          </w:p>
        </w:tc>
        <w:tc>
          <w:tcPr>
            <w:tcW w:w="471" w:type="pct"/>
          </w:tcPr>
          <w:p w14:paraId="74643403" w14:textId="77777777" w:rsidR="00215846" w:rsidRPr="000C3EAB" w:rsidRDefault="00215846" w:rsidP="004F7B6E">
            <w:pPr>
              <w:bidi/>
              <w:jc w:val="left"/>
              <w:rPr>
                <w:color w:val="000000"/>
                <w:sz w:val="20"/>
                <w:lang w:eastAsia="zh-CN"/>
              </w:rPr>
            </w:pPr>
            <w:r w:rsidRPr="000C3EAB">
              <w:rPr>
                <w:color w:val="000000"/>
                <w:sz w:val="20"/>
                <w:lang w:eastAsia="zh-CN"/>
              </w:rPr>
              <w:t>0</w:t>
            </w:r>
          </w:p>
        </w:tc>
        <w:tc>
          <w:tcPr>
            <w:tcW w:w="425" w:type="pct"/>
          </w:tcPr>
          <w:p w14:paraId="432C3CC5" w14:textId="77777777" w:rsidR="00215846" w:rsidRPr="000C3EAB" w:rsidRDefault="00215846" w:rsidP="004F7B6E">
            <w:pPr>
              <w:bidi/>
              <w:jc w:val="left"/>
              <w:rPr>
                <w:color w:val="000000"/>
                <w:sz w:val="20"/>
                <w:lang w:eastAsia="zh-CN"/>
              </w:rPr>
            </w:pPr>
            <w:r w:rsidRPr="000C3EAB">
              <w:rPr>
                <w:color w:val="000000"/>
                <w:sz w:val="20"/>
                <w:lang w:eastAsia="zh-CN"/>
              </w:rPr>
              <w:t>0</w:t>
            </w:r>
          </w:p>
        </w:tc>
        <w:tc>
          <w:tcPr>
            <w:tcW w:w="482" w:type="pct"/>
          </w:tcPr>
          <w:p w14:paraId="132417C7" w14:textId="77777777" w:rsidR="00215846" w:rsidRPr="000C3EAB" w:rsidRDefault="00215846" w:rsidP="004F7B6E">
            <w:pPr>
              <w:bidi/>
              <w:jc w:val="left"/>
              <w:rPr>
                <w:color w:val="000000"/>
                <w:sz w:val="20"/>
                <w:lang w:eastAsia="zh-CN"/>
              </w:rPr>
            </w:pPr>
            <w:r w:rsidRPr="000C3EAB">
              <w:rPr>
                <w:color w:val="000000"/>
                <w:sz w:val="20"/>
                <w:lang w:eastAsia="zh-CN"/>
              </w:rPr>
              <w:t>0</w:t>
            </w:r>
          </w:p>
        </w:tc>
        <w:tc>
          <w:tcPr>
            <w:tcW w:w="409" w:type="pct"/>
          </w:tcPr>
          <w:p w14:paraId="6AB0E856" w14:textId="77777777" w:rsidR="00215846" w:rsidRPr="000C3EAB" w:rsidRDefault="00215846" w:rsidP="004F7B6E">
            <w:pPr>
              <w:bidi/>
              <w:jc w:val="left"/>
              <w:rPr>
                <w:color w:val="000000"/>
                <w:sz w:val="20"/>
                <w:lang w:eastAsia="zh-CN"/>
              </w:rPr>
            </w:pPr>
            <w:r w:rsidRPr="000C3EAB">
              <w:rPr>
                <w:color w:val="000000"/>
                <w:sz w:val="20"/>
                <w:lang w:eastAsia="zh-CN"/>
              </w:rPr>
              <w:t>0</w:t>
            </w:r>
          </w:p>
        </w:tc>
        <w:tc>
          <w:tcPr>
            <w:tcW w:w="567" w:type="pct"/>
          </w:tcPr>
          <w:p w14:paraId="1FCE0A2E" w14:textId="77777777" w:rsidR="00215846" w:rsidRPr="000C3EAB" w:rsidRDefault="00215846" w:rsidP="004F7B6E">
            <w:pPr>
              <w:bidi/>
              <w:jc w:val="left"/>
              <w:rPr>
                <w:color w:val="000000"/>
                <w:sz w:val="20"/>
                <w:lang w:eastAsia="zh-CN"/>
              </w:rPr>
            </w:pPr>
            <w:r w:rsidRPr="000C3EAB">
              <w:rPr>
                <w:color w:val="000000"/>
                <w:sz w:val="20"/>
                <w:lang w:eastAsia="zh-CN"/>
              </w:rPr>
              <w:t>45,892</w:t>
            </w:r>
          </w:p>
        </w:tc>
        <w:tc>
          <w:tcPr>
            <w:tcW w:w="370" w:type="pct"/>
          </w:tcPr>
          <w:p w14:paraId="3E693F82" w14:textId="01285A58" w:rsidR="00215846" w:rsidRPr="000C3EAB" w:rsidRDefault="00215846" w:rsidP="004F7B6E">
            <w:pPr>
              <w:bidi/>
              <w:jc w:val="left"/>
              <w:rPr>
                <w:color w:val="000000"/>
                <w:sz w:val="20"/>
                <w:lang w:eastAsia="zh-CN"/>
              </w:rPr>
            </w:pPr>
            <w:r w:rsidRPr="000C3EAB">
              <w:rPr>
                <w:color w:val="000000"/>
                <w:sz w:val="20"/>
                <w:lang w:eastAsia="zh-CN"/>
              </w:rPr>
              <w:t>2.5</w:t>
            </w:r>
          </w:p>
        </w:tc>
      </w:tr>
      <w:tr w:rsidR="00215846" w:rsidRPr="000C3EAB" w14:paraId="10721136" w14:textId="77777777" w:rsidTr="005C7330">
        <w:trPr>
          <w:trHeight w:val="20"/>
        </w:trPr>
        <w:tc>
          <w:tcPr>
            <w:tcW w:w="955" w:type="pct"/>
            <w:hideMark/>
          </w:tcPr>
          <w:p w14:paraId="75C00ACC" w14:textId="28FF39C8" w:rsidR="00215846" w:rsidRPr="000C3EAB" w:rsidRDefault="00215846" w:rsidP="00215846">
            <w:pPr>
              <w:bidi/>
              <w:jc w:val="left"/>
              <w:rPr>
                <w:color w:val="000000"/>
                <w:sz w:val="20"/>
                <w:lang w:eastAsia="zh-CN"/>
              </w:rPr>
            </w:pPr>
            <w:r w:rsidRPr="000C3EAB">
              <w:rPr>
                <w:rFonts w:hint="cs"/>
                <w:rtl/>
              </w:rPr>
              <w:t>ال</w:t>
            </w:r>
            <w:r w:rsidRPr="000C3EAB">
              <w:rPr>
                <w:rtl/>
              </w:rPr>
              <w:t>تجاري (</w:t>
            </w:r>
            <w:r w:rsidRPr="000C3EAB">
              <w:rPr>
                <w:rFonts w:hint="cs"/>
                <w:rtl/>
              </w:rPr>
              <w:t>ال</w:t>
            </w:r>
            <w:r w:rsidRPr="000C3EAB">
              <w:rPr>
                <w:rtl/>
              </w:rPr>
              <w:t>صغير)</w:t>
            </w:r>
          </w:p>
        </w:tc>
        <w:tc>
          <w:tcPr>
            <w:tcW w:w="425" w:type="pct"/>
          </w:tcPr>
          <w:p w14:paraId="636B1CEF" w14:textId="77777777" w:rsidR="00215846" w:rsidRPr="000C3EAB" w:rsidRDefault="00215846" w:rsidP="004F7B6E">
            <w:pPr>
              <w:bidi/>
              <w:jc w:val="left"/>
              <w:rPr>
                <w:color w:val="000000"/>
                <w:sz w:val="20"/>
                <w:lang w:eastAsia="zh-CN"/>
              </w:rPr>
            </w:pPr>
            <w:r w:rsidRPr="000C3EAB">
              <w:rPr>
                <w:color w:val="000000"/>
                <w:sz w:val="20"/>
                <w:lang w:eastAsia="zh-CN"/>
              </w:rPr>
              <w:t>0</w:t>
            </w:r>
          </w:p>
        </w:tc>
        <w:tc>
          <w:tcPr>
            <w:tcW w:w="471" w:type="pct"/>
          </w:tcPr>
          <w:p w14:paraId="1F41DB29" w14:textId="77777777" w:rsidR="00215846" w:rsidRPr="000C3EAB" w:rsidRDefault="00215846" w:rsidP="004F7B6E">
            <w:pPr>
              <w:bidi/>
              <w:jc w:val="left"/>
              <w:rPr>
                <w:color w:val="000000"/>
                <w:sz w:val="20"/>
                <w:lang w:eastAsia="zh-CN"/>
              </w:rPr>
            </w:pPr>
            <w:r w:rsidRPr="000C3EAB">
              <w:rPr>
                <w:color w:val="000000"/>
                <w:sz w:val="20"/>
                <w:lang w:eastAsia="zh-CN"/>
              </w:rPr>
              <w:t>6,265</w:t>
            </w:r>
          </w:p>
        </w:tc>
        <w:tc>
          <w:tcPr>
            <w:tcW w:w="425" w:type="pct"/>
          </w:tcPr>
          <w:p w14:paraId="3C8181AC" w14:textId="77777777" w:rsidR="00215846" w:rsidRPr="000C3EAB" w:rsidRDefault="00215846" w:rsidP="004F7B6E">
            <w:pPr>
              <w:bidi/>
              <w:jc w:val="left"/>
              <w:rPr>
                <w:color w:val="000000"/>
                <w:sz w:val="20"/>
                <w:lang w:eastAsia="zh-CN"/>
              </w:rPr>
            </w:pPr>
            <w:r w:rsidRPr="000C3EAB">
              <w:rPr>
                <w:color w:val="000000"/>
                <w:sz w:val="20"/>
                <w:lang w:eastAsia="zh-CN"/>
              </w:rPr>
              <w:t>0</w:t>
            </w:r>
          </w:p>
        </w:tc>
        <w:tc>
          <w:tcPr>
            <w:tcW w:w="471" w:type="pct"/>
          </w:tcPr>
          <w:p w14:paraId="4F586BCA" w14:textId="77777777" w:rsidR="00215846" w:rsidRPr="000C3EAB" w:rsidRDefault="00215846" w:rsidP="004F7B6E">
            <w:pPr>
              <w:bidi/>
              <w:jc w:val="left"/>
              <w:rPr>
                <w:color w:val="000000"/>
                <w:sz w:val="20"/>
                <w:lang w:eastAsia="zh-CN"/>
              </w:rPr>
            </w:pPr>
            <w:r w:rsidRPr="000C3EAB">
              <w:rPr>
                <w:color w:val="000000"/>
                <w:sz w:val="20"/>
                <w:lang w:eastAsia="zh-CN"/>
              </w:rPr>
              <w:t>0</w:t>
            </w:r>
          </w:p>
        </w:tc>
        <w:tc>
          <w:tcPr>
            <w:tcW w:w="425" w:type="pct"/>
          </w:tcPr>
          <w:p w14:paraId="0E2C0917" w14:textId="77777777" w:rsidR="00215846" w:rsidRPr="000C3EAB" w:rsidRDefault="00215846" w:rsidP="004F7B6E">
            <w:pPr>
              <w:bidi/>
              <w:jc w:val="left"/>
              <w:rPr>
                <w:color w:val="000000"/>
                <w:sz w:val="20"/>
                <w:lang w:eastAsia="zh-CN"/>
              </w:rPr>
            </w:pPr>
            <w:r w:rsidRPr="000C3EAB">
              <w:rPr>
                <w:color w:val="000000"/>
                <w:sz w:val="20"/>
                <w:lang w:eastAsia="zh-CN"/>
              </w:rPr>
              <w:t>0</w:t>
            </w:r>
          </w:p>
        </w:tc>
        <w:tc>
          <w:tcPr>
            <w:tcW w:w="482" w:type="pct"/>
          </w:tcPr>
          <w:p w14:paraId="4A656FA0" w14:textId="77777777" w:rsidR="00215846" w:rsidRPr="000C3EAB" w:rsidRDefault="00215846" w:rsidP="004F7B6E">
            <w:pPr>
              <w:bidi/>
              <w:jc w:val="left"/>
              <w:rPr>
                <w:color w:val="000000"/>
                <w:sz w:val="20"/>
                <w:lang w:eastAsia="zh-CN"/>
              </w:rPr>
            </w:pPr>
            <w:r w:rsidRPr="000C3EAB">
              <w:rPr>
                <w:color w:val="000000"/>
                <w:sz w:val="20"/>
                <w:lang w:eastAsia="zh-CN"/>
              </w:rPr>
              <w:t>0</w:t>
            </w:r>
          </w:p>
        </w:tc>
        <w:tc>
          <w:tcPr>
            <w:tcW w:w="409" w:type="pct"/>
          </w:tcPr>
          <w:p w14:paraId="307836C6" w14:textId="77777777" w:rsidR="00215846" w:rsidRPr="000C3EAB" w:rsidRDefault="00215846" w:rsidP="004F7B6E">
            <w:pPr>
              <w:bidi/>
              <w:jc w:val="left"/>
              <w:rPr>
                <w:color w:val="000000"/>
                <w:sz w:val="20"/>
                <w:lang w:eastAsia="zh-CN"/>
              </w:rPr>
            </w:pPr>
            <w:r w:rsidRPr="000C3EAB">
              <w:rPr>
                <w:color w:val="000000"/>
                <w:sz w:val="20"/>
                <w:lang w:eastAsia="zh-CN"/>
              </w:rPr>
              <w:t>0</w:t>
            </w:r>
          </w:p>
        </w:tc>
        <w:tc>
          <w:tcPr>
            <w:tcW w:w="567" w:type="pct"/>
          </w:tcPr>
          <w:p w14:paraId="0EDA281E" w14:textId="77777777" w:rsidR="00215846" w:rsidRPr="000C3EAB" w:rsidRDefault="00215846" w:rsidP="004F7B6E">
            <w:pPr>
              <w:bidi/>
              <w:jc w:val="left"/>
              <w:rPr>
                <w:color w:val="000000"/>
                <w:sz w:val="20"/>
                <w:lang w:eastAsia="zh-CN"/>
              </w:rPr>
            </w:pPr>
            <w:r w:rsidRPr="000C3EAB">
              <w:rPr>
                <w:color w:val="000000"/>
                <w:sz w:val="20"/>
                <w:lang w:eastAsia="zh-CN"/>
              </w:rPr>
              <w:t>6,265</w:t>
            </w:r>
          </w:p>
        </w:tc>
        <w:tc>
          <w:tcPr>
            <w:tcW w:w="370" w:type="pct"/>
          </w:tcPr>
          <w:p w14:paraId="6241C6BC" w14:textId="25241EE8" w:rsidR="00215846" w:rsidRPr="000C3EAB" w:rsidRDefault="00215846" w:rsidP="004F7B6E">
            <w:pPr>
              <w:bidi/>
              <w:jc w:val="left"/>
              <w:rPr>
                <w:color w:val="000000"/>
                <w:sz w:val="20"/>
                <w:lang w:eastAsia="zh-CN"/>
              </w:rPr>
            </w:pPr>
            <w:r w:rsidRPr="000C3EAB">
              <w:rPr>
                <w:color w:val="000000"/>
                <w:sz w:val="20"/>
                <w:lang w:eastAsia="zh-CN"/>
              </w:rPr>
              <w:t>0.3</w:t>
            </w:r>
          </w:p>
        </w:tc>
      </w:tr>
      <w:tr w:rsidR="00215846" w:rsidRPr="000C3EAB" w14:paraId="2BC223E7" w14:textId="77777777" w:rsidTr="005C7330">
        <w:trPr>
          <w:trHeight w:val="20"/>
        </w:trPr>
        <w:tc>
          <w:tcPr>
            <w:tcW w:w="955" w:type="pct"/>
            <w:hideMark/>
          </w:tcPr>
          <w:p w14:paraId="030B0236" w14:textId="73E68345" w:rsidR="00215846" w:rsidRPr="000C3EAB" w:rsidRDefault="00215846" w:rsidP="00215846">
            <w:pPr>
              <w:bidi/>
              <w:jc w:val="left"/>
              <w:rPr>
                <w:color w:val="000000"/>
                <w:sz w:val="20"/>
                <w:lang w:eastAsia="zh-CN"/>
              </w:rPr>
            </w:pPr>
            <w:r w:rsidRPr="000C3EAB">
              <w:rPr>
                <w:rFonts w:hint="cs"/>
                <w:rtl/>
              </w:rPr>
              <w:t>ال</w:t>
            </w:r>
            <w:r w:rsidRPr="000C3EAB">
              <w:rPr>
                <w:rtl/>
              </w:rPr>
              <w:t>تجاري (</w:t>
            </w:r>
            <w:r w:rsidRPr="000C3EAB">
              <w:rPr>
                <w:rFonts w:hint="cs"/>
                <w:rtl/>
              </w:rPr>
              <w:t>ال</w:t>
            </w:r>
            <w:r w:rsidRPr="000C3EAB">
              <w:rPr>
                <w:rtl/>
              </w:rPr>
              <w:t>كبير)</w:t>
            </w:r>
          </w:p>
        </w:tc>
        <w:tc>
          <w:tcPr>
            <w:tcW w:w="425" w:type="pct"/>
          </w:tcPr>
          <w:p w14:paraId="586090EE" w14:textId="77777777" w:rsidR="00215846" w:rsidRPr="000C3EAB" w:rsidRDefault="00215846" w:rsidP="004F7B6E">
            <w:pPr>
              <w:bidi/>
              <w:jc w:val="left"/>
              <w:rPr>
                <w:color w:val="000000"/>
                <w:sz w:val="20"/>
                <w:lang w:eastAsia="zh-CN"/>
              </w:rPr>
            </w:pPr>
            <w:r w:rsidRPr="000C3EAB">
              <w:rPr>
                <w:color w:val="000000"/>
                <w:sz w:val="20"/>
                <w:lang w:eastAsia="zh-CN"/>
              </w:rPr>
              <w:t>0</w:t>
            </w:r>
          </w:p>
        </w:tc>
        <w:tc>
          <w:tcPr>
            <w:tcW w:w="471" w:type="pct"/>
          </w:tcPr>
          <w:p w14:paraId="0BA4E6F7" w14:textId="77777777" w:rsidR="00215846" w:rsidRPr="000C3EAB" w:rsidRDefault="00215846" w:rsidP="004F7B6E">
            <w:pPr>
              <w:bidi/>
              <w:jc w:val="left"/>
              <w:rPr>
                <w:color w:val="000000"/>
                <w:sz w:val="20"/>
                <w:lang w:eastAsia="zh-CN"/>
              </w:rPr>
            </w:pPr>
            <w:r w:rsidRPr="000C3EAB">
              <w:rPr>
                <w:color w:val="000000"/>
                <w:sz w:val="20"/>
                <w:lang w:eastAsia="zh-CN"/>
              </w:rPr>
              <w:t>0</w:t>
            </w:r>
          </w:p>
        </w:tc>
        <w:tc>
          <w:tcPr>
            <w:tcW w:w="425" w:type="pct"/>
          </w:tcPr>
          <w:p w14:paraId="503D3672" w14:textId="77777777" w:rsidR="00215846" w:rsidRPr="000C3EAB" w:rsidRDefault="00215846" w:rsidP="004F7B6E">
            <w:pPr>
              <w:bidi/>
              <w:jc w:val="left"/>
              <w:rPr>
                <w:color w:val="000000"/>
                <w:sz w:val="20"/>
                <w:lang w:eastAsia="zh-CN"/>
              </w:rPr>
            </w:pPr>
            <w:r w:rsidRPr="000C3EAB">
              <w:rPr>
                <w:color w:val="000000"/>
                <w:sz w:val="20"/>
                <w:lang w:eastAsia="zh-CN"/>
              </w:rPr>
              <w:t>0</w:t>
            </w:r>
          </w:p>
        </w:tc>
        <w:tc>
          <w:tcPr>
            <w:tcW w:w="471" w:type="pct"/>
          </w:tcPr>
          <w:p w14:paraId="575E8D67" w14:textId="77777777" w:rsidR="00215846" w:rsidRPr="000C3EAB" w:rsidRDefault="00215846" w:rsidP="004F7B6E">
            <w:pPr>
              <w:bidi/>
              <w:jc w:val="left"/>
              <w:rPr>
                <w:color w:val="000000"/>
                <w:sz w:val="20"/>
                <w:lang w:eastAsia="zh-CN"/>
              </w:rPr>
            </w:pPr>
            <w:r w:rsidRPr="000C3EAB">
              <w:rPr>
                <w:color w:val="000000"/>
                <w:sz w:val="20"/>
                <w:lang w:eastAsia="zh-CN"/>
              </w:rPr>
              <w:t>418,827</w:t>
            </w:r>
          </w:p>
        </w:tc>
        <w:tc>
          <w:tcPr>
            <w:tcW w:w="425" w:type="pct"/>
          </w:tcPr>
          <w:p w14:paraId="61638806" w14:textId="77777777" w:rsidR="00215846" w:rsidRPr="000C3EAB" w:rsidRDefault="00215846" w:rsidP="004F7B6E">
            <w:pPr>
              <w:bidi/>
              <w:jc w:val="left"/>
              <w:rPr>
                <w:color w:val="000000"/>
                <w:sz w:val="20"/>
                <w:lang w:eastAsia="zh-CN"/>
              </w:rPr>
            </w:pPr>
            <w:r w:rsidRPr="000C3EAB">
              <w:rPr>
                <w:color w:val="000000"/>
                <w:sz w:val="20"/>
                <w:lang w:eastAsia="zh-CN"/>
              </w:rPr>
              <w:t>0</w:t>
            </w:r>
          </w:p>
        </w:tc>
        <w:tc>
          <w:tcPr>
            <w:tcW w:w="482" w:type="pct"/>
          </w:tcPr>
          <w:p w14:paraId="426645B1" w14:textId="77777777" w:rsidR="00215846" w:rsidRPr="000C3EAB" w:rsidRDefault="00215846" w:rsidP="004F7B6E">
            <w:pPr>
              <w:bidi/>
              <w:jc w:val="left"/>
              <w:rPr>
                <w:color w:val="000000"/>
                <w:sz w:val="20"/>
                <w:lang w:eastAsia="zh-CN"/>
              </w:rPr>
            </w:pPr>
            <w:r w:rsidRPr="000C3EAB">
              <w:rPr>
                <w:color w:val="000000"/>
                <w:sz w:val="20"/>
                <w:lang w:eastAsia="zh-CN"/>
              </w:rPr>
              <w:t>0</w:t>
            </w:r>
          </w:p>
        </w:tc>
        <w:tc>
          <w:tcPr>
            <w:tcW w:w="409" w:type="pct"/>
          </w:tcPr>
          <w:p w14:paraId="688C6646" w14:textId="77777777" w:rsidR="00215846" w:rsidRPr="000C3EAB" w:rsidRDefault="00215846" w:rsidP="004F7B6E">
            <w:pPr>
              <w:bidi/>
              <w:jc w:val="left"/>
              <w:rPr>
                <w:color w:val="000000"/>
                <w:sz w:val="20"/>
                <w:lang w:eastAsia="zh-CN"/>
              </w:rPr>
            </w:pPr>
            <w:r w:rsidRPr="000C3EAB">
              <w:rPr>
                <w:color w:val="000000"/>
                <w:sz w:val="20"/>
                <w:lang w:eastAsia="zh-CN"/>
              </w:rPr>
              <w:t>1,658</w:t>
            </w:r>
          </w:p>
        </w:tc>
        <w:tc>
          <w:tcPr>
            <w:tcW w:w="567" w:type="pct"/>
          </w:tcPr>
          <w:p w14:paraId="6D3C7680" w14:textId="77777777" w:rsidR="00215846" w:rsidRPr="000C3EAB" w:rsidRDefault="00215846" w:rsidP="004F7B6E">
            <w:pPr>
              <w:bidi/>
              <w:jc w:val="left"/>
              <w:rPr>
                <w:color w:val="000000"/>
                <w:sz w:val="20"/>
                <w:lang w:eastAsia="zh-CN"/>
              </w:rPr>
            </w:pPr>
            <w:r w:rsidRPr="000C3EAB">
              <w:rPr>
                <w:color w:val="000000"/>
                <w:sz w:val="20"/>
                <w:lang w:eastAsia="zh-CN"/>
              </w:rPr>
              <w:t>420,485</w:t>
            </w:r>
          </w:p>
        </w:tc>
        <w:tc>
          <w:tcPr>
            <w:tcW w:w="370" w:type="pct"/>
          </w:tcPr>
          <w:p w14:paraId="439AFBFE" w14:textId="4060835E" w:rsidR="00215846" w:rsidRPr="000C3EAB" w:rsidRDefault="00215846" w:rsidP="004F7B6E">
            <w:pPr>
              <w:bidi/>
              <w:jc w:val="left"/>
              <w:rPr>
                <w:color w:val="000000"/>
                <w:sz w:val="20"/>
                <w:lang w:eastAsia="zh-CN"/>
              </w:rPr>
            </w:pPr>
            <w:r w:rsidRPr="000C3EAB">
              <w:rPr>
                <w:color w:val="000000"/>
                <w:sz w:val="20"/>
                <w:lang w:eastAsia="zh-CN"/>
              </w:rPr>
              <w:t>23.1</w:t>
            </w:r>
          </w:p>
        </w:tc>
      </w:tr>
      <w:tr w:rsidR="00215846" w:rsidRPr="000C3EAB" w14:paraId="599F893A" w14:textId="77777777" w:rsidTr="005C7330">
        <w:trPr>
          <w:trHeight w:val="20"/>
        </w:trPr>
        <w:tc>
          <w:tcPr>
            <w:tcW w:w="955" w:type="pct"/>
            <w:hideMark/>
          </w:tcPr>
          <w:p w14:paraId="51E82C95" w14:textId="5474C74B" w:rsidR="00215846" w:rsidRPr="000C3EAB" w:rsidRDefault="00215846" w:rsidP="00215846">
            <w:pPr>
              <w:bidi/>
              <w:jc w:val="left"/>
              <w:rPr>
                <w:color w:val="000000"/>
                <w:sz w:val="20"/>
                <w:lang w:eastAsia="zh-CN"/>
              </w:rPr>
            </w:pPr>
            <w:r w:rsidRPr="000C3EAB">
              <w:rPr>
                <w:rFonts w:hint="cs"/>
                <w:rtl/>
              </w:rPr>
              <w:t>ال</w:t>
            </w:r>
            <w:r w:rsidRPr="000C3EAB">
              <w:rPr>
                <w:rtl/>
              </w:rPr>
              <w:t>صناعي</w:t>
            </w:r>
          </w:p>
        </w:tc>
        <w:tc>
          <w:tcPr>
            <w:tcW w:w="425" w:type="pct"/>
          </w:tcPr>
          <w:p w14:paraId="53033DE6" w14:textId="77777777" w:rsidR="00215846" w:rsidRPr="000C3EAB" w:rsidRDefault="00215846" w:rsidP="004F7B6E">
            <w:pPr>
              <w:bidi/>
              <w:jc w:val="left"/>
              <w:rPr>
                <w:color w:val="000000"/>
                <w:sz w:val="20"/>
                <w:lang w:eastAsia="zh-CN"/>
              </w:rPr>
            </w:pPr>
            <w:r w:rsidRPr="000C3EAB">
              <w:rPr>
                <w:color w:val="000000"/>
                <w:sz w:val="20"/>
                <w:lang w:eastAsia="zh-CN"/>
              </w:rPr>
              <w:t>0</w:t>
            </w:r>
          </w:p>
        </w:tc>
        <w:tc>
          <w:tcPr>
            <w:tcW w:w="471" w:type="pct"/>
          </w:tcPr>
          <w:p w14:paraId="3E6A7E5E" w14:textId="77777777" w:rsidR="00215846" w:rsidRPr="000C3EAB" w:rsidRDefault="00215846" w:rsidP="004F7B6E">
            <w:pPr>
              <w:bidi/>
              <w:jc w:val="left"/>
              <w:rPr>
                <w:color w:val="000000"/>
                <w:sz w:val="20"/>
                <w:lang w:eastAsia="zh-CN"/>
              </w:rPr>
            </w:pPr>
            <w:r w:rsidRPr="000C3EAB">
              <w:rPr>
                <w:color w:val="000000"/>
                <w:sz w:val="20"/>
                <w:lang w:eastAsia="zh-CN"/>
              </w:rPr>
              <w:t>0</w:t>
            </w:r>
          </w:p>
        </w:tc>
        <w:tc>
          <w:tcPr>
            <w:tcW w:w="425" w:type="pct"/>
          </w:tcPr>
          <w:p w14:paraId="167E9F83" w14:textId="77777777" w:rsidR="00215846" w:rsidRPr="000C3EAB" w:rsidRDefault="00215846" w:rsidP="004F7B6E">
            <w:pPr>
              <w:bidi/>
              <w:jc w:val="left"/>
              <w:rPr>
                <w:color w:val="000000"/>
                <w:sz w:val="20"/>
                <w:lang w:eastAsia="zh-CN"/>
              </w:rPr>
            </w:pPr>
            <w:r w:rsidRPr="000C3EAB">
              <w:rPr>
                <w:color w:val="000000"/>
                <w:sz w:val="20"/>
                <w:lang w:eastAsia="zh-CN"/>
              </w:rPr>
              <w:t>0</w:t>
            </w:r>
          </w:p>
        </w:tc>
        <w:tc>
          <w:tcPr>
            <w:tcW w:w="471" w:type="pct"/>
          </w:tcPr>
          <w:p w14:paraId="12BA2362" w14:textId="77777777" w:rsidR="00215846" w:rsidRPr="000C3EAB" w:rsidRDefault="00215846" w:rsidP="004F7B6E">
            <w:pPr>
              <w:bidi/>
              <w:jc w:val="left"/>
              <w:rPr>
                <w:color w:val="000000"/>
                <w:sz w:val="20"/>
                <w:lang w:eastAsia="zh-CN"/>
              </w:rPr>
            </w:pPr>
            <w:r w:rsidRPr="000C3EAB">
              <w:rPr>
                <w:color w:val="000000"/>
                <w:sz w:val="20"/>
                <w:lang w:eastAsia="zh-CN"/>
              </w:rPr>
              <w:t>22,902</w:t>
            </w:r>
          </w:p>
        </w:tc>
        <w:tc>
          <w:tcPr>
            <w:tcW w:w="425" w:type="pct"/>
          </w:tcPr>
          <w:p w14:paraId="09EC2253" w14:textId="77777777" w:rsidR="00215846" w:rsidRPr="000C3EAB" w:rsidRDefault="00215846" w:rsidP="004F7B6E">
            <w:pPr>
              <w:bidi/>
              <w:jc w:val="left"/>
              <w:rPr>
                <w:color w:val="000000"/>
                <w:sz w:val="20"/>
                <w:lang w:eastAsia="zh-CN"/>
              </w:rPr>
            </w:pPr>
            <w:r w:rsidRPr="000C3EAB">
              <w:rPr>
                <w:color w:val="000000"/>
                <w:sz w:val="20"/>
                <w:lang w:eastAsia="zh-CN"/>
              </w:rPr>
              <w:t>0</w:t>
            </w:r>
          </w:p>
        </w:tc>
        <w:tc>
          <w:tcPr>
            <w:tcW w:w="482" w:type="pct"/>
          </w:tcPr>
          <w:p w14:paraId="42ED74B6" w14:textId="77777777" w:rsidR="00215846" w:rsidRPr="000C3EAB" w:rsidRDefault="00215846" w:rsidP="004F7B6E">
            <w:pPr>
              <w:bidi/>
              <w:jc w:val="left"/>
              <w:rPr>
                <w:color w:val="000000"/>
                <w:sz w:val="20"/>
                <w:lang w:eastAsia="zh-CN"/>
              </w:rPr>
            </w:pPr>
            <w:r w:rsidRPr="000C3EAB">
              <w:rPr>
                <w:color w:val="000000"/>
                <w:sz w:val="20"/>
                <w:lang w:eastAsia="zh-CN"/>
              </w:rPr>
              <w:t>0</w:t>
            </w:r>
          </w:p>
        </w:tc>
        <w:tc>
          <w:tcPr>
            <w:tcW w:w="409" w:type="pct"/>
          </w:tcPr>
          <w:p w14:paraId="2AA34A8D" w14:textId="77777777" w:rsidR="00215846" w:rsidRPr="000C3EAB" w:rsidRDefault="00215846" w:rsidP="004F7B6E">
            <w:pPr>
              <w:bidi/>
              <w:jc w:val="left"/>
              <w:rPr>
                <w:color w:val="000000"/>
                <w:sz w:val="20"/>
                <w:lang w:eastAsia="zh-CN"/>
              </w:rPr>
            </w:pPr>
            <w:r w:rsidRPr="000C3EAB">
              <w:rPr>
                <w:color w:val="000000"/>
                <w:sz w:val="20"/>
                <w:lang w:eastAsia="zh-CN"/>
              </w:rPr>
              <w:t>10,366</w:t>
            </w:r>
          </w:p>
        </w:tc>
        <w:tc>
          <w:tcPr>
            <w:tcW w:w="567" w:type="pct"/>
          </w:tcPr>
          <w:p w14:paraId="556FD44B" w14:textId="77777777" w:rsidR="00215846" w:rsidRPr="000C3EAB" w:rsidRDefault="00215846" w:rsidP="004F7B6E">
            <w:pPr>
              <w:bidi/>
              <w:jc w:val="left"/>
              <w:rPr>
                <w:color w:val="000000"/>
                <w:sz w:val="20"/>
                <w:lang w:eastAsia="zh-CN"/>
              </w:rPr>
            </w:pPr>
            <w:r w:rsidRPr="000C3EAB">
              <w:rPr>
                <w:color w:val="000000"/>
                <w:sz w:val="20"/>
                <w:lang w:eastAsia="zh-CN"/>
              </w:rPr>
              <w:t>33,269</w:t>
            </w:r>
          </w:p>
        </w:tc>
        <w:tc>
          <w:tcPr>
            <w:tcW w:w="370" w:type="pct"/>
          </w:tcPr>
          <w:p w14:paraId="3E302F9E" w14:textId="7AA903F6" w:rsidR="00215846" w:rsidRPr="000C3EAB" w:rsidRDefault="00215846" w:rsidP="004F7B6E">
            <w:pPr>
              <w:bidi/>
              <w:jc w:val="left"/>
              <w:rPr>
                <w:color w:val="000000"/>
                <w:sz w:val="20"/>
                <w:lang w:eastAsia="zh-CN"/>
              </w:rPr>
            </w:pPr>
            <w:r w:rsidRPr="000C3EAB">
              <w:rPr>
                <w:color w:val="000000"/>
                <w:sz w:val="20"/>
                <w:lang w:eastAsia="zh-CN"/>
              </w:rPr>
              <w:t>1.8</w:t>
            </w:r>
          </w:p>
        </w:tc>
      </w:tr>
      <w:tr w:rsidR="00215846" w:rsidRPr="000C3EAB" w14:paraId="064CFA27" w14:textId="77777777" w:rsidTr="005C7330">
        <w:trPr>
          <w:trHeight w:val="20"/>
        </w:trPr>
        <w:tc>
          <w:tcPr>
            <w:tcW w:w="955" w:type="pct"/>
            <w:hideMark/>
          </w:tcPr>
          <w:p w14:paraId="58606530" w14:textId="07C4216C" w:rsidR="00215846" w:rsidRPr="000C3EAB" w:rsidRDefault="00215846" w:rsidP="00215846">
            <w:pPr>
              <w:bidi/>
              <w:jc w:val="left"/>
              <w:rPr>
                <w:color w:val="000000"/>
                <w:sz w:val="20"/>
                <w:lang w:eastAsia="zh-CN"/>
              </w:rPr>
            </w:pPr>
            <w:r w:rsidRPr="000C3EAB">
              <w:rPr>
                <w:rFonts w:hint="cs"/>
                <w:rtl/>
              </w:rPr>
              <w:t>ال</w:t>
            </w:r>
            <w:r w:rsidRPr="000C3EAB">
              <w:rPr>
                <w:rtl/>
              </w:rPr>
              <w:t>نقل</w:t>
            </w:r>
          </w:p>
        </w:tc>
        <w:tc>
          <w:tcPr>
            <w:tcW w:w="425" w:type="pct"/>
          </w:tcPr>
          <w:p w14:paraId="0516CA97" w14:textId="77777777" w:rsidR="00215846" w:rsidRPr="000C3EAB" w:rsidRDefault="00215846" w:rsidP="004F7B6E">
            <w:pPr>
              <w:bidi/>
              <w:jc w:val="left"/>
              <w:rPr>
                <w:color w:val="000000"/>
                <w:sz w:val="20"/>
                <w:lang w:eastAsia="zh-CN"/>
              </w:rPr>
            </w:pPr>
            <w:r w:rsidRPr="000C3EAB">
              <w:rPr>
                <w:color w:val="000000"/>
                <w:sz w:val="20"/>
                <w:lang w:eastAsia="zh-CN"/>
              </w:rPr>
              <w:t>0</w:t>
            </w:r>
          </w:p>
        </w:tc>
        <w:tc>
          <w:tcPr>
            <w:tcW w:w="471" w:type="pct"/>
          </w:tcPr>
          <w:p w14:paraId="5666C8C3" w14:textId="77777777" w:rsidR="00215846" w:rsidRPr="000C3EAB" w:rsidRDefault="00215846" w:rsidP="004F7B6E">
            <w:pPr>
              <w:bidi/>
              <w:jc w:val="left"/>
              <w:rPr>
                <w:color w:val="000000"/>
                <w:sz w:val="20"/>
                <w:lang w:eastAsia="zh-CN"/>
              </w:rPr>
            </w:pPr>
            <w:r w:rsidRPr="000C3EAB">
              <w:rPr>
                <w:color w:val="000000"/>
                <w:sz w:val="20"/>
                <w:lang w:eastAsia="zh-CN"/>
              </w:rPr>
              <w:t>0</w:t>
            </w:r>
          </w:p>
        </w:tc>
        <w:tc>
          <w:tcPr>
            <w:tcW w:w="425" w:type="pct"/>
          </w:tcPr>
          <w:p w14:paraId="4030CCBD" w14:textId="77777777" w:rsidR="00215846" w:rsidRPr="000C3EAB" w:rsidRDefault="00215846" w:rsidP="004F7B6E">
            <w:pPr>
              <w:bidi/>
              <w:jc w:val="left"/>
              <w:rPr>
                <w:color w:val="000000"/>
                <w:sz w:val="20"/>
                <w:lang w:eastAsia="zh-CN"/>
              </w:rPr>
            </w:pPr>
            <w:r w:rsidRPr="000C3EAB">
              <w:rPr>
                <w:color w:val="000000"/>
                <w:sz w:val="20"/>
                <w:lang w:eastAsia="zh-CN"/>
              </w:rPr>
              <w:t>0</w:t>
            </w:r>
          </w:p>
        </w:tc>
        <w:tc>
          <w:tcPr>
            <w:tcW w:w="471" w:type="pct"/>
          </w:tcPr>
          <w:p w14:paraId="2B2B37B8" w14:textId="77777777" w:rsidR="00215846" w:rsidRPr="000C3EAB" w:rsidRDefault="00215846" w:rsidP="004F7B6E">
            <w:pPr>
              <w:bidi/>
              <w:jc w:val="left"/>
              <w:rPr>
                <w:color w:val="000000"/>
                <w:sz w:val="20"/>
                <w:lang w:eastAsia="zh-CN"/>
              </w:rPr>
            </w:pPr>
            <w:r w:rsidRPr="000C3EAB">
              <w:rPr>
                <w:color w:val="000000"/>
                <w:sz w:val="20"/>
                <w:lang w:eastAsia="zh-CN"/>
              </w:rPr>
              <w:t>36,040</w:t>
            </w:r>
          </w:p>
        </w:tc>
        <w:tc>
          <w:tcPr>
            <w:tcW w:w="425" w:type="pct"/>
          </w:tcPr>
          <w:p w14:paraId="34054524" w14:textId="77777777" w:rsidR="00215846" w:rsidRPr="000C3EAB" w:rsidRDefault="00215846" w:rsidP="004F7B6E">
            <w:pPr>
              <w:bidi/>
              <w:jc w:val="left"/>
              <w:rPr>
                <w:color w:val="000000"/>
                <w:sz w:val="20"/>
                <w:lang w:eastAsia="zh-CN"/>
              </w:rPr>
            </w:pPr>
            <w:r w:rsidRPr="000C3EAB">
              <w:rPr>
                <w:color w:val="000000"/>
                <w:sz w:val="20"/>
                <w:lang w:eastAsia="zh-CN"/>
              </w:rPr>
              <w:t>0</w:t>
            </w:r>
          </w:p>
        </w:tc>
        <w:tc>
          <w:tcPr>
            <w:tcW w:w="482" w:type="pct"/>
          </w:tcPr>
          <w:p w14:paraId="493A51DD" w14:textId="77777777" w:rsidR="00215846" w:rsidRPr="000C3EAB" w:rsidRDefault="00215846" w:rsidP="004F7B6E">
            <w:pPr>
              <w:bidi/>
              <w:jc w:val="left"/>
              <w:rPr>
                <w:color w:val="000000"/>
                <w:sz w:val="20"/>
                <w:lang w:eastAsia="zh-CN"/>
              </w:rPr>
            </w:pPr>
            <w:r w:rsidRPr="000C3EAB">
              <w:rPr>
                <w:color w:val="000000"/>
                <w:sz w:val="20"/>
                <w:lang w:eastAsia="zh-CN"/>
              </w:rPr>
              <w:t>0</w:t>
            </w:r>
          </w:p>
        </w:tc>
        <w:tc>
          <w:tcPr>
            <w:tcW w:w="409" w:type="pct"/>
          </w:tcPr>
          <w:p w14:paraId="5D6378AE" w14:textId="77777777" w:rsidR="00215846" w:rsidRPr="000C3EAB" w:rsidRDefault="00215846" w:rsidP="004F7B6E">
            <w:pPr>
              <w:bidi/>
              <w:jc w:val="left"/>
              <w:rPr>
                <w:color w:val="000000"/>
                <w:sz w:val="20"/>
                <w:lang w:eastAsia="zh-CN"/>
              </w:rPr>
            </w:pPr>
            <w:r w:rsidRPr="000C3EAB">
              <w:rPr>
                <w:color w:val="000000"/>
                <w:sz w:val="20"/>
                <w:lang w:eastAsia="zh-CN"/>
              </w:rPr>
              <w:t>0</w:t>
            </w:r>
          </w:p>
        </w:tc>
        <w:tc>
          <w:tcPr>
            <w:tcW w:w="567" w:type="pct"/>
          </w:tcPr>
          <w:p w14:paraId="4C198C8B" w14:textId="77777777" w:rsidR="00215846" w:rsidRPr="000C3EAB" w:rsidRDefault="00215846" w:rsidP="004F7B6E">
            <w:pPr>
              <w:bidi/>
              <w:jc w:val="left"/>
              <w:rPr>
                <w:color w:val="000000"/>
                <w:sz w:val="20"/>
                <w:lang w:eastAsia="zh-CN"/>
              </w:rPr>
            </w:pPr>
            <w:r w:rsidRPr="000C3EAB">
              <w:rPr>
                <w:color w:val="000000"/>
                <w:sz w:val="20"/>
                <w:lang w:eastAsia="zh-CN"/>
              </w:rPr>
              <w:t>36,040</w:t>
            </w:r>
          </w:p>
        </w:tc>
        <w:tc>
          <w:tcPr>
            <w:tcW w:w="370" w:type="pct"/>
          </w:tcPr>
          <w:p w14:paraId="0B318877" w14:textId="35689D41" w:rsidR="00215846" w:rsidRPr="000C3EAB" w:rsidRDefault="00215846" w:rsidP="004F7B6E">
            <w:pPr>
              <w:bidi/>
              <w:jc w:val="left"/>
              <w:rPr>
                <w:color w:val="000000"/>
                <w:sz w:val="20"/>
                <w:lang w:eastAsia="zh-CN"/>
              </w:rPr>
            </w:pPr>
            <w:r w:rsidRPr="000C3EAB">
              <w:rPr>
                <w:color w:val="000000"/>
                <w:sz w:val="20"/>
                <w:lang w:eastAsia="zh-CN"/>
              </w:rPr>
              <w:t>2.0</w:t>
            </w:r>
          </w:p>
        </w:tc>
      </w:tr>
      <w:tr w:rsidR="00215846" w:rsidRPr="000C3EAB" w14:paraId="7CA64A35" w14:textId="77777777" w:rsidTr="00C35228">
        <w:trPr>
          <w:trHeight w:val="20"/>
        </w:trPr>
        <w:tc>
          <w:tcPr>
            <w:tcW w:w="5000" w:type="pct"/>
            <w:gridSpan w:val="10"/>
            <w:hideMark/>
          </w:tcPr>
          <w:p w14:paraId="52255121" w14:textId="130EEB57" w:rsidR="00215846" w:rsidRPr="000C3EAB" w:rsidRDefault="00215846" w:rsidP="00215846">
            <w:pPr>
              <w:bidi/>
              <w:ind w:left="313"/>
              <w:jc w:val="left"/>
              <w:rPr>
                <w:b/>
                <w:bCs/>
                <w:color w:val="000000" w:themeColor="text1"/>
                <w:sz w:val="20"/>
                <w:lang w:eastAsia="zh-CN"/>
              </w:rPr>
            </w:pPr>
            <w:r w:rsidRPr="000C3EAB">
              <w:rPr>
                <w:rFonts w:hint="cs"/>
                <w:b/>
                <w:bCs/>
                <w:color w:val="000000" w:themeColor="text1"/>
                <w:sz w:val="20"/>
                <w:rtl/>
                <w:lang w:eastAsia="zh-CN"/>
              </w:rPr>
              <w:t>ال</w:t>
            </w:r>
            <w:r w:rsidRPr="000C3EAB">
              <w:rPr>
                <w:b/>
                <w:bCs/>
                <w:color w:val="000000" w:themeColor="text1"/>
                <w:sz w:val="20"/>
                <w:rtl/>
                <w:lang w:eastAsia="zh-CN"/>
              </w:rPr>
              <w:t xml:space="preserve">قطاعات </w:t>
            </w:r>
            <w:r w:rsidRPr="000C3EAB">
              <w:rPr>
                <w:rFonts w:hint="cs"/>
                <w:b/>
                <w:bCs/>
                <w:color w:val="000000" w:themeColor="text1"/>
                <w:sz w:val="20"/>
                <w:rtl/>
                <w:lang w:eastAsia="zh-CN"/>
              </w:rPr>
              <w:t>ال</w:t>
            </w:r>
            <w:r w:rsidRPr="000C3EAB">
              <w:rPr>
                <w:b/>
                <w:bCs/>
                <w:color w:val="000000" w:themeColor="text1"/>
                <w:sz w:val="20"/>
                <w:rtl/>
                <w:lang w:eastAsia="zh-CN"/>
              </w:rPr>
              <w:t>فرعية لتكييف الهواء</w:t>
            </w:r>
          </w:p>
        </w:tc>
      </w:tr>
      <w:tr w:rsidR="00215846" w:rsidRPr="000C3EAB" w14:paraId="6C03F81E" w14:textId="77777777" w:rsidTr="005C7330">
        <w:trPr>
          <w:trHeight w:val="20"/>
        </w:trPr>
        <w:tc>
          <w:tcPr>
            <w:tcW w:w="955" w:type="pct"/>
            <w:hideMark/>
          </w:tcPr>
          <w:p w14:paraId="1279D0B0" w14:textId="41FD6418" w:rsidR="00215846" w:rsidRPr="000C3EAB" w:rsidRDefault="00215846" w:rsidP="00215846">
            <w:pPr>
              <w:bidi/>
              <w:jc w:val="left"/>
              <w:rPr>
                <w:color w:val="000000"/>
                <w:sz w:val="20"/>
                <w:lang w:eastAsia="zh-CN"/>
              </w:rPr>
            </w:pPr>
            <w:r w:rsidRPr="000C3EAB">
              <w:rPr>
                <w:rFonts w:hint="cs"/>
                <w:rtl/>
              </w:rPr>
              <w:t>ال</w:t>
            </w:r>
            <w:r w:rsidRPr="000C3EAB">
              <w:rPr>
                <w:rtl/>
              </w:rPr>
              <w:t>سكني</w:t>
            </w:r>
          </w:p>
        </w:tc>
        <w:tc>
          <w:tcPr>
            <w:tcW w:w="425" w:type="pct"/>
          </w:tcPr>
          <w:p w14:paraId="6647A61C" w14:textId="77777777" w:rsidR="00215846" w:rsidRPr="000C3EAB" w:rsidRDefault="00215846" w:rsidP="004F7B6E">
            <w:pPr>
              <w:bidi/>
              <w:jc w:val="left"/>
              <w:rPr>
                <w:color w:val="000000"/>
                <w:sz w:val="20"/>
                <w:lang w:eastAsia="zh-CN"/>
              </w:rPr>
            </w:pPr>
            <w:r w:rsidRPr="000C3EAB">
              <w:rPr>
                <w:color w:val="000000"/>
                <w:sz w:val="20"/>
                <w:lang w:eastAsia="zh-CN"/>
              </w:rPr>
              <w:t>23,233</w:t>
            </w:r>
          </w:p>
        </w:tc>
        <w:tc>
          <w:tcPr>
            <w:tcW w:w="471" w:type="pct"/>
          </w:tcPr>
          <w:p w14:paraId="65BC6686" w14:textId="77777777" w:rsidR="00215846" w:rsidRPr="000C3EAB" w:rsidRDefault="00215846" w:rsidP="004F7B6E">
            <w:pPr>
              <w:bidi/>
              <w:jc w:val="left"/>
              <w:rPr>
                <w:color w:val="000000"/>
                <w:sz w:val="20"/>
                <w:lang w:eastAsia="zh-CN"/>
              </w:rPr>
            </w:pPr>
            <w:r w:rsidRPr="000C3EAB">
              <w:rPr>
                <w:color w:val="000000"/>
                <w:sz w:val="20"/>
                <w:lang w:eastAsia="zh-CN"/>
              </w:rPr>
              <w:t>0</w:t>
            </w:r>
          </w:p>
        </w:tc>
        <w:tc>
          <w:tcPr>
            <w:tcW w:w="425" w:type="pct"/>
          </w:tcPr>
          <w:p w14:paraId="07B6012B" w14:textId="77777777" w:rsidR="00215846" w:rsidRPr="000C3EAB" w:rsidRDefault="00215846" w:rsidP="004F7B6E">
            <w:pPr>
              <w:bidi/>
              <w:jc w:val="left"/>
              <w:rPr>
                <w:color w:val="000000"/>
                <w:sz w:val="20"/>
                <w:lang w:eastAsia="zh-CN"/>
              </w:rPr>
            </w:pPr>
            <w:r w:rsidRPr="000C3EAB">
              <w:rPr>
                <w:color w:val="000000"/>
                <w:sz w:val="20"/>
                <w:lang w:eastAsia="zh-CN"/>
              </w:rPr>
              <w:t>0</w:t>
            </w:r>
          </w:p>
        </w:tc>
        <w:tc>
          <w:tcPr>
            <w:tcW w:w="471" w:type="pct"/>
          </w:tcPr>
          <w:p w14:paraId="6C5783F8" w14:textId="77777777" w:rsidR="00215846" w:rsidRPr="000C3EAB" w:rsidRDefault="00215846" w:rsidP="004F7B6E">
            <w:pPr>
              <w:bidi/>
              <w:jc w:val="left"/>
              <w:rPr>
                <w:color w:val="000000"/>
                <w:sz w:val="20"/>
                <w:lang w:eastAsia="zh-CN"/>
              </w:rPr>
            </w:pPr>
            <w:r w:rsidRPr="000C3EAB">
              <w:rPr>
                <w:color w:val="000000"/>
                <w:sz w:val="20"/>
                <w:lang w:eastAsia="zh-CN"/>
              </w:rPr>
              <w:t>0</w:t>
            </w:r>
          </w:p>
        </w:tc>
        <w:tc>
          <w:tcPr>
            <w:tcW w:w="425" w:type="pct"/>
          </w:tcPr>
          <w:p w14:paraId="746EA785" w14:textId="77777777" w:rsidR="00215846" w:rsidRPr="000C3EAB" w:rsidRDefault="00215846" w:rsidP="004F7B6E">
            <w:pPr>
              <w:bidi/>
              <w:jc w:val="left"/>
              <w:rPr>
                <w:color w:val="000000"/>
                <w:sz w:val="20"/>
                <w:lang w:eastAsia="zh-CN"/>
              </w:rPr>
            </w:pPr>
            <w:r w:rsidRPr="000C3EAB">
              <w:rPr>
                <w:color w:val="000000"/>
                <w:sz w:val="20"/>
                <w:lang w:eastAsia="zh-CN"/>
              </w:rPr>
              <w:t>0</w:t>
            </w:r>
          </w:p>
        </w:tc>
        <w:tc>
          <w:tcPr>
            <w:tcW w:w="482" w:type="pct"/>
          </w:tcPr>
          <w:p w14:paraId="541D7ED8" w14:textId="77777777" w:rsidR="00215846" w:rsidRPr="000C3EAB" w:rsidRDefault="00215846" w:rsidP="004F7B6E">
            <w:pPr>
              <w:bidi/>
              <w:jc w:val="left"/>
              <w:rPr>
                <w:color w:val="000000"/>
                <w:sz w:val="20"/>
                <w:lang w:eastAsia="zh-CN"/>
              </w:rPr>
            </w:pPr>
            <w:r w:rsidRPr="000C3EAB">
              <w:rPr>
                <w:color w:val="000000"/>
                <w:sz w:val="20"/>
                <w:lang w:eastAsia="zh-CN"/>
              </w:rPr>
              <w:t>379,737</w:t>
            </w:r>
          </w:p>
        </w:tc>
        <w:tc>
          <w:tcPr>
            <w:tcW w:w="409" w:type="pct"/>
          </w:tcPr>
          <w:p w14:paraId="0A98031B" w14:textId="77777777" w:rsidR="00215846" w:rsidRPr="000C3EAB" w:rsidRDefault="00215846" w:rsidP="004F7B6E">
            <w:pPr>
              <w:bidi/>
              <w:jc w:val="left"/>
              <w:rPr>
                <w:color w:val="000000"/>
                <w:sz w:val="20"/>
                <w:lang w:eastAsia="zh-CN"/>
              </w:rPr>
            </w:pPr>
            <w:r w:rsidRPr="000C3EAB">
              <w:rPr>
                <w:color w:val="000000"/>
                <w:sz w:val="20"/>
                <w:lang w:eastAsia="zh-CN"/>
              </w:rPr>
              <w:t>0</w:t>
            </w:r>
          </w:p>
        </w:tc>
        <w:tc>
          <w:tcPr>
            <w:tcW w:w="567" w:type="pct"/>
          </w:tcPr>
          <w:p w14:paraId="04BBE619" w14:textId="77777777" w:rsidR="00215846" w:rsidRPr="000C3EAB" w:rsidRDefault="00215846" w:rsidP="004F7B6E">
            <w:pPr>
              <w:bidi/>
              <w:jc w:val="left"/>
              <w:rPr>
                <w:color w:val="000000"/>
                <w:sz w:val="20"/>
                <w:lang w:eastAsia="zh-CN"/>
              </w:rPr>
            </w:pPr>
            <w:r w:rsidRPr="000C3EAB">
              <w:rPr>
                <w:color w:val="000000"/>
                <w:sz w:val="20"/>
                <w:lang w:eastAsia="zh-CN"/>
              </w:rPr>
              <w:t>402,970</w:t>
            </w:r>
          </w:p>
        </w:tc>
        <w:tc>
          <w:tcPr>
            <w:tcW w:w="370" w:type="pct"/>
          </w:tcPr>
          <w:p w14:paraId="377704E8" w14:textId="1825D235" w:rsidR="00215846" w:rsidRPr="000C3EAB" w:rsidRDefault="00215846" w:rsidP="004F7B6E">
            <w:pPr>
              <w:bidi/>
              <w:jc w:val="left"/>
              <w:rPr>
                <w:color w:val="000000"/>
                <w:sz w:val="20"/>
                <w:lang w:eastAsia="zh-CN"/>
              </w:rPr>
            </w:pPr>
            <w:r w:rsidRPr="000C3EAB">
              <w:rPr>
                <w:color w:val="000000"/>
                <w:sz w:val="20"/>
                <w:lang w:eastAsia="zh-CN"/>
              </w:rPr>
              <w:t>22.1</w:t>
            </w:r>
          </w:p>
        </w:tc>
      </w:tr>
      <w:tr w:rsidR="00215846" w:rsidRPr="000C3EAB" w14:paraId="77BA8802" w14:textId="77777777" w:rsidTr="005C7330">
        <w:trPr>
          <w:trHeight w:val="20"/>
        </w:trPr>
        <w:tc>
          <w:tcPr>
            <w:tcW w:w="955" w:type="pct"/>
            <w:hideMark/>
          </w:tcPr>
          <w:p w14:paraId="6F528DCF" w14:textId="5D486AB8" w:rsidR="00215846" w:rsidRPr="000C3EAB" w:rsidRDefault="00215846" w:rsidP="00215846">
            <w:pPr>
              <w:bidi/>
              <w:jc w:val="left"/>
              <w:rPr>
                <w:color w:val="000000"/>
                <w:sz w:val="20"/>
                <w:lang w:eastAsia="zh-CN"/>
              </w:rPr>
            </w:pPr>
            <w:r w:rsidRPr="000C3EAB">
              <w:rPr>
                <w:rFonts w:hint="cs"/>
                <w:rtl/>
              </w:rPr>
              <w:t>ال</w:t>
            </w:r>
            <w:r w:rsidRPr="000C3EAB">
              <w:rPr>
                <w:rtl/>
              </w:rPr>
              <w:t>تجاري و</w:t>
            </w:r>
            <w:r w:rsidRPr="000C3EAB">
              <w:rPr>
                <w:rFonts w:hint="cs"/>
                <w:rtl/>
              </w:rPr>
              <w:t>ال</w:t>
            </w:r>
            <w:r w:rsidRPr="000C3EAB">
              <w:rPr>
                <w:rtl/>
              </w:rPr>
              <w:t>صناعي</w:t>
            </w:r>
          </w:p>
        </w:tc>
        <w:tc>
          <w:tcPr>
            <w:tcW w:w="425" w:type="pct"/>
          </w:tcPr>
          <w:p w14:paraId="4D17223A" w14:textId="77777777" w:rsidR="00215846" w:rsidRPr="000C3EAB" w:rsidRDefault="00215846" w:rsidP="004F7B6E">
            <w:pPr>
              <w:bidi/>
              <w:jc w:val="left"/>
              <w:rPr>
                <w:color w:val="000000"/>
                <w:sz w:val="20"/>
                <w:lang w:eastAsia="zh-CN"/>
              </w:rPr>
            </w:pPr>
            <w:r w:rsidRPr="000C3EAB">
              <w:rPr>
                <w:color w:val="000000"/>
                <w:sz w:val="20"/>
                <w:lang w:eastAsia="zh-CN"/>
              </w:rPr>
              <w:t>0</w:t>
            </w:r>
          </w:p>
        </w:tc>
        <w:tc>
          <w:tcPr>
            <w:tcW w:w="471" w:type="pct"/>
          </w:tcPr>
          <w:p w14:paraId="0B88F7CB" w14:textId="77777777" w:rsidR="00215846" w:rsidRPr="000C3EAB" w:rsidRDefault="00215846" w:rsidP="004F7B6E">
            <w:pPr>
              <w:bidi/>
              <w:jc w:val="left"/>
              <w:rPr>
                <w:color w:val="000000"/>
                <w:sz w:val="20"/>
                <w:lang w:eastAsia="zh-CN"/>
              </w:rPr>
            </w:pPr>
            <w:r w:rsidRPr="000C3EAB">
              <w:rPr>
                <w:color w:val="000000"/>
                <w:sz w:val="20"/>
                <w:lang w:eastAsia="zh-CN"/>
              </w:rPr>
              <w:t>1,361</w:t>
            </w:r>
          </w:p>
        </w:tc>
        <w:tc>
          <w:tcPr>
            <w:tcW w:w="425" w:type="pct"/>
          </w:tcPr>
          <w:p w14:paraId="2096EFBA" w14:textId="77777777" w:rsidR="00215846" w:rsidRPr="000C3EAB" w:rsidRDefault="00215846" w:rsidP="004F7B6E">
            <w:pPr>
              <w:bidi/>
              <w:jc w:val="left"/>
              <w:rPr>
                <w:color w:val="000000"/>
                <w:sz w:val="20"/>
                <w:lang w:eastAsia="zh-CN"/>
              </w:rPr>
            </w:pPr>
            <w:r w:rsidRPr="000C3EAB">
              <w:rPr>
                <w:color w:val="000000"/>
                <w:sz w:val="20"/>
                <w:lang w:eastAsia="zh-CN"/>
              </w:rPr>
              <w:t>0</w:t>
            </w:r>
          </w:p>
        </w:tc>
        <w:tc>
          <w:tcPr>
            <w:tcW w:w="471" w:type="pct"/>
          </w:tcPr>
          <w:p w14:paraId="59778943" w14:textId="77777777" w:rsidR="00215846" w:rsidRPr="000C3EAB" w:rsidRDefault="00215846" w:rsidP="004F7B6E">
            <w:pPr>
              <w:bidi/>
              <w:jc w:val="left"/>
              <w:rPr>
                <w:color w:val="000000"/>
                <w:sz w:val="20"/>
                <w:lang w:eastAsia="zh-CN"/>
              </w:rPr>
            </w:pPr>
            <w:r w:rsidRPr="000C3EAB">
              <w:rPr>
                <w:color w:val="000000"/>
                <w:sz w:val="20"/>
                <w:lang w:eastAsia="zh-CN"/>
              </w:rPr>
              <w:t>0</w:t>
            </w:r>
          </w:p>
        </w:tc>
        <w:tc>
          <w:tcPr>
            <w:tcW w:w="425" w:type="pct"/>
          </w:tcPr>
          <w:p w14:paraId="59D9AF3F" w14:textId="77777777" w:rsidR="00215846" w:rsidRPr="000C3EAB" w:rsidRDefault="00215846" w:rsidP="004F7B6E">
            <w:pPr>
              <w:bidi/>
              <w:jc w:val="left"/>
              <w:rPr>
                <w:color w:val="000000"/>
                <w:sz w:val="20"/>
                <w:lang w:eastAsia="zh-CN"/>
              </w:rPr>
            </w:pPr>
            <w:r w:rsidRPr="000C3EAB">
              <w:rPr>
                <w:color w:val="000000"/>
                <w:sz w:val="20"/>
                <w:lang w:eastAsia="zh-CN"/>
              </w:rPr>
              <w:t>10,787</w:t>
            </w:r>
          </w:p>
        </w:tc>
        <w:tc>
          <w:tcPr>
            <w:tcW w:w="482" w:type="pct"/>
          </w:tcPr>
          <w:p w14:paraId="0F24F0E9" w14:textId="77777777" w:rsidR="00215846" w:rsidRPr="000C3EAB" w:rsidRDefault="00215846" w:rsidP="004F7B6E">
            <w:pPr>
              <w:bidi/>
              <w:jc w:val="left"/>
              <w:rPr>
                <w:color w:val="000000"/>
                <w:sz w:val="20"/>
                <w:lang w:eastAsia="zh-CN"/>
              </w:rPr>
            </w:pPr>
            <w:r w:rsidRPr="000C3EAB">
              <w:rPr>
                <w:color w:val="000000"/>
                <w:sz w:val="20"/>
                <w:lang w:eastAsia="zh-CN"/>
              </w:rPr>
              <w:t>6,910</w:t>
            </w:r>
          </w:p>
        </w:tc>
        <w:tc>
          <w:tcPr>
            <w:tcW w:w="409" w:type="pct"/>
          </w:tcPr>
          <w:p w14:paraId="173AD923" w14:textId="77777777" w:rsidR="00215846" w:rsidRPr="000C3EAB" w:rsidRDefault="00215846" w:rsidP="004F7B6E">
            <w:pPr>
              <w:bidi/>
              <w:jc w:val="left"/>
              <w:rPr>
                <w:color w:val="000000"/>
                <w:sz w:val="20"/>
                <w:lang w:eastAsia="zh-CN"/>
              </w:rPr>
            </w:pPr>
            <w:r w:rsidRPr="000C3EAB">
              <w:rPr>
                <w:color w:val="000000"/>
                <w:sz w:val="20"/>
                <w:lang w:eastAsia="zh-CN"/>
              </w:rPr>
              <w:t>0</w:t>
            </w:r>
          </w:p>
        </w:tc>
        <w:tc>
          <w:tcPr>
            <w:tcW w:w="567" w:type="pct"/>
          </w:tcPr>
          <w:p w14:paraId="47A8D9EC" w14:textId="77777777" w:rsidR="00215846" w:rsidRPr="000C3EAB" w:rsidRDefault="00215846" w:rsidP="004F7B6E">
            <w:pPr>
              <w:bidi/>
              <w:jc w:val="left"/>
              <w:rPr>
                <w:color w:val="000000"/>
                <w:sz w:val="20"/>
                <w:lang w:eastAsia="zh-CN"/>
              </w:rPr>
            </w:pPr>
            <w:r w:rsidRPr="000C3EAB">
              <w:rPr>
                <w:color w:val="000000"/>
                <w:sz w:val="20"/>
                <w:lang w:eastAsia="zh-CN"/>
              </w:rPr>
              <w:t>19,058</w:t>
            </w:r>
          </w:p>
        </w:tc>
        <w:tc>
          <w:tcPr>
            <w:tcW w:w="370" w:type="pct"/>
          </w:tcPr>
          <w:p w14:paraId="33BD1424" w14:textId="13125E38" w:rsidR="00215846" w:rsidRPr="000C3EAB" w:rsidRDefault="00215846" w:rsidP="004F7B6E">
            <w:pPr>
              <w:bidi/>
              <w:jc w:val="left"/>
              <w:rPr>
                <w:color w:val="000000"/>
                <w:sz w:val="20"/>
                <w:lang w:eastAsia="zh-CN"/>
              </w:rPr>
            </w:pPr>
            <w:r w:rsidRPr="000C3EAB">
              <w:rPr>
                <w:color w:val="000000"/>
                <w:sz w:val="20"/>
                <w:lang w:eastAsia="zh-CN"/>
              </w:rPr>
              <w:t>1.0</w:t>
            </w:r>
          </w:p>
        </w:tc>
      </w:tr>
      <w:tr w:rsidR="00215846" w:rsidRPr="000C3EAB" w14:paraId="1F8961A2" w14:textId="77777777" w:rsidTr="005C7330">
        <w:trPr>
          <w:trHeight w:val="20"/>
        </w:trPr>
        <w:tc>
          <w:tcPr>
            <w:tcW w:w="955" w:type="pct"/>
            <w:hideMark/>
          </w:tcPr>
          <w:p w14:paraId="4A00BA40" w14:textId="43E456C5" w:rsidR="00215846" w:rsidRPr="000C3EAB" w:rsidRDefault="00215846" w:rsidP="00215846">
            <w:pPr>
              <w:bidi/>
              <w:jc w:val="left"/>
              <w:rPr>
                <w:color w:val="000000"/>
                <w:sz w:val="20"/>
                <w:lang w:eastAsia="zh-CN"/>
              </w:rPr>
            </w:pPr>
            <w:r w:rsidRPr="000C3EAB">
              <w:rPr>
                <w:rFonts w:hint="cs"/>
                <w:rtl/>
              </w:rPr>
              <w:t>ال</w:t>
            </w:r>
            <w:r w:rsidRPr="000C3EAB">
              <w:rPr>
                <w:rtl/>
              </w:rPr>
              <w:t>متنقل</w:t>
            </w:r>
          </w:p>
        </w:tc>
        <w:tc>
          <w:tcPr>
            <w:tcW w:w="425" w:type="pct"/>
          </w:tcPr>
          <w:p w14:paraId="18F5F71A" w14:textId="77777777" w:rsidR="00215846" w:rsidRPr="000C3EAB" w:rsidRDefault="00215846" w:rsidP="004F7B6E">
            <w:pPr>
              <w:bidi/>
              <w:jc w:val="left"/>
              <w:rPr>
                <w:color w:val="000000"/>
                <w:sz w:val="20"/>
                <w:lang w:eastAsia="zh-CN"/>
              </w:rPr>
            </w:pPr>
            <w:r w:rsidRPr="000C3EAB">
              <w:rPr>
                <w:color w:val="000000"/>
                <w:sz w:val="20"/>
                <w:lang w:eastAsia="zh-CN"/>
              </w:rPr>
              <w:t>0</w:t>
            </w:r>
          </w:p>
        </w:tc>
        <w:tc>
          <w:tcPr>
            <w:tcW w:w="471" w:type="pct"/>
          </w:tcPr>
          <w:p w14:paraId="2F156FB9" w14:textId="77777777" w:rsidR="00215846" w:rsidRPr="000C3EAB" w:rsidRDefault="00215846" w:rsidP="004F7B6E">
            <w:pPr>
              <w:bidi/>
              <w:jc w:val="left"/>
              <w:rPr>
                <w:color w:val="000000"/>
                <w:sz w:val="20"/>
                <w:lang w:eastAsia="zh-CN"/>
              </w:rPr>
            </w:pPr>
            <w:r w:rsidRPr="000C3EAB">
              <w:rPr>
                <w:color w:val="000000"/>
                <w:sz w:val="20"/>
                <w:lang w:eastAsia="zh-CN"/>
              </w:rPr>
              <w:t>710,513</w:t>
            </w:r>
          </w:p>
        </w:tc>
        <w:tc>
          <w:tcPr>
            <w:tcW w:w="425" w:type="pct"/>
          </w:tcPr>
          <w:p w14:paraId="646BC66D" w14:textId="77777777" w:rsidR="00215846" w:rsidRPr="000C3EAB" w:rsidRDefault="00215846" w:rsidP="004F7B6E">
            <w:pPr>
              <w:bidi/>
              <w:jc w:val="left"/>
              <w:rPr>
                <w:color w:val="000000"/>
                <w:sz w:val="20"/>
                <w:lang w:eastAsia="zh-CN"/>
              </w:rPr>
            </w:pPr>
            <w:r w:rsidRPr="000C3EAB">
              <w:rPr>
                <w:color w:val="000000"/>
                <w:sz w:val="20"/>
                <w:lang w:eastAsia="zh-CN"/>
              </w:rPr>
              <w:t>0</w:t>
            </w:r>
          </w:p>
        </w:tc>
        <w:tc>
          <w:tcPr>
            <w:tcW w:w="471" w:type="pct"/>
          </w:tcPr>
          <w:p w14:paraId="15A8229C" w14:textId="77777777" w:rsidR="00215846" w:rsidRPr="000C3EAB" w:rsidRDefault="00215846" w:rsidP="004F7B6E">
            <w:pPr>
              <w:bidi/>
              <w:jc w:val="left"/>
              <w:rPr>
                <w:color w:val="000000"/>
                <w:sz w:val="20"/>
                <w:lang w:eastAsia="zh-CN"/>
              </w:rPr>
            </w:pPr>
            <w:r w:rsidRPr="000C3EAB">
              <w:rPr>
                <w:color w:val="000000"/>
                <w:sz w:val="20"/>
                <w:lang w:eastAsia="zh-CN"/>
              </w:rPr>
              <w:t>0</w:t>
            </w:r>
          </w:p>
        </w:tc>
        <w:tc>
          <w:tcPr>
            <w:tcW w:w="425" w:type="pct"/>
          </w:tcPr>
          <w:p w14:paraId="6E447A6F" w14:textId="77777777" w:rsidR="00215846" w:rsidRPr="000C3EAB" w:rsidRDefault="00215846" w:rsidP="004F7B6E">
            <w:pPr>
              <w:bidi/>
              <w:jc w:val="left"/>
              <w:rPr>
                <w:color w:val="000000"/>
                <w:sz w:val="20"/>
                <w:lang w:eastAsia="zh-CN"/>
              </w:rPr>
            </w:pPr>
            <w:r w:rsidRPr="000C3EAB">
              <w:rPr>
                <w:color w:val="000000"/>
                <w:sz w:val="20"/>
                <w:lang w:eastAsia="zh-CN"/>
              </w:rPr>
              <w:t>0</w:t>
            </w:r>
          </w:p>
        </w:tc>
        <w:tc>
          <w:tcPr>
            <w:tcW w:w="482" w:type="pct"/>
          </w:tcPr>
          <w:p w14:paraId="5419E444" w14:textId="77777777" w:rsidR="00215846" w:rsidRPr="000C3EAB" w:rsidRDefault="00215846" w:rsidP="004F7B6E">
            <w:pPr>
              <w:bidi/>
              <w:jc w:val="left"/>
              <w:rPr>
                <w:color w:val="000000"/>
                <w:sz w:val="20"/>
                <w:lang w:eastAsia="zh-CN"/>
              </w:rPr>
            </w:pPr>
            <w:r w:rsidRPr="000C3EAB">
              <w:rPr>
                <w:color w:val="000000"/>
                <w:sz w:val="20"/>
                <w:lang w:eastAsia="zh-CN"/>
              </w:rPr>
              <w:t>0</w:t>
            </w:r>
          </w:p>
        </w:tc>
        <w:tc>
          <w:tcPr>
            <w:tcW w:w="409" w:type="pct"/>
          </w:tcPr>
          <w:p w14:paraId="0056ECEF" w14:textId="77777777" w:rsidR="00215846" w:rsidRPr="000C3EAB" w:rsidRDefault="00215846" w:rsidP="004F7B6E">
            <w:pPr>
              <w:bidi/>
              <w:jc w:val="left"/>
              <w:rPr>
                <w:color w:val="000000"/>
                <w:sz w:val="20"/>
                <w:lang w:eastAsia="zh-CN"/>
              </w:rPr>
            </w:pPr>
            <w:r w:rsidRPr="000C3EAB">
              <w:rPr>
                <w:color w:val="000000"/>
                <w:sz w:val="20"/>
                <w:lang w:eastAsia="zh-CN"/>
              </w:rPr>
              <w:t>0</w:t>
            </w:r>
          </w:p>
        </w:tc>
        <w:tc>
          <w:tcPr>
            <w:tcW w:w="567" w:type="pct"/>
          </w:tcPr>
          <w:p w14:paraId="21CC3357" w14:textId="77777777" w:rsidR="00215846" w:rsidRPr="000C3EAB" w:rsidRDefault="00215846" w:rsidP="004F7B6E">
            <w:pPr>
              <w:bidi/>
              <w:jc w:val="left"/>
              <w:rPr>
                <w:color w:val="000000"/>
                <w:sz w:val="20"/>
                <w:lang w:eastAsia="zh-CN"/>
              </w:rPr>
            </w:pPr>
            <w:r w:rsidRPr="000C3EAB">
              <w:rPr>
                <w:color w:val="000000"/>
                <w:sz w:val="20"/>
                <w:lang w:eastAsia="zh-CN"/>
              </w:rPr>
              <w:t>710,513</w:t>
            </w:r>
          </w:p>
        </w:tc>
        <w:tc>
          <w:tcPr>
            <w:tcW w:w="370" w:type="pct"/>
          </w:tcPr>
          <w:p w14:paraId="31DA5205" w14:textId="3F422541" w:rsidR="00215846" w:rsidRPr="000C3EAB" w:rsidRDefault="00215846" w:rsidP="004F7B6E">
            <w:pPr>
              <w:bidi/>
              <w:jc w:val="left"/>
              <w:rPr>
                <w:color w:val="000000"/>
                <w:sz w:val="20"/>
                <w:lang w:eastAsia="zh-CN"/>
              </w:rPr>
            </w:pPr>
            <w:r w:rsidRPr="000C3EAB">
              <w:rPr>
                <w:color w:val="000000"/>
                <w:sz w:val="20"/>
                <w:lang w:eastAsia="zh-CN"/>
              </w:rPr>
              <w:t>39.0</w:t>
            </w:r>
          </w:p>
        </w:tc>
      </w:tr>
      <w:tr w:rsidR="005C7330" w:rsidRPr="000C3EAB" w14:paraId="093C6DE1" w14:textId="77777777" w:rsidTr="005C7330">
        <w:trPr>
          <w:trHeight w:val="20"/>
        </w:trPr>
        <w:tc>
          <w:tcPr>
            <w:tcW w:w="955" w:type="pct"/>
            <w:hideMark/>
          </w:tcPr>
          <w:p w14:paraId="74735931" w14:textId="5A8CEBC4" w:rsidR="005C7330" w:rsidRPr="000C3EAB" w:rsidRDefault="005C7330" w:rsidP="005C7330">
            <w:pPr>
              <w:bidi/>
              <w:jc w:val="left"/>
              <w:rPr>
                <w:b/>
                <w:bCs/>
                <w:i/>
                <w:iCs/>
                <w:color w:val="000000"/>
                <w:sz w:val="20"/>
                <w:lang w:eastAsia="zh-CN"/>
              </w:rPr>
            </w:pPr>
            <w:r w:rsidRPr="000C3EAB">
              <w:rPr>
                <w:b/>
                <w:bCs/>
                <w:i/>
                <w:iCs/>
                <w:color w:val="000000"/>
                <w:sz w:val="20"/>
                <w:rtl/>
                <w:lang w:eastAsia="zh-CN"/>
              </w:rPr>
              <w:t>المجموع الفرعي</w:t>
            </w:r>
            <w:r w:rsidR="00215846" w:rsidRPr="000C3EAB">
              <w:rPr>
                <w:b/>
                <w:bCs/>
                <w:i/>
                <w:iCs/>
                <w:color w:val="000000"/>
                <w:sz w:val="20"/>
                <w:rtl/>
                <w:lang w:eastAsia="zh-CN"/>
              </w:rPr>
              <w:t xml:space="preserve"> </w:t>
            </w:r>
            <w:r w:rsidR="00215846" w:rsidRPr="000C3EAB">
              <w:rPr>
                <w:rFonts w:hint="cs"/>
                <w:b/>
                <w:bCs/>
                <w:i/>
                <w:iCs/>
                <w:color w:val="000000"/>
                <w:sz w:val="20"/>
                <w:rtl/>
                <w:lang w:eastAsia="zh-CN"/>
              </w:rPr>
              <w:t>لل</w:t>
            </w:r>
            <w:r w:rsidR="00215846" w:rsidRPr="000C3EAB">
              <w:rPr>
                <w:b/>
                <w:bCs/>
                <w:i/>
                <w:iCs/>
                <w:color w:val="000000"/>
                <w:sz w:val="20"/>
                <w:rtl/>
                <w:lang w:eastAsia="zh-CN"/>
              </w:rPr>
              <w:t>خدمة</w:t>
            </w:r>
          </w:p>
        </w:tc>
        <w:tc>
          <w:tcPr>
            <w:tcW w:w="425" w:type="pct"/>
          </w:tcPr>
          <w:p w14:paraId="0831A8BC" w14:textId="77777777" w:rsidR="005C7330" w:rsidRPr="000C3EAB" w:rsidRDefault="005C7330" w:rsidP="004F7B6E">
            <w:pPr>
              <w:bidi/>
              <w:jc w:val="left"/>
              <w:rPr>
                <w:b/>
                <w:bCs/>
                <w:i/>
                <w:iCs/>
                <w:color w:val="000000"/>
                <w:sz w:val="20"/>
                <w:lang w:eastAsia="zh-CN"/>
              </w:rPr>
            </w:pPr>
            <w:r w:rsidRPr="000C3EAB">
              <w:rPr>
                <w:b/>
                <w:bCs/>
                <w:i/>
                <w:iCs/>
                <w:color w:val="000000"/>
                <w:sz w:val="20"/>
                <w:lang w:eastAsia="zh-CN"/>
              </w:rPr>
              <w:t>23,233</w:t>
            </w:r>
          </w:p>
        </w:tc>
        <w:tc>
          <w:tcPr>
            <w:tcW w:w="471" w:type="pct"/>
          </w:tcPr>
          <w:p w14:paraId="7422F88E" w14:textId="77777777" w:rsidR="005C7330" w:rsidRPr="000C3EAB" w:rsidRDefault="005C7330" w:rsidP="004F7B6E">
            <w:pPr>
              <w:bidi/>
              <w:jc w:val="left"/>
              <w:rPr>
                <w:b/>
                <w:bCs/>
                <w:i/>
                <w:iCs/>
                <w:color w:val="000000"/>
                <w:sz w:val="20"/>
                <w:lang w:eastAsia="zh-CN"/>
              </w:rPr>
            </w:pPr>
            <w:r w:rsidRPr="000C3EAB">
              <w:rPr>
                <w:b/>
                <w:bCs/>
                <w:i/>
                <w:iCs/>
                <w:color w:val="000000"/>
                <w:sz w:val="20"/>
                <w:lang w:eastAsia="zh-CN"/>
              </w:rPr>
              <w:t>764,030</w:t>
            </w:r>
          </w:p>
        </w:tc>
        <w:tc>
          <w:tcPr>
            <w:tcW w:w="425" w:type="pct"/>
          </w:tcPr>
          <w:p w14:paraId="7CA64BA1" w14:textId="77777777" w:rsidR="005C7330" w:rsidRPr="000C3EAB" w:rsidRDefault="005C7330" w:rsidP="004F7B6E">
            <w:pPr>
              <w:bidi/>
              <w:jc w:val="left"/>
              <w:rPr>
                <w:b/>
                <w:bCs/>
                <w:i/>
                <w:iCs/>
                <w:color w:val="000000"/>
                <w:sz w:val="20"/>
                <w:lang w:eastAsia="zh-CN"/>
              </w:rPr>
            </w:pPr>
            <w:r w:rsidRPr="000C3EAB">
              <w:rPr>
                <w:b/>
                <w:bCs/>
                <w:i/>
                <w:iCs/>
                <w:color w:val="000000"/>
                <w:sz w:val="20"/>
                <w:lang w:eastAsia="zh-CN"/>
              </w:rPr>
              <w:t>0</w:t>
            </w:r>
          </w:p>
        </w:tc>
        <w:tc>
          <w:tcPr>
            <w:tcW w:w="471" w:type="pct"/>
          </w:tcPr>
          <w:p w14:paraId="12B05CFF" w14:textId="77777777" w:rsidR="005C7330" w:rsidRPr="000C3EAB" w:rsidRDefault="005C7330" w:rsidP="004F7B6E">
            <w:pPr>
              <w:bidi/>
              <w:jc w:val="left"/>
              <w:rPr>
                <w:b/>
                <w:bCs/>
                <w:i/>
                <w:iCs/>
                <w:color w:val="000000"/>
                <w:sz w:val="20"/>
                <w:lang w:eastAsia="zh-CN"/>
              </w:rPr>
            </w:pPr>
            <w:r w:rsidRPr="000C3EAB">
              <w:rPr>
                <w:b/>
                <w:bCs/>
                <w:i/>
                <w:iCs/>
                <w:color w:val="000000"/>
                <w:sz w:val="20"/>
                <w:lang w:eastAsia="zh-CN"/>
              </w:rPr>
              <w:t>477,769</w:t>
            </w:r>
          </w:p>
        </w:tc>
        <w:tc>
          <w:tcPr>
            <w:tcW w:w="425" w:type="pct"/>
          </w:tcPr>
          <w:p w14:paraId="12EC5FB5" w14:textId="77777777" w:rsidR="005C7330" w:rsidRPr="000C3EAB" w:rsidRDefault="005C7330" w:rsidP="004F7B6E">
            <w:pPr>
              <w:bidi/>
              <w:jc w:val="left"/>
              <w:rPr>
                <w:b/>
                <w:bCs/>
                <w:i/>
                <w:iCs/>
                <w:color w:val="000000"/>
                <w:sz w:val="20"/>
                <w:lang w:eastAsia="zh-CN"/>
              </w:rPr>
            </w:pPr>
            <w:r w:rsidRPr="000C3EAB">
              <w:rPr>
                <w:b/>
                <w:bCs/>
                <w:i/>
                <w:iCs/>
                <w:color w:val="000000"/>
                <w:sz w:val="20"/>
                <w:lang w:eastAsia="zh-CN"/>
              </w:rPr>
              <w:t>10,787</w:t>
            </w:r>
          </w:p>
        </w:tc>
        <w:tc>
          <w:tcPr>
            <w:tcW w:w="482" w:type="pct"/>
          </w:tcPr>
          <w:p w14:paraId="112057A8" w14:textId="77777777" w:rsidR="005C7330" w:rsidRPr="000C3EAB" w:rsidRDefault="005C7330" w:rsidP="004F7B6E">
            <w:pPr>
              <w:bidi/>
              <w:jc w:val="left"/>
              <w:rPr>
                <w:b/>
                <w:bCs/>
                <w:i/>
                <w:iCs/>
                <w:color w:val="000000"/>
                <w:sz w:val="20"/>
                <w:lang w:eastAsia="zh-CN"/>
              </w:rPr>
            </w:pPr>
            <w:r w:rsidRPr="000C3EAB">
              <w:rPr>
                <w:b/>
                <w:bCs/>
                <w:i/>
                <w:iCs/>
                <w:color w:val="000000"/>
                <w:sz w:val="20"/>
                <w:lang w:eastAsia="zh-CN"/>
              </w:rPr>
              <w:t>386,647</w:t>
            </w:r>
          </w:p>
        </w:tc>
        <w:tc>
          <w:tcPr>
            <w:tcW w:w="409" w:type="pct"/>
          </w:tcPr>
          <w:p w14:paraId="20CF84A7" w14:textId="77777777" w:rsidR="005C7330" w:rsidRPr="000C3EAB" w:rsidRDefault="005C7330" w:rsidP="004F7B6E">
            <w:pPr>
              <w:bidi/>
              <w:jc w:val="left"/>
              <w:rPr>
                <w:b/>
                <w:bCs/>
                <w:i/>
                <w:iCs/>
                <w:color w:val="000000"/>
                <w:sz w:val="20"/>
                <w:lang w:eastAsia="zh-CN"/>
              </w:rPr>
            </w:pPr>
            <w:r w:rsidRPr="000C3EAB">
              <w:rPr>
                <w:b/>
                <w:bCs/>
                <w:i/>
                <w:iCs/>
                <w:color w:val="000000"/>
                <w:sz w:val="20"/>
                <w:lang w:eastAsia="zh-CN"/>
              </w:rPr>
              <w:t>12,025</w:t>
            </w:r>
          </w:p>
        </w:tc>
        <w:tc>
          <w:tcPr>
            <w:tcW w:w="567" w:type="pct"/>
          </w:tcPr>
          <w:p w14:paraId="5420AC1F" w14:textId="77777777" w:rsidR="005C7330" w:rsidRPr="000C3EAB" w:rsidRDefault="005C7330" w:rsidP="004F7B6E">
            <w:pPr>
              <w:bidi/>
              <w:jc w:val="left"/>
              <w:rPr>
                <w:b/>
                <w:bCs/>
                <w:i/>
                <w:iCs/>
                <w:color w:val="000000"/>
                <w:sz w:val="20"/>
                <w:lang w:eastAsia="zh-CN"/>
              </w:rPr>
            </w:pPr>
            <w:r w:rsidRPr="000C3EAB">
              <w:rPr>
                <w:b/>
                <w:bCs/>
                <w:i/>
                <w:iCs/>
                <w:color w:val="000000"/>
                <w:sz w:val="20"/>
                <w:lang w:eastAsia="zh-CN"/>
              </w:rPr>
              <w:t>1,674,490</w:t>
            </w:r>
          </w:p>
        </w:tc>
        <w:tc>
          <w:tcPr>
            <w:tcW w:w="370" w:type="pct"/>
          </w:tcPr>
          <w:p w14:paraId="0477F69C" w14:textId="65B2B631" w:rsidR="005C7330" w:rsidRPr="000C3EAB" w:rsidRDefault="005C7330" w:rsidP="004F7B6E">
            <w:pPr>
              <w:bidi/>
              <w:jc w:val="left"/>
              <w:rPr>
                <w:b/>
                <w:bCs/>
                <w:i/>
                <w:iCs/>
                <w:color w:val="000000"/>
                <w:sz w:val="20"/>
                <w:lang w:eastAsia="zh-CN"/>
              </w:rPr>
            </w:pPr>
            <w:r w:rsidRPr="000C3EAB">
              <w:rPr>
                <w:b/>
                <w:bCs/>
                <w:i/>
                <w:iCs/>
                <w:color w:val="000000"/>
                <w:sz w:val="20"/>
                <w:lang w:eastAsia="zh-CN"/>
              </w:rPr>
              <w:t>91</w:t>
            </w:r>
            <w:r w:rsidR="00805282" w:rsidRPr="000C3EAB">
              <w:rPr>
                <w:b/>
                <w:bCs/>
                <w:i/>
                <w:iCs/>
                <w:color w:val="000000"/>
                <w:sz w:val="20"/>
                <w:lang w:eastAsia="zh-CN"/>
              </w:rPr>
              <w:t>.</w:t>
            </w:r>
            <w:r w:rsidRPr="000C3EAB">
              <w:rPr>
                <w:b/>
                <w:bCs/>
                <w:i/>
                <w:iCs/>
                <w:color w:val="000000"/>
                <w:sz w:val="20"/>
                <w:lang w:eastAsia="zh-CN"/>
              </w:rPr>
              <w:t>9</w:t>
            </w:r>
          </w:p>
        </w:tc>
      </w:tr>
      <w:tr w:rsidR="00215846" w:rsidRPr="000C3EAB" w14:paraId="113CA6F2" w14:textId="77777777" w:rsidTr="00C35228">
        <w:trPr>
          <w:trHeight w:val="227"/>
        </w:trPr>
        <w:tc>
          <w:tcPr>
            <w:tcW w:w="5000" w:type="pct"/>
            <w:gridSpan w:val="10"/>
            <w:vAlign w:val="center"/>
            <w:hideMark/>
          </w:tcPr>
          <w:p w14:paraId="6E5014D8" w14:textId="5E47A54F" w:rsidR="00215846" w:rsidRPr="000C3EAB" w:rsidRDefault="00215846" w:rsidP="00215846">
            <w:pPr>
              <w:bidi/>
              <w:jc w:val="center"/>
              <w:rPr>
                <w:b/>
                <w:bCs/>
                <w:color w:val="000000" w:themeColor="text1"/>
                <w:sz w:val="20"/>
                <w:lang w:eastAsia="zh-CN"/>
              </w:rPr>
            </w:pPr>
            <w:r w:rsidRPr="000C3EAB">
              <w:rPr>
                <w:b/>
                <w:bCs/>
                <w:color w:val="000000" w:themeColor="text1"/>
                <w:sz w:val="20"/>
                <w:rtl/>
                <w:lang w:eastAsia="zh-CN"/>
              </w:rPr>
              <w:t xml:space="preserve">التركيب والتجميع </w:t>
            </w:r>
            <w:r w:rsidRPr="000C3EAB">
              <w:rPr>
                <w:rFonts w:hint="cs"/>
                <w:b/>
                <w:bCs/>
                <w:color w:val="000000" w:themeColor="text1"/>
                <w:sz w:val="20"/>
                <w:rtl/>
                <w:lang w:eastAsia="zh-CN"/>
              </w:rPr>
              <w:t>ال</w:t>
            </w:r>
            <w:r w:rsidRPr="000C3EAB">
              <w:rPr>
                <w:b/>
                <w:bCs/>
                <w:color w:val="000000" w:themeColor="text1"/>
                <w:sz w:val="20"/>
                <w:rtl/>
                <w:lang w:eastAsia="zh-CN"/>
              </w:rPr>
              <w:t>محلي</w:t>
            </w:r>
          </w:p>
        </w:tc>
      </w:tr>
      <w:tr w:rsidR="00215846" w:rsidRPr="000C3EAB" w14:paraId="0413B54C" w14:textId="77777777" w:rsidTr="005C7330">
        <w:trPr>
          <w:trHeight w:val="20"/>
        </w:trPr>
        <w:tc>
          <w:tcPr>
            <w:tcW w:w="955" w:type="pct"/>
            <w:hideMark/>
          </w:tcPr>
          <w:p w14:paraId="5EDD4AC8" w14:textId="4F11A1FF" w:rsidR="00215846" w:rsidRPr="000C3EAB" w:rsidRDefault="00215846" w:rsidP="00215846">
            <w:pPr>
              <w:bidi/>
              <w:jc w:val="left"/>
              <w:rPr>
                <w:color w:val="000000"/>
                <w:sz w:val="20"/>
                <w:lang w:eastAsia="zh-CN"/>
              </w:rPr>
            </w:pPr>
            <w:r w:rsidRPr="000C3EAB">
              <w:rPr>
                <w:color w:val="000000"/>
                <w:sz w:val="20"/>
                <w:rtl/>
                <w:lang w:eastAsia="zh-CN"/>
              </w:rPr>
              <w:t>أجهزة تكييف الهواء التجارية والصناعية</w:t>
            </w:r>
          </w:p>
        </w:tc>
        <w:tc>
          <w:tcPr>
            <w:tcW w:w="425" w:type="pct"/>
          </w:tcPr>
          <w:p w14:paraId="6A8AD5B0" w14:textId="77777777" w:rsidR="00215846" w:rsidRPr="000C3EAB" w:rsidRDefault="00215846" w:rsidP="004F7B6E">
            <w:pPr>
              <w:bidi/>
              <w:jc w:val="left"/>
              <w:rPr>
                <w:color w:val="000000"/>
                <w:sz w:val="20"/>
                <w:lang w:eastAsia="zh-CN"/>
              </w:rPr>
            </w:pPr>
            <w:r w:rsidRPr="000C3EAB">
              <w:rPr>
                <w:color w:val="000000"/>
                <w:sz w:val="20"/>
                <w:lang w:eastAsia="zh-CN"/>
              </w:rPr>
              <w:t>0</w:t>
            </w:r>
          </w:p>
        </w:tc>
        <w:tc>
          <w:tcPr>
            <w:tcW w:w="471" w:type="pct"/>
          </w:tcPr>
          <w:p w14:paraId="6B34A484" w14:textId="77777777" w:rsidR="00215846" w:rsidRPr="000C3EAB" w:rsidRDefault="00215846" w:rsidP="004F7B6E">
            <w:pPr>
              <w:bidi/>
              <w:jc w:val="left"/>
              <w:rPr>
                <w:color w:val="000000"/>
                <w:sz w:val="20"/>
                <w:lang w:eastAsia="zh-CN"/>
              </w:rPr>
            </w:pPr>
            <w:r w:rsidRPr="000C3EAB">
              <w:rPr>
                <w:color w:val="000000"/>
                <w:sz w:val="20"/>
                <w:lang w:eastAsia="zh-CN"/>
              </w:rPr>
              <w:t>829</w:t>
            </w:r>
          </w:p>
        </w:tc>
        <w:tc>
          <w:tcPr>
            <w:tcW w:w="425" w:type="pct"/>
          </w:tcPr>
          <w:p w14:paraId="5D984527" w14:textId="77777777" w:rsidR="00215846" w:rsidRPr="000C3EAB" w:rsidRDefault="00215846" w:rsidP="004F7B6E">
            <w:pPr>
              <w:bidi/>
              <w:jc w:val="left"/>
              <w:rPr>
                <w:color w:val="000000"/>
                <w:sz w:val="20"/>
                <w:lang w:eastAsia="zh-CN"/>
              </w:rPr>
            </w:pPr>
            <w:r w:rsidRPr="000C3EAB">
              <w:rPr>
                <w:color w:val="000000"/>
                <w:sz w:val="20"/>
                <w:lang w:eastAsia="zh-CN"/>
              </w:rPr>
              <w:t>0</w:t>
            </w:r>
          </w:p>
        </w:tc>
        <w:tc>
          <w:tcPr>
            <w:tcW w:w="471" w:type="pct"/>
          </w:tcPr>
          <w:p w14:paraId="35A1C3E8" w14:textId="77777777" w:rsidR="00215846" w:rsidRPr="000C3EAB" w:rsidRDefault="00215846" w:rsidP="004F7B6E">
            <w:pPr>
              <w:bidi/>
              <w:jc w:val="left"/>
              <w:rPr>
                <w:color w:val="000000"/>
                <w:sz w:val="20"/>
                <w:lang w:eastAsia="zh-CN"/>
              </w:rPr>
            </w:pPr>
            <w:r w:rsidRPr="000C3EAB">
              <w:rPr>
                <w:color w:val="000000"/>
                <w:sz w:val="20"/>
                <w:lang w:eastAsia="zh-CN"/>
              </w:rPr>
              <w:t>0</w:t>
            </w:r>
          </w:p>
        </w:tc>
        <w:tc>
          <w:tcPr>
            <w:tcW w:w="425" w:type="pct"/>
          </w:tcPr>
          <w:p w14:paraId="19E573D9" w14:textId="77777777" w:rsidR="00215846" w:rsidRPr="000C3EAB" w:rsidRDefault="00215846" w:rsidP="004F7B6E">
            <w:pPr>
              <w:bidi/>
              <w:jc w:val="left"/>
              <w:rPr>
                <w:color w:val="000000"/>
                <w:sz w:val="20"/>
                <w:lang w:eastAsia="zh-CN"/>
              </w:rPr>
            </w:pPr>
            <w:r w:rsidRPr="000C3EAB">
              <w:rPr>
                <w:color w:val="000000"/>
                <w:sz w:val="20"/>
                <w:lang w:eastAsia="zh-CN"/>
              </w:rPr>
              <w:t>17,029</w:t>
            </w:r>
          </w:p>
        </w:tc>
        <w:tc>
          <w:tcPr>
            <w:tcW w:w="482" w:type="pct"/>
          </w:tcPr>
          <w:p w14:paraId="129A1A23" w14:textId="77777777" w:rsidR="00215846" w:rsidRPr="000C3EAB" w:rsidRDefault="00215846" w:rsidP="004F7B6E">
            <w:pPr>
              <w:bidi/>
              <w:jc w:val="left"/>
              <w:rPr>
                <w:color w:val="000000"/>
                <w:sz w:val="20"/>
                <w:lang w:eastAsia="zh-CN"/>
              </w:rPr>
            </w:pPr>
            <w:r w:rsidRPr="000C3EAB">
              <w:rPr>
                <w:color w:val="000000"/>
                <w:sz w:val="20"/>
                <w:lang w:eastAsia="zh-CN"/>
              </w:rPr>
              <w:t>13,005</w:t>
            </w:r>
          </w:p>
        </w:tc>
        <w:tc>
          <w:tcPr>
            <w:tcW w:w="409" w:type="pct"/>
          </w:tcPr>
          <w:p w14:paraId="3CE95D13" w14:textId="77777777" w:rsidR="00215846" w:rsidRPr="000C3EAB" w:rsidRDefault="00215846" w:rsidP="004F7B6E">
            <w:pPr>
              <w:bidi/>
              <w:jc w:val="left"/>
              <w:rPr>
                <w:color w:val="000000"/>
                <w:sz w:val="20"/>
                <w:lang w:eastAsia="zh-CN"/>
              </w:rPr>
            </w:pPr>
            <w:r w:rsidRPr="000C3EAB">
              <w:rPr>
                <w:color w:val="000000"/>
                <w:sz w:val="20"/>
                <w:lang w:eastAsia="zh-CN"/>
              </w:rPr>
              <w:t>0</w:t>
            </w:r>
          </w:p>
        </w:tc>
        <w:tc>
          <w:tcPr>
            <w:tcW w:w="567" w:type="pct"/>
          </w:tcPr>
          <w:p w14:paraId="5FA469C2" w14:textId="77777777" w:rsidR="00215846" w:rsidRPr="000C3EAB" w:rsidRDefault="00215846" w:rsidP="004F7B6E">
            <w:pPr>
              <w:bidi/>
              <w:jc w:val="left"/>
              <w:rPr>
                <w:color w:val="000000"/>
                <w:sz w:val="20"/>
                <w:lang w:eastAsia="zh-CN"/>
              </w:rPr>
            </w:pPr>
            <w:r w:rsidRPr="000C3EAB">
              <w:rPr>
                <w:color w:val="000000"/>
                <w:sz w:val="20"/>
                <w:lang w:eastAsia="zh-CN"/>
              </w:rPr>
              <w:t>30,863</w:t>
            </w:r>
          </w:p>
        </w:tc>
        <w:tc>
          <w:tcPr>
            <w:tcW w:w="370" w:type="pct"/>
          </w:tcPr>
          <w:p w14:paraId="417A18BC" w14:textId="09A01C81" w:rsidR="00215846" w:rsidRPr="000C3EAB" w:rsidRDefault="00215846" w:rsidP="004F7B6E">
            <w:pPr>
              <w:bidi/>
              <w:jc w:val="left"/>
              <w:rPr>
                <w:color w:val="000000"/>
                <w:sz w:val="20"/>
                <w:lang w:eastAsia="zh-CN"/>
              </w:rPr>
            </w:pPr>
            <w:r w:rsidRPr="000C3EAB">
              <w:rPr>
                <w:color w:val="000000"/>
                <w:sz w:val="20"/>
                <w:lang w:eastAsia="zh-CN"/>
              </w:rPr>
              <w:t>1.7</w:t>
            </w:r>
          </w:p>
        </w:tc>
      </w:tr>
      <w:tr w:rsidR="00215846" w:rsidRPr="000C3EAB" w14:paraId="75F75E45" w14:textId="77777777" w:rsidTr="005C7330">
        <w:trPr>
          <w:trHeight w:val="20"/>
        </w:trPr>
        <w:tc>
          <w:tcPr>
            <w:tcW w:w="955" w:type="pct"/>
            <w:hideMark/>
          </w:tcPr>
          <w:p w14:paraId="031EE5A7" w14:textId="4A0C5418" w:rsidR="00215846" w:rsidRPr="000C3EAB" w:rsidRDefault="00215846" w:rsidP="00215846">
            <w:pPr>
              <w:bidi/>
              <w:jc w:val="left"/>
              <w:rPr>
                <w:color w:val="000000"/>
                <w:sz w:val="20"/>
                <w:lang w:eastAsia="zh-CN"/>
              </w:rPr>
            </w:pPr>
            <w:r w:rsidRPr="000C3EAB">
              <w:rPr>
                <w:color w:val="000000"/>
                <w:sz w:val="20"/>
                <w:rtl/>
                <w:lang w:eastAsia="zh-CN"/>
              </w:rPr>
              <w:t>التبريد التجاري (</w:t>
            </w:r>
            <w:r w:rsidRPr="000C3EAB">
              <w:rPr>
                <w:rFonts w:hint="cs"/>
                <w:color w:val="000000"/>
                <w:sz w:val="20"/>
                <w:rtl/>
                <w:lang w:eastAsia="zh-CN"/>
              </w:rPr>
              <w:t>ال</w:t>
            </w:r>
            <w:r w:rsidRPr="000C3EAB">
              <w:rPr>
                <w:color w:val="000000"/>
                <w:sz w:val="20"/>
                <w:rtl/>
                <w:lang w:eastAsia="zh-CN"/>
              </w:rPr>
              <w:t>كبير)</w:t>
            </w:r>
          </w:p>
        </w:tc>
        <w:tc>
          <w:tcPr>
            <w:tcW w:w="425" w:type="pct"/>
          </w:tcPr>
          <w:p w14:paraId="535CDE41" w14:textId="77777777" w:rsidR="00215846" w:rsidRPr="000C3EAB" w:rsidRDefault="00215846" w:rsidP="004F7B6E">
            <w:pPr>
              <w:bidi/>
              <w:jc w:val="left"/>
              <w:rPr>
                <w:color w:val="000000"/>
                <w:sz w:val="20"/>
                <w:lang w:eastAsia="zh-CN"/>
              </w:rPr>
            </w:pPr>
            <w:r w:rsidRPr="000C3EAB">
              <w:rPr>
                <w:color w:val="000000"/>
                <w:sz w:val="20"/>
                <w:lang w:eastAsia="zh-CN"/>
              </w:rPr>
              <w:t>0</w:t>
            </w:r>
          </w:p>
        </w:tc>
        <w:tc>
          <w:tcPr>
            <w:tcW w:w="471" w:type="pct"/>
          </w:tcPr>
          <w:p w14:paraId="2CC7525C" w14:textId="77777777" w:rsidR="00215846" w:rsidRPr="000C3EAB" w:rsidRDefault="00215846" w:rsidP="004F7B6E">
            <w:pPr>
              <w:bidi/>
              <w:jc w:val="left"/>
              <w:rPr>
                <w:color w:val="000000"/>
                <w:sz w:val="20"/>
                <w:lang w:eastAsia="zh-CN"/>
              </w:rPr>
            </w:pPr>
            <w:r w:rsidRPr="000C3EAB">
              <w:rPr>
                <w:color w:val="000000"/>
                <w:sz w:val="20"/>
                <w:lang w:eastAsia="zh-CN"/>
              </w:rPr>
              <w:t>0</w:t>
            </w:r>
          </w:p>
        </w:tc>
        <w:tc>
          <w:tcPr>
            <w:tcW w:w="425" w:type="pct"/>
          </w:tcPr>
          <w:p w14:paraId="75AF6FBB" w14:textId="77777777" w:rsidR="00215846" w:rsidRPr="000C3EAB" w:rsidRDefault="00215846" w:rsidP="004F7B6E">
            <w:pPr>
              <w:bidi/>
              <w:jc w:val="left"/>
              <w:rPr>
                <w:color w:val="000000"/>
                <w:sz w:val="20"/>
                <w:lang w:eastAsia="zh-CN"/>
              </w:rPr>
            </w:pPr>
            <w:r w:rsidRPr="000C3EAB">
              <w:rPr>
                <w:color w:val="000000"/>
                <w:sz w:val="20"/>
                <w:lang w:eastAsia="zh-CN"/>
              </w:rPr>
              <w:t>0</w:t>
            </w:r>
          </w:p>
        </w:tc>
        <w:tc>
          <w:tcPr>
            <w:tcW w:w="471" w:type="pct"/>
          </w:tcPr>
          <w:p w14:paraId="665E50BE" w14:textId="77777777" w:rsidR="00215846" w:rsidRPr="000C3EAB" w:rsidRDefault="00215846" w:rsidP="004F7B6E">
            <w:pPr>
              <w:bidi/>
              <w:jc w:val="left"/>
              <w:rPr>
                <w:color w:val="000000"/>
                <w:sz w:val="20"/>
                <w:lang w:eastAsia="zh-CN"/>
              </w:rPr>
            </w:pPr>
            <w:r w:rsidRPr="000C3EAB">
              <w:rPr>
                <w:color w:val="000000"/>
                <w:sz w:val="20"/>
                <w:lang w:eastAsia="zh-CN"/>
              </w:rPr>
              <w:t>92,275</w:t>
            </w:r>
          </w:p>
        </w:tc>
        <w:tc>
          <w:tcPr>
            <w:tcW w:w="425" w:type="pct"/>
          </w:tcPr>
          <w:p w14:paraId="4B4C73F2" w14:textId="77777777" w:rsidR="00215846" w:rsidRPr="000C3EAB" w:rsidRDefault="00215846" w:rsidP="004F7B6E">
            <w:pPr>
              <w:bidi/>
              <w:jc w:val="left"/>
              <w:rPr>
                <w:color w:val="000000"/>
                <w:sz w:val="20"/>
                <w:lang w:eastAsia="zh-CN"/>
              </w:rPr>
            </w:pPr>
            <w:r w:rsidRPr="000C3EAB">
              <w:rPr>
                <w:color w:val="000000"/>
                <w:sz w:val="20"/>
                <w:lang w:eastAsia="zh-CN"/>
              </w:rPr>
              <w:t>0</w:t>
            </w:r>
          </w:p>
        </w:tc>
        <w:tc>
          <w:tcPr>
            <w:tcW w:w="482" w:type="pct"/>
          </w:tcPr>
          <w:p w14:paraId="4F08EC78" w14:textId="77777777" w:rsidR="00215846" w:rsidRPr="000C3EAB" w:rsidRDefault="00215846" w:rsidP="004F7B6E">
            <w:pPr>
              <w:bidi/>
              <w:jc w:val="left"/>
              <w:rPr>
                <w:color w:val="000000"/>
                <w:sz w:val="20"/>
                <w:lang w:eastAsia="zh-CN"/>
              </w:rPr>
            </w:pPr>
            <w:r w:rsidRPr="000C3EAB">
              <w:rPr>
                <w:color w:val="000000"/>
                <w:sz w:val="20"/>
                <w:lang w:eastAsia="zh-CN"/>
              </w:rPr>
              <w:t>0</w:t>
            </w:r>
          </w:p>
        </w:tc>
        <w:tc>
          <w:tcPr>
            <w:tcW w:w="409" w:type="pct"/>
          </w:tcPr>
          <w:p w14:paraId="2464A477" w14:textId="77777777" w:rsidR="00215846" w:rsidRPr="000C3EAB" w:rsidRDefault="00215846" w:rsidP="004F7B6E">
            <w:pPr>
              <w:bidi/>
              <w:jc w:val="left"/>
              <w:rPr>
                <w:color w:val="000000"/>
                <w:sz w:val="20"/>
                <w:lang w:eastAsia="zh-CN"/>
              </w:rPr>
            </w:pPr>
            <w:r w:rsidRPr="000C3EAB">
              <w:rPr>
                <w:color w:val="000000"/>
                <w:sz w:val="20"/>
                <w:lang w:eastAsia="zh-CN"/>
              </w:rPr>
              <w:t>36</w:t>
            </w:r>
          </w:p>
        </w:tc>
        <w:tc>
          <w:tcPr>
            <w:tcW w:w="567" w:type="pct"/>
          </w:tcPr>
          <w:p w14:paraId="44064026" w14:textId="77777777" w:rsidR="00215846" w:rsidRPr="000C3EAB" w:rsidRDefault="00215846" w:rsidP="004F7B6E">
            <w:pPr>
              <w:bidi/>
              <w:jc w:val="left"/>
              <w:rPr>
                <w:color w:val="000000"/>
                <w:sz w:val="20"/>
                <w:lang w:eastAsia="zh-CN"/>
              </w:rPr>
            </w:pPr>
            <w:r w:rsidRPr="000C3EAB">
              <w:rPr>
                <w:color w:val="000000"/>
                <w:sz w:val="20"/>
                <w:lang w:eastAsia="zh-CN"/>
              </w:rPr>
              <w:t>92,312</w:t>
            </w:r>
          </w:p>
        </w:tc>
        <w:tc>
          <w:tcPr>
            <w:tcW w:w="370" w:type="pct"/>
          </w:tcPr>
          <w:p w14:paraId="3ED7C041" w14:textId="605FA77B" w:rsidR="00215846" w:rsidRPr="000C3EAB" w:rsidRDefault="00215846" w:rsidP="004F7B6E">
            <w:pPr>
              <w:bidi/>
              <w:jc w:val="left"/>
              <w:rPr>
                <w:color w:val="000000"/>
                <w:sz w:val="20"/>
                <w:lang w:eastAsia="zh-CN"/>
              </w:rPr>
            </w:pPr>
            <w:r w:rsidRPr="000C3EAB">
              <w:rPr>
                <w:color w:val="000000"/>
                <w:sz w:val="20"/>
                <w:lang w:eastAsia="zh-CN"/>
              </w:rPr>
              <w:t>5.1</w:t>
            </w:r>
          </w:p>
        </w:tc>
      </w:tr>
      <w:tr w:rsidR="00215846" w:rsidRPr="000C3EAB" w14:paraId="1F874777" w14:textId="77777777" w:rsidTr="005C7330">
        <w:trPr>
          <w:trHeight w:val="20"/>
        </w:trPr>
        <w:tc>
          <w:tcPr>
            <w:tcW w:w="955" w:type="pct"/>
            <w:hideMark/>
          </w:tcPr>
          <w:p w14:paraId="2DE8630C" w14:textId="48D6B359" w:rsidR="00215846" w:rsidRPr="000C3EAB" w:rsidRDefault="00215846" w:rsidP="00215846">
            <w:pPr>
              <w:bidi/>
              <w:jc w:val="left"/>
              <w:rPr>
                <w:color w:val="000000"/>
                <w:sz w:val="20"/>
                <w:lang w:eastAsia="zh-CN"/>
              </w:rPr>
            </w:pPr>
            <w:r w:rsidRPr="000C3EAB">
              <w:rPr>
                <w:rtl/>
              </w:rPr>
              <w:t>التبريد الصناعي</w:t>
            </w:r>
          </w:p>
        </w:tc>
        <w:tc>
          <w:tcPr>
            <w:tcW w:w="425" w:type="pct"/>
          </w:tcPr>
          <w:p w14:paraId="472C7F14" w14:textId="77777777" w:rsidR="00215846" w:rsidRPr="000C3EAB" w:rsidRDefault="00215846" w:rsidP="004F7B6E">
            <w:pPr>
              <w:bidi/>
              <w:jc w:val="left"/>
              <w:rPr>
                <w:color w:val="000000"/>
                <w:sz w:val="20"/>
                <w:lang w:eastAsia="zh-CN"/>
              </w:rPr>
            </w:pPr>
            <w:r w:rsidRPr="000C3EAB">
              <w:rPr>
                <w:color w:val="000000"/>
                <w:sz w:val="20"/>
                <w:lang w:eastAsia="zh-CN"/>
              </w:rPr>
              <w:t>0</w:t>
            </w:r>
          </w:p>
        </w:tc>
        <w:tc>
          <w:tcPr>
            <w:tcW w:w="471" w:type="pct"/>
          </w:tcPr>
          <w:p w14:paraId="1113F331" w14:textId="77777777" w:rsidR="00215846" w:rsidRPr="000C3EAB" w:rsidRDefault="00215846" w:rsidP="004F7B6E">
            <w:pPr>
              <w:bidi/>
              <w:jc w:val="left"/>
              <w:rPr>
                <w:color w:val="000000"/>
                <w:sz w:val="20"/>
                <w:lang w:eastAsia="zh-CN"/>
              </w:rPr>
            </w:pPr>
            <w:r w:rsidRPr="000C3EAB">
              <w:rPr>
                <w:color w:val="000000"/>
                <w:sz w:val="20"/>
                <w:lang w:eastAsia="zh-CN"/>
              </w:rPr>
              <w:t>0</w:t>
            </w:r>
          </w:p>
        </w:tc>
        <w:tc>
          <w:tcPr>
            <w:tcW w:w="425" w:type="pct"/>
          </w:tcPr>
          <w:p w14:paraId="456558DF" w14:textId="77777777" w:rsidR="00215846" w:rsidRPr="000C3EAB" w:rsidRDefault="00215846" w:rsidP="004F7B6E">
            <w:pPr>
              <w:bidi/>
              <w:jc w:val="left"/>
              <w:rPr>
                <w:color w:val="000000"/>
                <w:sz w:val="20"/>
                <w:lang w:eastAsia="zh-CN"/>
              </w:rPr>
            </w:pPr>
            <w:r w:rsidRPr="000C3EAB">
              <w:rPr>
                <w:color w:val="000000"/>
                <w:sz w:val="20"/>
                <w:lang w:eastAsia="zh-CN"/>
              </w:rPr>
              <w:t>0</w:t>
            </w:r>
          </w:p>
        </w:tc>
        <w:tc>
          <w:tcPr>
            <w:tcW w:w="471" w:type="pct"/>
          </w:tcPr>
          <w:p w14:paraId="5C0F3415" w14:textId="77777777" w:rsidR="00215846" w:rsidRPr="000C3EAB" w:rsidRDefault="00215846" w:rsidP="004F7B6E">
            <w:pPr>
              <w:bidi/>
              <w:jc w:val="left"/>
              <w:rPr>
                <w:color w:val="000000"/>
                <w:sz w:val="20"/>
                <w:lang w:eastAsia="zh-CN"/>
              </w:rPr>
            </w:pPr>
            <w:r w:rsidRPr="000C3EAB">
              <w:rPr>
                <w:color w:val="000000"/>
                <w:sz w:val="20"/>
                <w:lang w:eastAsia="zh-CN"/>
              </w:rPr>
              <w:t>4,000</w:t>
            </w:r>
          </w:p>
        </w:tc>
        <w:tc>
          <w:tcPr>
            <w:tcW w:w="425" w:type="pct"/>
          </w:tcPr>
          <w:p w14:paraId="4E4DF7FF" w14:textId="77777777" w:rsidR="00215846" w:rsidRPr="000C3EAB" w:rsidRDefault="00215846" w:rsidP="004F7B6E">
            <w:pPr>
              <w:bidi/>
              <w:jc w:val="left"/>
              <w:rPr>
                <w:color w:val="000000"/>
                <w:sz w:val="20"/>
                <w:lang w:eastAsia="zh-CN"/>
              </w:rPr>
            </w:pPr>
            <w:r w:rsidRPr="000C3EAB">
              <w:rPr>
                <w:color w:val="000000"/>
                <w:sz w:val="20"/>
                <w:lang w:eastAsia="zh-CN"/>
              </w:rPr>
              <w:t>0</w:t>
            </w:r>
          </w:p>
        </w:tc>
        <w:tc>
          <w:tcPr>
            <w:tcW w:w="482" w:type="pct"/>
          </w:tcPr>
          <w:p w14:paraId="202FE0D5" w14:textId="77777777" w:rsidR="00215846" w:rsidRPr="000C3EAB" w:rsidRDefault="00215846" w:rsidP="004F7B6E">
            <w:pPr>
              <w:bidi/>
              <w:jc w:val="left"/>
              <w:rPr>
                <w:color w:val="000000"/>
                <w:sz w:val="20"/>
                <w:lang w:eastAsia="zh-CN"/>
              </w:rPr>
            </w:pPr>
            <w:r w:rsidRPr="000C3EAB">
              <w:rPr>
                <w:color w:val="000000"/>
                <w:sz w:val="20"/>
                <w:lang w:eastAsia="zh-CN"/>
              </w:rPr>
              <w:t>0</w:t>
            </w:r>
          </w:p>
        </w:tc>
        <w:tc>
          <w:tcPr>
            <w:tcW w:w="409" w:type="pct"/>
          </w:tcPr>
          <w:p w14:paraId="67D11422" w14:textId="77777777" w:rsidR="00215846" w:rsidRPr="000C3EAB" w:rsidRDefault="00215846" w:rsidP="004F7B6E">
            <w:pPr>
              <w:bidi/>
              <w:jc w:val="left"/>
              <w:rPr>
                <w:color w:val="000000"/>
                <w:sz w:val="20"/>
                <w:lang w:eastAsia="zh-CN"/>
              </w:rPr>
            </w:pPr>
            <w:r w:rsidRPr="000C3EAB">
              <w:rPr>
                <w:color w:val="000000"/>
                <w:sz w:val="20"/>
                <w:lang w:eastAsia="zh-CN"/>
              </w:rPr>
              <w:t>1,235</w:t>
            </w:r>
          </w:p>
        </w:tc>
        <w:tc>
          <w:tcPr>
            <w:tcW w:w="567" w:type="pct"/>
          </w:tcPr>
          <w:p w14:paraId="5AFE4480" w14:textId="77777777" w:rsidR="00215846" w:rsidRPr="000C3EAB" w:rsidRDefault="00215846" w:rsidP="004F7B6E">
            <w:pPr>
              <w:bidi/>
              <w:jc w:val="left"/>
              <w:rPr>
                <w:color w:val="000000"/>
                <w:sz w:val="20"/>
                <w:lang w:eastAsia="zh-CN"/>
              </w:rPr>
            </w:pPr>
            <w:r w:rsidRPr="000C3EAB">
              <w:rPr>
                <w:color w:val="000000"/>
                <w:sz w:val="20"/>
                <w:lang w:eastAsia="zh-CN"/>
              </w:rPr>
              <w:t>5,235</w:t>
            </w:r>
          </w:p>
        </w:tc>
        <w:tc>
          <w:tcPr>
            <w:tcW w:w="370" w:type="pct"/>
          </w:tcPr>
          <w:p w14:paraId="6796CEC5" w14:textId="7DDADE9B" w:rsidR="00215846" w:rsidRPr="000C3EAB" w:rsidRDefault="00215846" w:rsidP="004F7B6E">
            <w:pPr>
              <w:bidi/>
              <w:jc w:val="left"/>
              <w:rPr>
                <w:color w:val="000000"/>
                <w:sz w:val="20"/>
                <w:lang w:eastAsia="zh-CN"/>
              </w:rPr>
            </w:pPr>
            <w:r w:rsidRPr="000C3EAB">
              <w:rPr>
                <w:color w:val="000000"/>
                <w:sz w:val="20"/>
                <w:lang w:eastAsia="zh-CN"/>
              </w:rPr>
              <w:t>0.3</w:t>
            </w:r>
          </w:p>
        </w:tc>
      </w:tr>
      <w:tr w:rsidR="00215846" w:rsidRPr="000C3EAB" w14:paraId="228E70B7" w14:textId="77777777" w:rsidTr="005C7330">
        <w:trPr>
          <w:trHeight w:val="20"/>
        </w:trPr>
        <w:tc>
          <w:tcPr>
            <w:tcW w:w="955" w:type="pct"/>
            <w:hideMark/>
          </w:tcPr>
          <w:p w14:paraId="23CD694A" w14:textId="16A42255" w:rsidR="00215846" w:rsidRPr="000C3EAB" w:rsidRDefault="00215846" w:rsidP="00215846">
            <w:pPr>
              <w:bidi/>
              <w:jc w:val="left"/>
              <w:rPr>
                <w:color w:val="000000"/>
                <w:sz w:val="20"/>
                <w:lang w:eastAsia="zh-CN"/>
              </w:rPr>
            </w:pPr>
            <w:r w:rsidRPr="000C3EAB">
              <w:rPr>
                <w:rtl/>
              </w:rPr>
              <w:t>تبريد النقل</w:t>
            </w:r>
          </w:p>
        </w:tc>
        <w:tc>
          <w:tcPr>
            <w:tcW w:w="425" w:type="pct"/>
          </w:tcPr>
          <w:p w14:paraId="1A4CF32F" w14:textId="77777777" w:rsidR="00215846" w:rsidRPr="000C3EAB" w:rsidRDefault="00215846" w:rsidP="004F7B6E">
            <w:pPr>
              <w:bidi/>
              <w:jc w:val="left"/>
              <w:rPr>
                <w:color w:val="000000"/>
                <w:sz w:val="20"/>
                <w:lang w:eastAsia="zh-CN"/>
              </w:rPr>
            </w:pPr>
            <w:r w:rsidRPr="000C3EAB">
              <w:rPr>
                <w:color w:val="000000"/>
                <w:sz w:val="20"/>
                <w:lang w:eastAsia="zh-CN"/>
              </w:rPr>
              <w:t>0</w:t>
            </w:r>
          </w:p>
        </w:tc>
        <w:tc>
          <w:tcPr>
            <w:tcW w:w="471" w:type="pct"/>
          </w:tcPr>
          <w:p w14:paraId="151A0780" w14:textId="77777777" w:rsidR="00215846" w:rsidRPr="000C3EAB" w:rsidRDefault="00215846" w:rsidP="004F7B6E">
            <w:pPr>
              <w:bidi/>
              <w:jc w:val="left"/>
              <w:rPr>
                <w:color w:val="000000"/>
                <w:sz w:val="20"/>
                <w:lang w:eastAsia="zh-CN"/>
              </w:rPr>
            </w:pPr>
            <w:r w:rsidRPr="000C3EAB">
              <w:rPr>
                <w:color w:val="000000"/>
                <w:sz w:val="20"/>
                <w:lang w:eastAsia="zh-CN"/>
              </w:rPr>
              <w:t>0</w:t>
            </w:r>
          </w:p>
        </w:tc>
        <w:tc>
          <w:tcPr>
            <w:tcW w:w="425" w:type="pct"/>
          </w:tcPr>
          <w:p w14:paraId="229E8089" w14:textId="77777777" w:rsidR="00215846" w:rsidRPr="000C3EAB" w:rsidRDefault="00215846" w:rsidP="004F7B6E">
            <w:pPr>
              <w:bidi/>
              <w:jc w:val="left"/>
              <w:rPr>
                <w:color w:val="000000"/>
                <w:sz w:val="20"/>
                <w:lang w:eastAsia="zh-CN"/>
              </w:rPr>
            </w:pPr>
            <w:r w:rsidRPr="000C3EAB">
              <w:rPr>
                <w:color w:val="000000"/>
                <w:sz w:val="20"/>
                <w:lang w:eastAsia="zh-CN"/>
              </w:rPr>
              <w:t>0</w:t>
            </w:r>
          </w:p>
        </w:tc>
        <w:tc>
          <w:tcPr>
            <w:tcW w:w="471" w:type="pct"/>
          </w:tcPr>
          <w:p w14:paraId="35B5C2BD" w14:textId="77777777" w:rsidR="00215846" w:rsidRPr="000C3EAB" w:rsidRDefault="00215846" w:rsidP="004F7B6E">
            <w:pPr>
              <w:bidi/>
              <w:jc w:val="left"/>
              <w:rPr>
                <w:color w:val="000000"/>
                <w:sz w:val="20"/>
                <w:lang w:eastAsia="zh-CN"/>
              </w:rPr>
            </w:pPr>
            <w:r w:rsidRPr="000C3EAB">
              <w:rPr>
                <w:color w:val="000000"/>
                <w:sz w:val="20"/>
                <w:lang w:eastAsia="zh-CN"/>
              </w:rPr>
              <w:t>8,706</w:t>
            </w:r>
          </w:p>
        </w:tc>
        <w:tc>
          <w:tcPr>
            <w:tcW w:w="425" w:type="pct"/>
          </w:tcPr>
          <w:p w14:paraId="18FCA4A1" w14:textId="77777777" w:rsidR="00215846" w:rsidRPr="000C3EAB" w:rsidRDefault="00215846" w:rsidP="004F7B6E">
            <w:pPr>
              <w:bidi/>
              <w:jc w:val="left"/>
              <w:rPr>
                <w:color w:val="000000"/>
                <w:sz w:val="20"/>
                <w:lang w:eastAsia="zh-CN"/>
              </w:rPr>
            </w:pPr>
            <w:r w:rsidRPr="000C3EAB">
              <w:rPr>
                <w:color w:val="000000"/>
                <w:sz w:val="20"/>
                <w:lang w:eastAsia="zh-CN"/>
              </w:rPr>
              <w:t>0</w:t>
            </w:r>
          </w:p>
        </w:tc>
        <w:tc>
          <w:tcPr>
            <w:tcW w:w="482" w:type="pct"/>
          </w:tcPr>
          <w:p w14:paraId="2F447168" w14:textId="77777777" w:rsidR="00215846" w:rsidRPr="000C3EAB" w:rsidRDefault="00215846" w:rsidP="004F7B6E">
            <w:pPr>
              <w:bidi/>
              <w:jc w:val="left"/>
              <w:rPr>
                <w:color w:val="000000"/>
                <w:sz w:val="20"/>
                <w:lang w:eastAsia="zh-CN"/>
              </w:rPr>
            </w:pPr>
            <w:r w:rsidRPr="000C3EAB">
              <w:rPr>
                <w:color w:val="000000"/>
                <w:sz w:val="20"/>
                <w:lang w:eastAsia="zh-CN"/>
              </w:rPr>
              <w:t>0</w:t>
            </w:r>
          </w:p>
        </w:tc>
        <w:tc>
          <w:tcPr>
            <w:tcW w:w="409" w:type="pct"/>
          </w:tcPr>
          <w:p w14:paraId="6FBF701B" w14:textId="77777777" w:rsidR="00215846" w:rsidRPr="000C3EAB" w:rsidRDefault="00215846" w:rsidP="004F7B6E">
            <w:pPr>
              <w:bidi/>
              <w:jc w:val="left"/>
              <w:rPr>
                <w:color w:val="000000"/>
                <w:sz w:val="20"/>
                <w:lang w:eastAsia="zh-CN"/>
              </w:rPr>
            </w:pPr>
            <w:r w:rsidRPr="000C3EAB">
              <w:rPr>
                <w:color w:val="000000"/>
                <w:sz w:val="20"/>
                <w:lang w:eastAsia="zh-CN"/>
              </w:rPr>
              <w:t>0</w:t>
            </w:r>
          </w:p>
        </w:tc>
        <w:tc>
          <w:tcPr>
            <w:tcW w:w="567" w:type="pct"/>
          </w:tcPr>
          <w:p w14:paraId="1E3CA709" w14:textId="77777777" w:rsidR="00215846" w:rsidRPr="000C3EAB" w:rsidRDefault="00215846" w:rsidP="004F7B6E">
            <w:pPr>
              <w:bidi/>
              <w:jc w:val="left"/>
              <w:rPr>
                <w:color w:val="000000"/>
                <w:sz w:val="20"/>
                <w:lang w:eastAsia="zh-CN"/>
              </w:rPr>
            </w:pPr>
            <w:r w:rsidRPr="000C3EAB">
              <w:rPr>
                <w:color w:val="000000"/>
                <w:sz w:val="20"/>
                <w:lang w:eastAsia="zh-CN"/>
              </w:rPr>
              <w:t>8,706</w:t>
            </w:r>
          </w:p>
        </w:tc>
        <w:tc>
          <w:tcPr>
            <w:tcW w:w="370" w:type="pct"/>
          </w:tcPr>
          <w:p w14:paraId="17E0B50D" w14:textId="5F286468" w:rsidR="00215846" w:rsidRPr="000C3EAB" w:rsidRDefault="00215846" w:rsidP="004F7B6E">
            <w:pPr>
              <w:bidi/>
              <w:jc w:val="left"/>
              <w:rPr>
                <w:color w:val="000000"/>
                <w:sz w:val="20"/>
                <w:lang w:eastAsia="zh-CN"/>
              </w:rPr>
            </w:pPr>
            <w:r w:rsidRPr="000C3EAB">
              <w:rPr>
                <w:color w:val="000000"/>
                <w:sz w:val="20"/>
                <w:lang w:eastAsia="zh-CN"/>
              </w:rPr>
              <w:t>0.5</w:t>
            </w:r>
          </w:p>
        </w:tc>
      </w:tr>
      <w:tr w:rsidR="00215846" w:rsidRPr="000C3EAB" w14:paraId="4EA94DE3" w14:textId="77777777" w:rsidTr="005C7330">
        <w:trPr>
          <w:trHeight w:val="20"/>
        </w:trPr>
        <w:tc>
          <w:tcPr>
            <w:tcW w:w="955" w:type="pct"/>
            <w:hideMark/>
          </w:tcPr>
          <w:p w14:paraId="4D86F0C6" w14:textId="0C41531D" w:rsidR="00215846" w:rsidRPr="000C3EAB" w:rsidRDefault="00215846" w:rsidP="00215846">
            <w:pPr>
              <w:bidi/>
              <w:jc w:val="left"/>
              <w:rPr>
                <w:b/>
                <w:bCs/>
                <w:i/>
                <w:iCs/>
                <w:color w:val="000000"/>
                <w:sz w:val="20"/>
                <w:lang w:eastAsia="zh-CN"/>
              </w:rPr>
            </w:pPr>
            <w:r w:rsidRPr="000C3EAB">
              <w:rPr>
                <w:b/>
                <w:bCs/>
                <w:i/>
                <w:iCs/>
                <w:color w:val="000000"/>
                <w:sz w:val="20"/>
                <w:rtl/>
                <w:lang w:eastAsia="zh-CN"/>
              </w:rPr>
              <w:lastRenderedPageBreak/>
              <w:t xml:space="preserve">المجموع الفرعي </w:t>
            </w:r>
            <w:r w:rsidRPr="000C3EAB">
              <w:rPr>
                <w:rFonts w:hint="cs"/>
                <w:b/>
                <w:bCs/>
                <w:i/>
                <w:iCs/>
                <w:color w:val="000000"/>
                <w:sz w:val="20"/>
                <w:rtl/>
                <w:lang w:eastAsia="zh-CN"/>
              </w:rPr>
              <w:t>للتركيب والتجميع المحلي</w:t>
            </w:r>
          </w:p>
        </w:tc>
        <w:tc>
          <w:tcPr>
            <w:tcW w:w="425" w:type="pct"/>
          </w:tcPr>
          <w:p w14:paraId="4CCFC308" w14:textId="77777777" w:rsidR="00215846" w:rsidRPr="000C3EAB" w:rsidRDefault="00215846" w:rsidP="004F7B6E">
            <w:pPr>
              <w:bidi/>
              <w:jc w:val="left"/>
              <w:rPr>
                <w:b/>
                <w:bCs/>
                <w:i/>
                <w:iCs/>
                <w:color w:val="000000"/>
                <w:sz w:val="20"/>
                <w:lang w:eastAsia="zh-CN"/>
              </w:rPr>
            </w:pPr>
            <w:r w:rsidRPr="000C3EAB">
              <w:rPr>
                <w:b/>
                <w:bCs/>
                <w:i/>
                <w:iCs/>
                <w:color w:val="000000"/>
                <w:sz w:val="20"/>
                <w:lang w:eastAsia="zh-CN"/>
              </w:rPr>
              <w:t>0</w:t>
            </w:r>
          </w:p>
        </w:tc>
        <w:tc>
          <w:tcPr>
            <w:tcW w:w="471" w:type="pct"/>
          </w:tcPr>
          <w:p w14:paraId="5979E159" w14:textId="77777777" w:rsidR="00215846" w:rsidRPr="000C3EAB" w:rsidRDefault="00215846" w:rsidP="004F7B6E">
            <w:pPr>
              <w:bidi/>
              <w:jc w:val="left"/>
              <w:rPr>
                <w:b/>
                <w:bCs/>
                <w:i/>
                <w:iCs/>
                <w:color w:val="000000"/>
                <w:sz w:val="20"/>
                <w:lang w:eastAsia="zh-CN"/>
              </w:rPr>
            </w:pPr>
            <w:r w:rsidRPr="000C3EAB">
              <w:rPr>
                <w:b/>
                <w:bCs/>
                <w:i/>
                <w:iCs/>
                <w:color w:val="000000"/>
                <w:sz w:val="20"/>
                <w:lang w:eastAsia="zh-CN"/>
              </w:rPr>
              <w:t>829</w:t>
            </w:r>
          </w:p>
        </w:tc>
        <w:tc>
          <w:tcPr>
            <w:tcW w:w="425" w:type="pct"/>
          </w:tcPr>
          <w:p w14:paraId="33C6EC33" w14:textId="77777777" w:rsidR="00215846" w:rsidRPr="000C3EAB" w:rsidRDefault="00215846" w:rsidP="004F7B6E">
            <w:pPr>
              <w:bidi/>
              <w:jc w:val="left"/>
              <w:rPr>
                <w:b/>
                <w:bCs/>
                <w:i/>
                <w:iCs/>
                <w:color w:val="000000"/>
                <w:sz w:val="20"/>
                <w:lang w:eastAsia="zh-CN"/>
              </w:rPr>
            </w:pPr>
            <w:r w:rsidRPr="000C3EAB">
              <w:rPr>
                <w:b/>
                <w:bCs/>
                <w:i/>
                <w:iCs/>
                <w:color w:val="000000"/>
                <w:sz w:val="20"/>
                <w:lang w:eastAsia="zh-CN"/>
              </w:rPr>
              <w:t>0</w:t>
            </w:r>
          </w:p>
        </w:tc>
        <w:tc>
          <w:tcPr>
            <w:tcW w:w="471" w:type="pct"/>
          </w:tcPr>
          <w:p w14:paraId="71602456" w14:textId="77777777" w:rsidR="00215846" w:rsidRPr="000C3EAB" w:rsidRDefault="00215846" w:rsidP="004F7B6E">
            <w:pPr>
              <w:bidi/>
              <w:jc w:val="left"/>
              <w:rPr>
                <w:b/>
                <w:bCs/>
                <w:i/>
                <w:iCs/>
                <w:color w:val="000000"/>
                <w:sz w:val="20"/>
                <w:lang w:eastAsia="zh-CN"/>
              </w:rPr>
            </w:pPr>
            <w:r w:rsidRPr="000C3EAB">
              <w:rPr>
                <w:b/>
                <w:bCs/>
                <w:i/>
                <w:iCs/>
                <w:color w:val="000000"/>
                <w:sz w:val="20"/>
                <w:lang w:eastAsia="zh-CN"/>
              </w:rPr>
              <w:t>104,981</w:t>
            </w:r>
          </w:p>
        </w:tc>
        <w:tc>
          <w:tcPr>
            <w:tcW w:w="425" w:type="pct"/>
          </w:tcPr>
          <w:p w14:paraId="105EDFD8" w14:textId="77777777" w:rsidR="00215846" w:rsidRPr="000C3EAB" w:rsidRDefault="00215846" w:rsidP="004F7B6E">
            <w:pPr>
              <w:bidi/>
              <w:jc w:val="left"/>
              <w:rPr>
                <w:b/>
                <w:bCs/>
                <w:i/>
                <w:iCs/>
                <w:color w:val="000000"/>
                <w:sz w:val="20"/>
                <w:lang w:eastAsia="zh-CN"/>
              </w:rPr>
            </w:pPr>
            <w:r w:rsidRPr="000C3EAB">
              <w:rPr>
                <w:b/>
                <w:bCs/>
                <w:i/>
                <w:iCs/>
                <w:color w:val="000000"/>
                <w:sz w:val="20"/>
                <w:lang w:eastAsia="zh-CN"/>
              </w:rPr>
              <w:t>17,029</w:t>
            </w:r>
          </w:p>
        </w:tc>
        <w:tc>
          <w:tcPr>
            <w:tcW w:w="482" w:type="pct"/>
          </w:tcPr>
          <w:p w14:paraId="22BE2AD3" w14:textId="77777777" w:rsidR="00215846" w:rsidRPr="000C3EAB" w:rsidRDefault="00215846" w:rsidP="004F7B6E">
            <w:pPr>
              <w:bidi/>
              <w:jc w:val="left"/>
              <w:rPr>
                <w:b/>
                <w:bCs/>
                <w:i/>
                <w:iCs/>
                <w:color w:val="000000"/>
                <w:sz w:val="20"/>
                <w:lang w:eastAsia="zh-CN"/>
              </w:rPr>
            </w:pPr>
            <w:r w:rsidRPr="000C3EAB">
              <w:rPr>
                <w:b/>
                <w:bCs/>
                <w:i/>
                <w:iCs/>
                <w:color w:val="000000"/>
                <w:sz w:val="20"/>
                <w:lang w:eastAsia="zh-CN"/>
              </w:rPr>
              <w:t>13,005</w:t>
            </w:r>
          </w:p>
        </w:tc>
        <w:tc>
          <w:tcPr>
            <w:tcW w:w="409" w:type="pct"/>
          </w:tcPr>
          <w:p w14:paraId="747DB3D2" w14:textId="77777777" w:rsidR="00215846" w:rsidRPr="000C3EAB" w:rsidRDefault="00215846" w:rsidP="004F7B6E">
            <w:pPr>
              <w:bidi/>
              <w:jc w:val="left"/>
              <w:rPr>
                <w:b/>
                <w:bCs/>
                <w:i/>
                <w:iCs/>
                <w:color w:val="000000"/>
                <w:sz w:val="20"/>
                <w:lang w:eastAsia="zh-CN"/>
              </w:rPr>
            </w:pPr>
            <w:r w:rsidRPr="000C3EAB">
              <w:rPr>
                <w:b/>
                <w:bCs/>
                <w:i/>
                <w:iCs/>
                <w:color w:val="000000"/>
                <w:sz w:val="20"/>
                <w:lang w:eastAsia="zh-CN"/>
              </w:rPr>
              <w:t>1,272</w:t>
            </w:r>
          </w:p>
        </w:tc>
        <w:tc>
          <w:tcPr>
            <w:tcW w:w="567" w:type="pct"/>
          </w:tcPr>
          <w:p w14:paraId="156870F5" w14:textId="77777777" w:rsidR="00215846" w:rsidRPr="000C3EAB" w:rsidRDefault="00215846" w:rsidP="004F7B6E">
            <w:pPr>
              <w:bidi/>
              <w:jc w:val="left"/>
              <w:rPr>
                <w:b/>
                <w:bCs/>
                <w:i/>
                <w:iCs/>
                <w:color w:val="000000"/>
                <w:sz w:val="20"/>
                <w:lang w:eastAsia="zh-CN"/>
              </w:rPr>
            </w:pPr>
            <w:r w:rsidRPr="000C3EAB">
              <w:rPr>
                <w:b/>
                <w:bCs/>
                <w:i/>
                <w:iCs/>
                <w:color w:val="000000"/>
                <w:sz w:val="20"/>
                <w:lang w:eastAsia="zh-CN"/>
              </w:rPr>
              <w:t>137,117</w:t>
            </w:r>
          </w:p>
        </w:tc>
        <w:tc>
          <w:tcPr>
            <w:tcW w:w="370" w:type="pct"/>
          </w:tcPr>
          <w:p w14:paraId="62C22F9C" w14:textId="53800549" w:rsidR="00215846" w:rsidRPr="000C3EAB" w:rsidRDefault="00215846" w:rsidP="004F7B6E">
            <w:pPr>
              <w:bidi/>
              <w:jc w:val="left"/>
              <w:rPr>
                <w:b/>
                <w:bCs/>
                <w:i/>
                <w:iCs/>
                <w:color w:val="000000"/>
                <w:sz w:val="20"/>
                <w:lang w:eastAsia="zh-CN"/>
              </w:rPr>
            </w:pPr>
            <w:r w:rsidRPr="000C3EAB">
              <w:rPr>
                <w:b/>
                <w:bCs/>
                <w:i/>
                <w:iCs/>
                <w:color w:val="000000"/>
                <w:sz w:val="20"/>
                <w:lang w:eastAsia="zh-CN"/>
              </w:rPr>
              <w:t>7.5</w:t>
            </w:r>
          </w:p>
        </w:tc>
      </w:tr>
      <w:tr w:rsidR="005C7330" w:rsidRPr="000C3EAB" w14:paraId="4491B726" w14:textId="77777777" w:rsidTr="005C7330">
        <w:trPr>
          <w:trHeight w:val="227"/>
        </w:trPr>
        <w:tc>
          <w:tcPr>
            <w:tcW w:w="955" w:type="pct"/>
            <w:hideMark/>
          </w:tcPr>
          <w:p w14:paraId="501DCB9D" w14:textId="4288B9D8" w:rsidR="005C7330" w:rsidRPr="000C3EAB" w:rsidRDefault="005C7330" w:rsidP="005C7330">
            <w:pPr>
              <w:bidi/>
              <w:jc w:val="left"/>
              <w:rPr>
                <w:b/>
                <w:bCs/>
                <w:color w:val="000000"/>
                <w:sz w:val="20"/>
                <w:lang w:eastAsia="zh-CN"/>
              </w:rPr>
            </w:pPr>
            <w:r w:rsidRPr="000C3EAB">
              <w:rPr>
                <w:rFonts w:hint="cs"/>
                <w:b/>
                <w:bCs/>
                <w:color w:val="000000"/>
                <w:sz w:val="20"/>
                <w:rtl/>
                <w:lang w:eastAsia="zh-CN"/>
              </w:rPr>
              <w:t>المجموع</w:t>
            </w:r>
          </w:p>
        </w:tc>
        <w:tc>
          <w:tcPr>
            <w:tcW w:w="425" w:type="pct"/>
          </w:tcPr>
          <w:p w14:paraId="2219312F" w14:textId="77777777" w:rsidR="005C7330" w:rsidRPr="000C3EAB" w:rsidRDefault="005C7330" w:rsidP="004F7B6E">
            <w:pPr>
              <w:bidi/>
              <w:jc w:val="left"/>
              <w:rPr>
                <w:b/>
                <w:bCs/>
                <w:color w:val="000000"/>
                <w:sz w:val="20"/>
                <w:lang w:eastAsia="zh-CN"/>
              </w:rPr>
            </w:pPr>
            <w:r w:rsidRPr="000C3EAB">
              <w:rPr>
                <w:b/>
                <w:bCs/>
                <w:color w:val="000000"/>
                <w:sz w:val="20"/>
                <w:lang w:eastAsia="zh-CN"/>
              </w:rPr>
              <w:t>23,233</w:t>
            </w:r>
          </w:p>
        </w:tc>
        <w:tc>
          <w:tcPr>
            <w:tcW w:w="471" w:type="pct"/>
          </w:tcPr>
          <w:p w14:paraId="3B80A82C" w14:textId="77777777" w:rsidR="005C7330" w:rsidRPr="000C3EAB" w:rsidRDefault="005C7330" w:rsidP="004F7B6E">
            <w:pPr>
              <w:bidi/>
              <w:jc w:val="left"/>
              <w:rPr>
                <w:b/>
                <w:bCs/>
                <w:color w:val="000000"/>
                <w:sz w:val="20"/>
                <w:lang w:eastAsia="zh-CN"/>
              </w:rPr>
            </w:pPr>
            <w:r w:rsidRPr="000C3EAB">
              <w:rPr>
                <w:b/>
                <w:bCs/>
                <w:color w:val="000000"/>
                <w:sz w:val="20"/>
                <w:lang w:eastAsia="zh-CN"/>
              </w:rPr>
              <w:t>764,860</w:t>
            </w:r>
          </w:p>
        </w:tc>
        <w:tc>
          <w:tcPr>
            <w:tcW w:w="425" w:type="pct"/>
          </w:tcPr>
          <w:p w14:paraId="51C0807E" w14:textId="77777777" w:rsidR="005C7330" w:rsidRPr="000C3EAB" w:rsidRDefault="005C7330" w:rsidP="004F7B6E">
            <w:pPr>
              <w:bidi/>
              <w:jc w:val="left"/>
              <w:rPr>
                <w:b/>
                <w:bCs/>
                <w:color w:val="000000"/>
                <w:sz w:val="20"/>
                <w:lang w:eastAsia="zh-CN"/>
              </w:rPr>
            </w:pPr>
            <w:r w:rsidRPr="000C3EAB">
              <w:rPr>
                <w:b/>
                <w:bCs/>
                <w:color w:val="000000"/>
                <w:sz w:val="20"/>
                <w:lang w:eastAsia="zh-CN"/>
              </w:rPr>
              <w:t>10,497</w:t>
            </w:r>
          </w:p>
        </w:tc>
        <w:tc>
          <w:tcPr>
            <w:tcW w:w="471" w:type="pct"/>
          </w:tcPr>
          <w:p w14:paraId="610E39D0" w14:textId="77777777" w:rsidR="005C7330" w:rsidRPr="000C3EAB" w:rsidRDefault="005C7330" w:rsidP="004F7B6E">
            <w:pPr>
              <w:bidi/>
              <w:jc w:val="left"/>
              <w:rPr>
                <w:b/>
                <w:bCs/>
                <w:color w:val="000000"/>
                <w:sz w:val="20"/>
                <w:lang w:eastAsia="zh-CN"/>
              </w:rPr>
            </w:pPr>
            <w:r w:rsidRPr="000C3EAB">
              <w:rPr>
                <w:b/>
                <w:bCs/>
                <w:color w:val="000000"/>
                <w:sz w:val="20"/>
                <w:lang w:eastAsia="zh-CN"/>
              </w:rPr>
              <w:t>582,750</w:t>
            </w:r>
          </w:p>
        </w:tc>
        <w:tc>
          <w:tcPr>
            <w:tcW w:w="425" w:type="pct"/>
          </w:tcPr>
          <w:p w14:paraId="79CCCACF" w14:textId="77777777" w:rsidR="005C7330" w:rsidRPr="000C3EAB" w:rsidRDefault="005C7330" w:rsidP="004F7B6E">
            <w:pPr>
              <w:bidi/>
              <w:jc w:val="left"/>
              <w:rPr>
                <w:b/>
                <w:bCs/>
                <w:color w:val="000000"/>
                <w:sz w:val="20"/>
                <w:lang w:eastAsia="zh-CN"/>
              </w:rPr>
            </w:pPr>
            <w:r w:rsidRPr="000C3EAB">
              <w:rPr>
                <w:b/>
                <w:bCs/>
                <w:color w:val="000000"/>
                <w:sz w:val="20"/>
                <w:lang w:eastAsia="zh-CN"/>
              </w:rPr>
              <w:t>27,816</w:t>
            </w:r>
          </w:p>
        </w:tc>
        <w:tc>
          <w:tcPr>
            <w:tcW w:w="482" w:type="pct"/>
          </w:tcPr>
          <w:p w14:paraId="408D56C5" w14:textId="77777777" w:rsidR="005C7330" w:rsidRPr="000C3EAB" w:rsidRDefault="005C7330" w:rsidP="004F7B6E">
            <w:pPr>
              <w:bidi/>
              <w:jc w:val="left"/>
              <w:rPr>
                <w:b/>
                <w:bCs/>
                <w:color w:val="000000"/>
                <w:sz w:val="20"/>
                <w:lang w:eastAsia="zh-CN"/>
              </w:rPr>
            </w:pPr>
            <w:r w:rsidRPr="000C3EAB">
              <w:rPr>
                <w:b/>
                <w:bCs/>
                <w:color w:val="000000"/>
                <w:sz w:val="20"/>
                <w:lang w:eastAsia="zh-CN"/>
              </w:rPr>
              <w:t>399,652</w:t>
            </w:r>
          </w:p>
        </w:tc>
        <w:tc>
          <w:tcPr>
            <w:tcW w:w="409" w:type="pct"/>
          </w:tcPr>
          <w:p w14:paraId="094688E1" w14:textId="77777777" w:rsidR="005C7330" w:rsidRPr="000C3EAB" w:rsidRDefault="005C7330" w:rsidP="004F7B6E">
            <w:pPr>
              <w:bidi/>
              <w:jc w:val="left"/>
              <w:rPr>
                <w:b/>
                <w:bCs/>
                <w:color w:val="000000"/>
                <w:sz w:val="20"/>
                <w:lang w:eastAsia="zh-CN"/>
              </w:rPr>
            </w:pPr>
            <w:r w:rsidRPr="000C3EAB">
              <w:rPr>
                <w:b/>
                <w:bCs/>
                <w:color w:val="000000"/>
                <w:sz w:val="20"/>
                <w:lang w:eastAsia="zh-CN"/>
              </w:rPr>
              <w:t>13,297</w:t>
            </w:r>
          </w:p>
        </w:tc>
        <w:tc>
          <w:tcPr>
            <w:tcW w:w="567" w:type="pct"/>
          </w:tcPr>
          <w:p w14:paraId="71FDD3E3" w14:textId="77777777" w:rsidR="005C7330" w:rsidRPr="000C3EAB" w:rsidRDefault="005C7330" w:rsidP="004F7B6E">
            <w:pPr>
              <w:bidi/>
              <w:ind w:left="-22"/>
              <w:jc w:val="left"/>
              <w:rPr>
                <w:b/>
                <w:bCs/>
                <w:color w:val="000000"/>
                <w:sz w:val="20"/>
                <w:lang w:eastAsia="zh-CN"/>
              </w:rPr>
            </w:pPr>
            <w:r w:rsidRPr="000C3EAB">
              <w:rPr>
                <w:b/>
                <w:bCs/>
                <w:color w:val="000000"/>
                <w:sz w:val="20"/>
                <w:lang w:eastAsia="zh-CN"/>
              </w:rPr>
              <w:t>1,822,104</w:t>
            </w:r>
          </w:p>
        </w:tc>
        <w:tc>
          <w:tcPr>
            <w:tcW w:w="370" w:type="pct"/>
            <w:hideMark/>
          </w:tcPr>
          <w:p w14:paraId="31B6957D" w14:textId="478E5A00" w:rsidR="005C7330" w:rsidRPr="000C3EAB" w:rsidRDefault="005C7330" w:rsidP="004F7B6E">
            <w:pPr>
              <w:bidi/>
              <w:jc w:val="left"/>
              <w:rPr>
                <w:b/>
                <w:bCs/>
                <w:color w:val="000000"/>
                <w:sz w:val="20"/>
                <w:lang w:eastAsia="zh-CN"/>
              </w:rPr>
            </w:pPr>
            <w:r w:rsidRPr="000C3EAB">
              <w:rPr>
                <w:b/>
                <w:bCs/>
                <w:color w:val="000000"/>
                <w:sz w:val="20"/>
                <w:lang w:eastAsia="zh-CN"/>
              </w:rPr>
              <w:t>100</w:t>
            </w:r>
            <w:r w:rsidR="00805282" w:rsidRPr="000C3EAB">
              <w:rPr>
                <w:b/>
                <w:bCs/>
                <w:color w:val="000000"/>
                <w:sz w:val="20"/>
                <w:lang w:eastAsia="zh-CN"/>
              </w:rPr>
              <w:t>.</w:t>
            </w:r>
            <w:r w:rsidRPr="000C3EAB">
              <w:rPr>
                <w:b/>
                <w:bCs/>
                <w:color w:val="000000"/>
                <w:sz w:val="20"/>
                <w:lang w:eastAsia="zh-CN"/>
              </w:rPr>
              <w:t>0</w:t>
            </w:r>
          </w:p>
        </w:tc>
      </w:tr>
    </w:tbl>
    <w:p w14:paraId="369FE307" w14:textId="2E2F77D3" w:rsidR="002B6C74" w:rsidRPr="000C3EAB" w:rsidRDefault="00A5110F" w:rsidP="002B6C74">
      <w:pPr>
        <w:bidi/>
        <w:rPr>
          <w:i/>
          <w:iCs/>
          <w:sz w:val="26"/>
          <w:szCs w:val="26"/>
          <w:rtl/>
        </w:rPr>
      </w:pPr>
      <w:r w:rsidRPr="000C3EAB">
        <w:rPr>
          <w:i/>
          <w:iCs/>
          <w:sz w:val="26"/>
          <w:szCs w:val="26"/>
          <w:rtl/>
        </w:rPr>
        <w:t>قطاعات التصنيع</w:t>
      </w:r>
    </w:p>
    <w:p w14:paraId="2A848277" w14:textId="77777777" w:rsidR="00A5110F" w:rsidRPr="000C3EAB" w:rsidRDefault="00A5110F" w:rsidP="00A5110F">
      <w:pPr>
        <w:bidi/>
        <w:rPr>
          <w:sz w:val="20"/>
        </w:rPr>
      </w:pPr>
    </w:p>
    <w:p w14:paraId="06A1660C" w14:textId="1E6629FD" w:rsidR="005F4ABE" w:rsidRPr="000C3EAB" w:rsidRDefault="00A5110F" w:rsidP="00CA3C44">
      <w:pPr>
        <w:pStyle w:val="ListParagraph"/>
        <w:numPr>
          <w:ilvl w:val="0"/>
          <w:numId w:val="28"/>
        </w:numPr>
        <w:bidi/>
        <w:spacing w:after="240"/>
        <w:ind w:left="0" w:firstLine="0"/>
        <w:contextualSpacing w:val="0"/>
        <w:outlineLvl w:val="0"/>
        <w:rPr>
          <w:sz w:val="26"/>
          <w:szCs w:val="26"/>
        </w:rPr>
      </w:pPr>
      <w:r w:rsidRPr="000C3EAB">
        <w:rPr>
          <w:sz w:val="26"/>
          <w:szCs w:val="26"/>
          <w:rtl/>
        </w:rPr>
        <w:t xml:space="preserve">استنادا إلى </w:t>
      </w:r>
      <w:r w:rsidR="00CC5401" w:rsidRPr="000C3EAB">
        <w:rPr>
          <w:rFonts w:hint="cs"/>
          <w:sz w:val="26"/>
          <w:szCs w:val="26"/>
          <w:rtl/>
        </w:rPr>
        <w:t xml:space="preserve">الإبلاغ عن </w:t>
      </w:r>
      <w:r w:rsidRPr="000C3EAB">
        <w:rPr>
          <w:sz w:val="26"/>
          <w:szCs w:val="26"/>
          <w:rtl/>
        </w:rPr>
        <w:t xml:space="preserve">بيانات </w:t>
      </w:r>
      <w:r w:rsidR="00CC5401" w:rsidRPr="000C3EAB">
        <w:rPr>
          <w:rFonts w:hint="cs"/>
          <w:sz w:val="26"/>
          <w:szCs w:val="26"/>
          <w:rtl/>
        </w:rPr>
        <w:t>ال</w:t>
      </w:r>
      <w:r w:rsidRPr="000C3EAB">
        <w:rPr>
          <w:sz w:val="26"/>
          <w:szCs w:val="26"/>
          <w:rtl/>
        </w:rPr>
        <w:t xml:space="preserve">برنامج </w:t>
      </w:r>
      <w:r w:rsidR="00CC5401" w:rsidRPr="000C3EAB">
        <w:rPr>
          <w:rFonts w:hint="cs"/>
          <w:sz w:val="26"/>
          <w:szCs w:val="26"/>
          <w:rtl/>
        </w:rPr>
        <w:t>القطري</w:t>
      </w:r>
      <w:r w:rsidRPr="000C3EAB">
        <w:rPr>
          <w:sz w:val="26"/>
          <w:szCs w:val="26"/>
          <w:rtl/>
        </w:rPr>
        <w:t xml:space="preserve"> للفترة 2023-2025، ت</w:t>
      </w:r>
      <w:r w:rsidR="00CC5401" w:rsidRPr="000C3EAB">
        <w:rPr>
          <w:rFonts w:hint="cs"/>
          <w:sz w:val="26"/>
          <w:szCs w:val="26"/>
          <w:rtl/>
        </w:rPr>
        <w:t>ُ</w:t>
      </w:r>
      <w:r w:rsidRPr="000C3EAB">
        <w:rPr>
          <w:sz w:val="26"/>
          <w:szCs w:val="26"/>
          <w:rtl/>
        </w:rPr>
        <w:t xml:space="preserve">ستهلك </w:t>
      </w:r>
      <w:r w:rsidR="00662DE1" w:rsidRPr="000C3EAB">
        <w:rPr>
          <w:rFonts w:hint="cs"/>
          <w:sz w:val="26"/>
          <w:szCs w:val="26"/>
          <w:rtl/>
        </w:rPr>
        <w:t>ا</w:t>
      </w:r>
      <w:r w:rsidR="00764EC1" w:rsidRPr="000C3EAB">
        <w:rPr>
          <w:rFonts w:hint="cs"/>
          <w:sz w:val="26"/>
          <w:szCs w:val="26"/>
          <w:rtl/>
        </w:rPr>
        <w:t>لمواد الهيدروفلوروكربونية</w:t>
      </w:r>
      <w:r w:rsidRPr="000C3EAB">
        <w:rPr>
          <w:sz w:val="26"/>
          <w:szCs w:val="26"/>
          <w:rtl/>
        </w:rPr>
        <w:t xml:space="preserve"> بكميات </w:t>
      </w:r>
      <w:r w:rsidR="00CC5401" w:rsidRPr="000C3EAB">
        <w:rPr>
          <w:rFonts w:hint="cs"/>
          <w:sz w:val="26"/>
          <w:szCs w:val="26"/>
          <w:rtl/>
        </w:rPr>
        <w:t>صغيرة</w:t>
      </w:r>
      <w:r w:rsidRPr="000C3EAB">
        <w:rPr>
          <w:sz w:val="26"/>
          <w:szCs w:val="26"/>
          <w:rtl/>
        </w:rPr>
        <w:t xml:space="preserve"> في تصنيع </w:t>
      </w:r>
      <w:r w:rsidR="001E5533" w:rsidRPr="000C3EAB">
        <w:rPr>
          <w:sz w:val="26"/>
          <w:szCs w:val="26"/>
          <w:rtl/>
        </w:rPr>
        <w:t>رغاوى</w:t>
      </w:r>
      <w:r w:rsidR="00662DE1" w:rsidRPr="000C3EAB">
        <w:rPr>
          <w:sz w:val="26"/>
          <w:szCs w:val="26"/>
          <w:rtl/>
        </w:rPr>
        <w:t xml:space="preserve"> </w:t>
      </w:r>
      <w:r w:rsidR="00662DE1" w:rsidRPr="000C3EAB">
        <w:rPr>
          <w:rFonts w:hint="cs"/>
          <w:sz w:val="26"/>
          <w:szCs w:val="26"/>
          <w:rtl/>
        </w:rPr>
        <w:t>البولسترين</w:t>
      </w:r>
      <w:r w:rsidR="00662DE1" w:rsidRPr="000C3EAB">
        <w:rPr>
          <w:sz w:val="26"/>
          <w:szCs w:val="26"/>
          <w:rtl/>
        </w:rPr>
        <w:t xml:space="preserve"> </w:t>
      </w:r>
      <w:r w:rsidR="00662DE1" w:rsidRPr="000C3EAB">
        <w:rPr>
          <w:rFonts w:hint="cs"/>
          <w:sz w:val="26"/>
          <w:szCs w:val="26"/>
          <w:rtl/>
        </w:rPr>
        <w:t xml:space="preserve">المسحوبة </w:t>
      </w:r>
      <w:r w:rsidR="0022045B" w:rsidRPr="000C3EAB">
        <w:rPr>
          <w:rFonts w:hint="cs"/>
          <w:sz w:val="26"/>
          <w:szCs w:val="26"/>
          <w:rtl/>
        </w:rPr>
        <w:t>بالضغط</w:t>
      </w:r>
      <w:r w:rsidR="00662DE1" w:rsidRPr="000C3EAB">
        <w:rPr>
          <w:rFonts w:hint="cs"/>
          <w:b/>
          <w:sz w:val="26"/>
          <w:szCs w:val="26"/>
          <w:rtl/>
        </w:rPr>
        <w:t xml:space="preserve"> </w:t>
      </w:r>
      <w:r w:rsidRPr="000C3EAB">
        <w:rPr>
          <w:sz w:val="26"/>
          <w:szCs w:val="26"/>
          <w:rtl/>
        </w:rPr>
        <w:t>ومعدات مكافحة الحرائق</w:t>
      </w:r>
      <w:r w:rsidR="00805282" w:rsidRPr="000C3EAB">
        <w:rPr>
          <w:sz w:val="26"/>
          <w:szCs w:val="26"/>
          <w:rtl/>
        </w:rPr>
        <w:t>.</w:t>
      </w:r>
      <w:r w:rsidRPr="000C3EAB">
        <w:rPr>
          <w:sz w:val="26"/>
          <w:szCs w:val="26"/>
          <w:rtl/>
        </w:rPr>
        <w:t xml:space="preserve"> و</w:t>
      </w:r>
      <w:r w:rsidR="00CC5401" w:rsidRPr="000C3EAB">
        <w:rPr>
          <w:rFonts w:hint="cs"/>
          <w:sz w:val="26"/>
          <w:szCs w:val="26"/>
          <w:rtl/>
        </w:rPr>
        <w:t>على ال</w:t>
      </w:r>
      <w:r w:rsidRPr="000C3EAB">
        <w:rPr>
          <w:sz w:val="26"/>
          <w:szCs w:val="26"/>
          <w:rtl/>
        </w:rPr>
        <w:t xml:space="preserve">رغم </w:t>
      </w:r>
      <w:r w:rsidR="00CC5401" w:rsidRPr="000C3EAB">
        <w:rPr>
          <w:rFonts w:hint="cs"/>
          <w:sz w:val="26"/>
          <w:szCs w:val="26"/>
          <w:rtl/>
        </w:rPr>
        <w:t xml:space="preserve">من </w:t>
      </w:r>
      <w:r w:rsidRPr="000C3EAB">
        <w:rPr>
          <w:sz w:val="26"/>
          <w:szCs w:val="26"/>
          <w:rtl/>
        </w:rPr>
        <w:t xml:space="preserve">أن استهلاك </w:t>
      </w:r>
      <w:r w:rsidR="00CC5401" w:rsidRPr="000C3EAB">
        <w:rPr>
          <w:rFonts w:hint="cs"/>
          <w:sz w:val="26"/>
          <w:szCs w:val="26"/>
          <w:rtl/>
        </w:rPr>
        <w:t>المواد الهيدروفلوروكربونية</w:t>
      </w:r>
      <w:r w:rsidR="00CC5401" w:rsidRPr="000C3EAB">
        <w:rPr>
          <w:sz w:val="26"/>
          <w:szCs w:val="26"/>
          <w:rtl/>
        </w:rPr>
        <w:t xml:space="preserve"> </w:t>
      </w:r>
      <w:r w:rsidRPr="000C3EAB">
        <w:rPr>
          <w:sz w:val="26"/>
          <w:szCs w:val="26"/>
          <w:rtl/>
        </w:rPr>
        <w:t xml:space="preserve">في قطاع </w:t>
      </w:r>
      <w:r w:rsidR="0022045B" w:rsidRPr="000C3EAB">
        <w:rPr>
          <w:sz w:val="26"/>
          <w:szCs w:val="26"/>
          <w:rtl/>
        </w:rPr>
        <w:t>الرغاوى</w:t>
      </w:r>
      <w:r w:rsidRPr="000C3EAB">
        <w:rPr>
          <w:sz w:val="26"/>
          <w:szCs w:val="26"/>
          <w:rtl/>
        </w:rPr>
        <w:t xml:space="preserve"> </w:t>
      </w:r>
      <w:r w:rsidR="00CC5401" w:rsidRPr="000C3EAB">
        <w:rPr>
          <w:rFonts w:hint="cs"/>
          <w:sz w:val="26"/>
          <w:szCs w:val="26"/>
          <w:rtl/>
        </w:rPr>
        <w:t>المبلغ عنه</w:t>
      </w:r>
      <w:r w:rsidRPr="000C3EAB">
        <w:rPr>
          <w:sz w:val="26"/>
          <w:szCs w:val="26"/>
          <w:rtl/>
        </w:rPr>
        <w:t xml:space="preserve"> </w:t>
      </w:r>
      <w:r w:rsidR="00CC5401" w:rsidRPr="000C3EAB">
        <w:rPr>
          <w:rFonts w:hint="cs"/>
          <w:sz w:val="26"/>
          <w:szCs w:val="26"/>
          <w:rtl/>
        </w:rPr>
        <w:t xml:space="preserve">كان </w:t>
      </w:r>
      <w:r w:rsidRPr="000C3EAB">
        <w:rPr>
          <w:sz w:val="26"/>
          <w:szCs w:val="26"/>
          <w:rtl/>
        </w:rPr>
        <w:t>صفر</w:t>
      </w:r>
      <w:r w:rsidR="00CC5401" w:rsidRPr="000C3EAB">
        <w:rPr>
          <w:rFonts w:hint="cs"/>
          <w:sz w:val="26"/>
          <w:szCs w:val="26"/>
          <w:rtl/>
        </w:rPr>
        <w:t>ا</w:t>
      </w:r>
      <w:r w:rsidRPr="000C3EAB">
        <w:rPr>
          <w:sz w:val="26"/>
          <w:szCs w:val="26"/>
          <w:rtl/>
        </w:rPr>
        <w:t xml:space="preserve"> في عامي 2024 و2025، فقد </w:t>
      </w:r>
      <w:r w:rsidR="00CC5401" w:rsidRPr="000C3EAB">
        <w:rPr>
          <w:rFonts w:hint="cs"/>
          <w:sz w:val="26"/>
          <w:szCs w:val="26"/>
          <w:rtl/>
        </w:rPr>
        <w:t>أبلغ</w:t>
      </w:r>
      <w:r w:rsidRPr="000C3EAB">
        <w:rPr>
          <w:sz w:val="26"/>
          <w:szCs w:val="26"/>
          <w:rtl/>
        </w:rPr>
        <w:t xml:space="preserve"> ال</w:t>
      </w:r>
      <w:r w:rsidR="00AC46FE" w:rsidRPr="000C3EAB">
        <w:rPr>
          <w:sz w:val="26"/>
          <w:szCs w:val="26"/>
          <w:rtl/>
        </w:rPr>
        <w:t>بلد</w:t>
      </w:r>
      <w:r w:rsidRPr="000C3EAB">
        <w:rPr>
          <w:sz w:val="26"/>
          <w:szCs w:val="26"/>
          <w:rtl/>
        </w:rPr>
        <w:t xml:space="preserve"> </w:t>
      </w:r>
      <w:r w:rsidR="00CC5401" w:rsidRPr="000C3EAB">
        <w:rPr>
          <w:rFonts w:hint="cs"/>
          <w:sz w:val="26"/>
          <w:szCs w:val="26"/>
          <w:rtl/>
        </w:rPr>
        <w:t xml:space="preserve">عن </w:t>
      </w:r>
      <w:r w:rsidRPr="000C3EAB">
        <w:rPr>
          <w:sz w:val="26"/>
          <w:szCs w:val="26"/>
          <w:rtl/>
        </w:rPr>
        <w:t>استهلاك قدره 22 طن</w:t>
      </w:r>
      <w:r w:rsidR="00CC5401" w:rsidRPr="000C3EAB">
        <w:rPr>
          <w:rFonts w:hint="cs"/>
          <w:sz w:val="26"/>
          <w:szCs w:val="26"/>
          <w:rtl/>
        </w:rPr>
        <w:t xml:space="preserve">ا متريا </w:t>
      </w:r>
      <w:r w:rsidRPr="000C3EAB">
        <w:rPr>
          <w:sz w:val="26"/>
          <w:szCs w:val="26"/>
          <w:rtl/>
        </w:rPr>
        <w:t xml:space="preserve">من </w:t>
      </w:r>
      <w:r w:rsidR="00B4744C" w:rsidRPr="000C3EAB">
        <w:rPr>
          <w:sz w:val="26"/>
          <w:szCs w:val="26"/>
        </w:rPr>
        <w:t>HFC</w:t>
      </w:r>
      <w:r w:rsidR="00CC5401" w:rsidRPr="000C3EAB">
        <w:rPr>
          <w:sz w:val="26"/>
          <w:szCs w:val="26"/>
        </w:rPr>
        <w:t>-152a</w:t>
      </w:r>
      <w:r w:rsidR="00662DE1" w:rsidRPr="000C3EAB">
        <w:rPr>
          <w:rFonts w:hint="cs"/>
          <w:sz w:val="26"/>
          <w:szCs w:val="26"/>
          <w:rtl/>
        </w:rPr>
        <w:t xml:space="preserve"> في</w:t>
      </w:r>
      <w:r w:rsidRPr="000C3EAB">
        <w:rPr>
          <w:sz w:val="26"/>
          <w:szCs w:val="26"/>
          <w:rtl/>
        </w:rPr>
        <w:t xml:space="preserve"> عام 2023، </w:t>
      </w:r>
      <w:r w:rsidR="00CC5401" w:rsidRPr="000C3EAB">
        <w:rPr>
          <w:rFonts w:hint="cs"/>
          <w:sz w:val="26"/>
          <w:szCs w:val="26"/>
          <w:rtl/>
        </w:rPr>
        <w:t xml:space="preserve">وهو </w:t>
      </w:r>
      <w:r w:rsidRPr="000C3EAB">
        <w:rPr>
          <w:sz w:val="26"/>
          <w:szCs w:val="26"/>
          <w:rtl/>
        </w:rPr>
        <w:t>ما يمثل 1</w:t>
      </w:r>
      <w:r w:rsidR="00805282" w:rsidRPr="000C3EAB">
        <w:rPr>
          <w:sz w:val="26"/>
          <w:szCs w:val="26"/>
          <w:rtl/>
        </w:rPr>
        <w:t>.</w:t>
      </w:r>
      <w:r w:rsidRPr="000C3EAB">
        <w:rPr>
          <w:sz w:val="26"/>
          <w:szCs w:val="26"/>
          <w:rtl/>
        </w:rPr>
        <w:t>8</w:t>
      </w:r>
      <w:r w:rsidR="00662DE1" w:rsidRPr="000C3EAB">
        <w:rPr>
          <w:rFonts w:hint="cs"/>
          <w:sz w:val="26"/>
          <w:szCs w:val="26"/>
          <w:rtl/>
        </w:rPr>
        <w:t xml:space="preserve"> في المائة</w:t>
      </w:r>
      <w:r w:rsidRPr="000C3EAB">
        <w:rPr>
          <w:sz w:val="26"/>
          <w:szCs w:val="26"/>
          <w:rtl/>
        </w:rPr>
        <w:t xml:space="preserve"> من الاستهلاك بالطن المتري و0</w:t>
      </w:r>
      <w:r w:rsidR="00805282" w:rsidRPr="000C3EAB">
        <w:rPr>
          <w:sz w:val="26"/>
          <w:szCs w:val="26"/>
          <w:rtl/>
        </w:rPr>
        <w:t>.</w:t>
      </w:r>
      <w:r w:rsidRPr="000C3EAB">
        <w:rPr>
          <w:sz w:val="26"/>
          <w:szCs w:val="26"/>
          <w:rtl/>
        </w:rPr>
        <w:t>1</w:t>
      </w:r>
      <w:r w:rsidR="00662DE1" w:rsidRPr="000C3EAB">
        <w:rPr>
          <w:rFonts w:hint="cs"/>
          <w:sz w:val="26"/>
          <w:szCs w:val="26"/>
          <w:rtl/>
        </w:rPr>
        <w:t xml:space="preserve"> في المائة</w:t>
      </w:r>
      <w:r w:rsidR="00662DE1" w:rsidRPr="000C3EAB">
        <w:rPr>
          <w:sz w:val="26"/>
          <w:szCs w:val="26"/>
          <w:rtl/>
        </w:rPr>
        <w:t xml:space="preserve"> </w:t>
      </w:r>
      <w:r w:rsidRPr="000C3EAB">
        <w:rPr>
          <w:sz w:val="26"/>
          <w:szCs w:val="26"/>
          <w:rtl/>
        </w:rPr>
        <w:t xml:space="preserve">من </w:t>
      </w:r>
      <w:r w:rsidR="00CC5401" w:rsidRPr="000C3EAB">
        <w:rPr>
          <w:rFonts w:hint="cs"/>
          <w:sz w:val="26"/>
          <w:szCs w:val="26"/>
          <w:rtl/>
        </w:rPr>
        <w:t>الاستهلاك ب</w:t>
      </w:r>
      <w:r w:rsidR="003F3127" w:rsidRPr="000C3EAB">
        <w:rPr>
          <w:rFonts w:hint="cs"/>
          <w:sz w:val="26"/>
          <w:szCs w:val="26"/>
          <w:rtl/>
        </w:rPr>
        <w:t xml:space="preserve">الطن من </w:t>
      </w:r>
      <w:r w:rsidR="00CC5401" w:rsidRPr="000C3EAB">
        <w:rPr>
          <w:rFonts w:hint="cs"/>
          <w:sz w:val="26"/>
          <w:szCs w:val="26"/>
          <w:rtl/>
        </w:rPr>
        <w:t>مكافئ</w:t>
      </w:r>
      <w:r w:rsidRPr="000C3EAB">
        <w:rPr>
          <w:sz w:val="26"/>
          <w:szCs w:val="26"/>
          <w:rtl/>
        </w:rPr>
        <w:t xml:space="preserve"> ثاني أكسيد الكربون في العام نفسه</w:t>
      </w:r>
      <w:r w:rsidR="00805282" w:rsidRPr="000C3EAB">
        <w:rPr>
          <w:sz w:val="26"/>
          <w:szCs w:val="26"/>
          <w:rtl/>
        </w:rPr>
        <w:t>.</w:t>
      </w:r>
      <w:r w:rsidRPr="000C3EAB">
        <w:rPr>
          <w:sz w:val="26"/>
          <w:szCs w:val="26"/>
          <w:rtl/>
        </w:rPr>
        <w:t xml:space="preserve"> واست</w:t>
      </w:r>
      <w:r w:rsidR="00CC5401" w:rsidRPr="000C3EAB">
        <w:rPr>
          <w:rFonts w:hint="cs"/>
          <w:sz w:val="26"/>
          <w:szCs w:val="26"/>
          <w:rtl/>
        </w:rPr>
        <w:t>ُ</w:t>
      </w:r>
      <w:r w:rsidRPr="000C3EAB">
        <w:rPr>
          <w:sz w:val="26"/>
          <w:szCs w:val="26"/>
          <w:rtl/>
        </w:rPr>
        <w:t xml:space="preserve">خدم </w:t>
      </w:r>
      <w:r w:rsidR="00B4744C" w:rsidRPr="000C3EAB">
        <w:rPr>
          <w:sz w:val="26"/>
          <w:szCs w:val="26"/>
        </w:rPr>
        <w:t>HFC</w:t>
      </w:r>
      <w:r w:rsidR="00CC5401" w:rsidRPr="000C3EAB">
        <w:rPr>
          <w:sz w:val="26"/>
          <w:szCs w:val="26"/>
        </w:rPr>
        <w:t>-227ea</w:t>
      </w:r>
      <w:r w:rsidR="00662DE1" w:rsidRPr="000C3EAB">
        <w:rPr>
          <w:sz w:val="26"/>
          <w:szCs w:val="26"/>
          <w:rtl/>
        </w:rPr>
        <w:t xml:space="preserve"> </w:t>
      </w:r>
      <w:r w:rsidRPr="000C3EAB">
        <w:rPr>
          <w:sz w:val="26"/>
          <w:szCs w:val="26"/>
          <w:rtl/>
        </w:rPr>
        <w:t>و</w:t>
      </w:r>
      <w:r w:rsidR="00B4744C" w:rsidRPr="000C3EAB">
        <w:rPr>
          <w:sz w:val="26"/>
          <w:szCs w:val="26"/>
        </w:rPr>
        <w:t>HFC</w:t>
      </w:r>
      <w:r w:rsidR="00CC5401" w:rsidRPr="000C3EAB">
        <w:rPr>
          <w:sz w:val="26"/>
          <w:szCs w:val="26"/>
        </w:rPr>
        <w:noBreakHyphen/>
        <w:t>236fa</w:t>
      </w:r>
      <w:r w:rsidRPr="000C3EAB">
        <w:rPr>
          <w:sz w:val="26"/>
          <w:szCs w:val="26"/>
          <w:rtl/>
        </w:rPr>
        <w:t xml:space="preserve"> في تصنيع معدات مكافحة الحرائق وإعادة </w:t>
      </w:r>
      <w:r w:rsidR="00B057FA" w:rsidRPr="000C3EAB">
        <w:rPr>
          <w:rFonts w:hint="cs"/>
          <w:sz w:val="26"/>
          <w:szCs w:val="26"/>
          <w:rtl/>
        </w:rPr>
        <w:t>تعبئتها</w:t>
      </w:r>
      <w:r w:rsidRPr="000C3EAB">
        <w:rPr>
          <w:sz w:val="26"/>
          <w:szCs w:val="26"/>
          <w:rtl/>
        </w:rPr>
        <w:t xml:space="preserve"> </w:t>
      </w:r>
      <w:r w:rsidR="00662DE1" w:rsidRPr="000C3EAB">
        <w:rPr>
          <w:rFonts w:hint="cs"/>
          <w:sz w:val="26"/>
          <w:szCs w:val="26"/>
          <w:rtl/>
        </w:rPr>
        <w:t>(0</w:t>
      </w:r>
      <w:r w:rsidR="00805282" w:rsidRPr="000C3EAB">
        <w:rPr>
          <w:sz w:val="26"/>
          <w:szCs w:val="26"/>
          <w:rtl/>
        </w:rPr>
        <w:t>.</w:t>
      </w:r>
      <w:r w:rsidRPr="000C3EAB">
        <w:rPr>
          <w:sz w:val="26"/>
          <w:szCs w:val="26"/>
          <w:rtl/>
        </w:rPr>
        <w:t>3</w:t>
      </w:r>
      <w:r w:rsidR="00CC5401" w:rsidRPr="000C3EAB">
        <w:rPr>
          <w:rFonts w:hint="cs"/>
          <w:sz w:val="26"/>
          <w:szCs w:val="26"/>
          <w:rtl/>
        </w:rPr>
        <w:t xml:space="preserve"> </w:t>
      </w:r>
      <w:r w:rsidR="00662DE1" w:rsidRPr="000C3EAB">
        <w:rPr>
          <w:rFonts w:hint="cs"/>
          <w:sz w:val="26"/>
          <w:szCs w:val="26"/>
          <w:rtl/>
        </w:rPr>
        <w:t>في المائة</w:t>
      </w:r>
      <w:r w:rsidRPr="000C3EAB">
        <w:rPr>
          <w:sz w:val="26"/>
          <w:szCs w:val="26"/>
          <w:rtl/>
        </w:rPr>
        <w:t xml:space="preserve"> من استهلاك عام 2025 بالطن المتري و0</w:t>
      </w:r>
      <w:r w:rsidR="00805282" w:rsidRPr="000C3EAB">
        <w:rPr>
          <w:sz w:val="26"/>
          <w:szCs w:val="26"/>
          <w:rtl/>
        </w:rPr>
        <w:t>.</w:t>
      </w:r>
      <w:r w:rsidRPr="000C3EAB">
        <w:rPr>
          <w:sz w:val="26"/>
          <w:szCs w:val="26"/>
          <w:rtl/>
        </w:rPr>
        <w:t>6</w:t>
      </w:r>
      <w:r w:rsidR="00662DE1" w:rsidRPr="000C3EAB">
        <w:rPr>
          <w:rFonts w:hint="cs"/>
          <w:sz w:val="26"/>
          <w:szCs w:val="26"/>
          <w:rtl/>
        </w:rPr>
        <w:t xml:space="preserve"> في المائة</w:t>
      </w:r>
      <w:r w:rsidR="00662DE1" w:rsidRPr="000C3EAB">
        <w:rPr>
          <w:sz w:val="26"/>
          <w:szCs w:val="26"/>
          <w:rtl/>
        </w:rPr>
        <w:t xml:space="preserve"> </w:t>
      </w:r>
      <w:r w:rsidR="00CC5401" w:rsidRPr="000C3EAB">
        <w:rPr>
          <w:sz w:val="26"/>
          <w:szCs w:val="26"/>
          <w:rtl/>
        </w:rPr>
        <w:t xml:space="preserve">من </w:t>
      </w:r>
      <w:r w:rsidR="00CC5401" w:rsidRPr="000C3EAB">
        <w:rPr>
          <w:rFonts w:hint="cs"/>
          <w:sz w:val="26"/>
          <w:szCs w:val="26"/>
          <w:rtl/>
        </w:rPr>
        <w:t>الاستهلاك ب</w:t>
      </w:r>
      <w:r w:rsidR="003F3127" w:rsidRPr="000C3EAB">
        <w:rPr>
          <w:rFonts w:hint="cs"/>
          <w:sz w:val="26"/>
          <w:szCs w:val="26"/>
          <w:rtl/>
        </w:rPr>
        <w:t xml:space="preserve">الطن من </w:t>
      </w:r>
      <w:r w:rsidR="00CC5401" w:rsidRPr="000C3EAB">
        <w:rPr>
          <w:rFonts w:hint="cs"/>
          <w:sz w:val="26"/>
          <w:szCs w:val="26"/>
          <w:rtl/>
        </w:rPr>
        <w:t>مكافئ</w:t>
      </w:r>
      <w:r w:rsidR="00CC5401" w:rsidRPr="000C3EAB">
        <w:rPr>
          <w:sz w:val="26"/>
          <w:szCs w:val="26"/>
          <w:rtl/>
        </w:rPr>
        <w:t xml:space="preserve"> ثاني أكسيد </w:t>
      </w:r>
      <w:r w:rsidRPr="000C3EAB">
        <w:rPr>
          <w:sz w:val="26"/>
          <w:szCs w:val="26"/>
          <w:rtl/>
        </w:rPr>
        <w:t>الكربون)</w:t>
      </w:r>
      <w:r w:rsidR="00805282" w:rsidRPr="000C3EAB">
        <w:rPr>
          <w:sz w:val="26"/>
          <w:szCs w:val="26"/>
          <w:rtl/>
        </w:rPr>
        <w:t>.</w:t>
      </w:r>
      <w:r w:rsidRPr="000C3EAB">
        <w:rPr>
          <w:sz w:val="26"/>
          <w:szCs w:val="26"/>
          <w:rtl/>
        </w:rPr>
        <w:t xml:space="preserve"> وخلال فترة </w:t>
      </w:r>
      <w:r w:rsidR="00662DE1" w:rsidRPr="000C3EAB">
        <w:rPr>
          <w:rFonts w:hint="cs"/>
          <w:sz w:val="26"/>
          <w:szCs w:val="26"/>
          <w:rtl/>
        </w:rPr>
        <w:t>إزالة ا</w:t>
      </w:r>
      <w:r w:rsidR="00764EC1" w:rsidRPr="000C3EAB">
        <w:rPr>
          <w:rFonts w:hint="cs"/>
          <w:sz w:val="26"/>
          <w:szCs w:val="26"/>
          <w:rtl/>
        </w:rPr>
        <w:t>ل</w:t>
      </w:r>
      <w:r w:rsidR="002E386A" w:rsidRPr="000C3EAB">
        <w:rPr>
          <w:rFonts w:hint="cs"/>
          <w:sz w:val="26"/>
          <w:szCs w:val="26"/>
          <w:rtl/>
        </w:rPr>
        <w:t>مواد الهيدروكلوروفلوروكربونية</w:t>
      </w:r>
      <w:r w:rsidRPr="000C3EAB">
        <w:rPr>
          <w:sz w:val="26"/>
          <w:szCs w:val="26"/>
          <w:rtl/>
        </w:rPr>
        <w:t xml:space="preserve">، قدم الدعم </w:t>
      </w:r>
      <w:r w:rsidR="00CC5401" w:rsidRPr="000C3EAB">
        <w:rPr>
          <w:rFonts w:hint="cs"/>
          <w:sz w:val="26"/>
          <w:szCs w:val="26"/>
          <w:rtl/>
        </w:rPr>
        <w:t>لمؤسستين</w:t>
      </w:r>
      <w:r w:rsidRPr="000C3EAB">
        <w:rPr>
          <w:sz w:val="26"/>
          <w:szCs w:val="26"/>
          <w:rtl/>
        </w:rPr>
        <w:t xml:space="preserve"> </w:t>
      </w:r>
      <w:r w:rsidR="00CC5401" w:rsidRPr="000C3EAB">
        <w:rPr>
          <w:rFonts w:hint="cs"/>
          <w:sz w:val="26"/>
          <w:szCs w:val="26"/>
          <w:rtl/>
        </w:rPr>
        <w:t xml:space="preserve">من مؤسسات </w:t>
      </w:r>
      <w:r w:rsidRPr="000C3EAB">
        <w:rPr>
          <w:sz w:val="26"/>
          <w:szCs w:val="26"/>
          <w:rtl/>
        </w:rPr>
        <w:t xml:space="preserve">تصنيع ألواح </w:t>
      </w:r>
      <w:r w:rsidR="0022045B" w:rsidRPr="000C3EAB">
        <w:rPr>
          <w:sz w:val="26"/>
          <w:szCs w:val="26"/>
          <w:rtl/>
        </w:rPr>
        <w:t>الرغاوى</w:t>
      </w:r>
      <w:r w:rsidRPr="000C3EAB">
        <w:rPr>
          <w:sz w:val="26"/>
          <w:szCs w:val="26"/>
          <w:rtl/>
        </w:rPr>
        <w:t xml:space="preserve"> المركبة</w:t>
      </w:r>
      <w:r w:rsidR="00E90F88" w:rsidRPr="000C3EAB">
        <w:rPr>
          <w:rFonts w:hint="cs"/>
          <w:sz w:val="26"/>
          <w:szCs w:val="26"/>
          <w:rtl/>
        </w:rPr>
        <w:t xml:space="preserve">؛ </w:t>
      </w:r>
      <w:r w:rsidR="00756224" w:rsidRPr="000C3EAB">
        <w:rPr>
          <w:sz w:val="26"/>
          <w:szCs w:val="26"/>
          <w:rtl/>
        </w:rPr>
        <w:t>ت</w:t>
      </w:r>
      <w:r w:rsidRPr="000C3EAB">
        <w:rPr>
          <w:sz w:val="26"/>
          <w:szCs w:val="26"/>
          <w:rtl/>
        </w:rPr>
        <w:t xml:space="preserve">م تحويل إحدى </w:t>
      </w:r>
      <w:r w:rsidR="00E90F88" w:rsidRPr="000C3EAB">
        <w:rPr>
          <w:rFonts w:hint="cs"/>
          <w:sz w:val="26"/>
          <w:szCs w:val="26"/>
          <w:rtl/>
        </w:rPr>
        <w:t>المؤسستين</w:t>
      </w:r>
      <w:r w:rsidRPr="000C3EAB">
        <w:rPr>
          <w:sz w:val="26"/>
          <w:szCs w:val="26"/>
          <w:rtl/>
        </w:rPr>
        <w:t xml:space="preserve"> إلى </w:t>
      </w:r>
      <w:r w:rsidR="00E90F88" w:rsidRPr="000C3EAB">
        <w:rPr>
          <w:rFonts w:hint="cs"/>
          <w:sz w:val="26"/>
          <w:szCs w:val="26"/>
          <w:rtl/>
        </w:rPr>
        <w:t>تكنولوجيا</w:t>
      </w:r>
      <w:r w:rsidRPr="000C3EAB">
        <w:rPr>
          <w:sz w:val="26"/>
          <w:szCs w:val="26"/>
          <w:rtl/>
        </w:rPr>
        <w:t xml:space="preserve"> النفخ </w:t>
      </w:r>
      <w:r w:rsidR="00E90F88" w:rsidRPr="000C3EAB">
        <w:rPr>
          <w:rFonts w:hint="cs"/>
          <w:sz w:val="26"/>
          <w:szCs w:val="26"/>
          <w:rtl/>
        </w:rPr>
        <w:t>بالماء</w:t>
      </w:r>
      <w:r w:rsidRPr="000C3EAB">
        <w:rPr>
          <w:sz w:val="26"/>
          <w:szCs w:val="26"/>
          <w:rtl/>
        </w:rPr>
        <w:t xml:space="preserve">، بينما تم تحويل </w:t>
      </w:r>
      <w:r w:rsidR="00E90F88" w:rsidRPr="000C3EAB">
        <w:rPr>
          <w:rFonts w:hint="cs"/>
          <w:sz w:val="26"/>
          <w:szCs w:val="26"/>
          <w:rtl/>
        </w:rPr>
        <w:t>مؤسسة</w:t>
      </w:r>
      <w:r w:rsidRPr="000C3EAB">
        <w:rPr>
          <w:sz w:val="26"/>
          <w:szCs w:val="26"/>
          <w:rtl/>
        </w:rPr>
        <w:t xml:space="preserve"> أخرى (شركة الخليج لل</w:t>
      </w:r>
      <w:r w:rsidR="00E90F88" w:rsidRPr="000C3EAB">
        <w:rPr>
          <w:rFonts w:hint="cs"/>
          <w:sz w:val="26"/>
          <w:szCs w:val="26"/>
          <w:rtl/>
        </w:rPr>
        <w:t>مواد العازلة</w:t>
      </w:r>
      <w:r w:rsidRPr="000C3EAB">
        <w:rPr>
          <w:sz w:val="26"/>
          <w:szCs w:val="26"/>
          <w:rtl/>
        </w:rPr>
        <w:t xml:space="preserve"> </w:t>
      </w:r>
      <w:r w:rsidR="00E90F88" w:rsidRPr="000C3EAB">
        <w:rPr>
          <w:rFonts w:hint="cs"/>
          <w:sz w:val="26"/>
          <w:szCs w:val="26"/>
          <w:rtl/>
        </w:rPr>
        <w:t>ش</w:t>
      </w:r>
      <w:r w:rsidR="00805282" w:rsidRPr="000C3EAB">
        <w:rPr>
          <w:sz w:val="26"/>
          <w:szCs w:val="26"/>
          <w:rtl/>
        </w:rPr>
        <w:t>.</w:t>
      </w:r>
      <w:r w:rsidRPr="000C3EAB">
        <w:rPr>
          <w:sz w:val="26"/>
          <w:szCs w:val="26"/>
          <w:rtl/>
        </w:rPr>
        <w:t>م</w:t>
      </w:r>
      <w:r w:rsidR="00805282" w:rsidRPr="000C3EAB">
        <w:rPr>
          <w:sz w:val="26"/>
          <w:szCs w:val="26"/>
          <w:rtl/>
        </w:rPr>
        <w:t>.</w:t>
      </w:r>
      <w:r w:rsidRPr="000C3EAB">
        <w:rPr>
          <w:sz w:val="26"/>
          <w:szCs w:val="26"/>
          <w:rtl/>
        </w:rPr>
        <w:t xml:space="preserve">م) من استخدام </w:t>
      </w:r>
      <w:r w:rsidR="00662DE1" w:rsidRPr="000C3EAB">
        <w:rPr>
          <w:rFonts w:hint="cs"/>
          <w:sz w:val="26"/>
          <w:szCs w:val="26"/>
          <w:rtl/>
        </w:rPr>
        <w:t>ا</w:t>
      </w:r>
      <w:r w:rsidR="00764EC1" w:rsidRPr="000C3EAB">
        <w:rPr>
          <w:rFonts w:hint="cs"/>
          <w:sz w:val="26"/>
          <w:szCs w:val="26"/>
          <w:rtl/>
        </w:rPr>
        <w:t>ل</w:t>
      </w:r>
      <w:r w:rsidR="002E386A" w:rsidRPr="000C3EAB">
        <w:rPr>
          <w:rFonts w:hint="cs"/>
          <w:sz w:val="26"/>
          <w:szCs w:val="26"/>
          <w:rtl/>
        </w:rPr>
        <w:t>مواد الهيدروكلوروفلوروكربونية</w:t>
      </w:r>
      <w:r w:rsidRPr="000C3EAB">
        <w:rPr>
          <w:sz w:val="26"/>
          <w:szCs w:val="26"/>
          <w:rtl/>
        </w:rPr>
        <w:t xml:space="preserve"> إلى </w:t>
      </w:r>
      <w:r w:rsidR="00B4744C" w:rsidRPr="000C3EAB">
        <w:rPr>
          <w:rFonts w:eastAsia="Calibri" w:cstheme="minorHAnsi"/>
          <w:sz w:val="26"/>
          <w:szCs w:val="26"/>
          <w:lang w:eastAsia="fr-FR"/>
        </w:rPr>
        <w:t>HFC</w:t>
      </w:r>
      <w:r w:rsidR="00E90F88" w:rsidRPr="000C3EAB">
        <w:rPr>
          <w:rFonts w:eastAsia="Calibri" w:cstheme="minorHAnsi"/>
          <w:sz w:val="26"/>
          <w:szCs w:val="26"/>
          <w:lang w:eastAsia="fr-FR"/>
        </w:rPr>
        <w:t>-152a</w:t>
      </w:r>
      <w:r w:rsidRPr="000C3EAB">
        <w:rPr>
          <w:sz w:val="26"/>
          <w:szCs w:val="26"/>
          <w:rtl/>
        </w:rPr>
        <w:t xml:space="preserve"> و</w:t>
      </w:r>
      <w:r w:rsidRPr="000C3EAB">
        <w:rPr>
          <w:sz w:val="26"/>
          <w:szCs w:val="26"/>
        </w:rPr>
        <w:t>R</w:t>
      </w:r>
      <w:r w:rsidR="00E90F88" w:rsidRPr="000C3EAB">
        <w:rPr>
          <w:sz w:val="26"/>
          <w:szCs w:val="26"/>
        </w:rPr>
        <w:noBreakHyphen/>
      </w:r>
      <w:r w:rsidRPr="000C3EAB">
        <w:rPr>
          <w:sz w:val="26"/>
          <w:szCs w:val="26"/>
        </w:rPr>
        <w:t>600a</w:t>
      </w:r>
      <w:r w:rsidRPr="000C3EAB">
        <w:rPr>
          <w:sz w:val="26"/>
          <w:szCs w:val="26"/>
          <w:rtl/>
        </w:rPr>
        <w:t xml:space="preserve"> في تصنيع </w:t>
      </w:r>
      <w:r w:rsidR="001E5533" w:rsidRPr="000C3EAB">
        <w:rPr>
          <w:sz w:val="26"/>
          <w:szCs w:val="26"/>
          <w:rtl/>
        </w:rPr>
        <w:t>رغاوى</w:t>
      </w:r>
      <w:r w:rsidR="005C4D2E" w:rsidRPr="000C3EAB">
        <w:rPr>
          <w:sz w:val="26"/>
          <w:szCs w:val="26"/>
          <w:rtl/>
        </w:rPr>
        <w:t xml:space="preserve"> </w:t>
      </w:r>
      <w:r w:rsidR="005C4D2E" w:rsidRPr="000C3EAB">
        <w:rPr>
          <w:rFonts w:hint="cs"/>
          <w:sz w:val="26"/>
          <w:szCs w:val="26"/>
          <w:rtl/>
        </w:rPr>
        <w:t>البولسترين</w:t>
      </w:r>
      <w:r w:rsidR="005C4D2E" w:rsidRPr="000C3EAB">
        <w:rPr>
          <w:sz w:val="26"/>
          <w:szCs w:val="26"/>
          <w:rtl/>
        </w:rPr>
        <w:t xml:space="preserve"> </w:t>
      </w:r>
      <w:r w:rsidR="005C4D2E" w:rsidRPr="000C3EAB">
        <w:rPr>
          <w:rFonts w:hint="cs"/>
          <w:sz w:val="26"/>
          <w:szCs w:val="26"/>
          <w:rtl/>
        </w:rPr>
        <w:t xml:space="preserve">المسحوبة </w:t>
      </w:r>
      <w:r w:rsidR="0022045B" w:rsidRPr="000C3EAB">
        <w:rPr>
          <w:rFonts w:hint="cs"/>
          <w:sz w:val="26"/>
          <w:szCs w:val="26"/>
          <w:rtl/>
        </w:rPr>
        <w:t>بالضغط</w:t>
      </w:r>
      <w:r w:rsidR="00805282" w:rsidRPr="000C3EAB">
        <w:rPr>
          <w:sz w:val="26"/>
          <w:szCs w:val="26"/>
          <w:rtl/>
        </w:rPr>
        <w:t>.</w:t>
      </w:r>
      <w:r w:rsidRPr="000C3EAB">
        <w:rPr>
          <w:sz w:val="26"/>
          <w:szCs w:val="26"/>
          <w:rtl/>
        </w:rPr>
        <w:t xml:space="preserve"> وحاليا، لا تتوفر بيانات شاملة عن قطاعي </w:t>
      </w:r>
      <w:r w:rsidR="0022045B" w:rsidRPr="000C3EAB">
        <w:rPr>
          <w:sz w:val="26"/>
          <w:szCs w:val="26"/>
          <w:rtl/>
        </w:rPr>
        <w:t>الرغاوى</w:t>
      </w:r>
      <w:r w:rsidRPr="000C3EAB">
        <w:rPr>
          <w:sz w:val="26"/>
          <w:szCs w:val="26"/>
          <w:rtl/>
        </w:rPr>
        <w:t xml:space="preserve"> ومكافحة الحرائق لعدم توفر معلومات تفصيلية خاصة ب</w:t>
      </w:r>
      <w:r w:rsidR="00E90F88" w:rsidRPr="000C3EAB">
        <w:rPr>
          <w:rFonts w:hint="cs"/>
          <w:sz w:val="26"/>
          <w:szCs w:val="26"/>
          <w:rtl/>
        </w:rPr>
        <w:t>ال</w:t>
      </w:r>
      <w:r w:rsidRPr="000C3EAB">
        <w:rPr>
          <w:sz w:val="26"/>
          <w:szCs w:val="26"/>
          <w:rtl/>
        </w:rPr>
        <w:t>قطاع</w:t>
      </w:r>
      <w:r w:rsidR="00805282" w:rsidRPr="000C3EAB">
        <w:rPr>
          <w:sz w:val="26"/>
          <w:szCs w:val="26"/>
          <w:rtl/>
        </w:rPr>
        <w:t>.</w:t>
      </w:r>
      <w:r w:rsidRPr="000C3EAB">
        <w:rPr>
          <w:sz w:val="26"/>
          <w:szCs w:val="26"/>
          <w:rtl/>
        </w:rPr>
        <w:t xml:space="preserve"> ومع ذلك، أشار المقترح إلى أنه سيتم جمع </w:t>
      </w:r>
      <w:r w:rsidR="00E90F88" w:rsidRPr="000C3EAB">
        <w:rPr>
          <w:rFonts w:hint="cs"/>
          <w:sz w:val="26"/>
          <w:szCs w:val="26"/>
          <w:rtl/>
        </w:rPr>
        <w:t>ال</w:t>
      </w:r>
      <w:r w:rsidRPr="000C3EAB">
        <w:rPr>
          <w:sz w:val="26"/>
          <w:szCs w:val="26"/>
          <w:rtl/>
        </w:rPr>
        <w:t>بيانات القطاع</w:t>
      </w:r>
      <w:r w:rsidR="00E90F88" w:rsidRPr="000C3EAB">
        <w:rPr>
          <w:rFonts w:hint="cs"/>
          <w:sz w:val="26"/>
          <w:szCs w:val="26"/>
          <w:rtl/>
        </w:rPr>
        <w:t>ية</w:t>
      </w:r>
      <w:r w:rsidRPr="000C3EAB">
        <w:rPr>
          <w:sz w:val="26"/>
          <w:szCs w:val="26"/>
          <w:rtl/>
        </w:rPr>
        <w:t xml:space="preserve"> ذات الصلة، بما في ذلك </w:t>
      </w:r>
      <w:r w:rsidR="00E90F88" w:rsidRPr="000C3EAB">
        <w:rPr>
          <w:rFonts w:hint="cs"/>
          <w:sz w:val="26"/>
          <w:szCs w:val="26"/>
          <w:rtl/>
        </w:rPr>
        <w:t>ملامح المؤسسات</w:t>
      </w:r>
      <w:r w:rsidRPr="000C3EAB">
        <w:rPr>
          <w:sz w:val="26"/>
          <w:szCs w:val="26"/>
          <w:rtl/>
        </w:rPr>
        <w:t xml:space="preserve">، وعمليات التصنيع، واستهلاك </w:t>
      </w:r>
      <w:r w:rsidR="005C4D2E" w:rsidRPr="000C3EAB">
        <w:rPr>
          <w:rFonts w:hint="cs"/>
          <w:sz w:val="26"/>
          <w:szCs w:val="26"/>
          <w:rtl/>
        </w:rPr>
        <w:t>ا</w:t>
      </w:r>
      <w:r w:rsidR="00764EC1" w:rsidRPr="000C3EAB">
        <w:rPr>
          <w:rFonts w:hint="cs"/>
          <w:sz w:val="26"/>
          <w:szCs w:val="26"/>
          <w:rtl/>
        </w:rPr>
        <w:t>لمواد الهيدروفلوروكربونية</w:t>
      </w:r>
      <w:r w:rsidRPr="000C3EAB">
        <w:rPr>
          <w:sz w:val="26"/>
          <w:szCs w:val="26"/>
          <w:rtl/>
        </w:rPr>
        <w:t>، والمعدات الأساسية</w:t>
      </w:r>
      <w:r w:rsidR="00E90F88" w:rsidRPr="000C3EAB">
        <w:rPr>
          <w:sz w:val="26"/>
          <w:szCs w:val="26"/>
          <w:rtl/>
        </w:rPr>
        <w:t xml:space="preserve"> في المرحلة الأولى </w:t>
      </w:r>
      <w:r w:rsidRPr="000C3EAB">
        <w:rPr>
          <w:sz w:val="26"/>
          <w:szCs w:val="26"/>
          <w:rtl/>
        </w:rPr>
        <w:t xml:space="preserve">لصياغة </w:t>
      </w:r>
      <w:r w:rsidR="00B057FA" w:rsidRPr="000C3EAB">
        <w:rPr>
          <w:rFonts w:hint="cs"/>
          <w:sz w:val="26"/>
          <w:szCs w:val="26"/>
          <w:rtl/>
        </w:rPr>
        <w:t>ال</w:t>
      </w:r>
      <w:r w:rsidRPr="000C3EAB">
        <w:rPr>
          <w:sz w:val="26"/>
          <w:szCs w:val="26"/>
          <w:rtl/>
        </w:rPr>
        <w:t xml:space="preserve">استراتيجية </w:t>
      </w:r>
      <w:r w:rsidR="00B057FA" w:rsidRPr="000C3EAB">
        <w:rPr>
          <w:rFonts w:hint="cs"/>
          <w:sz w:val="26"/>
          <w:szCs w:val="26"/>
          <w:rtl/>
        </w:rPr>
        <w:t>ال</w:t>
      </w:r>
      <w:r w:rsidRPr="000C3EAB">
        <w:rPr>
          <w:sz w:val="26"/>
          <w:szCs w:val="26"/>
          <w:rtl/>
        </w:rPr>
        <w:t xml:space="preserve">قطاعية </w:t>
      </w:r>
      <w:r w:rsidR="005C4D2E" w:rsidRPr="000C3EAB">
        <w:rPr>
          <w:rFonts w:hint="cs"/>
          <w:sz w:val="26"/>
          <w:szCs w:val="26"/>
          <w:rtl/>
        </w:rPr>
        <w:t>لإزالة ا</w:t>
      </w:r>
      <w:r w:rsidR="00764EC1" w:rsidRPr="000C3EAB">
        <w:rPr>
          <w:rFonts w:hint="cs"/>
          <w:sz w:val="26"/>
          <w:szCs w:val="26"/>
          <w:rtl/>
        </w:rPr>
        <w:t>لمواد الهيدروفلوروكربونية</w:t>
      </w:r>
      <w:r w:rsidRPr="000C3EAB">
        <w:rPr>
          <w:sz w:val="26"/>
          <w:szCs w:val="26"/>
          <w:rtl/>
        </w:rPr>
        <w:t xml:space="preserve"> في المرحلة الثانية</w:t>
      </w:r>
      <w:r w:rsidR="00805282" w:rsidRPr="000C3EAB">
        <w:rPr>
          <w:sz w:val="26"/>
          <w:szCs w:val="26"/>
          <w:rtl/>
        </w:rPr>
        <w:t>.</w:t>
      </w:r>
    </w:p>
    <w:p w14:paraId="033C0F8B" w14:textId="4DF97686" w:rsidR="007D1D87" w:rsidRPr="000C3EAB" w:rsidRDefault="007D1D87" w:rsidP="007D1D87">
      <w:pPr>
        <w:pStyle w:val="ListParagraph"/>
        <w:widowControl w:val="0"/>
        <w:bidi/>
        <w:spacing w:after="240"/>
        <w:ind w:left="0"/>
        <w:contextualSpacing w:val="0"/>
        <w:rPr>
          <w:sz w:val="26"/>
          <w:szCs w:val="26"/>
        </w:rPr>
      </w:pPr>
      <w:r w:rsidRPr="000C3EAB">
        <w:rPr>
          <w:i/>
          <w:iCs/>
          <w:sz w:val="26"/>
          <w:szCs w:val="26"/>
          <w:rtl/>
          <w:lang w:bidi="ar-DZ"/>
        </w:rPr>
        <w:t xml:space="preserve">قطاع </w:t>
      </w:r>
      <w:r w:rsidR="0022045B" w:rsidRPr="000C3EAB">
        <w:rPr>
          <w:i/>
          <w:iCs/>
          <w:sz w:val="26"/>
          <w:szCs w:val="26"/>
          <w:rtl/>
          <w:lang w:bidi="ar-DZ"/>
        </w:rPr>
        <w:t>خدمة التبريد</w:t>
      </w:r>
      <w:r w:rsidRPr="000C3EAB">
        <w:rPr>
          <w:i/>
          <w:iCs/>
          <w:sz w:val="26"/>
          <w:szCs w:val="26"/>
          <w:rtl/>
          <w:lang w:bidi="ar-DZ"/>
        </w:rPr>
        <w:t xml:space="preserve"> وتكييف الهواء</w:t>
      </w:r>
    </w:p>
    <w:p w14:paraId="47CE7FD3" w14:textId="00503740" w:rsidR="007D1D87" w:rsidRPr="000C3EAB" w:rsidRDefault="007D1D87" w:rsidP="00E90F88">
      <w:pPr>
        <w:pStyle w:val="ListParagraph"/>
        <w:numPr>
          <w:ilvl w:val="0"/>
          <w:numId w:val="28"/>
        </w:numPr>
        <w:bidi/>
        <w:spacing w:after="240"/>
        <w:ind w:left="0" w:firstLine="0"/>
        <w:contextualSpacing w:val="0"/>
        <w:outlineLvl w:val="0"/>
        <w:rPr>
          <w:sz w:val="26"/>
          <w:szCs w:val="26"/>
        </w:rPr>
      </w:pPr>
      <w:r w:rsidRPr="000C3EAB">
        <w:rPr>
          <w:sz w:val="26"/>
          <w:szCs w:val="26"/>
          <w:rtl/>
        </w:rPr>
        <w:t xml:space="preserve">يوجد في </w:t>
      </w:r>
      <w:r w:rsidR="00AC46FE" w:rsidRPr="000C3EAB">
        <w:rPr>
          <w:sz w:val="26"/>
          <w:szCs w:val="26"/>
          <w:rtl/>
        </w:rPr>
        <w:t>عمان</w:t>
      </w:r>
      <w:r w:rsidRPr="000C3EAB">
        <w:rPr>
          <w:sz w:val="26"/>
          <w:szCs w:val="26"/>
          <w:rtl/>
        </w:rPr>
        <w:t xml:space="preserve"> </w:t>
      </w:r>
      <w:r w:rsidR="00E90F88" w:rsidRPr="000C3EAB">
        <w:rPr>
          <w:rFonts w:hint="cs"/>
          <w:sz w:val="26"/>
          <w:szCs w:val="26"/>
          <w:rtl/>
        </w:rPr>
        <w:t>6,699</w:t>
      </w:r>
      <w:r w:rsidRPr="000C3EAB">
        <w:rPr>
          <w:sz w:val="26"/>
          <w:szCs w:val="26"/>
          <w:rtl/>
        </w:rPr>
        <w:t xml:space="preserve"> </w:t>
      </w:r>
      <w:r w:rsidR="00E90F88" w:rsidRPr="000C3EAB">
        <w:rPr>
          <w:sz w:val="26"/>
          <w:szCs w:val="26"/>
          <w:rtl/>
        </w:rPr>
        <w:t>تقني</w:t>
      </w:r>
      <w:r w:rsidRPr="000C3EAB">
        <w:rPr>
          <w:sz w:val="26"/>
          <w:szCs w:val="26"/>
          <w:rtl/>
        </w:rPr>
        <w:t>ا مسجلا (</w:t>
      </w:r>
      <w:r w:rsidR="00E90F88" w:rsidRPr="000C3EAB">
        <w:rPr>
          <w:rFonts w:hint="cs"/>
          <w:sz w:val="26"/>
          <w:szCs w:val="26"/>
          <w:rtl/>
        </w:rPr>
        <w:t xml:space="preserve">لا يوجد بينهم </w:t>
      </w:r>
      <w:r w:rsidRPr="000C3EAB">
        <w:rPr>
          <w:sz w:val="26"/>
          <w:szCs w:val="26"/>
          <w:rtl/>
        </w:rPr>
        <w:t>نساء) و</w:t>
      </w:r>
      <w:r w:rsidR="00E90F88" w:rsidRPr="000C3EAB">
        <w:rPr>
          <w:rFonts w:hint="cs"/>
          <w:sz w:val="26"/>
          <w:szCs w:val="26"/>
          <w:rtl/>
        </w:rPr>
        <w:t>3,593</w:t>
      </w:r>
      <w:r w:rsidRPr="000C3EAB">
        <w:rPr>
          <w:sz w:val="26"/>
          <w:szCs w:val="26"/>
          <w:rtl/>
        </w:rPr>
        <w:t xml:space="preserve"> ورشة عمل </w:t>
      </w:r>
      <w:r w:rsidR="00E90F88" w:rsidRPr="000C3EAB">
        <w:rPr>
          <w:rFonts w:hint="cs"/>
          <w:sz w:val="26"/>
          <w:szCs w:val="26"/>
          <w:rtl/>
        </w:rPr>
        <w:t>تستهلك</w:t>
      </w:r>
      <w:r w:rsidRPr="000C3EAB">
        <w:rPr>
          <w:sz w:val="26"/>
          <w:szCs w:val="26"/>
          <w:rtl/>
        </w:rPr>
        <w:t xml:space="preserve"> </w:t>
      </w:r>
      <w:r w:rsidRPr="000C3EAB">
        <w:rPr>
          <w:rFonts w:hint="cs"/>
          <w:sz w:val="26"/>
          <w:szCs w:val="26"/>
          <w:rtl/>
        </w:rPr>
        <w:t>ا</w:t>
      </w:r>
      <w:r w:rsidR="00764EC1" w:rsidRPr="000C3EAB">
        <w:rPr>
          <w:rFonts w:hint="cs"/>
          <w:sz w:val="26"/>
          <w:szCs w:val="26"/>
          <w:rtl/>
        </w:rPr>
        <w:t>لمواد الهيدروفلوروكربونية</w:t>
      </w:r>
      <w:r w:rsidR="00805282" w:rsidRPr="000C3EAB">
        <w:rPr>
          <w:sz w:val="26"/>
          <w:szCs w:val="26"/>
          <w:rtl/>
        </w:rPr>
        <w:t>.</w:t>
      </w:r>
      <w:r w:rsidRPr="000C3EAB">
        <w:rPr>
          <w:sz w:val="26"/>
          <w:szCs w:val="26"/>
          <w:rtl/>
        </w:rPr>
        <w:t xml:space="preserve"> وفي إطار تنفيذ </w:t>
      </w:r>
      <w:r w:rsidR="002E386A" w:rsidRPr="000C3EAB">
        <w:rPr>
          <w:rFonts w:hint="cs"/>
          <w:sz w:val="26"/>
          <w:szCs w:val="26"/>
          <w:rtl/>
        </w:rPr>
        <w:t>خطة إدارة إزالة المواد الهيدروكلوروفلوروكربونية</w:t>
      </w:r>
      <w:r w:rsidR="00AF6C48" w:rsidRPr="000C3EAB">
        <w:rPr>
          <w:rFonts w:hint="cs"/>
          <w:sz w:val="26"/>
          <w:szCs w:val="26"/>
          <w:rtl/>
        </w:rPr>
        <w:t>،</w:t>
      </w:r>
      <w:r w:rsidRPr="000C3EAB">
        <w:rPr>
          <w:sz w:val="26"/>
          <w:szCs w:val="26"/>
          <w:rtl/>
        </w:rPr>
        <w:t xml:space="preserve"> تم تدريب </w:t>
      </w:r>
      <w:r w:rsidR="00E90F88" w:rsidRPr="000C3EAB">
        <w:rPr>
          <w:rFonts w:hint="cs"/>
          <w:sz w:val="26"/>
          <w:szCs w:val="26"/>
          <w:rtl/>
        </w:rPr>
        <w:t>2,000</w:t>
      </w:r>
      <w:r w:rsidRPr="000C3EAB">
        <w:rPr>
          <w:sz w:val="26"/>
          <w:szCs w:val="26"/>
          <w:rtl/>
        </w:rPr>
        <w:t xml:space="preserve"> </w:t>
      </w:r>
      <w:r w:rsidR="00E90F88" w:rsidRPr="000C3EAB">
        <w:rPr>
          <w:sz w:val="26"/>
          <w:szCs w:val="26"/>
          <w:rtl/>
        </w:rPr>
        <w:t>تقني</w:t>
      </w:r>
      <w:r w:rsidRPr="000C3EAB">
        <w:rPr>
          <w:sz w:val="26"/>
          <w:szCs w:val="26"/>
          <w:rtl/>
        </w:rPr>
        <w:t xml:space="preserve"> على ممارسات ال</w:t>
      </w:r>
      <w:r w:rsidR="00600EC6" w:rsidRPr="000C3EAB">
        <w:rPr>
          <w:sz w:val="26"/>
          <w:szCs w:val="26"/>
          <w:rtl/>
        </w:rPr>
        <w:t>خدمة</w:t>
      </w:r>
      <w:r w:rsidRPr="000C3EAB">
        <w:rPr>
          <w:sz w:val="26"/>
          <w:szCs w:val="26"/>
          <w:rtl/>
        </w:rPr>
        <w:t xml:space="preserve"> الجيدة والحد من التسرب</w:t>
      </w:r>
      <w:r w:rsidR="00805282" w:rsidRPr="000C3EAB">
        <w:rPr>
          <w:sz w:val="26"/>
          <w:szCs w:val="26"/>
          <w:rtl/>
        </w:rPr>
        <w:t>.</w:t>
      </w:r>
      <w:r w:rsidRPr="000C3EAB">
        <w:rPr>
          <w:sz w:val="26"/>
          <w:szCs w:val="26"/>
          <w:rtl/>
        </w:rPr>
        <w:t xml:space="preserve"> و</w:t>
      </w:r>
      <w:r w:rsidR="00E90F88" w:rsidRPr="000C3EAB">
        <w:rPr>
          <w:rFonts w:hint="cs"/>
          <w:sz w:val="26"/>
          <w:szCs w:val="26"/>
          <w:rtl/>
        </w:rPr>
        <w:t>لدى</w:t>
      </w:r>
      <w:r w:rsidRPr="000C3EAB">
        <w:rPr>
          <w:sz w:val="26"/>
          <w:szCs w:val="26"/>
          <w:rtl/>
        </w:rPr>
        <w:t xml:space="preserve"> عمان خمسة معاهد تدريب مهني تقدم التدريب لل</w:t>
      </w:r>
      <w:r w:rsidR="00E90F88" w:rsidRPr="000C3EAB">
        <w:rPr>
          <w:sz w:val="26"/>
          <w:szCs w:val="26"/>
          <w:rtl/>
        </w:rPr>
        <w:t>تقني</w:t>
      </w:r>
      <w:r w:rsidRPr="000C3EAB">
        <w:rPr>
          <w:sz w:val="26"/>
          <w:szCs w:val="26"/>
          <w:rtl/>
        </w:rPr>
        <w:t>ين، وأربعة مراكز ل</w:t>
      </w:r>
      <w:r w:rsidR="00E90F88" w:rsidRPr="000C3EAB">
        <w:rPr>
          <w:sz w:val="26"/>
          <w:szCs w:val="26"/>
          <w:rtl/>
        </w:rPr>
        <w:t>استرداد</w:t>
      </w:r>
      <w:r w:rsidRPr="000C3EAB">
        <w:rPr>
          <w:sz w:val="26"/>
          <w:szCs w:val="26"/>
          <w:rtl/>
        </w:rPr>
        <w:t xml:space="preserve"> وإعادة تدوير غاز</w:t>
      </w:r>
      <w:r w:rsidR="00E90F88" w:rsidRPr="000C3EAB">
        <w:rPr>
          <w:rFonts w:hint="cs"/>
          <w:sz w:val="26"/>
          <w:szCs w:val="26"/>
          <w:rtl/>
        </w:rPr>
        <w:t>ات</w:t>
      </w:r>
      <w:r w:rsidRPr="000C3EAB">
        <w:rPr>
          <w:sz w:val="26"/>
          <w:szCs w:val="26"/>
          <w:rtl/>
        </w:rPr>
        <w:t xml:space="preserve"> التبريد</w:t>
      </w:r>
      <w:r w:rsidR="00805282" w:rsidRPr="000C3EAB">
        <w:rPr>
          <w:sz w:val="26"/>
          <w:szCs w:val="26"/>
          <w:rtl/>
        </w:rPr>
        <w:t>.</w:t>
      </w:r>
      <w:r w:rsidRPr="000C3EAB">
        <w:rPr>
          <w:sz w:val="26"/>
          <w:szCs w:val="26"/>
          <w:rtl/>
        </w:rPr>
        <w:t xml:space="preserve"> ولا يوجد في عمان أي </w:t>
      </w:r>
      <w:r w:rsidR="00B057FA" w:rsidRPr="000C3EAB">
        <w:rPr>
          <w:rFonts w:hint="cs"/>
          <w:sz w:val="26"/>
          <w:szCs w:val="26"/>
          <w:rtl/>
        </w:rPr>
        <w:t>رابطة</w:t>
      </w:r>
      <w:r w:rsidRPr="000C3EAB">
        <w:rPr>
          <w:sz w:val="26"/>
          <w:szCs w:val="26"/>
          <w:rtl/>
        </w:rPr>
        <w:t xml:space="preserve"> صناعي</w:t>
      </w:r>
      <w:r w:rsidR="00B057FA" w:rsidRPr="000C3EAB">
        <w:rPr>
          <w:rFonts w:hint="cs"/>
          <w:sz w:val="26"/>
          <w:szCs w:val="26"/>
          <w:rtl/>
        </w:rPr>
        <w:t>ة</w:t>
      </w:r>
      <w:r w:rsidRPr="000C3EAB">
        <w:rPr>
          <w:sz w:val="26"/>
          <w:szCs w:val="26"/>
          <w:rtl/>
        </w:rPr>
        <w:t xml:space="preserve"> لقطاع </w:t>
      </w:r>
      <w:r w:rsidR="00E90F88" w:rsidRPr="000C3EAB">
        <w:rPr>
          <w:sz w:val="26"/>
          <w:szCs w:val="26"/>
          <w:rtl/>
        </w:rPr>
        <w:t>خدمة أجهزة</w:t>
      </w:r>
      <w:r w:rsidRPr="000C3EAB">
        <w:rPr>
          <w:sz w:val="26"/>
          <w:szCs w:val="26"/>
          <w:rtl/>
        </w:rPr>
        <w:t xml:space="preserve"> </w:t>
      </w:r>
      <w:r w:rsidR="00E90F88" w:rsidRPr="000C3EAB">
        <w:rPr>
          <w:sz w:val="26"/>
          <w:szCs w:val="26"/>
          <w:rtl/>
        </w:rPr>
        <w:t>التبريد وتكييف الهواء</w:t>
      </w:r>
      <w:r w:rsidR="00805282" w:rsidRPr="000C3EAB">
        <w:rPr>
          <w:sz w:val="26"/>
          <w:szCs w:val="26"/>
          <w:rtl/>
        </w:rPr>
        <w:t>.</w:t>
      </w:r>
      <w:r w:rsidRPr="000C3EAB">
        <w:rPr>
          <w:sz w:val="26"/>
          <w:szCs w:val="26"/>
          <w:rtl/>
        </w:rPr>
        <w:t xml:space="preserve"> وخلال تنفيذ </w:t>
      </w:r>
      <w:r w:rsidR="002E386A" w:rsidRPr="000C3EAB">
        <w:rPr>
          <w:rFonts w:hint="cs"/>
          <w:sz w:val="26"/>
          <w:szCs w:val="26"/>
          <w:rtl/>
        </w:rPr>
        <w:t>خطة إدارة إزالة المواد الهيدروكلوروفلوروكربونية</w:t>
      </w:r>
      <w:r w:rsidR="00506FF0" w:rsidRPr="000C3EAB">
        <w:rPr>
          <w:rFonts w:hint="cs"/>
          <w:sz w:val="26"/>
          <w:szCs w:val="26"/>
          <w:rtl/>
        </w:rPr>
        <w:t>،</w:t>
      </w:r>
      <w:r w:rsidRPr="000C3EAB">
        <w:rPr>
          <w:sz w:val="26"/>
          <w:szCs w:val="26"/>
          <w:rtl/>
        </w:rPr>
        <w:t xml:space="preserve"> </w:t>
      </w:r>
      <w:r w:rsidR="00E90F88" w:rsidRPr="000C3EAB">
        <w:rPr>
          <w:rFonts w:hint="cs"/>
          <w:sz w:val="26"/>
          <w:szCs w:val="26"/>
          <w:rtl/>
        </w:rPr>
        <w:t>عملت</w:t>
      </w:r>
      <w:r w:rsidRPr="000C3EAB">
        <w:rPr>
          <w:sz w:val="26"/>
          <w:szCs w:val="26"/>
          <w:rtl/>
        </w:rPr>
        <w:t xml:space="preserve"> وحدة </w:t>
      </w:r>
      <w:r w:rsidR="00E90F88" w:rsidRPr="000C3EAB">
        <w:rPr>
          <w:rFonts w:hint="cs"/>
          <w:sz w:val="26"/>
          <w:szCs w:val="26"/>
          <w:rtl/>
        </w:rPr>
        <w:t>ا</w:t>
      </w:r>
      <w:r w:rsidR="00E90F88" w:rsidRPr="000C3EAB">
        <w:rPr>
          <w:sz w:val="26"/>
          <w:szCs w:val="26"/>
          <w:rtl/>
        </w:rPr>
        <w:t xml:space="preserve">لأوزون </w:t>
      </w:r>
      <w:r w:rsidRPr="000C3EAB">
        <w:rPr>
          <w:sz w:val="26"/>
          <w:szCs w:val="26"/>
          <w:rtl/>
        </w:rPr>
        <w:t xml:space="preserve">الوطنية </w:t>
      </w:r>
      <w:r w:rsidR="00E90F88" w:rsidRPr="000C3EAB">
        <w:rPr>
          <w:rFonts w:hint="cs"/>
          <w:sz w:val="26"/>
          <w:szCs w:val="26"/>
          <w:rtl/>
        </w:rPr>
        <w:t>مع مؤسسات</w:t>
      </w:r>
      <w:r w:rsidRPr="000C3EAB">
        <w:rPr>
          <w:sz w:val="26"/>
          <w:szCs w:val="26"/>
          <w:rtl/>
        </w:rPr>
        <w:t xml:space="preserve"> </w:t>
      </w:r>
      <w:r w:rsidR="00E90F88" w:rsidRPr="000C3EAB">
        <w:rPr>
          <w:sz w:val="26"/>
          <w:szCs w:val="26"/>
          <w:rtl/>
        </w:rPr>
        <w:t>خدمة أجهزة</w:t>
      </w:r>
      <w:r w:rsidRPr="000C3EAB">
        <w:rPr>
          <w:sz w:val="26"/>
          <w:szCs w:val="26"/>
          <w:rtl/>
        </w:rPr>
        <w:t xml:space="preserve"> </w:t>
      </w:r>
      <w:r w:rsidR="00E90F88" w:rsidRPr="000C3EAB">
        <w:rPr>
          <w:sz w:val="26"/>
          <w:szCs w:val="26"/>
          <w:rtl/>
        </w:rPr>
        <w:t>التبريد وتكييف الهواء</w:t>
      </w:r>
      <w:r w:rsidRPr="000C3EAB">
        <w:rPr>
          <w:sz w:val="26"/>
          <w:szCs w:val="26"/>
          <w:rtl/>
        </w:rPr>
        <w:t xml:space="preserve"> في تنفيذ الأنشطة، بالإضافة إلى </w:t>
      </w:r>
      <w:r w:rsidR="00E90F88" w:rsidRPr="000C3EAB">
        <w:rPr>
          <w:rFonts w:hint="cs"/>
          <w:sz w:val="26"/>
          <w:szCs w:val="26"/>
          <w:rtl/>
        </w:rPr>
        <w:t>وضع</w:t>
      </w:r>
      <w:r w:rsidRPr="000C3EAB">
        <w:rPr>
          <w:sz w:val="26"/>
          <w:szCs w:val="26"/>
          <w:rtl/>
        </w:rPr>
        <w:t xml:space="preserve"> السياسات وتدابير الرقابة من خلال مشاورات مع أصحاب المصلحة والتنظيم المشترك للأنشطة</w:t>
      </w:r>
      <w:r w:rsidR="00805282" w:rsidRPr="000C3EAB">
        <w:rPr>
          <w:sz w:val="26"/>
          <w:szCs w:val="26"/>
          <w:rtl/>
        </w:rPr>
        <w:t>.</w:t>
      </w:r>
    </w:p>
    <w:p w14:paraId="4DCF51A7" w14:textId="041526A2" w:rsidR="007D1D87" w:rsidRPr="000C3EAB" w:rsidRDefault="0022045B" w:rsidP="00E90F88">
      <w:pPr>
        <w:keepNext/>
        <w:keepLines/>
        <w:bidi/>
        <w:spacing w:after="240"/>
        <w:outlineLvl w:val="0"/>
        <w:rPr>
          <w:i/>
          <w:iCs/>
          <w:sz w:val="26"/>
          <w:szCs w:val="26"/>
          <w:u w:val="single"/>
        </w:rPr>
      </w:pPr>
      <w:r w:rsidRPr="000C3EAB">
        <w:rPr>
          <w:i/>
          <w:iCs/>
          <w:sz w:val="26"/>
          <w:szCs w:val="26"/>
          <w:u w:val="single"/>
          <w:rtl/>
        </w:rPr>
        <w:t>خدمة التبريد</w:t>
      </w:r>
      <w:r w:rsidR="007D1D87" w:rsidRPr="000C3EAB">
        <w:rPr>
          <w:i/>
          <w:iCs/>
          <w:sz w:val="26"/>
          <w:szCs w:val="26"/>
          <w:u w:val="single"/>
          <w:rtl/>
        </w:rPr>
        <w:t xml:space="preserve"> </w:t>
      </w:r>
      <w:r w:rsidR="00CF0111" w:rsidRPr="000C3EAB">
        <w:rPr>
          <w:rFonts w:hint="cs"/>
          <w:i/>
          <w:iCs/>
          <w:sz w:val="26"/>
          <w:szCs w:val="26"/>
          <w:u w:val="single"/>
          <w:rtl/>
        </w:rPr>
        <w:t>المحلي</w:t>
      </w:r>
      <w:r w:rsidR="007D1D87" w:rsidRPr="000C3EAB">
        <w:rPr>
          <w:i/>
          <w:iCs/>
          <w:sz w:val="26"/>
          <w:szCs w:val="26"/>
          <w:u w:val="single"/>
          <w:rtl/>
        </w:rPr>
        <w:t xml:space="preserve"> والتجاري والصناعي و</w:t>
      </w:r>
      <w:r w:rsidR="00E90F88" w:rsidRPr="000C3EAB">
        <w:rPr>
          <w:rFonts w:hint="cs"/>
          <w:i/>
          <w:iCs/>
          <w:sz w:val="26"/>
          <w:szCs w:val="26"/>
          <w:u w:val="single"/>
          <w:rtl/>
        </w:rPr>
        <w:t xml:space="preserve">تبريد </w:t>
      </w:r>
      <w:r w:rsidR="007D1D87" w:rsidRPr="000C3EAB">
        <w:rPr>
          <w:rFonts w:hint="cs"/>
          <w:i/>
          <w:iCs/>
          <w:sz w:val="26"/>
          <w:szCs w:val="26"/>
          <w:u w:val="single"/>
          <w:rtl/>
        </w:rPr>
        <w:t>النقل</w:t>
      </w:r>
    </w:p>
    <w:p w14:paraId="03C4766D" w14:textId="655B52B0" w:rsidR="005F4ABE" w:rsidRPr="000C3EAB" w:rsidRDefault="00306052" w:rsidP="00E90F88">
      <w:pPr>
        <w:pStyle w:val="ListParagraph"/>
        <w:numPr>
          <w:ilvl w:val="0"/>
          <w:numId w:val="28"/>
        </w:numPr>
        <w:bidi/>
        <w:spacing w:after="240"/>
        <w:ind w:left="0" w:firstLine="0"/>
        <w:contextualSpacing w:val="0"/>
        <w:outlineLvl w:val="0"/>
        <w:rPr>
          <w:sz w:val="26"/>
          <w:szCs w:val="26"/>
        </w:rPr>
      </w:pPr>
      <w:r w:rsidRPr="000C3EAB">
        <w:rPr>
          <w:sz w:val="26"/>
          <w:szCs w:val="26"/>
          <w:rtl/>
        </w:rPr>
        <w:t xml:space="preserve"> </w:t>
      </w:r>
      <w:r w:rsidR="007D1D87" w:rsidRPr="000C3EAB">
        <w:rPr>
          <w:sz w:val="26"/>
          <w:szCs w:val="26"/>
          <w:rtl/>
        </w:rPr>
        <w:t xml:space="preserve">تشمل </w:t>
      </w:r>
      <w:r w:rsidR="004B49FE" w:rsidRPr="000C3EAB">
        <w:rPr>
          <w:rFonts w:hint="cs"/>
          <w:sz w:val="26"/>
          <w:szCs w:val="26"/>
          <w:rtl/>
        </w:rPr>
        <w:t>ال</w:t>
      </w:r>
      <w:r w:rsidR="007D1D87" w:rsidRPr="000C3EAB">
        <w:rPr>
          <w:sz w:val="26"/>
          <w:szCs w:val="26"/>
          <w:rtl/>
        </w:rPr>
        <w:t xml:space="preserve">قطاعات </w:t>
      </w:r>
      <w:r w:rsidR="004B49FE" w:rsidRPr="000C3EAB">
        <w:rPr>
          <w:rFonts w:hint="cs"/>
          <w:sz w:val="26"/>
          <w:szCs w:val="26"/>
          <w:rtl/>
        </w:rPr>
        <w:t>الفرعية ل</w:t>
      </w:r>
      <w:r w:rsidR="0022045B" w:rsidRPr="000C3EAB">
        <w:rPr>
          <w:sz w:val="26"/>
          <w:szCs w:val="26"/>
          <w:rtl/>
        </w:rPr>
        <w:t>خدمة التبريد</w:t>
      </w:r>
      <w:r w:rsidR="007D1D87" w:rsidRPr="000C3EAB">
        <w:rPr>
          <w:sz w:val="26"/>
          <w:szCs w:val="26"/>
          <w:rtl/>
        </w:rPr>
        <w:t xml:space="preserve"> التي تستخدم </w:t>
      </w:r>
      <w:r w:rsidR="007D1D87" w:rsidRPr="000C3EAB">
        <w:rPr>
          <w:rFonts w:hint="cs"/>
          <w:sz w:val="26"/>
          <w:szCs w:val="26"/>
          <w:rtl/>
        </w:rPr>
        <w:t>ا</w:t>
      </w:r>
      <w:r w:rsidR="00764EC1" w:rsidRPr="000C3EAB">
        <w:rPr>
          <w:rFonts w:hint="cs"/>
          <w:sz w:val="26"/>
          <w:szCs w:val="26"/>
          <w:rtl/>
        </w:rPr>
        <w:t>لمواد الهيدروفلوروكربونية</w:t>
      </w:r>
      <w:r w:rsidR="007D1D87" w:rsidRPr="000C3EAB">
        <w:rPr>
          <w:sz w:val="26"/>
          <w:szCs w:val="26"/>
          <w:rtl/>
        </w:rPr>
        <w:t xml:space="preserve"> في </w:t>
      </w:r>
      <w:r w:rsidR="00AC46FE" w:rsidRPr="000C3EAB">
        <w:rPr>
          <w:sz w:val="26"/>
          <w:szCs w:val="26"/>
          <w:rtl/>
        </w:rPr>
        <w:t>عمان</w:t>
      </w:r>
      <w:r w:rsidR="007D1D87" w:rsidRPr="000C3EAB">
        <w:rPr>
          <w:sz w:val="26"/>
          <w:szCs w:val="26"/>
          <w:rtl/>
        </w:rPr>
        <w:t xml:space="preserve"> التبريد المنزلي والتجاري والصناعي و</w:t>
      </w:r>
      <w:r w:rsidR="004B49FE" w:rsidRPr="000C3EAB">
        <w:rPr>
          <w:rFonts w:hint="cs"/>
          <w:sz w:val="26"/>
          <w:szCs w:val="26"/>
          <w:rtl/>
        </w:rPr>
        <w:t xml:space="preserve">تبريد </w:t>
      </w:r>
      <w:r w:rsidR="007D1D87" w:rsidRPr="000C3EAB">
        <w:rPr>
          <w:sz w:val="26"/>
          <w:szCs w:val="26"/>
          <w:rtl/>
        </w:rPr>
        <w:t>النقل</w:t>
      </w:r>
      <w:r w:rsidR="00805282" w:rsidRPr="000C3EAB">
        <w:rPr>
          <w:sz w:val="26"/>
          <w:szCs w:val="26"/>
          <w:rtl/>
        </w:rPr>
        <w:t>.</w:t>
      </w:r>
      <w:r w:rsidR="007D1D87" w:rsidRPr="000C3EAB">
        <w:rPr>
          <w:sz w:val="26"/>
          <w:szCs w:val="26"/>
          <w:rtl/>
        </w:rPr>
        <w:t xml:space="preserve"> وقد بلغ استهلاك هذه </w:t>
      </w:r>
      <w:r w:rsidR="004B49FE" w:rsidRPr="000C3EAB">
        <w:rPr>
          <w:rFonts w:hint="cs"/>
          <w:sz w:val="26"/>
          <w:szCs w:val="26"/>
          <w:rtl/>
        </w:rPr>
        <w:t>المواد</w:t>
      </w:r>
      <w:r w:rsidR="007D1D87" w:rsidRPr="000C3EAB">
        <w:rPr>
          <w:sz w:val="26"/>
          <w:szCs w:val="26"/>
          <w:rtl/>
        </w:rPr>
        <w:t xml:space="preserve"> </w:t>
      </w:r>
      <w:r w:rsidR="004B49FE" w:rsidRPr="000C3EAB">
        <w:rPr>
          <w:rFonts w:hint="cs"/>
          <w:sz w:val="26"/>
          <w:szCs w:val="26"/>
          <w:rtl/>
        </w:rPr>
        <w:t xml:space="preserve">الذي يعزى إلى الخدمة في القطاعات الفرعية للتبريد </w:t>
      </w:r>
      <w:r w:rsidR="007D1D87" w:rsidRPr="000C3EAB">
        <w:rPr>
          <w:sz w:val="26"/>
          <w:szCs w:val="26"/>
          <w:rtl/>
        </w:rPr>
        <w:t xml:space="preserve">في عام 2025 ما </w:t>
      </w:r>
      <w:r w:rsidR="00E90F88" w:rsidRPr="000C3EAB">
        <w:rPr>
          <w:sz w:val="26"/>
          <w:szCs w:val="26"/>
          <w:rtl/>
        </w:rPr>
        <w:t>يقرب من</w:t>
      </w:r>
      <w:r w:rsidR="007D1D87" w:rsidRPr="000C3EAB">
        <w:rPr>
          <w:sz w:val="26"/>
          <w:szCs w:val="26"/>
          <w:rtl/>
        </w:rPr>
        <w:t xml:space="preserve"> 17</w:t>
      </w:r>
      <w:r w:rsidR="007D1D87" w:rsidRPr="000C3EAB">
        <w:rPr>
          <w:rFonts w:hint="cs"/>
          <w:sz w:val="26"/>
          <w:szCs w:val="26"/>
          <w:rtl/>
        </w:rPr>
        <w:t xml:space="preserve"> في المائة </w:t>
      </w:r>
      <w:r w:rsidR="007D1D87" w:rsidRPr="000C3EAB">
        <w:rPr>
          <w:sz w:val="26"/>
          <w:szCs w:val="26"/>
          <w:rtl/>
        </w:rPr>
        <w:t>من الاستهلاك بالطن المتري و30</w:t>
      </w:r>
      <w:r w:rsidR="007D1D87" w:rsidRPr="000C3EAB">
        <w:rPr>
          <w:rFonts w:hint="cs"/>
          <w:sz w:val="26"/>
          <w:szCs w:val="26"/>
          <w:rtl/>
        </w:rPr>
        <w:t xml:space="preserve"> في المائة </w:t>
      </w:r>
      <w:r w:rsidR="007D1D87" w:rsidRPr="000C3EAB">
        <w:rPr>
          <w:sz w:val="26"/>
          <w:szCs w:val="26"/>
          <w:rtl/>
        </w:rPr>
        <w:t xml:space="preserve">من </w:t>
      </w:r>
      <w:r w:rsidR="004B49FE" w:rsidRPr="000C3EAB">
        <w:rPr>
          <w:rFonts w:hint="cs"/>
          <w:sz w:val="26"/>
          <w:szCs w:val="26"/>
          <w:rtl/>
        </w:rPr>
        <w:t xml:space="preserve">الاستهلاك </w:t>
      </w:r>
      <w:r w:rsidR="003F3127" w:rsidRPr="000C3EAB">
        <w:rPr>
          <w:rFonts w:hint="cs"/>
          <w:sz w:val="26"/>
          <w:szCs w:val="26"/>
          <w:rtl/>
        </w:rPr>
        <w:t xml:space="preserve">بالطن </w:t>
      </w:r>
      <w:r w:rsidR="004B49FE" w:rsidRPr="000C3EAB">
        <w:rPr>
          <w:rFonts w:hint="cs"/>
          <w:sz w:val="26"/>
          <w:szCs w:val="26"/>
          <w:rtl/>
        </w:rPr>
        <w:t>من</w:t>
      </w:r>
      <w:r w:rsidR="007D1D87" w:rsidRPr="000C3EAB">
        <w:rPr>
          <w:sz w:val="26"/>
          <w:szCs w:val="26"/>
          <w:rtl/>
        </w:rPr>
        <w:t xml:space="preserve"> </w:t>
      </w:r>
      <w:r w:rsidR="004B49FE" w:rsidRPr="000C3EAB">
        <w:rPr>
          <w:sz w:val="26"/>
          <w:szCs w:val="26"/>
          <w:rtl/>
        </w:rPr>
        <w:t>مكافئ ثاني أكسيد الكربون</w:t>
      </w:r>
      <w:r w:rsidR="007D1D87" w:rsidRPr="000C3EAB">
        <w:rPr>
          <w:sz w:val="26"/>
          <w:szCs w:val="26"/>
          <w:rtl/>
        </w:rPr>
        <w:t xml:space="preserve">، مما يجعله ثاني أكبر قطاع مستهلك </w:t>
      </w:r>
      <w:r w:rsidR="007D1D87" w:rsidRPr="000C3EAB">
        <w:rPr>
          <w:rFonts w:hint="cs"/>
          <w:sz w:val="26"/>
          <w:szCs w:val="26"/>
          <w:rtl/>
        </w:rPr>
        <w:t>ل</w:t>
      </w:r>
      <w:r w:rsidR="00764EC1" w:rsidRPr="000C3EAB">
        <w:rPr>
          <w:rFonts w:hint="cs"/>
          <w:sz w:val="26"/>
          <w:szCs w:val="26"/>
          <w:rtl/>
        </w:rPr>
        <w:t>لمواد الهيدروفلوروكربونية</w:t>
      </w:r>
      <w:r w:rsidR="00805282" w:rsidRPr="000C3EAB">
        <w:rPr>
          <w:sz w:val="26"/>
          <w:szCs w:val="26"/>
          <w:rtl/>
        </w:rPr>
        <w:t>.</w:t>
      </w:r>
      <w:r w:rsidR="00756224" w:rsidRPr="000C3EAB">
        <w:rPr>
          <w:sz w:val="26"/>
          <w:szCs w:val="26"/>
          <w:rtl/>
        </w:rPr>
        <w:t xml:space="preserve"> وي</w:t>
      </w:r>
      <w:r w:rsidR="007D1D87" w:rsidRPr="000C3EAB">
        <w:rPr>
          <w:sz w:val="26"/>
          <w:szCs w:val="26"/>
          <w:rtl/>
        </w:rPr>
        <w:t xml:space="preserve">عد </w:t>
      </w:r>
      <w:r w:rsidR="007D1D87" w:rsidRPr="000C3EAB">
        <w:rPr>
          <w:sz w:val="26"/>
          <w:szCs w:val="26"/>
        </w:rPr>
        <w:t>R-404A</w:t>
      </w:r>
      <w:r w:rsidR="007D1D87" w:rsidRPr="000C3EAB">
        <w:rPr>
          <w:sz w:val="26"/>
          <w:szCs w:val="26"/>
          <w:rtl/>
        </w:rPr>
        <w:t xml:space="preserve"> هو </w:t>
      </w:r>
      <w:r w:rsidR="00652597" w:rsidRPr="000C3EAB">
        <w:rPr>
          <w:rFonts w:hint="cs"/>
          <w:sz w:val="26"/>
          <w:szCs w:val="26"/>
          <w:rtl/>
        </w:rPr>
        <w:t>المادة الهيدروفلوروكربونية</w:t>
      </w:r>
      <w:r w:rsidR="00652597" w:rsidRPr="000C3EAB">
        <w:rPr>
          <w:sz w:val="26"/>
          <w:szCs w:val="26"/>
          <w:rtl/>
        </w:rPr>
        <w:t xml:space="preserve"> </w:t>
      </w:r>
      <w:r w:rsidR="007D1D87" w:rsidRPr="000C3EAB">
        <w:rPr>
          <w:sz w:val="26"/>
          <w:szCs w:val="26"/>
          <w:rtl/>
        </w:rPr>
        <w:t>الرئيسي</w:t>
      </w:r>
      <w:r w:rsidR="00652597" w:rsidRPr="000C3EAB">
        <w:rPr>
          <w:rFonts w:hint="cs"/>
          <w:sz w:val="26"/>
          <w:szCs w:val="26"/>
          <w:rtl/>
        </w:rPr>
        <w:t>ة</w:t>
      </w:r>
      <w:r w:rsidR="007D1D87" w:rsidRPr="000C3EAB">
        <w:rPr>
          <w:sz w:val="26"/>
          <w:szCs w:val="26"/>
          <w:rtl/>
        </w:rPr>
        <w:t xml:space="preserve"> المستخدم في </w:t>
      </w:r>
      <w:r w:rsidR="0022045B" w:rsidRPr="000C3EAB">
        <w:rPr>
          <w:sz w:val="26"/>
          <w:szCs w:val="26"/>
          <w:rtl/>
        </w:rPr>
        <w:t>خدمة التبريد</w:t>
      </w:r>
      <w:r w:rsidR="007D1D87" w:rsidRPr="000C3EAB">
        <w:rPr>
          <w:sz w:val="26"/>
          <w:szCs w:val="26"/>
          <w:rtl/>
        </w:rPr>
        <w:t xml:space="preserve">، </w:t>
      </w:r>
      <w:r w:rsidR="004B49FE" w:rsidRPr="000C3EAB">
        <w:rPr>
          <w:rFonts w:hint="cs"/>
          <w:sz w:val="26"/>
          <w:szCs w:val="26"/>
          <w:rtl/>
        </w:rPr>
        <w:t>و</w:t>
      </w:r>
      <w:r w:rsidR="007D1D87" w:rsidRPr="000C3EAB">
        <w:rPr>
          <w:sz w:val="26"/>
          <w:szCs w:val="26"/>
          <w:rtl/>
        </w:rPr>
        <w:t>يليه</w:t>
      </w:r>
      <w:r w:rsidR="007D1D87" w:rsidRPr="000C3EAB">
        <w:rPr>
          <w:rFonts w:hint="cs"/>
          <w:sz w:val="26"/>
          <w:szCs w:val="26"/>
          <w:rtl/>
        </w:rPr>
        <w:t xml:space="preserve"> </w:t>
      </w:r>
      <w:r w:rsidR="00B4744C" w:rsidRPr="000C3EAB">
        <w:rPr>
          <w:sz w:val="26"/>
          <w:szCs w:val="26"/>
        </w:rPr>
        <w:t>HFC</w:t>
      </w:r>
      <w:r w:rsidR="004B49FE" w:rsidRPr="000C3EAB">
        <w:rPr>
          <w:sz w:val="26"/>
          <w:szCs w:val="26"/>
        </w:rPr>
        <w:noBreakHyphen/>
        <w:t>134a</w:t>
      </w:r>
      <w:r w:rsidR="00193397" w:rsidRPr="000C3EAB">
        <w:rPr>
          <w:rFonts w:hint="cs"/>
          <w:sz w:val="26"/>
          <w:szCs w:val="26"/>
          <w:rtl/>
        </w:rPr>
        <w:t>،</w:t>
      </w:r>
      <w:r w:rsidR="007D1D87" w:rsidRPr="000C3EAB">
        <w:rPr>
          <w:sz w:val="26"/>
          <w:szCs w:val="26"/>
          <w:rtl/>
        </w:rPr>
        <w:t xml:space="preserve"> مع </w:t>
      </w:r>
      <w:r w:rsidR="004B49FE" w:rsidRPr="000C3EAB">
        <w:rPr>
          <w:rFonts w:hint="cs"/>
          <w:sz w:val="26"/>
          <w:szCs w:val="26"/>
          <w:rtl/>
        </w:rPr>
        <w:t>بعض ال</w:t>
      </w:r>
      <w:r w:rsidR="007D1D87" w:rsidRPr="000C3EAB">
        <w:rPr>
          <w:sz w:val="26"/>
          <w:szCs w:val="26"/>
          <w:rtl/>
        </w:rPr>
        <w:t xml:space="preserve">استخدام </w:t>
      </w:r>
      <w:r w:rsidR="004B49FE" w:rsidRPr="000C3EAB">
        <w:rPr>
          <w:rFonts w:hint="cs"/>
          <w:sz w:val="26"/>
          <w:szCs w:val="26"/>
          <w:rtl/>
        </w:rPr>
        <w:t>ال</w:t>
      </w:r>
      <w:r w:rsidR="007D1D87" w:rsidRPr="000C3EAB">
        <w:rPr>
          <w:sz w:val="26"/>
          <w:szCs w:val="26"/>
          <w:rtl/>
        </w:rPr>
        <w:t>محدود ل</w:t>
      </w:r>
      <w:r w:rsidR="004B49FE" w:rsidRPr="000C3EAB">
        <w:rPr>
          <w:rFonts w:hint="cs"/>
          <w:sz w:val="26"/>
          <w:szCs w:val="26"/>
          <w:rtl/>
        </w:rPr>
        <w:t>كل من</w:t>
      </w:r>
      <w:r w:rsidR="007D1D87" w:rsidRPr="000C3EAB">
        <w:rPr>
          <w:sz w:val="26"/>
          <w:szCs w:val="26"/>
          <w:rtl/>
        </w:rPr>
        <w:t xml:space="preserve"> </w:t>
      </w:r>
      <w:r w:rsidR="007D1D87" w:rsidRPr="000C3EAB">
        <w:rPr>
          <w:sz w:val="26"/>
          <w:szCs w:val="26"/>
        </w:rPr>
        <w:t>R-507A</w:t>
      </w:r>
      <w:r w:rsidR="007D1D87" w:rsidRPr="000C3EAB">
        <w:rPr>
          <w:sz w:val="26"/>
          <w:szCs w:val="26"/>
          <w:rtl/>
        </w:rPr>
        <w:t xml:space="preserve"> و</w:t>
      </w:r>
      <w:r w:rsidR="007D1D87" w:rsidRPr="000C3EAB">
        <w:rPr>
          <w:sz w:val="26"/>
          <w:szCs w:val="26"/>
        </w:rPr>
        <w:t>R-407F</w:t>
      </w:r>
      <w:r w:rsidR="007D1D87" w:rsidRPr="000C3EAB">
        <w:rPr>
          <w:sz w:val="26"/>
          <w:szCs w:val="26"/>
          <w:rtl/>
        </w:rPr>
        <w:t xml:space="preserve"> و</w:t>
      </w:r>
      <w:r w:rsidR="007D1D87" w:rsidRPr="000C3EAB">
        <w:rPr>
          <w:sz w:val="26"/>
          <w:szCs w:val="26"/>
        </w:rPr>
        <w:t>R-407A</w:t>
      </w:r>
      <w:r w:rsidR="007D1D87" w:rsidRPr="000C3EAB">
        <w:rPr>
          <w:sz w:val="26"/>
          <w:szCs w:val="26"/>
          <w:rtl/>
        </w:rPr>
        <w:t xml:space="preserve"> و</w:t>
      </w:r>
      <w:r w:rsidR="007D1D87" w:rsidRPr="000C3EAB">
        <w:rPr>
          <w:sz w:val="26"/>
          <w:szCs w:val="26"/>
        </w:rPr>
        <w:t>R-449A</w:t>
      </w:r>
      <w:r w:rsidR="007D1D87" w:rsidRPr="000C3EAB">
        <w:rPr>
          <w:sz w:val="26"/>
          <w:szCs w:val="26"/>
          <w:rtl/>
        </w:rPr>
        <w:t xml:space="preserve"> و</w:t>
      </w:r>
      <w:r w:rsidR="007D1D87" w:rsidRPr="000C3EAB">
        <w:rPr>
          <w:sz w:val="26"/>
          <w:szCs w:val="26"/>
        </w:rPr>
        <w:t>R-452A</w:t>
      </w:r>
      <w:r w:rsidR="007D1D87" w:rsidRPr="000C3EAB">
        <w:rPr>
          <w:sz w:val="26"/>
          <w:szCs w:val="26"/>
          <w:rtl/>
        </w:rPr>
        <w:t xml:space="preserve"> و</w:t>
      </w:r>
      <w:r w:rsidR="007D1D87" w:rsidRPr="000C3EAB">
        <w:rPr>
          <w:sz w:val="26"/>
          <w:szCs w:val="26"/>
        </w:rPr>
        <w:t>R-515A</w:t>
      </w:r>
      <w:r w:rsidR="00805282" w:rsidRPr="000C3EAB">
        <w:rPr>
          <w:sz w:val="26"/>
          <w:szCs w:val="26"/>
          <w:rtl/>
        </w:rPr>
        <w:t>.</w:t>
      </w:r>
      <w:r w:rsidR="007D1D87" w:rsidRPr="000C3EAB">
        <w:rPr>
          <w:sz w:val="26"/>
          <w:szCs w:val="26"/>
          <w:rtl/>
        </w:rPr>
        <w:t xml:space="preserve"> ولا ي</w:t>
      </w:r>
      <w:r w:rsidR="004B49FE" w:rsidRPr="000C3EAB">
        <w:rPr>
          <w:rFonts w:hint="cs"/>
          <w:sz w:val="26"/>
          <w:szCs w:val="26"/>
          <w:rtl/>
        </w:rPr>
        <w:t>ُ</w:t>
      </w:r>
      <w:r w:rsidR="007D1D87" w:rsidRPr="000C3EAB">
        <w:rPr>
          <w:sz w:val="26"/>
          <w:szCs w:val="26"/>
          <w:rtl/>
        </w:rPr>
        <w:t xml:space="preserve">ستخدم </w:t>
      </w:r>
      <w:r w:rsidR="007D1D87" w:rsidRPr="000C3EAB">
        <w:rPr>
          <w:sz w:val="26"/>
          <w:szCs w:val="26"/>
        </w:rPr>
        <w:t>R-600a</w:t>
      </w:r>
      <w:r w:rsidR="007D1D87" w:rsidRPr="000C3EAB">
        <w:rPr>
          <w:sz w:val="26"/>
          <w:szCs w:val="26"/>
          <w:rtl/>
        </w:rPr>
        <w:t xml:space="preserve"> في </w:t>
      </w:r>
      <w:r w:rsidR="0022045B" w:rsidRPr="000C3EAB">
        <w:rPr>
          <w:sz w:val="26"/>
          <w:szCs w:val="26"/>
          <w:rtl/>
        </w:rPr>
        <w:t>خدمة التبريد</w:t>
      </w:r>
      <w:r w:rsidR="00805282" w:rsidRPr="000C3EAB">
        <w:rPr>
          <w:sz w:val="26"/>
          <w:szCs w:val="26"/>
          <w:rtl/>
        </w:rPr>
        <w:t>.</w:t>
      </w:r>
    </w:p>
    <w:p w14:paraId="4BD27249" w14:textId="1FA5F1E9" w:rsidR="005F4ABE" w:rsidRPr="000C3EAB" w:rsidRDefault="004B49FE" w:rsidP="00E90F88">
      <w:pPr>
        <w:keepNext/>
        <w:keepLines/>
        <w:bidi/>
        <w:spacing w:after="240"/>
        <w:outlineLvl w:val="0"/>
        <w:rPr>
          <w:i/>
          <w:iCs/>
          <w:sz w:val="26"/>
          <w:szCs w:val="26"/>
          <w:u w:val="single"/>
        </w:rPr>
      </w:pPr>
      <w:r w:rsidRPr="000C3EAB">
        <w:rPr>
          <w:i/>
          <w:iCs/>
          <w:sz w:val="26"/>
          <w:szCs w:val="26"/>
          <w:u w:val="single"/>
          <w:rtl/>
        </w:rPr>
        <w:t>خدمة</w:t>
      </w:r>
      <w:r w:rsidR="00CF0111" w:rsidRPr="000C3EAB">
        <w:rPr>
          <w:i/>
          <w:iCs/>
          <w:sz w:val="26"/>
          <w:szCs w:val="26"/>
          <w:u w:val="single"/>
          <w:rtl/>
        </w:rPr>
        <w:t xml:space="preserve"> </w:t>
      </w:r>
      <w:r w:rsidR="003F3127" w:rsidRPr="000C3EAB">
        <w:rPr>
          <w:i/>
          <w:iCs/>
          <w:sz w:val="26"/>
          <w:szCs w:val="26"/>
          <w:u w:val="single"/>
          <w:rtl/>
        </w:rPr>
        <w:t>أجهزة تكييف الهواء</w:t>
      </w:r>
      <w:r w:rsidR="00CF0111" w:rsidRPr="000C3EAB">
        <w:rPr>
          <w:i/>
          <w:iCs/>
          <w:sz w:val="26"/>
          <w:szCs w:val="26"/>
          <w:u w:val="single"/>
          <w:rtl/>
        </w:rPr>
        <w:t xml:space="preserve"> السكنية والتجارية</w:t>
      </w:r>
    </w:p>
    <w:p w14:paraId="7C6A7B10" w14:textId="4C4CD1DD" w:rsidR="005F4ABE" w:rsidRPr="000C3EAB" w:rsidRDefault="00CF0111" w:rsidP="00E90F88">
      <w:pPr>
        <w:pStyle w:val="ListParagraph"/>
        <w:numPr>
          <w:ilvl w:val="0"/>
          <w:numId w:val="28"/>
        </w:numPr>
        <w:bidi/>
        <w:spacing w:after="240"/>
        <w:ind w:left="0" w:firstLine="0"/>
        <w:contextualSpacing w:val="0"/>
        <w:outlineLvl w:val="0"/>
        <w:rPr>
          <w:sz w:val="26"/>
          <w:szCs w:val="26"/>
        </w:rPr>
      </w:pPr>
      <w:r w:rsidRPr="000C3EAB">
        <w:rPr>
          <w:sz w:val="26"/>
          <w:szCs w:val="26"/>
          <w:rtl/>
        </w:rPr>
        <w:t xml:space="preserve">يشمل </w:t>
      </w:r>
      <w:r w:rsidR="00B057FA" w:rsidRPr="000C3EAB">
        <w:rPr>
          <w:rFonts w:hint="cs"/>
          <w:sz w:val="26"/>
          <w:szCs w:val="26"/>
          <w:rtl/>
        </w:rPr>
        <w:t>ال</w:t>
      </w:r>
      <w:r w:rsidRPr="000C3EAB">
        <w:rPr>
          <w:sz w:val="26"/>
          <w:szCs w:val="26"/>
          <w:rtl/>
        </w:rPr>
        <w:t xml:space="preserve">قطاع </w:t>
      </w:r>
      <w:r w:rsidR="00B057FA" w:rsidRPr="000C3EAB">
        <w:rPr>
          <w:rFonts w:hint="cs"/>
          <w:sz w:val="26"/>
          <w:szCs w:val="26"/>
          <w:rtl/>
        </w:rPr>
        <w:t>الفرعي ل</w:t>
      </w:r>
      <w:r w:rsidR="00600EC6" w:rsidRPr="000C3EAB">
        <w:rPr>
          <w:sz w:val="26"/>
          <w:szCs w:val="26"/>
          <w:rtl/>
        </w:rPr>
        <w:t>خدمة</w:t>
      </w:r>
      <w:r w:rsidRPr="000C3EAB">
        <w:rPr>
          <w:sz w:val="26"/>
          <w:szCs w:val="26"/>
          <w:rtl/>
        </w:rPr>
        <w:t xml:space="preserve"> </w:t>
      </w:r>
      <w:r w:rsidR="003F3127" w:rsidRPr="000C3EAB">
        <w:rPr>
          <w:sz w:val="26"/>
          <w:szCs w:val="26"/>
          <w:rtl/>
        </w:rPr>
        <w:t>أجهزة تكييف الهواء</w:t>
      </w:r>
      <w:r w:rsidRPr="000C3EAB">
        <w:rPr>
          <w:sz w:val="26"/>
          <w:szCs w:val="26"/>
          <w:rtl/>
        </w:rPr>
        <w:t xml:space="preserve"> الثابتة في </w:t>
      </w:r>
      <w:r w:rsidR="00AC46FE" w:rsidRPr="000C3EAB">
        <w:rPr>
          <w:sz w:val="26"/>
          <w:szCs w:val="26"/>
          <w:rtl/>
        </w:rPr>
        <w:t>عمان</w:t>
      </w:r>
      <w:r w:rsidRPr="000C3EAB">
        <w:rPr>
          <w:sz w:val="26"/>
          <w:szCs w:val="26"/>
          <w:rtl/>
        </w:rPr>
        <w:t xml:space="preserve"> الذي يستخدم </w:t>
      </w:r>
      <w:r w:rsidRPr="000C3EAB">
        <w:rPr>
          <w:rFonts w:hint="cs"/>
          <w:sz w:val="26"/>
          <w:szCs w:val="26"/>
          <w:rtl/>
        </w:rPr>
        <w:t>ا</w:t>
      </w:r>
      <w:r w:rsidR="00764EC1" w:rsidRPr="000C3EAB">
        <w:rPr>
          <w:rFonts w:hint="cs"/>
          <w:sz w:val="26"/>
          <w:szCs w:val="26"/>
          <w:rtl/>
        </w:rPr>
        <w:t>لمواد الهيدروفلوروكربونية</w:t>
      </w:r>
      <w:r w:rsidRPr="000C3EAB">
        <w:rPr>
          <w:sz w:val="26"/>
          <w:szCs w:val="26"/>
          <w:rtl/>
        </w:rPr>
        <w:t xml:space="preserve">، أجهزة </w:t>
      </w:r>
      <w:r w:rsidR="00E90F88" w:rsidRPr="000C3EAB">
        <w:rPr>
          <w:sz w:val="26"/>
          <w:szCs w:val="26"/>
          <w:rtl/>
        </w:rPr>
        <w:t>تكييف الهواء</w:t>
      </w:r>
      <w:r w:rsidRPr="000C3EAB">
        <w:rPr>
          <w:sz w:val="26"/>
          <w:szCs w:val="26"/>
          <w:rtl/>
        </w:rPr>
        <w:t xml:space="preserve"> السكنية والتجارية والصناعية</w:t>
      </w:r>
      <w:r w:rsidR="003F3127" w:rsidRPr="000C3EAB">
        <w:rPr>
          <w:rFonts w:hint="cs"/>
          <w:sz w:val="26"/>
          <w:szCs w:val="26"/>
          <w:rtl/>
        </w:rPr>
        <w:t>، وأجهزة تبريد المباني</w:t>
      </w:r>
      <w:r w:rsidR="00805282" w:rsidRPr="000C3EAB">
        <w:rPr>
          <w:sz w:val="26"/>
          <w:szCs w:val="26"/>
          <w:rtl/>
        </w:rPr>
        <w:t>.</w:t>
      </w:r>
      <w:r w:rsidR="00756224" w:rsidRPr="000C3EAB">
        <w:rPr>
          <w:sz w:val="26"/>
          <w:szCs w:val="26"/>
          <w:rtl/>
        </w:rPr>
        <w:t xml:space="preserve"> وف</w:t>
      </w:r>
      <w:r w:rsidRPr="000C3EAB">
        <w:rPr>
          <w:sz w:val="26"/>
          <w:szCs w:val="26"/>
          <w:rtl/>
        </w:rPr>
        <w:t xml:space="preserve">ي عام 2025، بلغت نسبة استهلاك </w:t>
      </w:r>
      <w:r w:rsidRPr="000C3EAB">
        <w:rPr>
          <w:rFonts w:hint="cs"/>
          <w:sz w:val="26"/>
          <w:szCs w:val="26"/>
          <w:rtl/>
        </w:rPr>
        <w:t>ا</w:t>
      </w:r>
      <w:r w:rsidR="00764EC1" w:rsidRPr="000C3EAB">
        <w:rPr>
          <w:rFonts w:hint="cs"/>
          <w:sz w:val="26"/>
          <w:szCs w:val="26"/>
          <w:rtl/>
        </w:rPr>
        <w:t xml:space="preserve">لمواد </w:t>
      </w:r>
      <w:r w:rsidR="00764EC1" w:rsidRPr="000C3EAB">
        <w:rPr>
          <w:rFonts w:hint="cs"/>
          <w:sz w:val="26"/>
          <w:szCs w:val="26"/>
          <w:rtl/>
        </w:rPr>
        <w:lastRenderedPageBreak/>
        <w:t>الهيدروفلوروكربونية</w:t>
      </w:r>
      <w:r w:rsidRPr="000C3EAB">
        <w:rPr>
          <w:sz w:val="26"/>
          <w:szCs w:val="26"/>
          <w:rtl/>
        </w:rPr>
        <w:t xml:space="preserve"> المستخدمة في </w:t>
      </w:r>
      <w:r w:rsidR="00600EC6" w:rsidRPr="000C3EAB">
        <w:rPr>
          <w:sz w:val="26"/>
          <w:szCs w:val="26"/>
          <w:rtl/>
        </w:rPr>
        <w:t>خدمة</w:t>
      </w:r>
      <w:r w:rsidRPr="000C3EAB">
        <w:rPr>
          <w:sz w:val="26"/>
          <w:szCs w:val="26"/>
          <w:rtl/>
        </w:rPr>
        <w:t xml:space="preserve"> هذه القطاعات الفرعية </w:t>
      </w:r>
      <w:r w:rsidR="003F3127" w:rsidRPr="000C3EAB">
        <w:rPr>
          <w:rFonts w:hint="cs"/>
          <w:sz w:val="26"/>
          <w:szCs w:val="26"/>
          <w:rtl/>
        </w:rPr>
        <w:t xml:space="preserve">لتكييف الهواء </w:t>
      </w:r>
      <w:r w:rsidRPr="000C3EAB">
        <w:rPr>
          <w:sz w:val="26"/>
          <w:szCs w:val="26"/>
          <w:rtl/>
        </w:rPr>
        <w:t>حوالي 24</w:t>
      </w:r>
      <w:r w:rsidRPr="000C3EAB">
        <w:rPr>
          <w:rFonts w:hint="cs"/>
          <w:sz w:val="26"/>
          <w:szCs w:val="26"/>
          <w:rtl/>
        </w:rPr>
        <w:t xml:space="preserve"> في المائة من</w:t>
      </w:r>
      <w:r w:rsidRPr="000C3EAB">
        <w:rPr>
          <w:sz w:val="26"/>
          <w:szCs w:val="26"/>
          <w:rtl/>
        </w:rPr>
        <w:t xml:space="preserve"> الاستهلاك بالطن المتري، و23</w:t>
      </w:r>
      <w:r w:rsidRPr="000C3EAB">
        <w:rPr>
          <w:rFonts w:hint="cs"/>
          <w:sz w:val="26"/>
          <w:szCs w:val="26"/>
          <w:rtl/>
        </w:rPr>
        <w:t xml:space="preserve"> في المائة من</w:t>
      </w:r>
      <w:r w:rsidRPr="000C3EAB">
        <w:rPr>
          <w:sz w:val="26"/>
          <w:szCs w:val="26"/>
          <w:rtl/>
        </w:rPr>
        <w:t xml:space="preserve"> </w:t>
      </w:r>
      <w:r w:rsidR="003F3127" w:rsidRPr="000C3EAB">
        <w:rPr>
          <w:rFonts w:hint="cs"/>
          <w:sz w:val="26"/>
          <w:szCs w:val="26"/>
          <w:rtl/>
        </w:rPr>
        <w:t>الاستهلاك بالطن من</w:t>
      </w:r>
      <w:r w:rsidRPr="000C3EAB">
        <w:rPr>
          <w:sz w:val="26"/>
          <w:szCs w:val="26"/>
          <w:rtl/>
        </w:rPr>
        <w:t xml:space="preserve"> </w:t>
      </w:r>
      <w:r w:rsidR="004B49FE" w:rsidRPr="000C3EAB">
        <w:rPr>
          <w:sz w:val="26"/>
          <w:szCs w:val="26"/>
          <w:rtl/>
        </w:rPr>
        <w:t>مكافئ ثاني أكسيد الكربون</w:t>
      </w:r>
      <w:r w:rsidR="00805282" w:rsidRPr="000C3EAB">
        <w:rPr>
          <w:sz w:val="26"/>
          <w:szCs w:val="26"/>
          <w:rtl/>
        </w:rPr>
        <w:t>.</w:t>
      </w:r>
      <w:r w:rsidR="00756224" w:rsidRPr="000C3EAB">
        <w:rPr>
          <w:sz w:val="26"/>
          <w:szCs w:val="26"/>
          <w:rtl/>
        </w:rPr>
        <w:t xml:space="preserve"> وي</w:t>
      </w:r>
      <w:r w:rsidRPr="000C3EAB">
        <w:rPr>
          <w:sz w:val="26"/>
          <w:szCs w:val="26"/>
          <w:rtl/>
        </w:rPr>
        <w:t xml:space="preserve">عد </w:t>
      </w:r>
      <w:r w:rsidRPr="000C3EAB">
        <w:rPr>
          <w:sz w:val="26"/>
          <w:szCs w:val="26"/>
        </w:rPr>
        <w:t>R-410A</w:t>
      </w:r>
      <w:r w:rsidRPr="000C3EAB">
        <w:rPr>
          <w:sz w:val="26"/>
          <w:szCs w:val="26"/>
          <w:rtl/>
        </w:rPr>
        <w:t xml:space="preserve"> هو </w:t>
      </w:r>
      <w:r w:rsidRPr="000C3EAB">
        <w:rPr>
          <w:rFonts w:hint="cs"/>
          <w:sz w:val="26"/>
          <w:szCs w:val="26"/>
          <w:rtl/>
        </w:rPr>
        <w:t>ا</w:t>
      </w:r>
      <w:r w:rsidR="00764EC1" w:rsidRPr="000C3EAB">
        <w:rPr>
          <w:rFonts w:hint="cs"/>
          <w:sz w:val="26"/>
          <w:szCs w:val="26"/>
          <w:rtl/>
        </w:rPr>
        <w:t>لم</w:t>
      </w:r>
      <w:r w:rsidR="003F3127" w:rsidRPr="000C3EAB">
        <w:rPr>
          <w:rFonts w:hint="cs"/>
          <w:sz w:val="26"/>
          <w:szCs w:val="26"/>
          <w:rtl/>
        </w:rPr>
        <w:t>ادة</w:t>
      </w:r>
      <w:r w:rsidR="00764EC1" w:rsidRPr="000C3EAB">
        <w:rPr>
          <w:rFonts w:hint="cs"/>
          <w:sz w:val="26"/>
          <w:szCs w:val="26"/>
          <w:rtl/>
        </w:rPr>
        <w:t xml:space="preserve"> الهيدروفلوروكربونية</w:t>
      </w:r>
      <w:r w:rsidRPr="000C3EAB">
        <w:rPr>
          <w:sz w:val="26"/>
          <w:szCs w:val="26"/>
          <w:rtl/>
        </w:rPr>
        <w:t xml:space="preserve"> الرئيسي</w:t>
      </w:r>
      <w:r w:rsidR="003F3127" w:rsidRPr="000C3EAB">
        <w:rPr>
          <w:rFonts w:hint="cs"/>
          <w:sz w:val="26"/>
          <w:szCs w:val="26"/>
          <w:rtl/>
        </w:rPr>
        <w:t>ة</w:t>
      </w:r>
      <w:r w:rsidRPr="000C3EAB">
        <w:rPr>
          <w:sz w:val="26"/>
          <w:szCs w:val="26"/>
          <w:rtl/>
        </w:rPr>
        <w:t xml:space="preserve"> المستخدم</w:t>
      </w:r>
      <w:r w:rsidR="003F3127" w:rsidRPr="000C3EAB">
        <w:rPr>
          <w:rFonts w:hint="cs"/>
          <w:sz w:val="26"/>
          <w:szCs w:val="26"/>
          <w:rtl/>
        </w:rPr>
        <w:t>ة</w:t>
      </w:r>
      <w:r w:rsidRPr="000C3EAB">
        <w:rPr>
          <w:sz w:val="26"/>
          <w:szCs w:val="26"/>
          <w:rtl/>
        </w:rPr>
        <w:t xml:space="preserve"> في </w:t>
      </w:r>
      <w:r w:rsidR="003F3127" w:rsidRPr="000C3EAB">
        <w:rPr>
          <w:sz w:val="26"/>
          <w:szCs w:val="26"/>
          <w:rtl/>
        </w:rPr>
        <w:t>أجهزة تكييف الهواء</w:t>
      </w:r>
      <w:r w:rsidRPr="000C3EAB">
        <w:rPr>
          <w:sz w:val="26"/>
          <w:szCs w:val="26"/>
          <w:rtl/>
        </w:rPr>
        <w:t xml:space="preserve"> السكنية، يليه </w:t>
      </w:r>
      <w:r w:rsidR="00B4744C" w:rsidRPr="000C3EAB">
        <w:rPr>
          <w:sz w:val="26"/>
          <w:szCs w:val="26"/>
        </w:rPr>
        <w:t>HFC</w:t>
      </w:r>
      <w:r w:rsidR="003F3127" w:rsidRPr="000C3EAB">
        <w:rPr>
          <w:sz w:val="26"/>
          <w:szCs w:val="26"/>
        </w:rPr>
        <w:t>-32</w:t>
      </w:r>
      <w:r w:rsidR="00805282" w:rsidRPr="000C3EAB">
        <w:rPr>
          <w:rFonts w:hint="cs"/>
          <w:sz w:val="26"/>
          <w:szCs w:val="26"/>
          <w:rtl/>
        </w:rPr>
        <w:t>.</w:t>
      </w:r>
      <w:r w:rsidRPr="000C3EAB">
        <w:rPr>
          <w:sz w:val="26"/>
          <w:szCs w:val="26"/>
          <w:rtl/>
        </w:rPr>
        <w:t xml:space="preserve"> أما </w:t>
      </w:r>
      <w:r w:rsidR="00600EC6" w:rsidRPr="000C3EAB">
        <w:rPr>
          <w:sz w:val="26"/>
          <w:szCs w:val="26"/>
          <w:rtl/>
        </w:rPr>
        <w:t>نظم</w:t>
      </w:r>
      <w:r w:rsidRPr="000C3EAB">
        <w:rPr>
          <w:sz w:val="26"/>
          <w:szCs w:val="26"/>
          <w:rtl/>
        </w:rPr>
        <w:t xml:space="preserve"> التكييف التجارية والصناعية فتستخدم بشكل أساسي </w:t>
      </w:r>
      <w:r w:rsidRPr="000C3EAB">
        <w:rPr>
          <w:sz w:val="26"/>
          <w:szCs w:val="26"/>
        </w:rPr>
        <w:t>R-407C</w:t>
      </w:r>
      <w:r w:rsidRPr="000C3EAB">
        <w:rPr>
          <w:sz w:val="26"/>
          <w:szCs w:val="26"/>
          <w:rtl/>
        </w:rPr>
        <w:t xml:space="preserve"> و</w:t>
      </w:r>
      <w:r w:rsidRPr="000C3EAB">
        <w:rPr>
          <w:sz w:val="26"/>
          <w:szCs w:val="26"/>
        </w:rPr>
        <w:t>R-410A</w:t>
      </w:r>
      <w:r w:rsidRPr="000C3EAB">
        <w:rPr>
          <w:sz w:val="26"/>
          <w:szCs w:val="26"/>
          <w:rtl/>
        </w:rPr>
        <w:t xml:space="preserve">، مع كميات قليلة من </w:t>
      </w:r>
      <w:r w:rsidR="00B4744C" w:rsidRPr="000C3EAB">
        <w:rPr>
          <w:sz w:val="26"/>
          <w:szCs w:val="26"/>
        </w:rPr>
        <w:t>HFC</w:t>
      </w:r>
      <w:r w:rsidR="003F3127" w:rsidRPr="000C3EAB">
        <w:rPr>
          <w:sz w:val="26"/>
          <w:szCs w:val="26"/>
        </w:rPr>
        <w:t>-134a</w:t>
      </w:r>
      <w:r w:rsidR="00805282" w:rsidRPr="000C3EAB">
        <w:rPr>
          <w:sz w:val="26"/>
          <w:szCs w:val="26"/>
          <w:rtl/>
        </w:rPr>
        <w:t>.</w:t>
      </w:r>
      <w:r w:rsidRPr="000C3EAB">
        <w:rPr>
          <w:sz w:val="26"/>
          <w:szCs w:val="26"/>
          <w:rtl/>
        </w:rPr>
        <w:t xml:space="preserve"> وتشمل </w:t>
      </w:r>
      <w:r w:rsidRPr="000C3EAB">
        <w:rPr>
          <w:rFonts w:hint="cs"/>
          <w:sz w:val="26"/>
          <w:szCs w:val="26"/>
          <w:rtl/>
        </w:rPr>
        <w:t>ا</w:t>
      </w:r>
      <w:r w:rsidR="00764EC1" w:rsidRPr="000C3EAB">
        <w:rPr>
          <w:rFonts w:hint="cs"/>
          <w:sz w:val="26"/>
          <w:szCs w:val="26"/>
          <w:rtl/>
        </w:rPr>
        <w:t>لمواد الهيدروفلوروكربونية</w:t>
      </w:r>
      <w:r w:rsidRPr="000C3EAB">
        <w:rPr>
          <w:sz w:val="26"/>
          <w:szCs w:val="26"/>
          <w:rtl/>
        </w:rPr>
        <w:t xml:space="preserve"> الأخرى المستخدمة في قطاع التكييف </w:t>
      </w:r>
      <w:r w:rsidR="00B4744C" w:rsidRPr="000C3EAB">
        <w:rPr>
          <w:sz w:val="26"/>
          <w:szCs w:val="26"/>
        </w:rPr>
        <w:t>HFC</w:t>
      </w:r>
      <w:r w:rsidR="003F3127" w:rsidRPr="000C3EAB">
        <w:rPr>
          <w:sz w:val="26"/>
          <w:szCs w:val="26"/>
        </w:rPr>
        <w:noBreakHyphen/>
        <w:t>245fa</w:t>
      </w:r>
      <w:r w:rsidR="00F83DDE" w:rsidRPr="000C3EAB">
        <w:rPr>
          <w:rFonts w:hint="cs"/>
          <w:sz w:val="26"/>
          <w:szCs w:val="26"/>
          <w:rtl/>
        </w:rPr>
        <w:t xml:space="preserve"> و</w:t>
      </w:r>
      <w:r w:rsidR="00B4744C" w:rsidRPr="000C3EAB">
        <w:rPr>
          <w:sz w:val="26"/>
          <w:szCs w:val="26"/>
        </w:rPr>
        <w:t>HFC</w:t>
      </w:r>
      <w:r w:rsidR="003F3127" w:rsidRPr="000C3EAB">
        <w:rPr>
          <w:sz w:val="26"/>
          <w:szCs w:val="26"/>
        </w:rPr>
        <w:t>-236fa</w:t>
      </w:r>
      <w:r w:rsidR="00F83DDE" w:rsidRPr="000C3EAB">
        <w:rPr>
          <w:rFonts w:hint="cs"/>
          <w:sz w:val="26"/>
          <w:szCs w:val="26"/>
          <w:rtl/>
        </w:rPr>
        <w:t>،</w:t>
      </w:r>
      <w:r w:rsidRPr="000C3EAB">
        <w:rPr>
          <w:sz w:val="26"/>
          <w:szCs w:val="26"/>
          <w:rtl/>
        </w:rPr>
        <w:t xml:space="preserve"> اللذين شكلا في السنوات الأخيرة حوالي 1</w:t>
      </w:r>
      <w:r w:rsidR="006C069F" w:rsidRPr="000C3EAB">
        <w:rPr>
          <w:rFonts w:hint="cs"/>
          <w:sz w:val="26"/>
          <w:szCs w:val="26"/>
          <w:rtl/>
        </w:rPr>
        <w:t xml:space="preserve"> في المائة </w:t>
      </w:r>
      <w:r w:rsidRPr="000C3EAB">
        <w:rPr>
          <w:sz w:val="26"/>
          <w:szCs w:val="26"/>
          <w:rtl/>
        </w:rPr>
        <w:t xml:space="preserve">من الاستهلاك </w:t>
      </w:r>
      <w:r w:rsidR="003F3127" w:rsidRPr="000C3EAB">
        <w:rPr>
          <w:rFonts w:hint="cs"/>
          <w:sz w:val="26"/>
          <w:szCs w:val="26"/>
          <w:rtl/>
        </w:rPr>
        <w:t>بالطن من</w:t>
      </w:r>
      <w:r w:rsidRPr="000C3EAB">
        <w:rPr>
          <w:sz w:val="26"/>
          <w:szCs w:val="26"/>
          <w:rtl/>
        </w:rPr>
        <w:t xml:space="preserve"> </w:t>
      </w:r>
      <w:r w:rsidR="004B49FE" w:rsidRPr="000C3EAB">
        <w:rPr>
          <w:sz w:val="26"/>
          <w:szCs w:val="26"/>
          <w:rtl/>
        </w:rPr>
        <w:t>مكافئ ثاني أكسيد الكربون</w:t>
      </w:r>
      <w:r w:rsidRPr="000C3EAB">
        <w:rPr>
          <w:sz w:val="26"/>
          <w:szCs w:val="26"/>
          <w:rtl/>
        </w:rPr>
        <w:t>، وي</w:t>
      </w:r>
      <w:r w:rsidR="003F3127" w:rsidRPr="000C3EAB">
        <w:rPr>
          <w:rFonts w:hint="cs"/>
          <w:sz w:val="26"/>
          <w:szCs w:val="26"/>
          <w:rtl/>
        </w:rPr>
        <w:t>ُ</w:t>
      </w:r>
      <w:r w:rsidRPr="000C3EAB">
        <w:rPr>
          <w:sz w:val="26"/>
          <w:szCs w:val="26"/>
          <w:rtl/>
        </w:rPr>
        <w:t xml:space="preserve">ستخدمان بشكل رئيسي في </w:t>
      </w:r>
      <w:r w:rsidR="00600EC6" w:rsidRPr="000C3EAB">
        <w:rPr>
          <w:sz w:val="26"/>
          <w:szCs w:val="26"/>
          <w:rtl/>
        </w:rPr>
        <w:t>خدمة</w:t>
      </w:r>
      <w:r w:rsidRPr="000C3EAB">
        <w:rPr>
          <w:sz w:val="26"/>
          <w:szCs w:val="26"/>
          <w:rtl/>
        </w:rPr>
        <w:t xml:space="preserve"> أجهزة تبريد</w:t>
      </w:r>
      <w:r w:rsidR="003F3127" w:rsidRPr="000C3EAB">
        <w:rPr>
          <w:rFonts w:hint="cs"/>
          <w:sz w:val="26"/>
          <w:szCs w:val="26"/>
          <w:rtl/>
        </w:rPr>
        <w:t xml:space="preserve"> المباني</w:t>
      </w:r>
      <w:r w:rsidRPr="000C3EAB">
        <w:rPr>
          <w:sz w:val="26"/>
          <w:szCs w:val="26"/>
          <w:rtl/>
        </w:rPr>
        <w:t>، على الرغم من عدم استيرادهما في عام 2025</w:t>
      </w:r>
      <w:r w:rsidR="00805282" w:rsidRPr="000C3EAB">
        <w:rPr>
          <w:sz w:val="26"/>
          <w:szCs w:val="26"/>
          <w:rtl/>
        </w:rPr>
        <w:t>.</w:t>
      </w:r>
      <w:r w:rsidRPr="000C3EAB">
        <w:rPr>
          <w:sz w:val="26"/>
          <w:szCs w:val="26"/>
          <w:rtl/>
        </w:rPr>
        <w:t xml:space="preserve"> ولا ي</w:t>
      </w:r>
      <w:r w:rsidR="003F3127" w:rsidRPr="000C3EAB">
        <w:rPr>
          <w:rFonts w:hint="cs"/>
          <w:sz w:val="26"/>
          <w:szCs w:val="26"/>
          <w:rtl/>
        </w:rPr>
        <w:t>ُ</w:t>
      </w:r>
      <w:r w:rsidRPr="000C3EAB">
        <w:rPr>
          <w:sz w:val="26"/>
          <w:szCs w:val="26"/>
          <w:rtl/>
        </w:rPr>
        <w:t xml:space="preserve">ستخدم </w:t>
      </w:r>
      <w:r w:rsidRPr="000C3EAB">
        <w:rPr>
          <w:sz w:val="26"/>
          <w:szCs w:val="26"/>
        </w:rPr>
        <w:t>R-290</w:t>
      </w:r>
      <w:r w:rsidRPr="000C3EAB">
        <w:rPr>
          <w:sz w:val="26"/>
          <w:szCs w:val="26"/>
          <w:rtl/>
        </w:rPr>
        <w:t xml:space="preserve"> في هذا القطاع</w:t>
      </w:r>
      <w:r w:rsidR="00805282" w:rsidRPr="000C3EAB">
        <w:rPr>
          <w:sz w:val="26"/>
          <w:szCs w:val="26"/>
          <w:rtl/>
        </w:rPr>
        <w:t>.</w:t>
      </w:r>
    </w:p>
    <w:p w14:paraId="26BC5C1E" w14:textId="6E1430D4" w:rsidR="00C1204F" w:rsidRPr="000C3EAB" w:rsidRDefault="00E90F88" w:rsidP="00E90F88">
      <w:pPr>
        <w:keepNext/>
        <w:keepLines/>
        <w:bidi/>
        <w:spacing w:after="240"/>
        <w:outlineLvl w:val="0"/>
        <w:rPr>
          <w:i/>
          <w:iCs/>
          <w:sz w:val="26"/>
          <w:szCs w:val="26"/>
          <w:u w:val="single"/>
        </w:rPr>
      </w:pPr>
      <w:r w:rsidRPr="000C3EAB">
        <w:rPr>
          <w:i/>
          <w:iCs/>
          <w:sz w:val="26"/>
          <w:szCs w:val="26"/>
          <w:u w:val="single"/>
          <w:rtl/>
        </w:rPr>
        <w:t>خدمة</w:t>
      </w:r>
      <w:r w:rsidR="00F83DDE" w:rsidRPr="000C3EAB">
        <w:rPr>
          <w:i/>
          <w:iCs/>
          <w:sz w:val="26"/>
          <w:szCs w:val="26"/>
          <w:u w:val="single"/>
          <w:rtl/>
        </w:rPr>
        <w:t xml:space="preserve"> </w:t>
      </w:r>
      <w:r w:rsidR="0022045B" w:rsidRPr="000C3EAB">
        <w:rPr>
          <w:i/>
          <w:iCs/>
          <w:sz w:val="26"/>
          <w:szCs w:val="26"/>
          <w:u w:val="single"/>
          <w:rtl/>
        </w:rPr>
        <w:t>أجهزة تكييف الهواء</w:t>
      </w:r>
      <w:r w:rsidR="00F83DDE" w:rsidRPr="000C3EAB">
        <w:rPr>
          <w:i/>
          <w:iCs/>
          <w:sz w:val="26"/>
          <w:szCs w:val="26"/>
          <w:u w:val="single"/>
          <w:rtl/>
        </w:rPr>
        <w:t xml:space="preserve"> المتنقلة</w:t>
      </w:r>
    </w:p>
    <w:p w14:paraId="1D2BE850" w14:textId="242754E1" w:rsidR="00C1204F" w:rsidRPr="000C3EAB" w:rsidRDefault="00F83DDE" w:rsidP="00E90F88">
      <w:pPr>
        <w:pStyle w:val="ListParagraph"/>
        <w:numPr>
          <w:ilvl w:val="0"/>
          <w:numId w:val="28"/>
        </w:numPr>
        <w:bidi/>
        <w:spacing w:after="240"/>
        <w:ind w:left="0" w:firstLine="0"/>
        <w:contextualSpacing w:val="0"/>
        <w:outlineLvl w:val="0"/>
        <w:rPr>
          <w:sz w:val="26"/>
          <w:szCs w:val="26"/>
        </w:rPr>
      </w:pPr>
      <w:r w:rsidRPr="000C3EAB">
        <w:rPr>
          <w:sz w:val="26"/>
          <w:szCs w:val="26"/>
          <w:rtl/>
        </w:rPr>
        <w:t xml:space="preserve">يعد </w:t>
      </w:r>
      <w:r w:rsidR="00B4744C" w:rsidRPr="000C3EAB">
        <w:rPr>
          <w:sz w:val="26"/>
          <w:szCs w:val="26"/>
        </w:rPr>
        <w:t>HFC</w:t>
      </w:r>
      <w:r w:rsidR="003F3127" w:rsidRPr="000C3EAB">
        <w:rPr>
          <w:sz w:val="26"/>
          <w:szCs w:val="26"/>
        </w:rPr>
        <w:t>-134a</w:t>
      </w:r>
      <w:r w:rsidRPr="000C3EAB">
        <w:rPr>
          <w:sz w:val="26"/>
          <w:szCs w:val="26"/>
          <w:rtl/>
        </w:rPr>
        <w:t xml:space="preserve"> </w:t>
      </w:r>
      <w:r w:rsidR="003F3127" w:rsidRPr="000C3EAB">
        <w:rPr>
          <w:rFonts w:hint="cs"/>
          <w:sz w:val="26"/>
          <w:szCs w:val="26"/>
          <w:rtl/>
        </w:rPr>
        <w:t>المادة</w:t>
      </w:r>
      <w:r w:rsidRPr="000C3EAB">
        <w:rPr>
          <w:sz w:val="26"/>
          <w:szCs w:val="26"/>
          <w:rtl/>
        </w:rPr>
        <w:t xml:space="preserve"> الوحيد</w:t>
      </w:r>
      <w:r w:rsidR="003F3127" w:rsidRPr="000C3EAB">
        <w:rPr>
          <w:rFonts w:hint="cs"/>
          <w:sz w:val="26"/>
          <w:szCs w:val="26"/>
          <w:rtl/>
        </w:rPr>
        <w:t>ة</w:t>
      </w:r>
      <w:r w:rsidRPr="000C3EAB">
        <w:rPr>
          <w:sz w:val="26"/>
          <w:szCs w:val="26"/>
          <w:rtl/>
        </w:rPr>
        <w:t xml:space="preserve"> من </w:t>
      </w:r>
      <w:r w:rsidRPr="000C3EAB">
        <w:rPr>
          <w:rFonts w:hint="cs"/>
          <w:sz w:val="26"/>
          <w:szCs w:val="26"/>
          <w:rtl/>
        </w:rPr>
        <w:t>ا</w:t>
      </w:r>
      <w:r w:rsidR="00764EC1" w:rsidRPr="000C3EAB">
        <w:rPr>
          <w:rFonts w:hint="cs"/>
          <w:sz w:val="26"/>
          <w:szCs w:val="26"/>
          <w:rtl/>
        </w:rPr>
        <w:t>لمواد الهيدروفلوروكربونية</w:t>
      </w:r>
      <w:r w:rsidRPr="000C3EAB">
        <w:rPr>
          <w:sz w:val="26"/>
          <w:szCs w:val="26"/>
          <w:rtl/>
        </w:rPr>
        <w:t xml:space="preserve"> المستخدمة في قطاع </w:t>
      </w:r>
      <w:r w:rsidR="00600EC6" w:rsidRPr="000C3EAB">
        <w:rPr>
          <w:sz w:val="26"/>
          <w:szCs w:val="26"/>
          <w:rtl/>
        </w:rPr>
        <w:t>خدمة</w:t>
      </w:r>
      <w:r w:rsidRPr="000C3EAB">
        <w:rPr>
          <w:sz w:val="26"/>
          <w:szCs w:val="26"/>
          <w:rtl/>
        </w:rPr>
        <w:t xml:space="preserve"> </w:t>
      </w:r>
      <w:r w:rsidR="0022045B" w:rsidRPr="000C3EAB">
        <w:rPr>
          <w:sz w:val="26"/>
          <w:szCs w:val="26"/>
          <w:rtl/>
        </w:rPr>
        <w:t>أجهزة تكييف الهواء</w:t>
      </w:r>
      <w:r w:rsidR="003F3127" w:rsidRPr="000C3EAB">
        <w:rPr>
          <w:rFonts w:hint="cs"/>
          <w:sz w:val="26"/>
          <w:szCs w:val="26"/>
          <w:rtl/>
        </w:rPr>
        <w:t xml:space="preserve"> المتنقلة</w:t>
      </w:r>
      <w:r w:rsidR="00805282" w:rsidRPr="000C3EAB">
        <w:rPr>
          <w:sz w:val="26"/>
          <w:szCs w:val="26"/>
          <w:rtl/>
        </w:rPr>
        <w:t>.</w:t>
      </w:r>
      <w:r w:rsidRPr="000C3EAB">
        <w:rPr>
          <w:sz w:val="26"/>
          <w:szCs w:val="26"/>
          <w:rtl/>
        </w:rPr>
        <w:t xml:space="preserve"> وبلغت نسبة استهلاك </w:t>
      </w:r>
      <w:r w:rsidR="00B4744C" w:rsidRPr="000C3EAB">
        <w:rPr>
          <w:sz w:val="26"/>
          <w:szCs w:val="26"/>
        </w:rPr>
        <w:t>HFC</w:t>
      </w:r>
      <w:r w:rsidR="003F3127" w:rsidRPr="000C3EAB">
        <w:rPr>
          <w:sz w:val="26"/>
          <w:szCs w:val="26"/>
        </w:rPr>
        <w:t>-134a</w:t>
      </w:r>
      <w:r w:rsidR="003F3127" w:rsidRPr="000C3EAB">
        <w:rPr>
          <w:sz w:val="26"/>
          <w:szCs w:val="26"/>
          <w:rtl/>
        </w:rPr>
        <w:t xml:space="preserve"> </w:t>
      </w:r>
      <w:r w:rsidRPr="000C3EAB">
        <w:rPr>
          <w:sz w:val="26"/>
          <w:szCs w:val="26"/>
          <w:rtl/>
        </w:rPr>
        <w:t xml:space="preserve">في </w:t>
      </w:r>
      <w:r w:rsidR="00B057FA" w:rsidRPr="000C3EAB">
        <w:rPr>
          <w:sz w:val="26"/>
          <w:szCs w:val="26"/>
          <w:rtl/>
        </w:rPr>
        <w:t xml:space="preserve">خدمة أجهزة تكييف الهواء المتنقلة </w:t>
      </w:r>
      <w:r w:rsidR="00B057FA" w:rsidRPr="000C3EAB">
        <w:rPr>
          <w:rFonts w:hint="cs"/>
          <w:sz w:val="26"/>
          <w:szCs w:val="26"/>
          <w:rtl/>
        </w:rPr>
        <w:t xml:space="preserve">في </w:t>
      </w:r>
      <w:r w:rsidRPr="000C3EAB">
        <w:rPr>
          <w:sz w:val="26"/>
          <w:szCs w:val="26"/>
          <w:rtl/>
        </w:rPr>
        <w:t>عام 2025 نحو 53</w:t>
      </w:r>
      <w:r w:rsidRPr="000C3EAB">
        <w:rPr>
          <w:rFonts w:hint="cs"/>
          <w:sz w:val="26"/>
          <w:szCs w:val="26"/>
          <w:rtl/>
        </w:rPr>
        <w:t xml:space="preserve"> في المائة من</w:t>
      </w:r>
      <w:r w:rsidRPr="000C3EAB">
        <w:rPr>
          <w:sz w:val="26"/>
          <w:szCs w:val="26"/>
          <w:rtl/>
        </w:rPr>
        <w:t xml:space="preserve"> </w:t>
      </w:r>
      <w:r w:rsidR="003F3127" w:rsidRPr="000C3EAB">
        <w:rPr>
          <w:rFonts w:hint="cs"/>
          <w:sz w:val="26"/>
          <w:szCs w:val="26"/>
          <w:rtl/>
        </w:rPr>
        <w:t>الاستهلاك</w:t>
      </w:r>
      <w:r w:rsidRPr="000C3EAB">
        <w:rPr>
          <w:sz w:val="26"/>
          <w:szCs w:val="26"/>
          <w:rtl/>
        </w:rPr>
        <w:t xml:space="preserve"> بالطن المتري و39</w:t>
      </w:r>
      <w:r w:rsidRPr="000C3EAB">
        <w:rPr>
          <w:rFonts w:hint="cs"/>
          <w:sz w:val="26"/>
          <w:szCs w:val="26"/>
          <w:rtl/>
        </w:rPr>
        <w:t xml:space="preserve"> في المائة </w:t>
      </w:r>
      <w:r w:rsidRPr="000C3EAB">
        <w:rPr>
          <w:sz w:val="26"/>
          <w:szCs w:val="26"/>
          <w:rtl/>
        </w:rPr>
        <w:t xml:space="preserve">من </w:t>
      </w:r>
      <w:r w:rsidR="003F3127" w:rsidRPr="000C3EAB">
        <w:rPr>
          <w:rFonts w:hint="cs"/>
          <w:sz w:val="26"/>
          <w:szCs w:val="26"/>
          <w:rtl/>
        </w:rPr>
        <w:t xml:space="preserve">الاستهلاك بالطن من </w:t>
      </w:r>
      <w:r w:rsidR="004B49FE" w:rsidRPr="000C3EAB">
        <w:rPr>
          <w:sz w:val="26"/>
          <w:szCs w:val="26"/>
          <w:rtl/>
        </w:rPr>
        <w:t>مكافئ ثاني أكسيد الكربون</w:t>
      </w:r>
      <w:r w:rsidRPr="000C3EAB">
        <w:rPr>
          <w:sz w:val="26"/>
          <w:szCs w:val="26"/>
          <w:rtl/>
        </w:rPr>
        <w:t xml:space="preserve">، </w:t>
      </w:r>
      <w:r w:rsidR="00B057FA" w:rsidRPr="000C3EAB">
        <w:rPr>
          <w:rFonts w:hint="cs"/>
          <w:sz w:val="26"/>
          <w:szCs w:val="26"/>
          <w:rtl/>
        </w:rPr>
        <w:t>وهو</w:t>
      </w:r>
      <w:r w:rsidRPr="000C3EAB">
        <w:rPr>
          <w:sz w:val="26"/>
          <w:szCs w:val="26"/>
          <w:rtl/>
        </w:rPr>
        <w:t xml:space="preserve"> القطاع الأكثر استهلاكا </w:t>
      </w:r>
      <w:r w:rsidRPr="000C3EAB">
        <w:rPr>
          <w:rFonts w:hint="cs"/>
          <w:sz w:val="26"/>
          <w:szCs w:val="26"/>
          <w:rtl/>
        </w:rPr>
        <w:t>ل</w:t>
      </w:r>
      <w:r w:rsidR="00764EC1" w:rsidRPr="000C3EAB">
        <w:rPr>
          <w:rFonts w:hint="cs"/>
          <w:sz w:val="26"/>
          <w:szCs w:val="26"/>
          <w:rtl/>
        </w:rPr>
        <w:t>لمواد الهيدروفلوروكربونية</w:t>
      </w:r>
      <w:r w:rsidRPr="000C3EAB">
        <w:rPr>
          <w:sz w:val="26"/>
          <w:szCs w:val="26"/>
          <w:rtl/>
        </w:rPr>
        <w:t xml:space="preserve"> في </w:t>
      </w:r>
      <w:r w:rsidR="00AC46FE" w:rsidRPr="000C3EAB">
        <w:rPr>
          <w:sz w:val="26"/>
          <w:szCs w:val="26"/>
          <w:rtl/>
        </w:rPr>
        <w:t>عمان</w:t>
      </w:r>
      <w:r w:rsidR="00805282" w:rsidRPr="000C3EAB">
        <w:rPr>
          <w:sz w:val="26"/>
          <w:szCs w:val="26"/>
          <w:rtl/>
        </w:rPr>
        <w:t>.</w:t>
      </w:r>
      <w:r w:rsidRPr="000C3EAB">
        <w:rPr>
          <w:sz w:val="26"/>
          <w:szCs w:val="26"/>
          <w:rtl/>
        </w:rPr>
        <w:t xml:space="preserve"> ونظرا لعدم </w:t>
      </w:r>
      <w:r w:rsidR="00505360" w:rsidRPr="000C3EAB">
        <w:rPr>
          <w:rFonts w:hint="cs"/>
          <w:sz w:val="26"/>
          <w:szCs w:val="26"/>
          <w:rtl/>
        </w:rPr>
        <w:t>تناول</w:t>
      </w:r>
      <w:r w:rsidRPr="000C3EAB">
        <w:rPr>
          <w:sz w:val="26"/>
          <w:szCs w:val="26"/>
          <w:rtl/>
        </w:rPr>
        <w:t xml:space="preserve"> هذا القطاع </w:t>
      </w:r>
      <w:r w:rsidR="00505360" w:rsidRPr="000C3EAB">
        <w:rPr>
          <w:rFonts w:hint="cs"/>
          <w:sz w:val="26"/>
          <w:szCs w:val="26"/>
          <w:rtl/>
        </w:rPr>
        <w:t>بموجب</w:t>
      </w:r>
      <w:r w:rsidRPr="000C3EAB">
        <w:rPr>
          <w:sz w:val="26"/>
          <w:szCs w:val="26"/>
          <w:rtl/>
        </w:rPr>
        <w:t xml:space="preserve"> برامج </w:t>
      </w:r>
      <w:r w:rsidRPr="000C3EAB">
        <w:rPr>
          <w:rFonts w:hint="cs"/>
          <w:sz w:val="26"/>
          <w:szCs w:val="26"/>
          <w:rtl/>
        </w:rPr>
        <w:t xml:space="preserve">الإزالة </w:t>
      </w:r>
      <w:r w:rsidRPr="000C3EAB">
        <w:rPr>
          <w:sz w:val="26"/>
          <w:szCs w:val="26"/>
          <w:rtl/>
        </w:rPr>
        <w:t xml:space="preserve">السابقة، ستتضمن المرحلة الأولى من </w:t>
      </w:r>
      <w:r w:rsidR="00764EC1" w:rsidRPr="000C3EAB">
        <w:rPr>
          <w:sz w:val="26"/>
          <w:szCs w:val="26"/>
          <w:rtl/>
        </w:rPr>
        <w:t>خطة التنفيذ بموجب تعديل كيغالي</w:t>
      </w:r>
      <w:r w:rsidRPr="000C3EAB">
        <w:rPr>
          <w:sz w:val="26"/>
          <w:szCs w:val="26"/>
          <w:rtl/>
        </w:rPr>
        <w:t xml:space="preserve"> </w:t>
      </w:r>
      <w:r w:rsidR="00246F27" w:rsidRPr="000C3EAB">
        <w:rPr>
          <w:rFonts w:hint="cs"/>
          <w:sz w:val="26"/>
          <w:szCs w:val="26"/>
          <w:rtl/>
        </w:rPr>
        <w:t>أنشطة</w:t>
      </w:r>
      <w:r w:rsidRPr="000C3EAB">
        <w:rPr>
          <w:sz w:val="26"/>
          <w:szCs w:val="26"/>
          <w:rtl/>
        </w:rPr>
        <w:t xml:space="preserve"> </w:t>
      </w:r>
      <w:r w:rsidR="00505360" w:rsidRPr="000C3EAB">
        <w:rPr>
          <w:rFonts w:hint="cs"/>
          <w:sz w:val="26"/>
          <w:szCs w:val="26"/>
          <w:rtl/>
        </w:rPr>
        <w:t>خاصة ب</w:t>
      </w:r>
      <w:r w:rsidRPr="000C3EAB">
        <w:rPr>
          <w:sz w:val="26"/>
          <w:szCs w:val="26"/>
          <w:rtl/>
        </w:rPr>
        <w:t>قطاع ال</w:t>
      </w:r>
      <w:r w:rsidR="00600EC6" w:rsidRPr="000C3EAB">
        <w:rPr>
          <w:sz w:val="26"/>
          <w:szCs w:val="26"/>
          <w:rtl/>
        </w:rPr>
        <w:t>خدمة</w:t>
      </w:r>
      <w:r w:rsidRPr="000C3EAB">
        <w:rPr>
          <w:sz w:val="26"/>
          <w:szCs w:val="26"/>
          <w:rtl/>
        </w:rPr>
        <w:t xml:space="preserve"> </w:t>
      </w:r>
      <w:r w:rsidR="00505360" w:rsidRPr="000C3EAB">
        <w:rPr>
          <w:rFonts w:hint="cs"/>
          <w:sz w:val="26"/>
          <w:szCs w:val="26"/>
          <w:rtl/>
        </w:rPr>
        <w:t>لاستهدافه</w:t>
      </w:r>
      <w:r w:rsidR="00805282" w:rsidRPr="000C3EAB">
        <w:rPr>
          <w:sz w:val="26"/>
          <w:szCs w:val="26"/>
          <w:rtl/>
        </w:rPr>
        <w:t>.</w:t>
      </w:r>
    </w:p>
    <w:p w14:paraId="316EF4AC" w14:textId="6BA46546" w:rsidR="00A812E2" w:rsidRPr="000C3EAB" w:rsidRDefault="00505360" w:rsidP="00505360">
      <w:pPr>
        <w:keepNext/>
        <w:keepLines/>
        <w:bidi/>
        <w:spacing w:after="240"/>
        <w:outlineLvl w:val="0"/>
        <w:rPr>
          <w:i/>
          <w:iCs/>
          <w:sz w:val="26"/>
          <w:szCs w:val="26"/>
          <w:rtl/>
        </w:rPr>
      </w:pPr>
      <w:r w:rsidRPr="000C3EAB">
        <w:rPr>
          <w:rFonts w:hint="cs"/>
          <w:i/>
          <w:iCs/>
          <w:sz w:val="26"/>
          <w:szCs w:val="26"/>
          <w:rtl/>
        </w:rPr>
        <w:t>ال</w:t>
      </w:r>
      <w:r w:rsidR="00A812E2" w:rsidRPr="000C3EAB">
        <w:rPr>
          <w:i/>
          <w:iCs/>
          <w:sz w:val="26"/>
          <w:szCs w:val="26"/>
          <w:rtl/>
        </w:rPr>
        <w:t>قطاع</w:t>
      </w:r>
      <w:r w:rsidRPr="000C3EAB">
        <w:rPr>
          <w:rFonts w:hint="cs"/>
          <w:i/>
          <w:iCs/>
          <w:sz w:val="26"/>
          <w:szCs w:val="26"/>
          <w:rtl/>
        </w:rPr>
        <w:t xml:space="preserve"> الفرعي ل</w:t>
      </w:r>
      <w:r w:rsidR="00A812E2" w:rsidRPr="000C3EAB">
        <w:rPr>
          <w:i/>
          <w:iCs/>
          <w:sz w:val="26"/>
          <w:szCs w:val="26"/>
          <w:rtl/>
        </w:rPr>
        <w:t>لتركيب والتجميع المحلي</w:t>
      </w:r>
    </w:p>
    <w:p w14:paraId="75FE458B" w14:textId="7711FEA4" w:rsidR="00A812E2" w:rsidRPr="000C3EAB" w:rsidRDefault="00051968" w:rsidP="00505360">
      <w:pPr>
        <w:pStyle w:val="ListParagraph"/>
        <w:numPr>
          <w:ilvl w:val="0"/>
          <w:numId w:val="28"/>
        </w:numPr>
        <w:bidi/>
        <w:spacing w:after="240"/>
        <w:ind w:left="0" w:firstLine="0"/>
        <w:contextualSpacing w:val="0"/>
        <w:outlineLvl w:val="0"/>
        <w:rPr>
          <w:sz w:val="26"/>
          <w:szCs w:val="26"/>
        </w:rPr>
      </w:pPr>
      <w:r w:rsidRPr="000C3EAB">
        <w:rPr>
          <w:sz w:val="26"/>
          <w:szCs w:val="26"/>
          <w:rtl/>
        </w:rPr>
        <w:t xml:space="preserve">يشمل </w:t>
      </w:r>
      <w:r w:rsidR="0021405D" w:rsidRPr="000C3EAB">
        <w:rPr>
          <w:rFonts w:hint="cs"/>
          <w:sz w:val="26"/>
          <w:szCs w:val="26"/>
          <w:rtl/>
        </w:rPr>
        <w:t>ال</w:t>
      </w:r>
      <w:r w:rsidRPr="000C3EAB">
        <w:rPr>
          <w:sz w:val="26"/>
          <w:szCs w:val="26"/>
          <w:rtl/>
        </w:rPr>
        <w:t xml:space="preserve">قطاع </w:t>
      </w:r>
      <w:r w:rsidR="0021405D" w:rsidRPr="000C3EAB">
        <w:rPr>
          <w:rFonts w:hint="cs"/>
          <w:sz w:val="26"/>
          <w:szCs w:val="26"/>
          <w:rtl/>
        </w:rPr>
        <w:t>الفرعي ل</w:t>
      </w:r>
      <w:r w:rsidRPr="000C3EAB">
        <w:rPr>
          <w:sz w:val="26"/>
          <w:szCs w:val="26"/>
          <w:rtl/>
        </w:rPr>
        <w:t xml:space="preserve">لتركيب والتجميع المحلي </w:t>
      </w:r>
      <w:r w:rsidR="003F3127" w:rsidRPr="000C3EAB">
        <w:rPr>
          <w:sz w:val="26"/>
          <w:szCs w:val="26"/>
          <w:rtl/>
        </w:rPr>
        <w:t>أجهزة تكييف الهواء</w:t>
      </w:r>
      <w:r w:rsidRPr="000C3EAB">
        <w:rPr>
          <w:sz w:val="26"/>
          <w:szCs w:val="26"/>
          <w:rtl/>
        </w:rPr>
        <w:t xml:space="preserve"> التجارية والصناعية، ومعدات التبريد التجارية والصناعية و</w:t>
      </w:r>
      <w:r w:rsidR="0021405D" w:rsidRPr="000C3EAB">
        <w:rPr>
          <w:rFonts w:hint="cs"/>
          <w:sz w:val="26"/>
          <w:szCs w:val="26"/>
          <w:rtl/>
        </w:rPr>
        <w:t xml:space="preserve">تبريد </w:t>
      </w:r>
      <w:r w:rsidRPr="000C3EAB">
        <w:rPr>
          <w:sz w:val="26"/>
          <w:szCs w:val="26"/>
          <w:rtl/>
        </w:rPr>
        <w:t>النقل</w:t>
      </w:r>
      <w:r w:rsidR="00805282" w:rsidRPr="000C3EAB">
        <w:rPr>
          <w:sz w:val="26"/>
          <w:szCs w:val="26"/>
          <w:rtl/>
        </w:rPr>
        <w:t>.</w:t>
      </w:r>
      <w:r w:rsidRPr="000C3EAB">
        <w:rPr>
          <w:sz w:val="26"/>
          <w:szCs w:val="26"/>
          <w:rtl/>
        </w:rPr>
        <w:t xml:space="preserve"> </w:t>
      </w:r>
      <w:r w:rsidR="0021405D" w:rsidRPr="000C3EAB">
        <w:rPr>
          <w:rFonts w:hint="cs"/>
          <w:sz w:val="26"/>
          <w:szCs w:val="26"/>
          <w:rtl/>
        </w:rPr>
        <w:t>ويشكل</w:t>
      </w:r>
      <w:r w:rsidRPr="000C3EAB">
        <w:rPr>
          <w:sz w:val="26"/>
          <w:szCs w:val="26"/>
          <w:rtl/>
        </w:rPr>
        <w:t xml:space="preserve"> استهلاك هذا القطاع </w:t>
      </w:r>
      <w:r w:rsidR="0021405D" w:rsidRPr="000C3EAB">
        <w:rPr>
          <w:rFonts w:hint="cs"/>
          <w:sz w:val="26"/>
          <w:szCs w:val="26"/>
          <w:rtl/>
        </w:rPr>
        <w:t xml:space="preserve">في </w:t>
      </w:r>
      <w:r w:rsidRPr="000C3EAB">
        <w:rPr>
          <w:sz w:val="26"/>
          <w:szCs w:val="26"/>
          <w:rtl/>
        </w:rPr>
        <w:t>عام 2025 نحو 5</w:t>
      </w:r>
      <w:r w:rsidRPr="000C3EAB">
        <w:rPr>
          <w:rFonts w:hint="cs"/>
          <w:sz w:val="26"/>
          <w:szCs w:val="26"/>
          <w:rtl/>
        </w:rPr>
        <w:t xml:space="preserve"> في المائة من</w:t>
      </w:r>
      <w:r w:rsidRPr="000C3EAB">
        <w:rPr>
          <w:sz w:val="26"/>
          <w:szCs w:val="26"/>
          <w:rtl/>
        </w:rPr>
        <w:t xml:space="preserve"> </w:t>
      </w:r>
      <w:r w:rsidR="0021405D" w:rsidRPr="000C3EAB">
        <w:rPr>
          <w:rFonts w:hint="cs"/>
          <w:sz w:val="26"/>
          <w:szCs w:val="26"/>
          <w:rtl/>
        </w:rPr>
        <w:t>بالطن</w:t>
      </w:r>
      <w:r w:rsidRPr="000C3EAB">
        <w:rPr>
          <w:sz w:val="26"/>
          <w:szCs w:val="26"/>
          <w:rtl/>
        </w:rPr>
        <w:t xml:space="preserve"> المتري و8</w:t>
      </w:r>
      <w:r w:rsidRPr="000C3EAB">
        <w:rPr>
          <w:rFonts w:hint="cs"/>
          <w:sz w:val="26"/>
          <w:szCs w:val="26"/>
          <w:rtl/>
        </w:rPr>
        <w:t xml:space="preserve"> في المائة </w:t>
      </w:r>
      <w:r w:rsidR="0021405D" w:rsidRPr="000C3EAB">
        <w:rPr>
          <w:rFonts w:hint="cs"/>
          <w:sz w:val="26"/>
          <w:szCs w:val="26"/>
          <w:rtl/>
        </w:rPr>
        <w:t>بالطن من</w:t>
      </w:r>
      <w:r w:rsidRPr="000C3EAB">
        <w:rPr>
          <w:sz w:val="26"/>
          <w:szCs w:val="26"/>
          <w:rtl/>
        </w:rPr>
        <w:t xml:space="preserve"> مكافئ ثاني أكسيد الكربون</w:t>
      </w:r>
      <w:r w:rsidR="00805282" w:rsidRPr="000C3EAB">
        <w:rPr>
          <w:sz w:val="26"/>
          <w:szCs w:val="26"/>
          <w:rtl/>
        </w:rPr>
        <w:t>.</w:t>
      </w:r>
      <w:r w:rsidRPr="000C3EAB">
        <w:rPr>
          <w:sz w:val="26"/>
          <w:szCs w:val="26"/>
          <w:rtl/>
        </w:rPr>
        <w:t xml:space="preserve"> ويعد </w:t>
      </w:r>
      <w:r w:rsidRPr="000C3EAB">
        <w:rPr>
          <w:sz w:val="26"/>
          <w:szCs w:val="26"/>
        </w:rPr>
        <w:t>R-404A</w:t>
      </w:r>
      <w:r w:rsidRPr="000C3EAB">
        <w:rPr>
          <w:sz w:val="26"/>
          <w:szCs w:val="26"/>
          <w:rtl/>
        </w:rPr>
        <w:t xml:space="preserve"> هو </w:t>
      </w:r>
      <w:r w:rsidR="0021405D" w:rsidRPr="000C3EAB">
        <w:rPr>
          <w:rFonts w:hint="cs"/>
          <w:sz w:val="26"/>
          <w:szCs w:val="26"/>
          <w:rtl/>
        </w:rPr>
        <w:t>المادة</w:t>
      </w:r>
      <w:r w:rsidRPr="000C3EAB">
        <w:rPr>
          <w:rFonts w:hint="cs"/>
          <w:sz w:val="26"/>
          <w:szCs w:val="26"/>
          <w:rtl/>
        </w:rPr>
        <w:t xml:space="preserve"> ا</w:t>
      </w:r>
      <w:r w:rsidR="00764EC1" w:rsidRPr="000C3EAB">
        <w:rPr>
          <w:rFonts w:hint="cs"/>
          <w:sz w:val="26"/>
          <w:szCs w:val="26"/>
          <w:rtl/>
        </w:rPr>
        <w:t>لمواد الهيدروفلوروكربونية</w:t>
      </w:r>
      <w:r w:rsidRPr="000C3EAB">
        <w:rPr>
          <w:sz w:val="26"/>
          <w:szCs w:val="26"/>
          <w:rtl/>
        </w:rPr>
        <w:t xml:space="preserve"> الرئيسي</w:t>
      </w:r>
      <w:r w:rsidR="0021405D" w:rsidRPr="000C3EAB">
        <w:rPr>
          <w:rFonts w:hint="cs"/>
          <w:sz w:val="26"/>
          <w:szCs w:val="26"/>
          <w:rtl/>
        </w:rPr>
        <w:t>ة</w:t>
      </w:r>
      <w:r w:rsidRPr="000C3EAB">
        <w:rPr>
          <w:sz w:val="26"/>
          <w:szCs w:val="26"/>
          <w:rtl/>
        </w:rPr>
        <w:t xml:space="preserve"> المستخدم</w:t>
      </w:r>
      <w:r w:rsidR="0021405D" w:rsidRPr="000C3EAB">
        <w:rPr>
          <w:rFonts w:hint="cs"/>
          <w:sz w:val="26"/>
          <w:szCs w:val="26"/>
          <w:rtl/>
        </w:rPr>
        <w:t>ة</w:t>
      </w:r>
      <w:r w:rsidRPr="000C3EAB">
        <w:rPr>
          <w:sz w:val="26"/>
          <w:szCs w:val="26"/>
          <w:rtl/>
        </w:rPr>
        <w:t xml:space="preserve"> في هذا القطاع، يليه </w:t>
      </w:r>
      <w:r w:rsidRPr="000C3EAB">
        <w:rPr>
          <w:sz w:val="26"/>
          <w:szCs w:val="26"/>
        </w:rPr>
        <w:t>R-407C</w:t>
      </w:r>
      <w:r w:rsidRPr="000C3EAB">
        <w:rPr>
          <w:sz w:val="26"/>
          <w:szCs w:val="26"/>
          <w:rtl/>
        </w:rPr>
        <w:t xml:space="preserve"> و</w:t>
      </w:r>
      <w:r w:rsidRPr="000C3EAB">
        <w:rPr>
          <w:sz w:val="26"/>
          <w:szCs w:val="26"/>
        </w:rPr>
        <w:t>R-410A</w:t>
      </w:r>
      <w:r w:rsidRPr="000C3EAB">
        <w:rPr>
          <w:sz w:val="26"/>
          <w:szCs w:val="26"/>
          <w:rtl/>
        </w:rPr>
        <w:t xml:space="preserve">، مع استخدام محدود لمواد </w:t>
      </w:r>
      <w:r w:rsidRPr="000C3EAB">
        <w:rPr>
          <w:rFonts w:hint="cs"/>
          <w:sz w:val="26"/>
          <w:szCs w:val="26"/>
          <w:rtl/>
        </w:rPr>
        <w:t>أخرى (</w:t>
      </w:r>
      <w:r w:rsidR="00B4744C" w:rsidRPr="000C3EAB">
        <w:rPr>
          <w:sz w:val="26"/>
          <w:szCs w:val="26"/>
        </w:rPr>
        <w:t>HFC</w:t>
      </w:r>
      <w:r w:rsidR="0021405D" w:rsidRPr="000C3EAB">
        <w:rPr>
          <w:sz w:val="26"/>
          <w:szCs w:val="26"/>
        </w:rPr>
        <w:t>-134a</w:t>
      </w:r>
      <w:r w:rsidR="00AD1875" w:rsidRPr="000C3EAB">
        <w:rPr>
          <w:rFonts w:hint="cs"/>
          <w:sz w:val="26"/>
          <w:szCs w:val="26"/>
          <w:rtl/>
        </w:rPr>
        <w:t>،</w:t>
      </w:r>
      <w:r w:rsidRPr="000C3EAB">
        <w:rPr>
          <w:sz w:val="26"/>
          <w:szCs w:val="26"/>
          <w:rtl/>
        </w:rPr>
        <w:t xml:space="preserve"> </w:t>
      </w:r>
      <w:r w:rsidR="0021405D" w:rsidRPr="000C3EAB">
        <w:rPr>
          <w:rFonts w:hint="cs"/>
          <w:sz w:val="26"/>
          <w:szCs w:val="26"/>
          <w:rtl/>
        </w:rPr>
        <w:t>و</w:t>
      </w:r>
      <w:r w:rsidRPr="000C3EAB">
        <w:rPr>
          <w:sz w:val="26"/>
          <w:szCs w:val="26"/>
        </w:rPr>
        <w:t>R-448A</w:t>
      </w:r>
      <w:r w:rsidRPr="000C3EAB">
        <w:rPr>
          <w:sz w:val="26"/>
          <w:szCs w:val="26"/>
          <w:rtl/>
        </w:rPr>
        <w:t xml:space="preserve">، </w:t>
      </w:r>
      <w:r w:rsidR="0021405D" w:rsidRPr="000C3EAB">
        <w:rPr>
          <w:rFonts w:hint="cs"/>
          <w:sz w:val="26"/>
          <w:szCs w:val="26"/>
          <w:rtl/>
        </w:rPr>
        <w:t>و</w:t>
      </w:r>
      <w:r w:rsidRPr="000C3EAB">
        <w:rPr>
          <w:sz w:val="26"/>
          <w:szCs w:val="26"/>
        </w:rPr>
        <w:t>R-407F</w:t>
      </w:r>
      <w:r w:rsidRPr="000C3EAB">
        <w:rPr>
          <w:sz w:val="26"/>
          <w:szCs w:val="26"/>
          <w:rtl/>
        </w:rPr>
        <w:t xml:space="preserve">، </w:t>
      </w:r>
      <w:r w:rsidR="0021405D" w:rsidRPr="000C3EAB">
        <w:rPr>
          <w:rFonts w:hint="cs"/>
          <w:sz w:val="26"/>
          <w:szCs w:val="26"/>
          <w:rtl/>
        </w:rPr>
        <w:t>و</w:t>
      </w:r>
      <w:r w:rsidRPr="000C3EAB">
        <w:rPr>
          <w:sz w:val="26"/>
          <w:szCs w:val="26"/>
        </w:rPr>
        <w:t>R-507A</w:t>
      </w:r>
      <w:r w:rsidRPr="000C3EAB">
        <w:rPr>
          <w:sz w:val="26"/>
          <w:szCs w:val="26"/>
          <w:rtl/>
        </w:rPr>
        <w:t xml:space="preserve">، </w:t>
      </w:r>
      <w:r w:rsidR="0021405D" w:rsidRPr="000C3EAB">
        <w:rPr>
          <w:rFonts w:hint="cs"/>
          <w:sz w:val="26"/>
          <w:szCs w:val="26"/>
          <w:rtl/>
        </w:rPr>
        <w:t>و</w:t>
      </w:r>
      <w:r w:rsidRPr="000C3EAB">
        <w:rPr>
          <w:sz w:val="26"/>
          <w:szCs w:val="26"/>
        </w:rPr>
        <w:t>R-407A</w:t>
      </w:r>
      <w:r w:rsidRPr="000C3EAB">
        <w:rPr>
          <w:sz w:val="26"/>
          <w:szCs w:val="26"/>
          <w:rtl/>
        </w:rPr>
        <w:t>، و</w:t>
      </w:r>
      <w:r w:rsidRPr="000C3EAB">
        <w:rPr>
          <w:sz w:val="26"/>
          <w:szCs w:val="26"/>
        </w:rPr>
        <w:t>R-452A</w:t>
      </w:r>
      <w:r w:rsidRPr="000C3EAB">
        <w:rPr>
          <w:sz w:val="26"/>
          <w:szCs w:val="26"/>
          <w:rtl/>
        </w:rPr>
        <w:t>)</w:t>
      </w:r>
      <w:r w:rsidR="00805282" w:rsidRPr="000C3EAB">
        <w:rPr>
          <w:sz w:val="26"/>
          <w:szCs w:val="26"/>
          <w:rtl/>
        </w:rPr>
        <w:t>.</w:t>
      </w:r>
      <w:r w:rsidRPr="000C3EAB">
        <w:rPr>
          <w:sz w:val="26"/>
          <w:szCs w:val="26"/>
          <w:rtl/>
        </w:rPr>
        <w:t xml:space="preserve"> و</w:t>
      </w:r>
      <w:r w:rsidR="0021405D" w:rsidRPr="000C3EAB">
        <w:rPr>
          <w:rFonts w:hint="cs"/>
          <w:sz w:val="26"/>
          <w:szCs w:val="26"/>
          <w:rtl/>
        </w:rPr>
        <w:t>ي</w:t>
      </w:r>
      <w:r w:rsidRPr="000C3EAB">
        <w:rPr>
          <w:sz w:val="26"/>
          <w:szCs w:val="26"/>
          <w:rtl/>
        </w:rPr>
        <w:t>عتزم ال</w:t>
      </w:r>
      <w:r w:rsidR="00AC46FE" w:rsidRPr="000C3EAB">
        <w:rPr>
          <w:sz w:val="26"/>
          <w:szCs w:val="26"/>
          <w:rtl/>
        </w:rPr>
        <w:t>بلد</w:t>
      </w:r>
      <w:r w:rsidRPr="000C3EAB">
        <w:rPr>
          <w:sz w:val="26"/>
          <w:szCs w:val="26"/>
          <w:rtl/>
        </w:rPr>
        <w:t xml:space="preserve"> جمع معلومات أكثر تفصيلا عن </w:t>
      </w:r>
      <w:r w:rsidR="0021405D" w:rsidRPr="000C3EAB">
        <w:rPr>
          <w:rFonts w:hint="cs"/>
          <w:sz w:val="26"/>
          <w:szCs w:val="26"/>
          <w:rtl/>
        </w:rPr>
        <w:t>القائمين بالتجميع والتركيب في</w:t>
      </w:r>
      <w:r w:rsidRPr="000C3EAB">
        <w:rPr>
          <w:sz w:val="26"/>
          <w:szCs w:val="26"/>
          <w:rtl/>
        </w:rPr>
        <w:t xml:space="preserve"> القطاع خلال تنفيذ المرحلة الأولى من </w:t>
      </w:r>
      <w:r w:rsidR="0021405D" w:rsidRPr="000C3EAB">
        <w:rPr>
          <w:sz w:val="26"/>
          <w:szCs w:val="26"/>
          <w:rtl/>
        </w:rPr>
        <w:t>خطة التنفيذ بموجب تعديل كيغالي</w:t>
      </w:r>
      <w:r w:rsidR="00AD1875" w:rsidRPr="000C3EAB">
        <w:rPr>
          <w:rFonts w:hint="cs"/>
          <w:sz w:val="26"/>
          <w:szCs w:val="26"/>
          <w:rtl/>
        </w:rPr>
        <w:t>،</w:t>
      </w:r>
      <w:r w:rsidRPr="000C3EAB">
        <w:rPr>
          <w:sz w:val="26"/>
          <w:szCs w:val="26"/>
          <w:rtl/>
        </w:rPr>
        <w:t xml:space="preserve"> كما تم التخطيط لأنشطة تهدف إلى خفض استهلاك </w:t>
      </w:r>
      <w:r w:rsidR="0021405D" w:rsidRPr="000C3EAB">
        <w:rPr>
          <w:sz w:val="26"/>
          <w:szCs w:val="26"/>
          <w:rtl/>
        </w:rPr>
        <w:t>المواد</w:t>
      </w:r>
      <w:r w:rsidR="00764EC1" w:rsidRPr="000C3EAB">
        <w:rPr>
          <w:rFonts w:hint="cs"/>
          <w:sz w:val="26"/>
          <w:szCs w:val="26"/>
          <w:rtl/>
        </w:rPr>
        <w:t xml:space="preserve"> الهيدروفلوروكربونية</w:t>
      </w:r>
      <w:r w:rsidRPr="000C3EAB">
        <w:rPr>
          <w:sz w:val="26"/>
          <w:szCs w:val="26"/>
          <w:rtl/>
        </w:rPr>
        <w:t xml:space="preserve"> في هذا القطاع</w:t>
      </w:r>
      <w:r w:rsidR="00805282" w:rsidRPr="000C3EAB">
        <w:rPr>
          <w:sz w:val="26"/>
          <w:szCs w:val="26"/>
          <w:rtl/>
        </w:rPr>
        <w:t>.</w:t>
      </w:r>
    </w:p>
    <w:p w14:paraId="5259CE66" w14:textId="57754065" w:rsidR="00A812E2" w:rsidRPr="000C3EAB" w:rsidRDefault="00A44A55" w:rsidP="005614B2">
      <w:pPr>
        <w:keepNext/>
        <w:bidi/>
        <w:spacing w:after="240"/>
        <w:outlineLvl w:val="1"/>
        <w:rPr>
          <w:b/>
          <w:bCs/>
          <w:sz w:val="26"/>
          <w:szCs w:val="26"/>
          <w:rtl/>
        </w:rPr>
      </w:pPr>
      <w:r w:rsidRPr="000C3EAB">
        <w:rPr>
          <w:rFonts w:hint="cs"/>
          <w:b/>
          <w:bCs/>
          <w:sz w:val="26"/>
          <w:szCs w:val="26"/>
          <w:rtl/>
        </w:rPr>
        <w:t>رابعا</w:t>
      </w:r>
      <w:r w:rsidR="00805282" w:rsidRPr="000C3EAB">
        <w:rPr>
          <w:rFonts w:hint="cs"/>
          <w:b/>
          <w:bCs/>
          <w:sz w:val="26"/>
          <w:szCs w:val="26"/>
          <w:rtl/>
        </w:rPr>
        <w:t>.</w:t>
      </w:r>
      <w:r w:rsidRPr="000C3EAB">
        <w:rPr>
          <w:b/>
          <w:bCs/>
          <w:sz w:val="26"/>
          <w:szCs w:val="26"/>
          <w:rtl/>
        </w:rPr>
        <w:tab/>
        <w:t xml:space="preserve">المرحلة الأولى من </w:t>
      </w:r>
      <w:r w:rsidR="0021405D" w:rsidRPr="000C3EAB">
        <w:rPr>
          <w:rFonts w:hint="cs"/>
          <w:b/>
          <w:bCs/>
          <w:sz w:val="26"/>
          <w:szCs w:val="26"/>
          <w:rtl/>
        </w:rPr>
        <w:t>خطة التنفيذ بموجب تعديل كيغالي</w:t>
      </w:r>
      <w:r w:rsidRPr="000C3EAB">
        <w:rPr>
          <w:b/>
          <w:bCs/>
          <w:sz w:val="26"/>
          <w:szCs w:val="26"/>
          <w:rtl/>
        </w:rPr>
        <w:t xml:space="preserve"> كما تم تقديمها</w:t>
      </w:r>
    </w:p>
    <w:p w14:paraId="4BF4B95E" w14:textId="64C7AA54" w:rsidR="00A812E2" w:rsidRPr="000C3EAB" w:rsidRDefault="00A44A55" w:rsidP="00A812E2">
      <w:pPr>
        <w:widowControl w:val="0"/>
        <w:bidi/>
        <w:spacing w:after="240"/>
        <w:rPr>
          <w:sz w:val="26"/>
          <w:szCs w:val="26"/>
          <w:u w:val="single"/>
          <w:rtl/>
        </w:rPr>
      </w:pPr>
      <w:r w:rsidRPr="000C3EAB">
        <w:rPr>
          <w:sz w:val="26"/>
          <w:szCs w:val="26"/>
          <w:u w:val="single"/>
          <w:rtl/>
        </w:rPr>
        <w:t>الإطار المؤسسي والسياس</w:t>
      </w:r>
      <w:r w:rsidR="0021405D" w:rsidRPr="000C3EAB">
        <w:rPr>
          <w:rFonts w:hint="cs"/>
          <w:sz w:val="26"/>
          <w:szCs w:val="26"/>
          <w:u w:val="single"/>
          <w:rtl/>
        </w:rPr>
        <w:t>ات</w:t>
      </w:r>
      <w:r w:rsidRPr="000C3EAB">
        <w:rPr>
          <w:sz w:val="26"/>
          <w:szCs w:val="26"/>
          <w:u w:val="single"/>
          <w:rtl/>
        </w:rPr>
        <w:t>ي والتنظيمي</w:t>
      </w:r>
    </w:p>
    <w:p w14:paraId="3D5B577A" w14:textId="3A0FC421" w:rsidR="0035252D" w:rsidRPr="000C3EAB" w:rsidRDefault="001E4670" w:rsidP="00505360">
      <w:pPr>
        <w:pStyle w:val="ListParagraph"/>
        <w:numPr>
          <w:ilvl w:val="0"/>
          <w:numId w:val="28"/>
        </w:numPr>
        <w:bidi/>
        <w:spacing w:after="240"/>
        <w:ind w:left="0" w:firstLine="0"/>
        <w:contextualSpacing w:val="0"/>
        <w:outlineLvl w:val="0"/>
        <w:rPr>
          <w:bCs/>
          <w:sz w:val="26"/>
          <w:szCs w:val="26"/>
        </w:rPr>
      </w:pPr>
      <w:r w:rsidRPr="000C3EAB">
        <w:rPr>
          <w:rFonts w:hint="cs"/>
          <w:sz w:val="26"/>
          <w:szCs w:val="26"/>
          <w:rtl/>
          <w:lang w:bidi="ar-DZ"/>
        </w:rPr>
        <w:t>ت</w:t>
      </w:r>
      <w:r w:rsidR="009332F6" w:rsidRPr="000C3EAB">
        <w:rPr>
          <w:sz w:val="26"/>
          <w:szCs w:val="26"/>
          <w:rtl/>
          <w:lang w:bidi="ar-DZ"/>
        </w:rPr>
        <w:t xml:space="preserve">عمل </w:t>
      </w:r>
      <w:r w:rsidRPr="000C3EAB">
        <w:rPr>
          <w:rFonts w:hint="cs"/>
          <w:sz w:val="26"/>
          <w:szCs w:val="26"/>
          <w:rtl/>
          <w:lang w:bidi="ar-DZ"/>
        </w:rPr>
        <w:t>وحدة الأوزون الوطنية</w:t>
      </w:r>
      <w:r w:rsidR="009332F6" w:rsidRPr="000C3EAB">
        <w:rPr>
          <w:sz w:val="26"/>
          <w:szCs w:val="26"/>
          <w:rtl/>
          <w:lang w:bidi="ar-DZ"/>
        </w:rPr>
        <w:t xml:space="preserve"> </w:t>
      </w:r>
      <w:r w:rsidRPr="000C3EAB">
        <w:rPr>
          <w:rFonts w:hint="cs"/>
          <w:sz w:val="26"/>
          <w:szCs w:val="26"/>
          <w:rtl/>
          <w:lang w:bidi="ar-DZ"/>
        </w:rPr>
        <w:t>داخل</w:t>
      </w:r>
      <w:r w:rsidR="009332F6" w:rsidRPr="000C3EAB">
        <w:rPr>
          <w:sz w:val="26"/>
          <w:szCs w:val="26"/>
          <w:rtl/>
          <w:lang w:bidi="ar-DZ"/>
        </w:rPr>
        <w:t xml:space="preserve"> إدارة تغير المناخ نيابة عن هيئة البيئة، التي كانت تعرف سابقا بوزارة البيئة والشؤون المناخية، وه</w:t>
      </w:r>
      <w:r w:rsidR="007751BE" w:rsidRPr="000C3EAB">
        <w:rPr>
          <w:rFonts w:hint="cs"/>
          <w:sz w:val="26"/>
          <w:szCs w:val="26"/>
          <w:rtl/>
          <w:lang w:bidi="ar-DZ"/>
        </w:rPr>
        <w:t>ي</w:t>
      </w:r>
      <w:r w:rsidR="009332F6" w:rsidRPr="000C3EAB">
        <w:rPr>
          <w:sz w:val="26"/>
          <w:szCs w:val="26"/>
          <w:rtl/>
          <w:lang w:bidi="ar-DZ"/>
        </w:rPr>
        <w:t xml:space="preserve"> المكتب الوطني </w:t>
      </w:r>
      <w:r w:rsidR="007751BE" w:rsidRPr="000C3EAB">
        <w:rPr>
          <w:rFonts w:hint="cs"/>
          <w:sz w:val="26"/>
          <w:szCs w:val="26"/>
          <w:rtl/>
          <w:lang w:bidi="ar-DZ"/>
        </w:rPr>
        <w:t>الذي ينسق</w:t>
      </w:r>
      <w:r w:rsidR="009332F6" w:rsidRPr="000C3EAB">
        <w:rPr>
          <w:sz w:val="26"/>
          <w:szCs w:val="26"/>
          <w:rtl/>
          <w:lang w:bidi="ar-DZ"/>
        </w:rPr>
        <w:t xml:space="preserve"> تنفيذ جميع أنشطة </w:t>
      </w:r>
      <w:r w:rsidR="007751BE" w:rsidRPr="000C3EAB">
        <w:rPr>
          <w:rFonts w:hint="cs"/>
          <w:sz w:val="26"/>
          <w:szCs w:val="26"/>
          <w:rtl/>
          <w:lang w:bidi="ar-DZ"/>
        </w:rPr>
        <w:t>إزالة ا</w:t>
      </w:r>
      <w:r w:rsidR="009332F6" w:rsidRPr="000C3EAB">
        <w:rPr>
          <w:sz w:val="26"/>
          <w:szCs w:val="26"/>
          <w:rtl/>
          <w:lang w:bidi="ar-DZ"/>
        </w:rPr>
        <w:t xml:space="preserve">لمواد المستنفدة للأوزون </w:t>
      </w:r>
      <w:r w:rsidR="009332F6" w:rsidRPr="000C3EAB">
        <w:rPr>
          <w:rFonts w:hint="cs"/>
          <w:sz w:val="26"/>
          <w:szCs w:val="26"/>
          <w:rtl/>
          <w:lang w:bidi="ar-DZ"/>
        </w:rPr>
        <w:t>وا</w:t>
      </w:r>
      <w:r w:rsidR="00764EC1" w:rsidRPr="000C3EAB">
        <w:rPr>
          <w:rFonts w:hint="cs"/>
          <w:sz w:val="26"/>
          <w:szCs w:val="26"/>
          <w:rtl/>
          <w:lang w:bidi="ar-DZ"/>
        </w:rPr>
        <w:t>ل</w:t>
      </w:r>
      <w:r w:rsidR="002E386A" w:rsidRPr="000C3EAB">
        <w:rPr>
          <w:rFonts w:hint="cs"/>
          <w:sz w:val="26"/>
          <w:szCs w:val="26"/>
          <w:rtl/>
          <w:lang w:bidi="ar-DZ"/>
        </w:rPr>
        <w:t>تخفيض التدريجي</w:t>
      </w:r>
      <w:r w:rsidR="009332F6" w:rsidRPr="000C3EAB">
        <w:rPr>
          <w:rFonts w:hint="cs"/>
          <w:sz w:val="26"/>
          <w:szCs w:val="26"/>
          <w:rtl/>
          <w:lang w:bidi="ar-DZ"/>
        </w:rPr>
        <w:t xml:space="preserve"> ل</w:t>
      </w:r>
      <w:r w:rsidR="00764EC1" w:rsidRPr="000C3EAB">
        <w:rPr>
          <w:rFonts w:hint="cs"/>
          <w:sz w:val="26"/>
          <w:szCs w:val="26"/>
          <w:rtl/>
          <w:lang w:bidi="ar-DZ"/>
        </w:rPr>
        <w:t>لمواد الهيدروفلوروكربونية</w:t>
      </w:r>
      <w:r w:rsidR="009332F6" w:rsidRPr="000C3EAB">
        <w:rPr>
          <w:sz w:val="26"/>
          <w:szCs w:val="26"/>
          <w:rtl/>
          <w:lang w:bidi="ar-DZ"/>
        </w:rPr>
        <w:t xml:space="preserve"> في </w:t>
      </w:r>
      <w:r w:rsidR="00AC46FE" w:rsidRPr="000C3EAB">
        <w:rPr>
          <w:sz w:val="26"/>
          <w:szCs w:val="26"/>
          <w:rtl/>
          <w:lang w:bidi="ar-DZ"/>
        </w:rPr>
        <w:t>عمان</w:t>
      </w:r>
      <w:r w:rsidR="00805282" w:rsidRPr="000C3EAB">
        <w:rPr>
          <w:sz w:val="26"/>
          <w:szCs w:val="26"/>
          <w:rtl/>
          <w:lang w:bidi="ar-DZ"/>
        </w:rPr>
        <w:t>.</w:t>
      </w:r>
      <w:r w:rsidR="009332F6" w:rsidRPr="000C3EAB">
        <w:rPr>
          <w:sz w:val="26"/>
          <w:szCs w:val="26"/>
          <w:rtl/>
          <w:lang w:bidi="ar-DZ"/>
        </w:rPr>
        <w:t xml:space="preserve"> كما تشارك عدة </w:t>
      </w:r>
      <w:r w:rsidR="007751BE" w:rsidRPr="000C3EAB">
        <w:rPr>
          <w:rFonts w:hint="cs"/>
          <w:sz w:val="26"/>
          <w:szCs w:val="26"/>
          <w:rtl/>
          <w:lang w:bidi="ar-DZ"/>
        </w:rPr>
        <w:t>هيئات</w:t>
      </w:r>
      <w:r w:rsidR="009332F6" w:rsidRPr="000C3EAB">
        <w:rPr>
          <w:sz w:val="26"/>
          <w:szCs w:val="26"/>
          <w:rtl/>
          <w:lang w:bidi="ar-DZ"/>
        </w:rPr>
        <w:t xml:space="preserve"> حكومية ووزارات أخرى في </w:t>
      </w:r>
      <w:r w:rsidR="007751BE" w:rsidRPr="000C3EAB">
        <w:rPr>
          <w:rFonts w:hint="cs"/>
          <w:sz w:val="26"/>
          <w:szCs w:val="26"/>
          <w:rtl/>
          <w:lang w:bidi="ar-DZ"/>
        </w:rPr>
        <w:t>الرقابة على غازات</w:t>
      </w:r>
      <w:r w:rsidR="009332F6" w:rsidRPr="000C3EAB">
        <w:rPr>
          <w:sz w:val="26"/>
          <w:szCs w:val="26"/>
          <w:rtl/>
          <w:lang w:bidi="ar-DZ"/>
        </w:rPr>
        <w:t xml:space="preserve"> التبريد</w:t>
      </w:r>
      <w:r w:rsidR="007751BE" w:rsidRPr="000C3EAB">
        <w:rPr>
          <w:rFonts w:hint="cs"/>
          <w:sz w:val="26"/>
          <w:szCs w:val="26"/>
          <w:rtl/>
          <w:lang w:bidi="ar-DZ"/>
        </w:rPr>
        <w:t xml:space="preserve"> وإدارتها</w:t>
      </w:r>
      <w:r w:rsidR="00805282" w:rsidRPr="000C3EAB">
        <w:rPr>
          <w:sz w:val="26"/>
          <w:szCs w:val="26"/>
          <w:rtl/>
        </w:rPr>
        <w:t>.</w:t>
      </w:r>
    </w:p>
    <w:p w14:paraId="16C5BD93" w14:textId="441B5E90" w:rsidR="0035252D" w:rsidRPr="000C3EAB" w:rsidRDefault="00B057FA" w:rsidP="00017DB3">
      <w:pPr>
        <w:pStyle w:val="ListParagraph"/>
        <w:numPr>
          <w:ilvl w:val="0"/>
          <w:numId w:val="28"/>
        </w:numPr>
        <w:bidi/>
        <w:spacing w:after="240"/>
        <w:ind w:left="0" w:firstLine="0"/>
        <w:contextualSpacing w:val="0"/>
        <w:outlineLvl w:val="0"/>
        <w:rPr>
          <w:b/>
          <w:sz w:val="26"/>
          <w:szCs w:val="26"/>
        </w:rPr>
      </w:pPr>
      <w:r w:rsidRPr="000C3EAB">
        <w:rPr>
          <w:rFonts w:hint="cs"/>
          <w:b/>
          <w:sz w:val="26"/>
          <w:szCs w:val="26"/>
          <w:rtl/>
        </w:rPr>
        <w:t>و</w:t>
      </w:r>
      <w:r w:rsidR="0035252D" w:rsidRPr="000C3EAB">
        <w:rPr>
          <w:b/>
          <w:sz w:val="26"/>
          <w:szCs w:val="26"/>
          <w:rtl/>
        </w:rPr>
        <w:t xml:space="preserve">تخضع المواد الخطرة، مثل </w:t>
      </w:r>
      <w:r w:rsidR="0035252D" w:rsidRPr="000C3EAB">
        <w:rPr>
          <w:rFonts w:hint="cs"/>
          <w:b/>
          <w:sz w:val="26"/>
          <w:szCs w:val="26"/>
          <w:rtl/>
        </w:rPr>
        <w:t>ا</w:t>
      </w:r>
      <w:r w:rsidR="00764EC1" w:rsidRPr="000C3EAB">
        <w:rPr>
          <w:rFonts w:hint="cs"/>
          <w:b/>
          <w:sz w:val="26"/>
          <w:szCs w:val="26"/>
          <w:rtl/>
        </w:rPr>
        <w:t>لمواد الهيدروفلوروكربونية</w:t>
      </w:r>
      <w:r w:rsidR="0035252D" w:rsidRPr="000C3EAB">
        <w:rPr>
          <w:b/>
          <w:sz w:val="26"/>
          <w:szCs w:val="26"/>
          <w:rtl/>
        </w:rPr>
        <w:t xml:space="preserve">، لأحكام قانون حماية البيئة ومنع التلوث، وقد صدر </w:t>
      </w:r>
      <w:r w:rsidR="00017DB3" w:rsidRPr="000C3EAB">
        <w:rPr>
          <w:rFonts w:hint="cs"/>
          <w:b/>
          <w:sz w:val="26"/>
          <w:szCs w:val="26"/>
          <w:rtl/>
        </w:rPr>
        <w:t>القرار</w:t>
      </w:r>
      <w:r w:rsidR="0035252D" w:rsidRPr="000C3EAB">
        <w:rPr>
          <w:b/>
          <w:sz w:val="26"/>
          <w:szCs w:val="26"/>
          <w:rtl/>
        </w:rPr>
        <w:t xml:space="preserve"> الإداري 50/2023 في عام 2023 لتنظيم تسجيل هذه المواد، وإصدار التراخيص</w:t>
      </w:r>
      <w:r w:rsidR="00017DB3" w:rsidRPr="000C3EAB">
        <w:rPr>
          <w:rFonts w:hint="cs"/>
          <w:b/>
          <w:sz w:val="26"/>
          <w:szCs w:val="26"/>
          <w:rtl/>
        </w:rPr>
        <w:t xml:space="preserve"> لها</w:t>
      </w:r>
      <w:r w:rsidR="0035252D" w:rsidRPr="000C3EAB">
        <w:rPr>
          <w:b/>
          <w:sz w:val="26"/>
          <w:szCs w:val="26"/>
          <w:rtl/>
        </w:rPr>
        <w:t>، و</w:t>
      </w:r>
      <w:r w:rsidR="00017DB3" w:rsidRPr="000C3EAB">
        <w:rPr>
          <w:rFonts w:hint="cs"/>
          <w:b/>
          <w:sz w:val="26"/>
          <w:szCs w:val="26"/>
          <w:rtl/>
        </w:rPr>
        <w:t>توسيمها</w:t>
      </w:r>
      <w:r w:rsidR="0035252D" w:rsidRPr="000C3EAB">
        <w:rPr>
          <w:b/>
          <w:sz w:val="26"/>
          <w:szCs w:val="26"/>
          <w:rtl/>
        </w:rPr>
        <w:t>، وتعبئ</w:t>
      </w:r>
      <w:r w:rsidR="00017DB3" w:rsidRPr="000C3EAB">
        <w:rPr>
          <w:rFonts w:hint="cs"/>
          <w:b/>
          <w:sz w:val="26"/>
          <w:szCs w:val="26"/>
          <w:rtl/>
        </w:rPr>
        <w:t>تها</w:t>
      </w:r>
      <w:r w:rsidR="0035252D" w:rsidRPr="000C3EAB">
        <w:rPr>
          <w:b/>
          <w:sz w:val="26"/>
          <w:szCs w:val="26"/>
          <w:rtl/>
        </w:rPr>
        <w:t xml:space="preserve"> وتغليف</w:t>
      </w:r>
      <w:r w:rsidR="00017DB3" w:rsidRPr="000C3EAB">
        <w:rPr>
          <w:rFonts w:hint="cs"/>
          <w:b/>
          <w:sz w:val="26"/>
          <w:szCs w:val="26"/>
          <w:rtl/>
        </w:rPr>
        <w:t>ها</w:t>
      </w:r>
      <w:r w:rsidR="0035252D" w:rsidRPr="000C3EAB">
        <w:rPr>
          <w:b/>
          <w:sz w:val="26"/>
          <w:szCs w:val="26"/>
          <w:rtl/>
        </w:rPr>
        <w:t>، و</w:t>
      </w:r>
      <w:r w:rsidR="00017DB3" w:rsidRPr="000C3EAB">
        <w:rPr>
          <w:rFonts w:hint="cs"/>
          <w:b/>
          <w:sz w:val="26"/>
          <w:szCs w:val="26"/>
          <w:rtl/>
        </w:rPr>
        <w:t>فرض ال</w:t>
      </w:r>
      <w:r w:rsidR="0035252D" w:rsidRPr="000C3EAB">
        <w:rPr>
          <w:b/>
          <w:sz w:val="26"/>
          <w:szCs w:val="26"/>
          <w:rtl/>
        </w:rPr>
        <w:t xml:space="preserve">رسوم </w:t>
      </w:r>
      <w:r w:rsidR="00017DB3" w:rsidRPr="000C3EAB">
        <w:rPr>
          <w:rFonts w:hint="cs"/>
          <w:b/>
          <w:sz w:val="26"/>
          <w:szCs w:val="26"/>
          <w:rtl/>
        </w:rPr>
        <w:t>على مناولته</w:t>
      </w:r>
      <w:r w:rsidR="0035252D" w:rsidRPr="000C3EAB">
        <w:rPr>
          <w:b/>
          <w:sz w:val="26"/>
          <w:szCs w:val="26"/>
          <w:rtl/>
        </w:rPr>
        <w:t>ا</w:t>
      </w:r>
      <w:r w:rsidR="00805282" w:rsidRPr="000C3EAB">
        <w:rPr>
          <w:b/>
          <w:sz w:val="26"/>
          <w:szCs w:val="26"/>
          <w:rtl/>
        </w:rPr>
        <w:t>.</w:t>
      </w:r>
      <w:r w:rsidR="0035252D" w:rsidRPr="000C3EAB">
        <w:rPr>
          <w:b/>
          <w:sz w:val="26"/>
          <w:szCs w:val="26"/>
          <w:rtl/>
        </w:rPr>
        <w:t xml:space="preserve"> وتماشيا مع تصديق </w:t>
      </w:r>
      <w:r w:rsidR="00AC46FE" w:rsidRPr="000C3EAB">
        <w:rPr>
          <w:b/>
          <w:sz w:val="26"/>
          <w:szCs w:val="26"/>
          <w:rtl/>
        </w:rPr>
        <w:t>عمان</w:t>
      </w:r>
      <w:r w:rsidR="0035252D" w:rsidRPr="000C3EAB">
        <w:rPr>
          <w:b/>
          <w:sz w:val="26"/>
          <w:szCs w:val="26"/>
          <w:rtl/>
        </w:rPr>
        <w:t xml:space="preserve"> على تعديل </w:t>
      </w:r>
      <w:r w:rsidR="0021405D" w:rsidRPr="000C3EAB">
        <w:rPr>
          <w:sz w:val="26"/>
          <w:szCs w:val="26"/>
          <w:rtl/>
        </w:rPr>
        <w:t>كيغالي</w:t>
      </w:r>
      <w:r w:rsidR="0035252D" w:rsidRPr="000C3EAB">
        <w:rPr>
          <w:b/>
          <w:sz w:val="26"/>
          <w:szCs w:val="26"/>
          <w:rtl/>
        </w:rPr>
        <w:t xml:space="preserve"> (نوفمبر</w:t>
      </w:r>
      <w:r w:rsidR="0035252D" w:rsidRPr="000C3EAB">
        <w:rPr>
          <w:rFonts w:hint="cs"/>
          <w:b/>
          <w:sz w:val="26"/>
          <w:szCs w:val="26"/>
          <w:rtl/>
        </w:rPr>
        <w:t>/تشرين الثاني</w:t>
      </w:r>
      <w:r w:rsidR="0035252D" w:rsidRPr="000C3EAB">
        <w:rPr>
          <w:b/>
          <w:sz w:val="26"/>
          <w:szCs w:val="26"/>
          <w:rtl/>
        </w:rPr>
        <w:t xml:space="preserve"> </w:t>
      </w:r>
      <w:r w:rsidR="0035252D" w:rsidRPr="000C3EAB">
        <w:rPr>
          <w:sz w:val="26"/>
          <w:szCs w:val="26"/>
          <w:rtl/>
          <w:lang w:bidi="ar-DZ"/>
        </w:rPr>
        <w:t>2024</w:t>
      </w:r>
      <w:r w:rsidR="0035252D" w:rsidRPr="000C3EAB">
        <w:rPr>
          <w:b/>
          <w:sz w:val="26"/>
          <w:szCs w:val="26"/>
          <w:rtl/>
        </w:rPr>
        <w:t>)، و</w:t>
      </w:r>
      <w:r w:rsidR="00741444" w:rsidRPr="000C3EAB">
        <w:rPr>
          <w:rFonts w:hint="cs"/>
          <w:b/>
          <w:sz w:val="26"/>
          <w:szCs w:val="26"/>
          <w:rtl/>
        </w:rPr>
        <w:t>ُ</w:t>
      </w:r>
      <w:r w:rsidR="0035252D" w:rsidRPr="000C3EAB">
        <w:rPr>
          <w:b/>
          <w:sz w:val="26"/>
          <w:szCs w:val="26"/>
          <w:rtl/>
        </w:rPr>
        <w:t>ض</w:t>
      </w:r>
      <w:r w:rsidR="00741444" w:rsidRPr="000C3EAB">
        <w:rPr>
          <w:rFonts w:hint="cs"/>
          <w:b/>
          <w:sz w:val="26"/>
          <w:szCs w:val="26"/>
          <w:rtl/>
        </w:rPr>
        <w:t>ِ</w:t>
      </w:r>
      <w:r w:rsidR="0035252D" w:rsidRPr="000C3EAB">
        <w:rPr>
          <w:b/>
          <w:sz w:val="26"/>
          <w:szCs w:val="26"/>
          <w:rtl/>
        </w:rPr>
        <w:t xml:space="preserve">ع إطار تشريعي وتنظيمي </w:t>
      </w:r>
      <w:r w:rsidR="00017DB3" w:rsidRPr="000C3EAB">
        <w:rPr>
          <w:rFonts w:hint="cs"/>
          <w:b/>
          <w:sz w:val="26"/>
          <w:szCs w:val="26"/>
          <w:rtl/>
        </w:rPr>
        <w:t>للرقابة على</w:t>
      </w:r>
      <w:r w:rsidR="0035252D" w:rsidRPr="000C3EAB">
        <w:rPr>
          <w:b/>
          <w:sz w:val="26"/>
          <w:szCs w:val="26"/>
          <w:rtl/>
        </w:rPr>
        <w:t xml:space="preserve"> استهلاك </w:t>
      </w:r>
      <w:r w:rsidR="0035252D" w:rsidRPr="000C3EAB">
        <w:rPr>
          <w:rFonts w:hint="cs"/>
          <w:b/>
          <w:sz w:val="26"/>
          <w:szCs w:val="26"/>
          <w:rtl/>
        </w:rPr>
        <w:t>ا</w:t>
      </w:r>
      <w:r w:rsidR="00764EC1" w:rsidRPr="000C3EAB">
        <w:rPr>
          <w:rFonts w:hint="cs"/>
          <w:b/>
          <w:sz w:val="26"/>
          <w:szCs w:val="26"/>
          <w:rtl/>
        </w:rPr>
        <w:t>لمواد الهيدروفلوروكربونية</w:t>
      </w:r>
      <w:r w:rsidR="0035252D" w:rsidRPr="000C3EAB">
        <w:rPr>
          <w:b/>
          <w:sz w:val="26"/>
          <w:szCs w:val="26"/>
          <w:rtl/>
        </w:rPr>
        <w:t xml:space="preserve"> ومخاليطها، </w:t>
      </w:r>
      <w:r w:rsidR="00017DB3" w:rsidRPr="000C3EAB">
        <w:rPr>
          <w:rFonts w:hint="cs"/>
          <w:b/>
          <w:sz w:val="26"/>
          <w:szCs w:val="26"/>
          <w:rtl/>
        </w:rPr>
        <w:t>إضافة إلى</w:t>
      </w:r>
      <w:r w:rsidR="0035252D" w:rsidRPr="000C3EAB">
        <w:rPr>
          <w:b/>
          <w:sz w:val="26"/>
          <w:szCs w:val="26"/>
          <w:rtl/>
        </w:rPr>
        <w:t xml:space="preserve"> لوائح محددة في المرحلة الأولى من </w:t>
      </w:r>
      <w:r w:rsidR="0021405D" w:rsidRPr="000C3EAB">
        <w:rPr>
          <w:b/>
          <w:sz w:val="26"/>
          <w:szCs w:val="26"/>
          <w:rtl/>
        </w:rPr>
        <w:t>خطة التنفيذ بموجب تعديل كيغالي</w:t>
      </w:r>
      <w:r w:rsidR="00805282" w:rsidRPr="000C3EAB">
        <w:rPr>
          <w:b/>
          <w:sz w:val="26"/>
          <w:szCs w:val="26"/>
          <w:rtl/>
        </w:rPr>
        <w:t>.</w:t>
      </w:r>
      <w:r w:rsidR="0035252D" w:rsidRPr="000C3EAB">
        <w:rPr>
          <w:b/>
          <w:sz w:val="26"/>
          <w:szCs w:val="26"/>
          <w:rtl/>
        </w:rPr>
        <w:t xml:space="preserve"> وش</w:t>
      </w:r>
      <w:r w:rsidR="00017DB3" w:rsidRPr="000C3EAB">
        <w:rPr>
          <w:rFonts w:hint="cs"/>
          <w:b/>
          <w:sz w:val="26"/>
          <w:szCs w:val="26"/>
          <w:rtl/>
        </w:rPr>
        <w:t>ُ</w:t>
      </w:r>
      <w:r w:rsidR="0035252D" w:rsidRPr="000C3EAB">
        <w:rPr>
          <w:b/>
          <w:sz w:val="26"/>
          <w:szCs w:val="26"/>
          <w:rtl/>
        </w:rPr>
        <w:t xml:space="preserve">كلت لجنة وطنية للأوزون في عام 2012، برئاسة </w:t>
      </w:r>
      <w:r w:rsidR="00017DB3" w:rsidRPr="000C3EAB">
        <w:rPr>
          <w:rFonts w:hint="cs"/>
          <w:b/>
          <w:sz w:val="26"/>
          <w:szCs w:val="26"/>
          <w:rtl/>
        </w:rPr>
        <w:t>وحدة</w:t>
      </w:r>
      <w:r w:rsidR="0035252D" w:rsidRPr="000C3EAB">
        <w:rPr>
          <w:b/>
          <w:sz w:val="26"/>
          <w:szCs w:val="26"/>
          <w:rtl/>
        </w:rPr>
        <w:t xml:space="preserve"> </w:t>
      </w:r>
      <w:r w:rsidR="00017DB3" w:rsidRPr="000C3EAB">
        <w:rPr>
          <w:rFonts w:hint="cs"/>
          <w:b/>
          <w:sz w:val="26"/>
          <w:szCs w:val="26"/>
          <w:rtl/>
        </w:rPr>
        <w:t>ا</w:t>
      </w:r>
      <w:r w:rsidR="00017DB3" w:rsidRPr="000C3EAB">
        <w:rPr>
          <w:b/>
          <w:sz w:val="26"/>
          <w:szCs w:val="26"/>
          <w:rtl/>
        </w:rPr>
        <w:t xml:space="preserve">لأوزون </w:t>
      </w:r>
      <w:r w:rsidR="0035252D" w:rsidRPr="000C3EAB">
        <w:rPr>
          <w:b/>
          <w:sz w:val="26"/>
          <w:szCs w:val="26"/>
          <w:rtl/>
        </w:rPr>
        <w:t>الوطني</w:t>
      </w:r>
      <w:r w:rsidR="00017DB3" w:rsidRPr="000C3EAB">
        <w:rPr>
          <w:rFonts w:hint="cs"/>
          <w:b/>
          <w:sz w:val="26"/>
          <w:szCs w:val="26"/>
          <w:rtl/>
        </w:rPr>
        <w:t>ة</w:t>
      </w:r>
      <w:r w:rsidR="0035252D" w:rsidRPr="000C3EAB">
        <w:rPr>
          <w:b/>
          <w:sz w:val="26"/>
          <w:szCs w:val="26"/>
          <w:rtl/>
        </w:rPr>
        <w:t>، وعضوية ممثلين عن وزارة التجارة والصناعة، ووزارة الزراعة والثروة السمكية، وبلدية مسقط، وشرطة عمان السلطانية، وهيئات أخرى</w:t>
      </w:r>
      <w:r w:rsidR="00805282" w:rsidRPr="000C3EAB">
        <w:rPr>
          <w:b/>
          <w:sz w:val="26"/>
          <w:szCs w:val="26"/>
          <w:rtl/>
        </w:rPr>
        <w:t>.</w:t>
      </w:r>
      <w:r w:rsidR="0035252D" w:rsidRPr="000C3EAB">
        <w:rPr>
          <w:b/>
          <w:sz w:val="26"/>
          <w:szCs w:val="26"/>
          <w:rtl/>
        </w:rPr>
        <w:t xml:space="preserve"> وصدرت لوائح حماية طبقة الأوزون ب</w:t>
      </w:r>
      <w:r w:rsidR="00017DB3" w:rsidRPr="000C3EAB">
        <w:rPr>
          <w:rFonts w:hint="cs"/>
          <w:b/>
          <w:sz w:val="26"/>
          <w:szCs w:val="26"/>
          <w:rtl/>
        </w:rPr>
        <w:t xml:space="preserve">موجب </w:t>
      </w:r>
      <w:r w:rsidR="0035252D" w:rsidRPr="000C3EAB">
        <w:rPr>
          <w:b/>
          <w:sz w:val="26"/>
          <w:szCs w:val="26"/>
          <w:rtl/>
        </w:rPr>
        <w:t xml:space="preserve">مرسوم وزاري، وتم تعديلها لتتوافق مع متطلبات بروتوكول مونتريال، ولتنظيم تراخيص شؤون المناخ للمنشآت العاملة في </w:t>
      </w:r>
      <w:r w:rsidR="00017DB3" w:rsidRPr="000C3EAB">
        <w:rPr>
          <w:rFonts w:hint="cs"/>
          <w:b/>
          <w:sz w:val="26"/>
          <w:szCs w:val="26"/>
          <w:rtl/>
        </w:rPr>
        <w:t>مجالات صيانة</w:t>
      </w:r>
      <w:r w:rsidR="0035252D" w:rsidRPr="000C3EAB">
        <w:rPr>
          <w:b/>
          <w:sz w:val="26"/>
          <w:szCs w:val="26"/>
          <w:rtl/>
        </w:rPr>
        <w:t xml:space="preserve"> وإصلاح وخدمة </w:t>
      </w:r>
      <w:r w:rsidR="003F3127" w:rsidRPr="000C3EAB">
        <w:rPr>
          <w:b/>
          <w:sz w:val="26"/>
          <w:szCs w:val="26"/>
          <w:rtl/>
        </w:rPr>
        <w:t>أ</w:t>
      </w:r>
      <w:r w:rsidR="00940F7F" w:rsidRPr="000C3EAB">
        <w:rPr>
          <w:b/>
          <w:sz w:val="26"/>
          <w:szCs w:val="26"/>
          <w:rtl/>
        </w:rPr>
        <w:t>جهزة التبريد وتكييف الهواء</w:t>
      </w:r>
      <w:r w:rsidR="0035252D" w:rsidRPr="000C3EAB">
        <w:rPr>
          <w:b/>
          <w:sz w:val="26"/>
          <w:szCs w:val="26"/>
          <w:rtl/>
        </w:rPr>
        <w:t xml:space="preserve">، </w:t>
      </w:r>
      <w:r w:rsidR="00017DB3" w:rsidRPr="000C3EAB">
        <w:rPr>
          <w:rFonts w:hint="cs"/>
          <w:b/>
          <w:sz w:val="26"/>
          <w:szCs w:val="26"/>
          <w:rtl/>
        </w:rPr>
        <w:t>ولمناولة غا</w:t>
      </w:r>
      <w:r w:rsidR="00741444" w:rsidRPr="000C3EAB">
        <w:rPr>
          <w:rFonts w:hint="cs"/>
          <w:b/>
          <w:sz w:val="26"/>
          <w:szCs w:val="26"/>
          <w:rtl/>
        </w:rPr>
        <w:t>ز</w:t>
      </w:r>
      <w:r w:rsidR="00017DB3" w:rsidRPr="000C3EAB">
        <w:rPr>
          <w:rFonts w:hint="cs"/>
          <w:b/>
          <w:sz w:val="26"/>
          <w:szCs w:val="26"/>
          <w:rtl/>
        </w:rPr>
        <w:t>ات</w:t>
      </w:r>
      <w:r w:rsidR="0035252D" w:rsidRPr="000C3EAB">
        <w:rPr>
          <w:b/>
          <w:sz w:val="26"/>
          <w:szCs w:val="26"/>
          <w:rtl/>
        </w:rPr>
        <w:t xml:space="preserve"> التبريد</w:t>
      </w:r>
      <w:r w:rsidR="00805282" w:rsidRPr="000C3EAB">
        <w:rPr>
          <w:b/>
          <w:sz w:val="26"/>
          <w:szCs w:val="26"/>
          <w:rtl/>
        </w:rPr>
        <w:t>.</w:t>
      </w:r>
    </w:p>
    <w:p w14:paraId="455634D6" w14:textId="1081DDFB" w:rsidR="0046171A" w:rsidRPr="000C3EAB" w:rsidRDefault="00017DB3" w:rsidP="00017DB3">
      <w:pPr>
        <w:pStyle w:val="ListParagraph"/>
        <w:numPr>
          <w:ilvl w:val="0"/>
          <w:numId w:val="28"/>
        </w:numPr>
        <w:bidi/>
        <w:spacing w:after="240"/>
        <w:ind w:left="0" w:firstLine="0"/>
        <w:contextualSpacing w:val="0"/>
        <w:outlineLvl w:val="0"/>
        <w:rPr>
          <w:b/>
          <w:sz w:val="26"/>
          <w:szCs w:val="26"/>
        </w:rPr>
      </w:pPr>
      <w:r w:rsidRPr="000C3EAB">
        <w:rPr>
          <w:rFonts w:hint="cs"/>
          <w:b/>
          <w:sz w:val="26"/>
          <w:szCs w:val="26"/>
          <w:rtl/>
        </w:rPr>
        <w:lastRenderedPageBreak/>
        <w:t>و</w:t>
      </w:r>
      <w:r w:rsidR="0046171A" w:rsidRPr="000C3EAB">
        <w:rPr>
          <w:b/>
          <w:sz w:val="26"/>
          <w:szCs w:val="26"/>
          <w:rtl/>
        </w:rPr>
        <w:t xml:space="preserve">تطبق </w:t>
      </w:r>
      <w:r w:rsidR="00AC46FE" w:rsidRPr="000C3EAB">
        <w:rPr>
          <w:b/>
          <w:sz w:val="26"/>
          <w:szCs w:val="26"/>
          <w:rtl/>
        </w:rPr>
        <w:t>عمان</w:t>
      </w:r>
      <w:r w:rsidR="0046171A" w:rsidRPr="000C3EAB">
        <w:rPr>
          <w:b/>
          <w:sz w:val="26"/>
          <w:szCs w:val="26"/>
          <w:rtl/>
        </w:rPr>
        <w:t xml:space="preserve"> نظام</w:t>
      </w:r>
      <w:r w:rsidRPr="000C3EAB">
        <w:rPr>
          <w:rFonts w:hint="cs"/>
          <w:b/>
          <w:sz w:val="26"/>
          <w:szCs w:val="26"/>
          <w:rtl/>
        </w:rPr>
        <w:t>ا</w:t>
      </w:r>
      <w:r w:rsidR="0046171A" w:rsidRPr="000C3EAB">
        <w:rPr>
          <w:b/>
          <w:sz w:val="26"/>
          <w:szCs w:val="26"/>
          <w:rtl/>
        </w:rPr>
        <w:t xml:space="preserve"> تشغيلي</w:t>
      </w:r>
      <w:r w:rsidRPr="000C3EAB">
        <w:rPr>
          <w:rFonts w:hint="cs"/>
          <w:b/>
          <w:sz w:val="26"/>
          <w:szCs w:val="26"/>
          <w:rtl/>
        </w:rPr>
        <w:t>ا لإصدار التراخيص</w:t>
      </w:r>
      <w:r w:rsidR="0046171A" w:rsidRPr="000C3EAB">
        <w:rPr>
          <w:b/>
          <w:sz w:val="26"/>
          <w:szCs w:val="26"/>
          <w:rtl/>
        </w:rPr>
        <w:t xml:space="preserve"> لاستيراد وتصدير المواد الخاضعة للرقابة، </w:t>
      </w:r>
      <w:r w:rsidRPr="000C3EAB">
        <w:rPr>
          <w:rFonts w:hint="cs"/>
          <w:b/>
          <w:sz w:val="26"/>
          <w:szCs w:val="26"/>
          <w:rtl/>
        </w:rPr>
        <w:t>و</w:t>
      </w:r>
      <w:r w:rsidR="0046171A" w:rsidRPr="000C3EAB">
        <w:rPr>
          <w:b/>
          <w:sz w:val="26"/>
          <w:szCs w:val="26"/>
          <w:rtl/>
        </w:rPr>
        <w:t xml:space="preserve">تم تحديثه ليشمل </w:t>
      </w:r>
      <w:r w:rsidR="0046171A" w:rsidRPr="000C3EAB">
        <w:rPr>
          <w:rFonts w:hint="cs"/>
          <w:b/>
          <w:sz w:val="26"/>
          <w:szCs w:val="26"/>
          <w:rtl/>
        </w:rPr>
        <w:t>ا</w:t>
      </w:r>
      <w:r w:rsidR="00764EC1" w:rsidRPr="000C3EAB">
        <w:rPr>
          <w:rFonts w:hint="cs"/>
          <w:b/>
          <w:sz w:val="26"/>
          <w:szCs w:val="26"/>
          <w:rtl/>
        </w:rPr>
        <w:t>لمواد الهيدروفلوروكربونية</w:t>
      </w:r>
      <w:r w:rsidR="0046171A" w:rsidRPr="000C3EAB">
        <w:rPr>
          <w:b/>
          <w:sz w:val="26"/>
          <w:szCs w:val="26"/>
          <w:rtl/>
        </w:rPr>
        <w:t xml:space="preserve"> ومخاليطها، </w:t>
      </w:r>
      <w:r w:rsidRPr="000C3EAB">
        <w:rPr>
          <w:rFonts w:hint="cs"/>
          <w:b/>
          <w:sz w:val="26"/>
          <w:szCs w:val="26"/>
          <w:rtl/>
        </w:rPr>
        <w:t>وهناك</w:t>
      </w:r>
      <w:r w:rsidR="0046171A" w:rsidRPr="000C3EAB">
        <w:rPr>
          <w:b/>
          <w:sz w:val="26"/>
          <w:szCs w:val="26"/>
          <w:rtl/>
        </w:rPr>
        <w:t xml:space="preserve"> تعديلات قيد التطوير على </w:t>
      </w:r>
      <w:r w:rsidR="00B84526" w:rsidRPr="000C3EAB">
        <w:rPr>
          <w:b/>
          <w:sz w:val="26"/>
          <w:szCs w:val="26"/>
          <w:rtl/>
        </w:rPr>
        <w:t>نظام الحصص</w:t>
      </w:r>
      <w:r w:rsidR="00805282" w:rsidRPr="000C3EAB">
        <w:rPr>
          <w:b/>
          <w:sz w:val="26"/>
          <w:szCs w:val="26"/>
          <w:rtl/>
        </w:rPr>
        <w:t>.</w:t>
      </w:r>
      <w:r w:rsidR="0046171A" w:rsidRPr="000C3EAB">
        <w:rPr>
          <w:b/>
          <w:sz w:val="26"/>
          <w:szCs w:val="26"/>
          <w:rtl/>
        </w:rPr>
        <w:t xml:space="preserve"> كما تم وضع سياسة إلزامية للكشف عن التسربات، وفرض حظر على استيراد المعدات المستعملة </w:t>
      </w:r>
      <w:r w:rsidRPr="000C3EAB">
        <w:rPr>
          <w:rFonts w:hint="cs"/>
          <w:b/>
          <w:sz w:val="26"/>
          <w:szCs w:val="26"/>
          <w:rtl/>
        </w:rPr>
        <w:t xml:space="preserve">القائمة على </w:t>
      </w:r>
      <w:r w:rsidR="0046171A" w:rsidRPr="000C3EAB">
        <w:rPr>
          <w:rFonts w:hint="cs"/>
          <w:b/>
          <w:sz w:val="26"/>
          <w:szCs w:val="26"/>
          <w:rtl/>
        </w:rPr>
        <w:t>ا</w:t>
      </w:r>
      <w:r w:rsidR="00764EC1" w:rsidRPr="000C3EAB">
        <w:rPr>
          <w:rFonts w:hint="cs"/>
          <w:b/>
          <w:sz w:val="26"/>
          <w:szCs w:val="26"/>
          <w:rtl/>
        </w:rPr>
        <w:t>ل</w:t>
      </w:r>
      <w:r w:rsidR="002E386A" w:rsidRPr="000C3EAB">
        <w:rPr>
          <w:rFonts w:hint="cs"/>
          <w:b/>
          <w:sz w:val="26"/>
          <w:szCs w:val="26"/>
          <w:rtl/>
        </w:rPr>
        <w:t>مواد الهيدروكلوروفلوروكربونية</w:t>
      </w:r>
      <w:r w:rsidR="00805282" w:rsidRPr="000C3EAB">
        <w:rPr>
          <w:b/>
          <w:sz w:val="26"/>
          <w:szCs w:val="26"/>
          <w:rtl/>
        </w:rPr>
        <w:t>.</w:t>
      </w:r>
      <w:r w:rsidR="0046171A" w:rsidRPr="000C3EAB">
        <w:rPr>
          <w:b/>
          <w:sz w:val="26"/>
          <w:szCs w:val="26"/>
          <w:rtl/>
        </w:rPr>
        <w:t xml:space="preserve"> وتم تحديث رموز الجمارك </w:t>
      </w:r>
      <w:r w:rsidR="0046171A" w:rsidRPr="000C3EAB">
        <w:rPr>
          <w:sz w:val="26"/>
          <w:szCs w:val="26"/>
          <w:rtl/>
          <w:lang w:bidi="ar-DZ"/>
        </w:rPr>
        <w:t>لتتوافق</w:t>
      </w:r>
      <w:r w:rsidR="0046171A" w:rsidRPr="000C3EAB">
        <w:rPr>
          <w:b/>
          <w:sz w:val="26"/>
          <w:szCs w:val="26"/>
          <w:rtl/>
        </w:rPr>
        <w:t xml:space="preserve"> مع تحديث عام 2022 لرموز النظام المنسق</w:t>
      </w:r>
      <w:r w:rsidR="00805282" w:rsidRPr="000C3EAB">
        <w:rPr>
          <w:b/>
          <w:sz w:val="26"/>
          <w:szCs w:val="26"/>
          <w:rtl/>
        </w:rPr>
        <w:t>.</w:t>
      </w:r>
      <w:r w:rsidR="0046171A" w:rsidRPr="000C3EAB">
        <w:rPr>
          <w:b/>
          <w:sz w:val="26"/>
          <w:szCs w:val="26"/>
          <w:rtl/>
        </w:rPr>
        <w:t xml:space="preserve"> وتتطلب </w:t>
      </w:r>
      <w:r w:rsidR="004371E3" w:rsidRPr="000C3EAB">
        <w:rPr>
          <w:rFonts w:hint="cs"/>
          <w:b/>
          <w:sz w:val="26"/>
          <w:szCs w:val="26"/>
          <w:rtl/>
        </w:rPr>
        <w:t>المشروعات</w:t>
      </w:r>
      <w:r w:rsidR="0046171A" w:rsidRPr="000C3EAB">
        <w:rPr>
          <w:b/>
          <w:sz w:val="26"/>
          <w:szCs w:val="26"/>
          <w:rtl/>
        </w:rPr>
        <w:t xml:space="preserve"> المتعلقة بانبعاثات غازات </w:t>
      </w:r>
      <w:r w:rsidRPr="000C3EAB">
        <w:rPr>
          <w:rFonts w:hint="cs"/>
          <w:b/>
          <w:sz w:val="26"/>
          <w:szCs w:val="26"/>
          <w:rtl/>
        </w:rPr>
        <w:t>الدفيئة</w:t>
      </w:r>
      <w:r w:rsidR="0046171A" w:rsidRPr="000C3EAB">
        <w:rPr>
          <w:b/>
          <w:sz w:val="26"/>
          <w:szCs w:val="26"/>
          <w:rtl/>
        </w:rPr>
        <w:t xml:space="preserve"> الحصول على تصاريح بموجب لوائح إدارة شؤون المناخ لعام 2016، ويتولى مركز التقييم البيئي والتصاريح، الذي أنشئ </w:t>
      </w:r>
      <w:r w:rsidR="00741444" w:rsidRPr="000C3EAB">
        <w:rPr>
          <w:rFonts w:hint="cs"/>
          <w:b/>
          <w:sz w:val="26"/>
          <w:szCs w:val="26"/>
          <w:rtl/>
        </w:rPr>
        <w:t xml:space="preserve">في </w:t>
      </w:r>
      <w:r w:rsidR="0046171A" w:rsidRPr="000C3EAB">
        <w:rPr>
          <w:b/>
          <w:sz w:val="26"/>
          <w:szCs w:val="26"/>
          <w:rtl/>
        </w:rPr>
        <w:t xml:space="preserve">عام 2017، </w:t>
      </w:r>
      <w:r w:rsidRPr="000C3EAB">
        <w:rPr>
          <w:rFonts w:hint="cs"/>
          <w:b/>
          <w:sz w:val="26"/>
          <w:szCs w:val="26"/>
          <w:rtl/>
        </w:rPr>
        <w:t>ال</w:t>
      </w:r>
      <w:r w:rsidR="0046171A" w:rsidRPr="000C3EAB">
        <w:rPr>
          <w:b/>
          <w:sz w:val="26"/>
          <w:szCs w:val="26"/>
          <w:rtl/>
        </w:rPr>
        <w:t xml:space="preserve">مسؤولية </w:t>
      </w:r>
      <w:r w:rsidRPr="000C3EAB">
        <w:rPr>
          <w:rFonts w:hint="cs"/>
          <w:b/>
          <w:sz w:val="26"/>
          <w:szCs w:val="26"/>
          <w:rtl/>
        </w:rPr>
        <w:t xml:space="preserve">عن </w:t>
      </w:r>
      <w:r w:rsidR="0046171A" w:rsidRPr="000C3EAB">
        <w:rPr>
          <w:b/>
          <w:sz w:val="26"/>
          <w:szCs w:val="26"/>
          <w:rtl/>
        </w:rPr>
        <w:t>إصدار التصاريح البيئية</w:t>
      </w:r>
      <w:r w:rsidR="00805282" w:rsidRPr="000C3EAB">
        <w:rPr>
          <w:b/>
          <w:sz w:val="26"/>
          <w:szCs w:val="26"/>
          <w:rtl/>
        </w:rPr>
        <w:t>.</w:t>
      </w:r>
    </w:p>
    <w:p w14:paraId="739B5098" w14:textId="5A99CC91" w:rsidR="004371E3" w:rsidRPr="000C3EAB" w:rsidRDefault="00017DB3" w:rsidP="00017DB3">
      <w:pPr>
        <w:pStyle w:val="ListParagraph"/>
        <w:numPr>
          <w:ilvl w:val="0"/>
          <w:numId w:val="28"/>
        </w:numPr>
        <w:bidi/>
        <w:spacing w:after="240"/>
        <w:ind w:left="0" w:firstLine="0"/>
        <w:contextualSpacing w:val="0"/>
        <w:outlineLvl w:val="0"/>
        <w:rPr>
          <w:b/>
          <w:sz w:val="26"/>
          <w:szCs w:val="26"/>
        </w:rPr>
      </w:pPr>
      <w:r w:rsidRPr="000C3EAB">
        <w:rPr>
          <w:rFonts w:hint="cs"/>
          <w:b/>
          <w:sz w:val="26"/>
          <w:szCs w:val="26"/>
          <w:rtl/>
        </w:rPr>
        <w:t>ووضعت</w:t>
      </w:r>
      <w:r w:rsidR="004371E3" w:rsidRPr="000C3EAB">
        <w:rPr>
          <w:b/>
          <w:sz w:val="26"/>
          <w:szCs w:val="26"/>
          <w:rtl/>
        </w:rPr>
        <w:t xml:space="preserve"> وزارة الشؤون الاجتماعية والعمل والتدريب المهني و</w:t>
      </w:r>
      <w:r w:rsidR="00AC46FE" w:rsidRPr="000C3EAB">
        <w:rPr>
          <w:b/>
          <w:sz w:val="26"/>
          <w:szCs w:val="26"/>
          <w:rtl/>
        </w:rPr>
        <w:t>اليونيب</w:t>
      </w:r>
      <w:r w:rsidR="004371E3" w:rsidRPr="000C3EAB">
        <w:rPr>
          <w:b/>
          <w:sz w:val="26"/>
          <w:szCs w:val="26"/>
          <w:rtl/>
        </w:rPr>
        <w:t xml:space="preserve"> إطار</w:t>
      </w:r>
      <w:r w:rsidR="00F74DB9" w:rsidRPr="000C3EAB">
        <w:rPr>
          <w:rFonts w:hint="cs"/>
          <w:b/>
          <w:sz w:val="26"/>
          <w:szCs w:val="26"/>
          <w:rtl/>
        </w:rPr>
        <w:t>ا</w:t>
      </w:r>
      <w:r w:rsidR="004371E3" w:rsidRPr="000C3EAB">
        <w:rPr>
          <w:b/>
          <w:sz w:val="26"/>
          <w:szCs w:val="26"/>
          <w:rtl/>
        </w:rPr>
        <w:t xml:space="preserve"> لاعتماد </w:t>
      </w:r>
      <w:r w:rsidR="00E90F88" w:rsidRPr="000C3EAB">
        <w:rPr>
          <w:b/>
          <w:sz w:val="26"/>
          <w:szCs w:val="26"/>
          <w:rtl/>
        </w:rPr>
        <w:t>تقني</w:t>
      </w:r>
      <w:r w:rsidR="004371E3" w:rsidRPr="000C3EAB">
        <w:rPr>
          <w:b/>
          <w:sz w:val="26"/>
          <w:szCs w:val="26"/>
          <w:rtl/>
        </w:rPr>
        <w:t xml:space="preserve">ي تكييف الهواء، وتم إدخال معايير وطنية تشمل ملصقات </w:t>
      </w:r>
      <w:r w:rsidR="004371E3" w:rsidRPr="000C3EAB">
        <w:rPr>
          <w:sz w:val="26"/>
          <w:szCs w:val="26"/>
          <w:rtl/>
          <w:lang w:bidi="ar-DZ"/>
        </w:rPr>
        <w:t>التعريف</w:t>
      </w:r>
      <w:r w:rsidR="004371E3" w:rsidRPr="000C3EAB">
        <w:rPr>
          <w:b/>
          <w:sz w:val="26"/>
          <w:szCs w:val="26"/>
          <w:rtl/>
        </w:rPr>
        <w:t>، و</w:t>
      </w:r>
      <w:r w:rsidR="00F74DB9" w:rsidRPr="000C3EAB">
        <w:rPr>
          <w:b/>
          <w:sz w:val="26"/>
          <w:szCs w:val="26"/>
          <w:rtl/>
        </w:rPr>
        <w:t>كفاءة استخدام الطاقة</w:t>
      </w:r>
      <w:r w:rsidR="004371E3" w:rsidRPr="000C3EAB">
        <w:rPr>
          <w:b/>
          <w:sz w:val="26"/>
          <w:szCs w:val="26"/>
          <w:rtl/>
        </w:rPr>
        <w:t xml:space="preserve"> في المعدات ذات الجهد المنخفض، وإجراءات التشغيل </w:t>
      </w:r>
      <w:r w:rsidR="00F74DB9" w:rsidRPr="000C3EAB">
        <w:rPr>
          <w:rFonts w:hint="cs"/>
          <w:b/>
          <w:sz w:val="26"/>
          <w:szCs w:val="26"/>
          <w:rtl/>
        </w:rPr>
        <w:t>الموحدة لمناولة</w:t>
      </w:r>
      <w:r w:rsidR="004371E3" w:rsidRPr="000C3EAB">
        <w:rPr>
          <w:b/>
          <w:sz w:val="26"/>
          <w:szCs w:val="26"/>
          <w:rtl/>
        </w:rPr>
        <w:t xml:space="preserve"> غاز</w:t>
      </w:r>
      <w:r w:rsidR="00F74DB9" w:rsidRPr="000C3EAB">
        <w:rPr>
          <w:rFonts w:hint="cs"/>
          <w:b/>
          <w:sz w:val="26"/>
          <w:szCs w:val="26"/>
          <w:rtl/>
        </w:rPr>
        <w:t>ات</w:t>
      </w:r>
      <w:r w:rsidR="004371E3" w:rsidRPr="000C3EAB">
        <w:rPr>
          <w:b/>
          <w:sz w:val="26"/>
          <w:szCs w:val="26"/>
          <w:rtl/>
        </w:rPr>
        <w:t xml:space="preserve"> التبريد ولتشغيل </w:t>
      </w:r>
      <w:r w:rsidR="00B84526" w:rsidRPr="000C3EAB">
        <w:rPr>
          <w:b/>
          <w:sz w:val="26"/>
          <w:szCs w:val="26"/>
          <w:rtl/>
        </w:rPr>
        <w:t>نظام الحصص</w:t>
      </w:r>
      <w:r w:rsidR="004371E3" w:rsidRPr="000C3EAB">
        <w:rPr>
          <w:b/>
          <w:sz w:val="26"/>
          <w:szCs w:val="26"/>
          <w:rtl/>
        </w:rPr>
        <w:t xml:space="preserve"> و</w:t>
      </w:r>
      <w:r w:rsidR="00741444" w:rsidRPr="000C3EAB">
        <w:rPr>
          <w:rFonts w:hint="cs"/>
          <w:b/>
          <w:sz w:val="26"/>
          <w:szCs w:val="26"/>
          <w:rtl/>
        </w:rPr>
        <w:t xml:space="preserve">إصدار </w:t>
      </w:r>
      <w:r w:rsidR="004371E3" w:rsidRPr="000C3EAB">
        <w:rPr>
          <w:b/>
          <w:sz w:val="26"/>
          <w:szCs w:val="26"/>
          <w:rtl/>
        </w:rPr>
        <w:t>التر</w:t>
      </w:r>
      <w:r w:rsidR="00F74DB9" w:rsidRPr="000C3EAB">
        <w:rPr>
          <w:rFonts w:hint="cs"/>
          <w:b/>
          <w:sz w:val="26"/>
          <w:szCs w:val="26"/>
          <w:rtl/>
        </w:rPr>
        <w:t>ا</w:t>
      </w:r>
      <w:r w:rsidR="004371E3" w:rsidRPr="000C3EAB">
        <w:rPr>
          <w:b/>
          <w:sz w:val="26"/>
          <w:szCs w:val="26"/>
          <w:rtl/>
        </w:rPr>
        <w:t>خيص</w:t>
      </w:r>
      <w:r w:rsidR="00805282" w:rsidRPr="000C3EAB">
        <w:rPr>
          <w:b/>
          <w:sz w:val="26"/>
          <w:szCs w:val="26"/>
          <w:rtl/>
        </w:rPr>
        <w:t>.</w:t>
      </w:r>
      <w:r w:rsidR="004371E3" w:rsidRPr="000C3EAB">
        <w:rPr>
          <w:b/>
          <w:sz w:val="26"/>
          <w:szCs w:val="26"/>
          <w:rtl/>
        </w:rPr>
        <w:t xml:space="preserve"> وأصبحت </w:t>
      </w:r>
      <w:r w:rsidR="00F74DB9" w:rsidRPr="000C3EAB">
        <w:rPr>
          <w:rFonts w:hint="cs"/>
          <w:b/>
          <w:sz w:val="26"/>
          <w:szCs w:val="26"/>
          <w:rtl/>
        </w:rPr>
        <w:t>ال</w:t>
      </w:r>
      <w:r w:rsidR="004371E3" w:rsidRPr="000C3EAB">
        <w:rPr>
          <w:b/>
          <w:sz w:val="26"/>
          <w:szCs w:val="26"/>
          <w:rtl/>
        </w:rPr>
        <w:t xml:space="preserve">معايير </w:t>
      </w:r>
      <w:r w:rsidR="00F74DB9" w:rsidRPr="000C3EAB">
        <w:rPr>
          <w:rFonts w:hint="cs"/>
          <w:b/>
          <w:sz w:val="26"/>
          <w:szCs w:val="26"/>
          <w:rtl/>
        </w:rPr>
        <w:t xml:space="preserve">الدنيا </w:t>
      </w:r>
      <w:r w:rsidR="004371E3" w:rsidRPr="000C3EAB">
        <w:rPr>
          <w:b/>
          <w:sz w:val="26"/>
          <w:szCs w:val="26"/>
          <w:rtl/>
        </w:rPr>
        <w:t>لأداء الطاقة و</w:t>
      </w:r>
      <w:r w:rsidR="00F74DB9" w:rsidRPr="000C3EAB">
        <w:rPr>
          <w:rFonts w:hint="cs"/>
          <w:b/>
          <w:sz w:val="26"/>
          <w:szCs w:val="26"/>
          <w:rtl/>
        </w:rPr>
        <w:t>التوسيم</w:t>
      </w:r>
      <w:r w:rsidR="004371E3" w:rsidRPr="000C3EAB">
        <w:rPr>
          <w:b/>
          <w:sz w:val="26"/>
          <w:szCs w:val="26"/>
          <w:rtl/>
        </w:rPr>
        <w:t xml:space="preserve"> إلزامية في عام 2019 لأجهزة ومعدات تكييف </w:t>
      </w:r>
      <w:r w:rsidR="00F74DB9" w:rsidRPr="000C3EAB">
        <w:rPr>
          <w:rFonts w:hint="cs"/>
          <w:b/>
          <w:sz w:val="26"/>
          <w:szCs w:val="26"/>
          <w:rtl/>
        </w:rPr>
        <w:t xml:space="preserve">الهواء </w:t>
      </w:r>
      <w:r w:rsidR="004371E3" w:rsidRPr="000C3EAB">
        <w:rPr>
          <w:b/>
          <w:sz w:val="26"/>
          <w:szCs w:val="26"/>
          <w:rtl/>
        </w:rPr>
        <w:t>التي تصل قدرتها التبريدية إلى 20 كيلوواط؛ ويجري العمل على وضع لوائح مماثلة لمعدات التبريد</w:t>
      </w:r>
      <w:r w:rsidR="00805282" w:rsidRPr="000C3EAB">
        <w:rPr>
          <w:b/>
          <w:sz w:val="26"/>
          <w:szCs w:val="26"/>
          <w:rtl/>
        </w:rPr>
        <w:t>.</w:t>
      </w:r>
    </w:p>
    <w:p w14:paraId="164272F6" w14:textId="070325EC" w:rsidR="004E0E92" w:rsidRPr="000C3EAB" w:rsidRDefault="000240B3" w:rsidP="000240B3">
      <w:pPr>
        <w:pStyle w:val="ListParagraph"/>
        <w:bidi/>
        <w:spacing w:after="240"/>
        <w:ind w:left="0"/>
        <w:contextualSpacing w:val="0"/>
        <w:outlineLvl w:val="0"/>
        <w:rPr>
          <w:bCs/>
          <w:sz w:val="26"/>
          <w:szCs w:val="26"/>
          <w:rtl/>
        </w:rPr>
      </w:pPr>
      <w:r w:rsidRPr="000C3EAB">
        <w:rPr>
          <w:b/>
          <w:sz w:val="26"/>
          <w:szCs w:val="26"/>
          <w:u w:val="single"/>
          <w:rtl/>
          <w:lang w:bidi="ar-DZ"/>
        </w:rPr>
        <w:t>استراتيجية ا</w:t>
      </w:r>
      <w:r w:rsidR="00764EC1" w:rsidRPr="000C3EAB">
        <w:rPr>
          <w:b/>
          <w:sz w:val="26"/>
          <w:szCs w:val="26"/>
          <w:u w:val="single"/>
          <w:rtl/>
          <w:lang w:bidi="ar-DZ"/>
        </w:rPr>
        <w:t>ل</w:t>
      </w:r>
      <w:r w:rsidR="002E386A" w:rsidRPr="000C3EAB">
        <w:rPr>
          <w:b/>
          <w:sz w:val="26"/>
          <w:szCs w:val="26"/>
          <w:u w:val="single"/>
          <w:rtl/>
          <w:lang w:bidi="ar-DZ"/>
        </w:rPr>
        <w:t>تخفيض التدريجي</w:t>
      </w:r>
      <w:r w:rsidRPr="000C3EAB">
        <w:rPr>
          <w:b/>
          <w:sz w:val="26"/>
          <w:szCs w:val="26"/>
          <w:u w:val="single"/>
          <w:rtl/>
          <w:lang w:bidi="ar-DZ"/>
        </w:rPr>
        <w:t xml:space="preserve"> للمرحلة الأولى من </w:t>
      </w:r>
      <w:r w:rsidR="00F74DB9" w:rsidRPr="000C3EAB">
        <w:rPr>
          <w:sz w:val="26"/>
          <w:szCs w:val="26"/>
          <w:u w:val="single"/>
          <w:rtl/>
        </w:rPr>
        <w:t>خطة التنفيذ بموجب تعديل كيغالي</w:t>
      </w:r>
      <w:r w:rsidRPr="000C3EAB">
        <w:rPr>
          <w:rFonts w:hint="cs"/>
          <w:sz w:val="26"/>
          <w:szCs w:val="26"/>
          <w:u w:val="single"/>
          <w:rtl/>
        </w:rPr>
        <w:t xml:space="preserve"> </w:t>
      </w:r>
    </w:p>
    <w:p w14:paraId="33E3E6D6" w14:textId="77777777" w:rsidR="004E0E92" w:rsidRPr="000C3EAB" w:rsidRDefault="004E0E92" w:rsidP="004E0E92">
      <w:pPr>
        <w:pStyle w:val="ListParagraph"/>
        <w:bidi/>
        <w:spacing w:after="240"/>
        <w:ind w:left="0"/>
        <w:contextualSpacing w:val="0"/>
        <w:outlineLvl w:val="0"/>
        <w:rPr>
          <w:b/>
          <w:i/>
          <w:iCs/>
          <w:sz w:val="26"/>
          <w:szCs w:val="26"/>
          <w:rtl/>
        </w:rPr>
      </w:pPr>
      <w:r w:rsidRPr="000C3EAB">
        <w:rPr>
          <w:b/>
          <w:i/>
          <w:iCs/>
          <w:sz w:val="26"/>
          <w:szCs w:val="26"/>
          <w:rtl/>
        </w:rPr>
        <w:t>الاستراتيجية الشاملة</w:t>
      </w:r>
    </w:p>
    <w:p w14:paraId="13F09BCE" w14:textId="0B47B566" w:rsidR="00690449" w:rsidRPr="000C3EAB" w:rsidRDefault="00690449" w:rsidP="00F74DB9">
      <w:pPr>
        <w:pStyle w:val="ListParagraph"/>
        <w:numPr>
          <w:ilvl w:val="0"/>
          <w:numId w:val="28"/>
        </w:numPr>
        <w:bidi/>
        <w:spacing w:after="240"/>
        <w:ind w:left="0" w:firstLine="0"/>
        <w:contextualSpacing w:val="0"/>
        <w:outlineLvl w:val="0"/>
        <w:rPr>
          <w:b/>
          <w:sz w:val="26"/>
          <w:szCs w:val="26"/>
        </w:rPr>
      </w:pPr>
      <w:r w:rsidRPr="000C3EAB">
        <w:rPr>
          <w:b/>
          <w:sz w:val="26"/>
          <w:szCs w:val="26"/>
          <w:rtl/>
        </w:rPr>
        <w:t xml:space="preserve">تقترح حكومة </w:t>
      </w:r>
      <w:r w:rsidR="00AC46FE" w:rsidRPr="000C3EAB">
        <w:rPr>
          <w:b/>
          <w:sz w:val="26"/>
          <w:szCs w:val="26"/>
          <w:rtl/>
        </w:rPr>
        <w:t>عمان</w:t>
      </w:r>
      <w:r w:rsidRPr="000C3EAB">
        <w:rPr>
          <w:b/>
          <w:sz w:val="26"/>
          <w:szCs w:val="26"/>
          <w:rtl/>
        </w:rPr>
        <w:t xml:space="preserve"> خفض استهلاك </w:t>
      </w:r>
      <w:r w:rsidRPr="000C3EAB">
        <w:rPr>
          <w:rFonts w:hint="cs"/>
          <w:b/>
          <w:sz w:val="26"/>
          <w:szCs w:val="26"/>
          <w:rtl/>
        </w:rPr>
        <w:t>ا</w:t>
      </w:r>
      <w:r w:rsidR="00764EC1" w:rsidRPr="000C3EAB">
        <w:rPr>
          <w:rFonts w:hint="cs"/>
          <w:b/>
          <w:sz w:val="26"/>
          <w:szCs w:val="26"/>
          <w:rtl/>
        </w:rPr>
        <w:t>لمواد الهيدروفلوروكربونية</w:t>
      </w:r>
      <w:r w:rsidRPr="000C3EAB">
        <w:rPr>
          <w:b/>
          <w:sz w:val="26"/>
          <w:szCs w:val="26"/>
          <w:rtl/>
        </w:rPr>
        <w:t xml:space="preserve"> بنسبة 85</w:t>
      </w:r>
      <w:r w:rsidRPr="000C3EAB">
        <w:rPr>
          <w:rFonts w:hint="cs"/>
          <w:b/>
          <w:sz w:val="26"/>
          <w:szCs w:val="26"/>
          <w:rtl/>
        </w:rPr>
        <w:t xml:space="preserve"> في المائة بحلول</w:t>
      </w:r>
      <w:r w:rsidRPr="000C3EAB">
        <w:rPr>
          <w:b/>
          <w:sz w:val="26"/>
          <w:szCs w:val="26"/>
          <w:rtl/>
        </w:rPr>
        <w:t xml:space="preserve"> عام 2047، وفقا لجدول ا</w:t>
      </w:r>
      <w:r w:rsidR="00764EC1" w:rsidRPr="000C3EAB">
        <w:rPr>
          <w:b/>
          <w:sz w:val="26"/>
          <w:szCs w:val="26"/>
          <w:rtl/>
        </w:rPr>
        <w:t>ل</w:t>
      </w:r>
      <w:r w:rsidR="002E386A" w:rsidRPr="000C3EAB">
        <w:rPr>
          <w:b/>
          <w:sz w:val="26"/>
          <w:szCs w:val="26"/>
          <w:rtl/>
        </w:rPr>
        <w:t>تخفيض التدريجي</w:t>
      </w:r>
      <w:r w:rsidRPr="000C3EAB">
        <w:rPr>
          <w:b/>
          <w:sz w:val="26"/>
          <w:szCs w:val="26"/>
          <w:rtl/>
        </w:rPr>
        <w:t xml:space="preserve"> المنصوص عليه في بروتوكول مونتريال</w:t>
      </w:r>
      <w:r w:rsidR="00805282" w:rsidRPr="000C3EAB">
        <w:rPr>
          <w:b/>
          <w:sz w:val="26"/>
          <w:szCs w:val="26"/>
          <w:rtl/>
        </w:rPr>
        <w:t>.</w:t>
      </w:r>
      <w:r w:rsidRPr="000C3EAB">
        <w:rPr>
          <w:b/>
          <w:sz w:val="26"/>
          <w:szCs w:val="26"/>
          <w:rtl/>
        </w:rPr>
        <w:t xml:space="preserve"> وفي المرحلة الأولى، </w:t>
      </w:r>
      <w:r w:rsidR="00E00ED0" w:rsidRPr="000C3EAB">
        <w:rPr>
          <w:rFonts w:hint="cs"/>
          <w:b/>
          <w:sz w:val="26"/>
          <w:szCs w:val="26"/>
          <w:rtl/>
        </w:rPr>
        <w:t>ي</w:t>
      </w:r>
      <w:r w:rsidRPr="000C3EAB">
        <w:rPr>
          <w:b/>
          <w:sz w:val="26"/>
          <w:szCs w:val="26"/>
          <w:rtl/>
        </w:rPr>
        <w:t xml:space="preserve">قترح </w:t>
      </w:r>
      <w:r w:rsidR="00E00ED0" w:rsidRPr="000C3EAB">
        <w:rPr>
          <w:rFonts w:hint="cs"/>
          <w:b/>
          <w:sz w:val="26"/>
          <w:szCs w:val="26"/>
          <w:rtl/>
        </w:rPr>
        <w:t>البلد</w:t>
      </w:r>
      <w:r w:rsidRPr="000C3EAB">
        <w:rPr>
          <w:b/>
          <w:sz w:val="26"/>
          <w:szCs w:val="26"/>
          <w:rtl/>
        </w:rPr>
        <w:t xml:space="preserve"> خفض استهلاك </w:t>
      </w:r>
      <w:r w:rsidRPr="000C3EAB">
        <w:rPr>
          <w:rFonts w:hint="cs"/>
          <w:b/>
          <w:sz w:val="26"/>
          <w:szCs w:val="26"/>
          <w:rtl/>
        </w:rPr>
        <w:t>ا</w:t>
      </w:r>
      <w:r w:rsidR="00764EC1" w:rsidRPr="000C3EAB">
        <w:rPr>
          <w:rFonts w:hint="cs"/>
          <w:b/>
          <w:sz w:val="26"/>
          <w:szCs w:val="26"/>
          <w:rtl/>
        </w:rPr>
        <w:t>لمواد الهيدروفلوروكربونية</w:t>
      </w:r>
      <w:r w:rsidRPr="000C3EAB">
        <w:rPr>
          <w:b/>
          <w:sz w:val="26"/>
          <w:szCs w:val="26"/>
          <w:rtl/>
        </w:rPr>
        <w:t xml:space="preserve"> بنسبة 16</w:t>
      </w:r>
      <w:r w:rsidR="00805282" w:rsidRPr="000C3EAB">
        <w:rPr>
          <w:b/>
          <w:sz w:val="26"/>
          <w:szCs w:val="26"/>
          <w:rtl/>
        </w:rPr>
        <w:t>.</w:t>
      </w:r>
      <w:r w:rsidRPr="000C3EAB">
        <w:rPr>
          <w:b/>
          <w:sz w:val="26"/>
          <w:szCs w:val="26"/>
          <w:rtl/>
        </w:rPr>
        <w:t>55</w:t>
      </w:r>
      <w:r w:rsidRPr="000C3EAB">
        <w:rPr>
          <w:rFonts w:hint="cs"/>
          <w:b/>
          <w:sz w:val="26"/>
          <w:szCs w:val="26"/>
          <w:rtl/>
        </w:rPr>
        <w:t xml:space="preserve"> في المائة عن</w:t>
      </w:r>
      <w:r w:rsidRPr="000C3EAB">
        <w:rPr>
          <w:b/>
          <w:sz w:val="26"/>
          <w:szCs w:val="26"/>
          <w:rtl/>
        </w:rPr>
        <w:t xml:space="preserve"> مستوى الأساس "المؤقت"</w:t>
      </w:r>
      <w:r w:rsidR="00E00ED0" w:rsidRPr="000C3EAB">
        <w:rPr>
          <w:rFonts w:hint="cs"/>
          <w:b/>
          <w:sz w:val="26"/>
          <w:szCs w:val="26"/>
          <w:rtl/>
        </w:rPr>
        <w:t xml:space="preserve"> للمواد الهيدروفلوروكربونية</w:t>
      </w:r>
      <w:r w:rsidRPr="000C3EAB">
        <w:rPr>
          <w:b/>
          <w:sz w:val="26"/>
          <w:szCs w:val="26"/>
          <w:rtl/>
        </w:rPr>
        <w:t>، لتمكين</w:t>
      </w:r>
      <w:r w:rsidR="00E00ED0" w:rsidRPr="000C3EAB">
        <w:rPr>
          <w:rFonts w:hint="cs"/>
          <w:b/>
          <w:sz w:val="26"/>
          <w:szCs w:val="26"/>
          <w:rtl/>
        </w:rPr>
        <w:t xml:space="preserve"> البلد</w:t>
      </w:r>
      <w:r w:rsidRPr="000C3EAB">
        <w:rPr>
          <w:b/>
          <w:sz w:val="26"/>
          <w:szCs w:val="26"/>
          <w:rtl/>
        </w:rPr>
        <w:t xml:space="preserve"> من تحقيق هدف خفض الاستهلاك بنسبة 10</w:t>
      </w:r>
      <w:r w:rsidRPr="000C3EAB">
        <w:rPr>
          <w:rFonts w:hint="cs"/>
          <w:b/>
          <w:sz w:val="26"/>
          <w:szCs w:val="26"/>
          <w:rtl/>
        </w:rPr>
        <w:t xml:space="preserve"> في المائة</w:t>
      </w:r>
      <w:r w:rsidRPr="000C3EAB">
        <w:rPr>
          <w:b/>
          <w:sz w:val="26"/>
          <w:szCs w:val="26"/>
          <w:rtl/>
        </w:rPr>
        <w:t xml:space="preserve"> عن مستوى </w:t>
      </w:r>
      <w:r w:rsidR="00E00ED0" w:rsidRPr="000C3EAB">
        <w:rPr>
          <w:rFonts w:hint="cs"/>
          <w:b/>
          <w:sz w:val="26"/>
          <w:szCs w:val="26"/>
          <w:rtl/>
        </w:rPr>
        <w:t xml:space="preserve">خط </w:t>
      </w:r>
      <w:r w:rsidRPr="000C3EAB">
        <w:rPr>
          <w:b/>
          <w:sz w:val="26"/>
          <w:szCs w:val="26"/>
          <w:rtl/>
        </w:rPr>
        <w:t>الأساس، الذي سيتم تحديده بموجب بروتوكول مونتريال، بحلول عام 2032</w:t>
      </w:r>
      <w:r w:rsidR="00805282" w:rsidRPr="000C3EAB">
        <w:rPr>
          <w:b/>
          <w:sz w:val="26"/>
          <w:szCs w:val="26"/>
          <w:rtl/>
        </w:rPr>
        <w:t>.</w:t>
      </w:r>
      <w:r w:rsidRPr="000C3EAB">
        <w:rPr>
          <w:b/>
          <w:sz w:val="26"/>
          <w:szCs w:val="26"/>
          <w:rtl/>
        </w:rPr>
        <w:t xml:space="preserve"> وتشمل أهداف الخفض للمراحل اللاحقة خفض الاستهلاك بنسبة 20</w:t>
      </w:r>
      <w:r w:rsidRPr="000C3EAB">
        <w:rPr>
          <w:rFonts w:hint="cs"/>
          <w:b/>
          <w:sz w:val="26"/>
          <w:szCs w:val="26"/>
          <w:rtl/>
        </w:rPr>
        <w:t xml:space="preserve"> في المائة</w:t>
      </w:r>
      <w:r w:rsidRPr="000C3EAB">
        <w:rPr>
          <w:b/>
          <w:sz w:val="26"/>
          <w:szCs w:val="26"/>
          <w:rtl/>
        </w:rPr>
        <w:t xml:space="preserve"> بحلول عام 2037، و30</w:t>
      </w:r>
      <w:r w:rsidRPr="000C3EAB">
        <w:rPr>
          <w:rFonts w:hint="cs"/>
          <w:b/>
          <w:sz w:val="26"/>
          <w:szCs w:val="26"/>
          <w:rtl/>
        </w:rPr>
        <w:t xml:space="preserve"> في المائة</w:t>
      </w:r>
      <w:r w:rsidRPr="000C3EAB">
        <w:rPr>
          <w:b/>
          <w:sz w:val="26"/>
          <w:szCs w:val="26"/>
          <w:rtl/>
        </w:rPr>
        <w:t xml:space="preserve"> بحلول عام 2042، والنسبة النهائية البالغة 85</w:t>
      </w:r>
      <w:r w:rsidRPr="000C3EAB">
        <w:rPr>
          <w:rFonts w:hint="cs"/>
          <w:b/>
          <w:sz w:val="26"/>
          <w:szCs w:val="26"/>
          <w:rtl/>
        </w:rPr>
        <w:t xml:space="preserve"> في المائة </w:t>
      </w:r>
      <w:r w:rsidRPr="000C3EAB">
        <w:rPr>
          <w:b/>
          <w:sz w:val="26"/>
          <w:szCs w:val="26"/>
          <w:rtl/>
        </w:rPr>
        <w:t xml:space="preserve">بحلول عام 2047، وذلك عن </w:t>
      </w:r>
      <w:r w:rsidR="00E00ED0" w:rsidRPr="000C3EAB">
        <w:rPr>
          <w:b/>
          <w:sz w:val="26"/>
          <w:szCs w:val="26"/>
          <w:rtl/>
        </w:rPr>
        <w:t>مستوى خط الأساس</w:t>
      </w:r>
      <w:r w:rsidRPr="000C3EAB">
        <w:rPr>
          <w:b/>
          <w:sz w:val="26"/>
          <w:szCs w:val="26"/>
          <w:rtl/>
        </w:rPr>
        <w:t xml:space="preserve"> المحدد</w:t>
      </w:r>
      <w:r w:rsidR="00805282" w:rsidRPr="000C3EAB">
        <w:rPr>
          <w:b/>
          <w:sz w:val="26"/>
          <w:szCs w:val="26"/>
          <w:rtl/>
        </w:rPr>
        <w:t>.</w:t>
      </w:r>
    </w:p>
    <w:p w14:paraId="61CD2FA9" w14:textId="5D893250" w:rsidR="00690449" w:rsidRPr="000C3EAB" w:rsidRDefault="00E00ED0" w:rsidP="00F74DB9">
      <w:pPr>
        <w:pStyle w:val="ListParagraph"/>
        <w:numPr>
          <w:ilvl w:val="0"/>
          <w:numId w:val="28"/>
        </w:numPr>
        <w:bidi/>
        <w:spacing w:after="240"/>
        <w:ind w:left="0" w:firstLine="0"/>
        <w:contextualSpacing w:val="0"/>
        <w:outlineLvl w:val="0"/>
        <w:rPr>
          <w:b/>
          <w:sz w:val="26"/>
          <w:szCs w:val="26"/>
        </w:rPr>
      </w:pPr>
      <w:r w:rsidRPr="000C3EAB">
        <w:rPr>
          <w:rFonts w:hint="cs"/>
          <w:b/>
          <w:sz w:val="26"/>
          <w:szCs w:val="26"/>
          <w:rtl/>
        </w:rPr>
        <w:t>و</w:t>
      </w:r>
      <w:r w:rsidR="00690449" w:rsidRPr="000C3EAB">
        <w:rPr>
          <w:b/>
          <w:sz w:val="26"/>
          <w:szCs w:val="26"/>
          <w:rtl/>
        </w:rPr>
        <w:t xml:space="preserve">تصنف </w:t>
      </w:r>
      <w:r w:rsidR="00AC46FE" w:rsidRPr="000C3EAB">
        <w:rPr>
          <w:b/>
          <w:sz w:val="26"/>
          <w:szCs w:val="26"/>
          <w:rtl/>
        </w:rPr>
        <w:t>عمان</w:t>
      </w:r>
      <w:r w:rsidR="00690449" w:rsidRPr="000C3EAB">
        <w:rPr>
          <w:b/>
          <w:sz w:val="26"/>
          <w:szCs w:val="26"/>
          <w:rtl/>
        </w:rPr>
        <w:t xml:space="preserve"> ضمن </w:t>
      </w:r>
      <w:r w:rsidRPr="000C3EAB">
        <w:rPr>
          <w:rFonts w:hint="cs"/>
          <w:b/>
          <w:sz w:val="26"/>
          <w:szCs w:val="26"/>
          <w:rtl/>
        </w:rPr>
        <w:t xml:space="preserve">بلدان </w:t>
      </w:r>
      <w:r w:rsidR="00690449" w:rsidRPr="000C3EAB">
        <w:rPr>
          <w:b/>
          <w:sz w:val="26"/>
          <w:szCs w:val="26"/>
          <w:rtl/>
        </w:rPr>
        <w:t xml:space="preserve">المجموعة </w:t>
      </w:r>
      <w:r w:rsidRPr="000C3EAB">
        <w:rPr>
          <w:rFonts w:hint="cs"/>
          <w:b/>
          <w:sz w:val="26"/>
          <w:szCs w:val="26"/>
          <w:rtl/>
        </w:rPr>
        <w:t>2</w:t>
      </w:r>
      <w:r w:rsidR="00690449" w:rsidRPr="000C3EAB">
        <w:rPr>
          <w:b/>
          <w:sz w:val="26"/>
          <w:szCs w:val="26"/>
          <w:rtl/>
        </w:rPr>
        <w:t xml:space="preserve"> من المادة </w:t>
      </w:r>
      <w:r w:rsidRPr="000C3EAB">
        <w:rPr>
          <w:rFonts w:hint="cs"/>
          <w:b/>
          <w:sz w:val="26"/>
          <w:szCs w:val="26"/>
          <w:rtl/>
        </w:rPr>
        <w:t>5</w:t>
      </w:r>
      <w:r w:rsidR="00690449" w:rsidRPr="000C3EAB">
        <w:rPr>
          <w:b/>
          <w:sz w:val="26"/>
          <w:szCs w:val="26"/>
          <w:rtl/>
        </w:rPr>
        <w:t xml:space="preserve">، وتعتبر الفترة من 2024 إلى 2026 سنوات </w:t>
      </w:r>
      <w:r w:rsidRPr="000C3EAB">
        <w:rPr>
          <w:rFonts w:hint="cs"/>
          <w:b/>
          <w:sz w:val="26"/>
          <w:szCs w:val="26"/>
          <w:rtl/>
        </w:rPr>
        <w:t>خط أساسها</w:t>
      </w:r>
      <w:r w:rsidR="00805282" w:rsidRPr="000C3EAB">
        <w:rPr>
          <w:b/>
          <w:sz w:val="26"/>
          <w:szCs w:val="26"/>
          <w:rtl/>
        </w:rPr>
        <w:t>.</w:t>
      </w:r>
      <w:r w:rsidR="00690449" w:rsidRPr="000C3EAB">
        <w:rPr>
          <w:b/>
          <w:sz w:val="26"/>
          <w:szCs w:val="26"/>
          <w:rtl/>
        </w:rPr>
        <w:t xml:space="preserve"> ونظرا لعدم تحديد خط الأساس الرسمي </w:t>
      </w:r>
      <w:r w:rsidR="00690449" w:rsidRPr="000C3EAB">
        <w:rPr>
          <w:rFonts w:hint="cs"/>
          <w:b/>
          <w:sz w:val="26"/>
          <w:szCs w:val="26"/>
          <w:rtl/>
        </w:rPr>
        <w:t>ل</w:t>
      </w:r>
      <w:r w:rsidR="00764EC1" w:rsidRPr="000C3EAB">
        <w:rPr>
          <w:rFonts w:hint="cs"/>
          <w:b/>
          <w:sz w:val="26"/>
          <w:szCs w:val="26"/>
          <w:rtl/>
        </w:rPr>
        <w:t>لمواد الهيدروفلوروكربونية</w:t>
      </w:r>
      <w:r w:rsidR="00690449" w:rsidRPr="000C3EAB">
        <w:rPr>
          <w:b/>
          <w:sz w:val="26"/>
          <w:szCs w:val="26"/>
          <w:rtl/>
        </w:rPr>
        <w:t xml:space="preserve"> حتى الآن، ي</w:t>
      </w:r>
      <w:r w:rsidRPr="000C3EAB">
        <w:rPr>
          <w:rFonts w:hint="cs"/>
          <w:b/>
          <w:sz w:val="26"/>
          <w:szCs w:val="26"/>
          <w:rtl/>
        </w:rPr>
        <w:t xml:space="preserve">جري استخدام </w:t>
      </w:r>
      <w:r w:rsidR="00690449" w:rsidRPr="000C3EAB">
        <w:rPr>
          <w:b/>
          <w:sz w:val="26"/>
          <w:szCs w:val="26"/>
          <w:rtl/>
        </w:rPr>
        <w:t>متوسط ​​الاستهلاك للفترة من</w:t>
      </w:r>
      <w:r w:rsidRPr="000C3EAB">
        <w:rPr>
          <w:rFonts w:hint="cs"/>
          <w:b/>
          <w:sz w:val="26"/>
          <w:szCs w:val="26"/>
          <w:rtl/>
        </w:rPr>
        <w:t xml:space="preserve"> عام</w:t>
      </w:r>
      <w:r w:rsidR="00690449" w:rsidRPr="000C3EAB">
        <w:rPr>
          <w:b/>
          <w:sz w:val="26"/>
          <w:szCs w:val="26"/>
          <w:rtl/>
        </w:rPr>
        <w:t xml:space="preserve"> 2023 إلى</w:t>
      </w:r>
      <w:r w:rsidRPr="000C3EAB">
        <w:rPr>
          <w:rFonts w:hint="cs"/>
          <w:b/>
          <w:sz w:val="26"/>
          <w:szCs w:val="26"/>
          <w:rtl/>
        </w:rPr>
        <w:t xml:space="preserve"> عام</w:t>
      </w:r>
      <w:r w:rsidR="00690449" w:rsidRPr="000C3EAB">
        <w:rPr>
          <w:b/>
          <w:sz w:val="26"/>
          <w:szCs w:val="26"/>
          <w:rtl/>
        </w:rPr>
        <w:t xml:space="preserve"> 2025 لحساب خط أساس </w:t>
      </w:r>
      <w:r w:rsidRPr="000C3EAB">
        <w:rPr>
          <w:rFonts w:hint="cs"/>
          <w:b/>
          <w:sz w:val="26"/>
          <w:szCs w:val="26"/>
          <w:rtl/>
        </w:rPr>
        <w:t>"</w:t>
      </w:r>
      <w:r w:rsidR="00690449" w:rsidRPr="000C3EAB">
        <w:rPr>
          <w:b/>
          <w:sz w:val="26"/>
          <w:szCs w:val="26"/>
          <w:rtl/>
        </w:rPr>
        <w:t>مؤقت</w:t>
      </w:r>
      <w:r w:rsidRPr="000C3EAB">
        <w:rPr>
          <w:rFonts w:hint="cs"/>
          <w:b/>
          <w:sz w:val="26"/>
          <w:szCs w:val="26"/>
          <w:rtl/>
        </w:rPr>
        <w:t>"</w:t>
      </w:r>
      <w:r w:rsidR="00805282" w:rsidRPr="000C3EAB">
        <w:rPr>
          <w:b/>
          <w:sz w:val="26"/>
          <w:szCs w:val="26"/>
          <w:rtl/>
        </w:rPr>
        <w:t>.</w:t>
      </w:r>
      <w:r w:rsidR="00690449" w:rsidRPr="000C3EAB">
        <w:rPr>
          <w:b/>
          <w:sz w:val="26"/>
          <w:szCs w:val="26"/>
          <w:rtl/>
        </w:rPr>
        <w:t xml:space="preserve"> وبمجرد توفر بيانات عام 2026، سيتم تحديث خط الأساس </w:t>
      </w:r>
      <w:r w:rsidRPr="000C3EAB">
        <w:rPr>
          <w:rFonts w:hint="cs"/>
          <w:b/>
          <w:sz w:val="26"/>
          <w:szCs w:val="26"/>
          <w:rtl/>
        </w:rPr>
        <w:t>"</w:t>
      </w:r>
      <w:r w:rsidR="00690449" w:rsidRPr="000C3EAB">
        <w:rPr>
          <w:b/>
          <w:sz w:val="26"/>
          <w:szCs w:val="26"/>
          <w:rtl/>
        </w:rPr>
        <w:t>المؤقت</w:t>
      </w:r>
      <w:r w:rsidRPr="000C3EAB">
        <w:rPr>
          <w:rFonts w:hint="cs"/>
          <w:b/>
          <w:sz w:val="26"/>
          <w:szCs w:val="26"/>
          <w:rtl/>
        </w:rPr>
        <w:t>"</w:t>
      </w:r>
      <w:r w:rsidR="00690449" w:rsidRPr="000C3EAB">
        <w:rPr>
          <w:b/>
          <w:sz w:val="26"/>
          <w:szCs w:val="26"/>
          <w:rtl/>
        </w:rPr>
        <w:t xml:space="preserve"> بناء على الاستهلاك المبلغ عنه للفترة من </w:t>
      </w:r>
      <w:r w:rsidRPr="000C3EAB">
        <w:rPr>
          <w:rFonts w:hint="cs"/>
          <w:b/>
          <w:sz w:val="26"/>
          <w:szCs w:val="26"/>
          <w:rtl/>
        </w:rPr>
        <w:t xml:space="preserve">عام </w:t>
      </w:r>
      <w:r w:rsidR="00690449" w:rsidRPr="000C3EAB">
        <w:rPr>
          <w:b/>
          <w:sz w:val="26"/>
          <w:szCs w:val="26"/>
          <w:rtl/>
        </w:rPr>
        <w:t xml:space="preserve">2024 إلى </w:t>
      </w:r>
      <w:r w:rsidRPr="000C3EAB">
        <w:rPr>
          <w:rFonts w:hint="cs"/>
          <w:b/>
          <w:sz w:val="26"/>
          <w:szCs w:val="26"/>
          <w:rtl/>
        </w:rPr>
        <w:t xml:space="preserve">عام </w:t>
      </w:r>
      <w:r w:rsidR="00690449" w:rsidRPr="000C3EAB">
        <w:rPr>
          <w:b/>
          <w:sz w:val="26"/>
          <w:szCs w:val="26"/>
          <w:rtl/>
        </w:rPr>
        <w:t>2026</w:t>
      </w:r>
      <w:r w:rsidR="00805282" w:rsidRPr="000C3EAB">
        <w:rPr>
          <w:b/>
          <w:sz w:val="26"/>
          <w:szCs w:val="26"/>
          <w:rtl/>
        </w:rPr>
        <w:t>.</w:t>
      </w:r>
    </w:p>
    <w:p w14:paraId="34D82DB1" w14:textId="74EA16F8" w:rsidR="00690449" w:rsidRPr="000C3EAB" w:rsidRDefault="00EA4868" w:rsidP="00F74DB9">
      <w:pPr>
        <w:pStyle w:val="ListParagraph"/>
        <w:numPr>
          <w:ilvl w:val="0"/>
          <w:numId w:val="28"/>
        </w:numPr>
        <w:bidi/>
        <w:spacing w:after="240"/>
        <w:ind w:left="0" w:firstLine="0"/>
        <w:contextualSpacing w:val="0"/>
        <w:outlineLvl w:val="0"/>
        <w:rPr>
          <w:b/>
          <w:sz w:val="26"/>
          <w:szCs w:val="26"/>
        </w:rPr>
      </w:pPr>
      <w:r w:rsidRPr="000C3EAB">
        <w:rPr>
          <w:rFonts w:hint="cs"/>
          <w:b/>
          <w:sz w:val="26"/>
          <w:szCs w:val="26"/>
          <w:rtl/>
        </w:rPr>
        <w:t>وستستهدف</w:t>
      </w:r>
      <w:r w:rsidR="00690449" w:rsidRPr="000C3EAB">
        <w:rPr>
          <w:b/>
          <w:sz w:val="26"/>
          <w:szCs w:val="26"/>
          <w:rtl/>
        </w:rPr>
        <w:t xml:space="preserve"> المرحلة الأولى من </w:t>
      </w:r>
      <w:r w:rsidR="0021405D" w:rsidRPr="000C3EAB">
        <w:rPr>
          <w:b/>
          <w:sz w:val="26"/>
          <w:szCs w:val="26"/>
          <w:rtl/>
        </w:rPr>
        <w:t>خطة التنفيذ بموجب تعديل كيغالي</w:t>
      </w:r>
      <w:r w:rsidR="00690449" w:rsidRPr="000C3EAB">
        <w:rPr>
          <w:b/>
          <w:sz w:val="26"/>
          <w:szCs w:val="26"/>
          <w:rtl/>
        </w:rPr>
        <w:t xml:space="preserve"> خفض </w:t>
      </w:r>
      <w:r w:rsidR="00690449" w:rsidRPr="000C3EAB">
        <w:rPr>
          <w:rFonts w:hint="cs"/>
          <w:b/>
          <w:sz w:val="26"/>
          <w:szCs w:val="26"/>
          <w:rtl/>
        </w:rPr>
        <w:t>ا</w:t>
      </w:r>
      <w:r w:rsidR="00764EC1" w:rsidRPr="000C3EAB">
        <w:rPr>
          <w:rFonts w:hint="cs"/>
          <w:b/>
          <w:sz w:val="26"/>
          <w:szCs w:val="26"/>
          <w:rtl/>
        </w:rPr>
        <w:t>لمواد الهيدروفلوروكربونية</w:t>
      </w:r>
      <w:r w:rsidR="00690449" w:rsidRPr="000C3EAB">
        <w:rPr>
          <w:b/>
          <w:sz w:val="26"/>
          <w:szCs w:val="26"/>
          <w:rtl/>
        </w:rPr>
        <w:t xml:space="preserve"> في قطاعي ال</w:t>
      </w:r>
      <w:r w:rsidR="00600EC6" w:rsidRPr="000C3EAB">
        <w:rPr>
          <w:b/>
          <w:sz w:val="26"/>
          <w:szCs w:val="26"/>
          <w:rtl/>
        </w:rPr>
        <w:t>خدمة</w:t>
      </w:r>
      <w:r w:rsidR="00690449" w:rsidRPr="000C3EAB">
        <w:rPr>
          <w:b/>
          <w:sz w:val="26"/>
          <w:szCs w:val="26"/>
          <w:rtl/>
        </w:rPr>
        <w:t xml:space="preserve"> والتركيب والتجميع المحليين</w:t>
      </w:r>
      <w:r w:rsidR="00805282" w:rsidRPr="000C3EAB">
        <w:rPr>
          <w:b/>
          <w:sz w:val="26"/>
          <w:szCs w:val="26"/>
          <w:rtl/>
        </w:rPr>
        <w:t>.</w:t>
      </w:r>
      <w:r w:rsidR="00690449" w:rsidRPr="000C3EAB">
        <w:rPr>
          <w:b/>
          <w:sz w:val="26"/>
          <w:szCs w:val="26"/>
          <w:rtl/>
        </w:rPr>
        <w:t xml:space="preserve"> وتستند هذه الأولوية إلى توزيع استهلاك </w:t>
      </w:r>
      <w:r w:rsidR="00690449" w:rsidRPr="000C3EAB">
        <w:rPr>
          <w:rFonts w:hint="cs"/>
          <w:b/>
          <w:sz w:val="26"/>
          <w:szCs w:val="26"/>
          <w:rtl/>
        </w:rPr>
        <w:t>ا</w:t>
      </w:r>
      <w:r w:rsidR="00764EC1" w:rsidRPr="000C3EAB">
        <w:rPr>
          <w:rFonts w:hint="cs"/>
          <w:b/>
          <w:sz w:val="26"/>
          <w:szCs w:val="26"/>
          <w:rtl/>
        </w:rPr>
        <w:t>لمواد الهيدروفلوروكربونية</w:t>
      </w:r>
      <w:r w:rsidR="00690449" w:rsidRPr="000C3EAB">
        <w:rPr>
          <w:b/>
          <w:sz w:val="26"/>
          <w:szCs w:val="26"/>
          <w:rtl/>
        </w:rPr>
        <w:t xml:space="preserve"> وتقييم شامل للت</w:t>
      </w:r>
      <w:r w:rsidR="00D42E48" w:rsidRPr="000C3EAB">
        <w:rPr>
          <w:rFonts w:hint="cs"/>
          <w:b/>
          <w:sz w:val="26"/>
          <w:szCs w:val="26"/>
          <w:rtl/>
        </w:rPr>
        <w:t>كنولوج</w:t>
      </w:r>
      <w:r w:rsidR="00690449" w:rsidRPr="000C3EAB">
        <w:rPr>
          <w:b/>
          <w:sz w:val="26"/>
          <w:szCs w:val="26"/>
          <w:rtl/>
        </w:rPr>
        <w:t>يات البديلة، مع التركيز على مدى توافرها وفعاليتها من حيث التكلفة واستدامتها وفوائدها البيئية</w:t>
      </w:r>
      <w:r w:rsidR="00805282" w:rsidRPr="000C3EAB">
        <w:rPr>
          <w:b/>
          <w:sz w:val="26"/>
          <w:szCs w:val="26"/>
          <w:rtl/>
        </w:rPr>
        <w:t>.</w:t>
      </w:r>
      <w:r w:rsidR="00690449" w:rsidRPr="000C3EAB">
        <w:rPr>
          <w:b/>
          <w:sz w:val="26"/>
          <w:szCs w:val="26"/>
          <w:rtl/>
        </w:rPr>
        <w:t xml:space="preserve"> </w:t>
      </w:r>
      <w:r w:rsidR="00D42E48" w:rsidRPr="000C3EAB">
        <w:rPr>
          <w:rFonts w:hint="cs"/>
          <w:b/>
          <w:sz w:val="26"/>
          <w:szCs w:val="26"/>
          <w:rtl/>
        </w:rPr>
        <w:t>وسيتم تأجيل</w:t>
      </w:r>
      <w:r w:rsidR="00690449" w:rsidRPr="000C3EAB">
        <w:rPr>
          <w:b/>
          <w:sz w:val="26"/>
          <w:szCs w:val="26"/>
          <w:rtl/>
        </w:rPr>
        <w:t xml:space="preserve"> معالجة الاستهلاك في قطاع التصنيع إلى المرحلة الثانية، رهنا بالحصول على بيانات صناعية كاملة وتحديد بدائل قابلة للتطبيق</w:t>
      </w:r>
      <w:r w:rsidR="00805282" w:rsidRPr="000C3EAB">
        <w:rPr>
          <w:b/>
          <w:sz w:val="26"/>
          <w:szCs w:val="26"/>
          <w:rtl/>
        </w:rPr>
        <w:t>.</w:t>
      </w:r>
    </w:p>
    <w:p w14:paraId="3941E84C" w14:textId="515295F6" w:rsidR="00B13966" w:rsidRPr="000C3EAB" w:rsidRDefault="00B13966" w:rsidP="00B13966">
      <w:pPr>
        <w:pStyle w:val="ListParagraph"/>
        <w:numPr>
          <w:ilvl w:val="0"/>
          <w:numId w:val="28"/>
        </w:numPr>
        <w:bidi/>
        <w:spacing w:after="240"/>
        <w:ind w:left="0" w:firstLine="0"/>
        <w:contextualSpacing w:val="0"/>
        <w:outlineLvl w:val="0"/>
        <w:rPr>
          <w:b/>
          <w:sz w:val="26"/>
          <w:szCs w:val="26"/>
        </w:rPr>
      </w:pPr>
      <w:r w:rsidRPr="000C3EAB">
        <w:rPr>
          <w:rFonts w:hint="cs"/>
          <w:b/>
          <w:sz w:val="26"/>
          <w:szCs w:val="26"/>
          <w:rtl/>
        </w:rPr>
        <w:t>و</w:t>
      </w:r>
      <w:r w:rsidR="00690449" w:rsidRPr="000C3EAB">
        <w:rPr>
          <w:b/>
          <w:sz w:val="26"/>
          <w:szCs w:val="26"/>
          <w:rtl/>
        </w:rPr>
        <w:t xml:space="preserve">بالنسبة لقطاع التركيب والتجميع المحلي، ستركز المرحلة الأولى من </w:t>
      </w:r>
      <w:r w:rsidR="0021405D" w:rsidRPr="000C3EAB">
        <w:rPr>
          <w:b/>
          <w:sz w:val="26"/>
          <w:szCs w:val="26"/>
          <w:rtl/>
        </w:rPr>
        <w:t>خطة التنفيذ بموجب تعديل كيغالي</w:t>
      </w:r>
      <w:r w:rsidR="00690449" w:rsidRPr="000C3EAB">
        <w:rPr>
          <w:b/>
          <w:sz w:val="26"/>
          <w:szCs w:val="26"/>
          <w:rtl/>
        </w:rPr>
        <w:t xml:space="preserve"> على تقليل استخدام </w:t>
      </w:r>
      <w:r w:rsidR="00B4744C" w:rsidRPr="000C3EAB">
        <w:rPr>
          <w:bCs/>
          <w:sz w:val="26"/>
          <w:szCs w:val="26"/>
        </w:rPr>
        <w:t>HFC</w:t>
      </w:r>
      <w:r w:rsidR="00690449" w:rsidRPr="000C3EAB">
        <w:rPr>
          <w:bCs/>
          <w:sz w:val="26"/>
          <w:szCs w:val="26"/>
        </w:rPr>
        <w:t>-134a</w:t>
      </w:r>
      <w:r w:rsidR="00690449" w:rsidRPr="000C3EAB">
        <w:rPr>
          <w:bCs/>
          <w:sz w:val="26"/>
          <w:szCs w:val="26"/>
          <w:rtl/>
        </w:rPr>
        <w:t xml:space="preserve"> و</w:t>
      </w:r>
      <w:r w:rsidR="00690449" w:rsidRPr="000C3EAB">
        <w:rPr>
          <w:bCs/>
          <w:sz w:val="26"/>
          <w:szCs w:val="26"/>
        </w:rPr>
        <w:t>R-410A</w:t>
      </w:r>
      <w:r w:rsidR="00690449" w:rsidRPr="000C3EAB">
        <w:rPr>
          <w:bCs/>
          <w:sz w:val="26"/>
          <w:szCs w:val="26"/>
          <w:rtl/>
        </w:rPr>
        <w:t xml:space="preserve"> </w:t>
      </w:r>
      <w:r w:rsidR="00690449" w:rsidRPr="000C3EAB">
        <w:rPr>
          <w:b/>
          <w:sz w:val="26"/>
          <w:szCs w:val="26"/>
          <w:rtl/>
        </w:rPr>
        <w:t>في تطبيقات تكييف الهواء التجارية والصناعية</w:t>
      </w:r>
      <w:r w:rsidR="00805282" w:rsidRPr="000C3EAB">
        <w:rPr>
          <w:b/>
          <w:sz w:val="26"/>
          <w:szCs w:val="26"/>
          <w:rtl/>
        </w:rPr>
        <w:t>.</w:t>
      </w:r>
      <w:r w:rsidR="00690449" w:rsidRPr="000C3EAB">
        <w:rPr>
          <w:b/>
          <w:sz w:val="26"/>
          <w:szCs w:val="26"/>
          <w:rtl/>
        </w:rPr>
        <w:t xml:space="preserve"> وسيتم تناول المواد الأخرى المستخدمة في هذا القطاع في المراحل اللاحقة</w:t>
      </w:r>
      <w:r w:rsidR="00805282" w:rsidRPr="000C3EAB">
        <w:rPr>
          <w:b/>
          <w:sz w:val="26"/>
          <w:szCs w:val="26"/>
          <w:rtl/>
        </w:rPr>
        <w:t>.</w:t>
      </w:r>
    </w:p>
    <w:p w14:paraId="37598FA5" w14:textId="1C43F226" w:rsidR="00C415FB" w:rsidRPr="000C3EAB" w:rsidRDefault="00B13966" w:rsidP="00B13966">
      <w:pPr>
        <w:pStyle w:val="ListParagraph"/>
        <w:numPr>
          <w:ilvl w:val="0"/>
          <w:numId w:val="28"/>
        </w:numPr>
        <w:bidi/>
        <w:spacing w:after="240"/>
        <w:ind w:left="0" w:firstLine="0"/>
        <w:contextualSpacing w:val="0"/>
        <w:outlineLvl w:val="0"/>
        <w:rPr>
          <w:b/>
          <w:sz w:val="26"/>
          <w:szCs w:val="26"/>
        </w:rPr>
      </w:pPr>
      <w:r w:rsidRPr="000C3EAB">
        <w:rPr>
          <w:rFonts w:hint="cs"/>
          <w:b/>
          <w:sz w:val="26"/>
          <w:szCs w:val="26"/>
          <w:rtl/>
        </w:rPr>
        <w:t>و</w:t>
      </w:r>
      <w:r w:rsidR="00C415FB" w:rsidRPr="000C3EAB">
        <w:rPr>
          <w:b/>
          <w:sz w:val="26"/>
          <w:szCs w:val="26"/>
          <w:rtl/>
        </w:rPr>
        <w:t xml:space="preserve">ستعزز الحكومة نظام حصص </w:t>
      </w:r>
      <w:r w:rsidRPr="000C3EAB">
        <w:rPr>
          <w:rFonts w:hint="cs"/>
          <w:b/>
          <w:sz w:val="26"/>
          <w:szCs w:val="26"/>
          <w:rtl/>
        </w:rPr>
        <w:t>ا</w:t>
      </w:r>
      <w:r w:rsidR="00764EC1" w:rsidRPr="000C3EAB">
        <w:rPr>
          <w:rFonts w:hint="cs"/>
          <w:b/>
          <w:sz w:val="26"/>
          <w:szCs w:val="26"/>
          <w:rtl/>
        </w:rPr>
        <w:t xml:space="preserve">لمواد </w:t>
      </w:r>
      <w:r w:rsidR="00CA3C44" w:rsidRPr="000C3EAB">
        <w:rPr>
          <w:rFonts w:hint="cs"/>
          <w:b/>
          <w:sz w:val="26"/>
          <w:szCs w:val="26"/>
          <w:rtl/>
        </w:rPr>
        <w:t>الهيدروفلوروكربونية</w:t>
      </w:r>
      <w:r w:rsidR="00C415FB" w:rsidRPr="000C3EAB">
        <w:rPr>
          <w:b/>
          <w:sz w:val="26"/>
          <w:szCs w:val="26"/>
          <w:rtl/>
        </w:rPr>
        <w:t xml:space="preserve"> وتضع إجراءات تشغيل </w:t>
      </w:r>
      <w:r w:rsidRPr="000C3EAB">
        <w:rPr>
          <w:rFonts w:hint="cs"/>
          <w:b/>
          <w:sz w:val="26"/>
          <w:szCs w:val="26"/>
          <w:rtl/>
        </w:rPr>
        <w:t>موحدة ل</w:t>
      </w:r>
      <w:r w:rsidR="00C415FB" w:rsidRPr="000C3EAB">
        <w:rPr>
          <w:b/>
          <w:sz w:val="26"/>
          <w:szCs w:val="26"/>
          <w:rtl/>
        </w:rPr>
        <w:t>ه</w:t>
      </w:r>
      <w:r w:rsidR="00805282" w:rsidRPr="000C3EAB">
        <w:rPr>
          <w:b/>
          <w:sz w:val="26"/>
          <w:szCs w:val="26"/>
          <w:rtl/>
        </w:rPr>
        <w:t>.</w:t>
      </w:r>
      <w:r w:rsidR="00756224" w:rsidRPr="000C3EAB">
        <w:rPr>
          <w:b/>
          <w:sz w:val="26"/>
          <w:szCs w:val="26"/>
          <w:rtl/>
        </w:rPr>
        <w:t xml:space="preserve"> وع</w:t>
      </w:r>
      <w:r w:rsidR="00C415FB" w:rsidRPr="000C3EAB">
        <w:rPr>
          <w:b/>
          <w:sz w:val="26"/>
          <w:szCs w:val="26"/>
          <w:rtl/>
        </w:rPr>
        <w:t xml:space="preserve">لاوة على ذلك، ستنشئ إطارا قانونيا وتنظيميا شاملا لمنع </w:t>
      </w:r>
      <w:r w:rsidRPr="000C3EAB">
        <w:rPr>
          <w:rFonts w:hint="cs"/>
          <w:b/>
          <w:sz w:val="26"/>
          <w:szCs w:val="26"/>
          <w:rtl/>
        </w:rPr>
        <w:t>الاتجار</w:t>
      </w:r>
      <w:r w:rsidR="00C415FB" w:rsidRPr="000C3EAB">
        <w:rPr>
          <w:b/>
          <w:sz w:val="26"/>
          <w:szCs w:val="26"/>
          <w:rtl/>
        </w:rPr>
        <w:t xml:space="preserve"> غير المشروع </w:t>
      </w:r>
      <w:r w:rsidRPr="000C3EAB">
        <w:rPr>
          <w:rFonts w:hint="cs"/>
          <w:b/>
          <w:sz w:val="26"/>
          <w:szCs w:val="26"/>
          <w:rtl/>
        </w:rPr>
        <w:t>با</w:t>
      </w:r>
      <w:r w:rsidR="00764EC1" w:rsidRPr="000C3EAB">
        <w:rPr>
          <w:rFonts w:hint="cs"/>
          <w:b/>
          <w:sz w:val="26"/>
          <w:szCs w:val="26"/>
          <w:rtl/>
        </w:rPr>
        <w:t>لمواد الهيدروفلوروكربونية</w:t>
      </w:r>
      <w:r w:rsidR="00C415FB" w:rsidRPr="000C3EAB">
        <w:rPr>
          <w:b/>
          <w:sz w:val="26"/>
          <w:szCs w:val="26"/>
          <w:rtl/>
        </w:rPr>
        <w:t xml:space="preserve">، وتفرض حظرا على استيراد المعدات الجديدة والمستعملة </w:t>
      </w:r>
      <w:r w:rsidRPr="000C3EAB">
        <w:rPr>
          <w:rFonts w:hint="cs"/>
          <w:b/>
          <w:sz w:val="26"/>
          <w:szCs w:val="26"/>
          <w:rtl/>
        </w:rPr>
        <w:t>القائمة على المواد الهيدروفلوروكربونية</w:t>
      </w:r>
      <w:r w:rsidR="00C415FB" w:rsidRPr="000C3EAB">
        <w:rPr>
          <w:b/>
          <w:sz w:val="26"/>
          <w:szCs w:val="26"/>
          <w:rtl/>
        </w:rPr>
        <w:t xml:space="preserve">، </w:t>
      </w:r>
      <w:r w:rsidRPr="000C3EAB">
        <w:rPr>
          <w:rFonts w:hint="cs"/>
          <w:b/>
          <w:sz w:val="26"/>
          <w:szCs w:val="26"/>
          <w:rtl/>
        </w:rPr>
        <w:t>فضلا عن</w:t>
      </w:r>
      <w:r w:rsidR="00C415FB" w:rsidRPr="000C3EAB">
        <w:rPr>
          <w:b/>
          <w:sz w:val="26"/>
          <w:szCs w:val="26"/>
          <w:rtl/>
        </w:rPr>
        <w:t xml:space="preserve"> الحاويات غير القابلة لإعادة التعبئة، وتضع معايير وإجراءات تشغيل </w:t>
      </w:r>
      <w:r w:rsidRPr="000C3EAB">
        <w:rPr>
          <w:rFonts w:hint="cs"/>
          <w:b/>
          <w:sz w:val="26"/>
          <w:szCs w:val="26"/>
          <w:rtl/>
        </w:rPr>
        <w:t>موحدة</w:t>
      </w:r>
      <w:r w:rsidR="00C415FB" w:rsidRPr="000C3EAB">
        <w:rPr>
          <w:b/>
          <w:sz w:val="26"/>
          <w:szCs w:val="26"/>
          <w:rtl/>
        </w:rPr>
        <w:t xml:space="preserve"> للنقل والتخزين الآمنين </w:t>
      </w:r>
      <w:r w:rsidR="00C415FB" w:rsidRPr="000C3EAB">
        <w:rPr>
          <w:rFonts w:hint="cs"/>
          <w:b/>
          <w:sz w:val="26"/>
          <w:szCs w:val="26"/>
          <w:rtl/>
        </w:rPr>
        <w:t>ل</w:t>
      </w:r>
      <w:r w:rsidR="00764EC1" w:rsidRPr="000C3EAB">
        <w:rPr>
          <w:rFonts w:hint="cs"/>
          <w:b/>
          <w:sz w:val="26"/>
          <w:szCs w:val="26"/>
          <w:rtl/>
        </w:rPr>
        <w:t>لمواد الهيدروفلوروكربونية</w:t>
      </w:r>
      <w:r w:rsidR="00C415FB" w:rsidRPr="000C3EAB">
        <w:rPr>
          <w:b/>
          <w:sz w:val="26"/>
          <w:szCs w:val="26"/>
          <w:rtl/>
        </w:rPr>
        <w:t xml:space="preserve"> وبدائلها</w:t>
      </w:r>
      <w:r w:rsidR="00805282" w:rsidRPr="000C3EAB">
        <w:rPr>
          <w:b/>
          <w:sz w:val="26"/>
          <w:szCs w:val="26"/>
          <w:rtl/>
        </w:rPr>
        <w:t>.</w:t>
      </w:r>
      <w:r w:rsidR="00C415FB" w:rsidRPr="000C3EAB">
        <w:rPr>
          <w:b/>
          <w:sz w:val="26"/>
          <w:szCs w:val="26"/>
          <w:rtl/>
        </w:rPr>
        <w:t xml:space="preserve"> ومن المتوقع أن تسهم هذه الجهود، إلى جانب تشجيع ممارسات ال</w:t>
      </w:r>
      <w:r w:rsidR="00600EC6" w:rsidRPr="000C3EAB">
        <w:rPr>
          <w:b/>
          <w:sz w:val="26"/>
          <w:szCs w:val="26"/>
          <w:rtl/>
        </w:rPr>
        <w:t>خدمة</w:t>
      </w:r>
      <w:r w:rsidR="00C415FB" w:rsidRPr="000C3EAB">
        <w:rPr>
          <w:b/>
          <w:sz w:val="26"/>
          <w:szCs w:val="26"/>
          <w:rtl/>
        </w:rPr>
        <w:t xml:space="preserve"> الجيدة وإعادة تدوير غازات التبريد </w:t>
      </w:r>
      <w:r w:rsidRPr="000C3EAB">
        <w:rPr>
          <w:rFonts w:hint="cs"/>
          <w:b/>
          <w:sz w:val="26"/>
          <w:szCs w:val="26"/>
          <w:rtl/>
        </w:rPr>
        <w:t>واستردادها واستصلاحها</w:t>
      </w:r>
      <w:r w:rsidR="00C415FB" w:rsidRPr="000C3EAB">
        <w:rPr>
          <w:b/>
          <w:sz w:val="26"/>
          <w:szCs w:val="26"/>
          <w:rtl/>
        </w:rPr>
        <w:t>، في تمكين ال</w:t>
      </w:r>
      <w:r w:rsidRPr="000C3EAB">
        <w:rPr>
          <w:b/>
          <w:sz w:val="26"/>
          <w:szCs w:val="26"/>
          <w:rtl/>
        </w:rPr>
        <w:t>بلد</w:t>
      </w:r>
      <w:r w:rsidR="00C415FB" w:rsidRPr="000C3EAB">
        <w:rPr>
          <w:b/>
          <w:sz w:val="26"/>
          <w:szCs w:val="26"/>
          <w:rtl/>
        </w:rPr>
        <w:t xml:space="preserve"> من تحقيق أهداف المرحلة الأولى</w:t>
      </w:r>
      <w:r w:rsidR="00805282" w:rsidRPr="000C3EAB">
        <w:rPr>
          <w:b/>
          <w:sz w:val="26"/>
          <w:szCs w:val="26"/>
          <w:rtl/>
        </w:rPr>
        <w:t>.</w:t>
      </w:r>
    </w:p>
    <w:p w14:paraId="5A0173FF" w14:textId="77777777" w:rsidR="00C258DE" w:rsidRPr="000C3EAB" w:rsidRDefault="00C258DE" w:rsidP="00C258DE">
      <w:pPr>
        <w:pStyle w:val="ListParagraph"/>
        <w:bidi/>
        <w:spacing w:after="240"/>
        <w:ind w:left="0"/>
        <w:contextualSpacing w:val="0"/>
        <w:outlineLvl w:val="0"/>
        <w:rPr>
          <w:b/>
          <w:i/>
          <w:iCs/>
          <w:sz w:val="26"/>
          <w:szCs w:val="26"/>
          <w:rtl/>
          <w:lang w:bidi="ar-DZ"/>
        </w:rPr>
      </w:pPr>
      <w:r w:rsidRPr="000C3EAB">
        <w:rPr>
          <w:b/>
          <w:i/>
          <w:iCs/>
          <w:sz w:val="26"/>
          <w:szCs w:val="26"/>
          <w:rtl/>
          <w:lang w:bidi="ar-DZ"/>
        </w:rPr>
        <w:lastRenderedPageBreak/>
        <w:t>التخفيضات المقترحة</w:t>
      </w:r>
    </w:p>
    <w:p w14:paraId="67B1D2CA" w14:textId="2D333CA8" w:rsidR="00C2262A" w:rsidRPr="000C3EAB" w:rsidRDefault="00C2262A" w:rsidP="00B13966">
      <w:pPr>
        <w:pStyle w:val="ListParagraph"/>
        <w:numPr>
          <w:ilvl w:val="0"/>
          <w:numId w:val="28"/>
        </w:numPr>
        <w:bidi/>
        <w:spacing w:after="240"/>
        <w:ind w:left="0" w:firstLine="0"/>
        <w:contextualSpacing w:val="0"/>
        <w:outlineLvl w:val="0"/>
        <w:rPr>
          <w:b/>
          <w:sz w:val="26"/>
          <w:szCs w:val="26"/>
        </w:rPr>
      </w:pPr>
      <w:r w:rsidRPr="000C3EAB">
        <w:rPr>
          <w:b/>
          <w:sz w:val="26"/>
          <w:szCs w:val="26"/>
          <w:rtl/>
          <w:lang w:bidi="ar-DZ"/>
        </w:rPr>
        <w:t xml:space="preserve">في ظل سيناريو </w:t>
      </w:r>
      <w:r w:rsidR="00B13966" w:rsidRPr="000C3EAB">
        <w:rPr>
          <w:rFonts w:hint="cs"/>
          <w:b/>
          <w:sz w:val="26"/>
          <w:szCs w:val="26"/>
          <w:rtl/>
          <w:lang w:bidi="ar-DZ"/>
        </w:rPr>
        <w:t>العمل كالمعتاد</w:t>
      </w:r>
      <w:r w:rsidRPr="000C3EAB">
        <w:rPr>
          <w:b/>
          <w:sz w:val="26"/>
          <w:szCs w:val="26"/>
          <w:rtl/>
          <w:lang w:bidi="ar-DZ"/>
        </w:rPr>
        <w:t xml:space="preserve">، من المتوقع أن ينمو استهلاك </w:t>
      </w:r>
      <w:r w:rsidRPr="000C3EAB">
        <w:rPr>
          <w:rFonts w:hint="cs"/>
          <w:b/>
          <w:sz w:val="26"/>
          <w:szCs w:val="26"/>
          <w:rtl/>
          <w:lang w:bidi="ar-DZ"/>
        </w:rPr>
        <w:t>ا</w:t>
      </w:r>
      <w:r w:rsidR="00764EC1" w:rsidRPr="000C3EAB">
        <w:rPr>
          <w:rFonts w:hint="cs"/>
          <w:b/>
          <w:sz w:val="26"/>
          <w:szCs w:val="26"/>
          <w:rtl/>
          <w:lang w:bidi="ar-DZ"/>
        </w:rPr>
        <w:t>لمواد الهيدروفلوروكربونية</w:t>
      </w:r>
      <w:r w:rsidRPr="000C3EAB">
        <w:rPr>
          <w:b/>
          <w:sz w:val="26"/>
          <w:szCs w:val="26"/>
          <w:rtl/>
          <w:lang w:bidi="ar-DZ"/>
        </w:rPr>
        <w:t xml:space="preserve"> بمعدل سنوي قدره 6</w:t>
      </w:r>
      <w:r w:rsidRPr="000C3EAB">
        <w:rPr>
          <w:rFonts w:hint="cs"/>
          <w:b/>
          <w:sz w:val="26"/>
          <w:szCs w:val="26"/>
          <w:rtl/>
          <w:lang w:bidi="ar-DZ"/>
        </w:rPr>
        <w:t xml:space="preserve"> في المائة </w:t>
      </w:r>
      <w:r w:rsidRPr="000C3EAB">
        <w:rPr>
          <w:b/>
          <w:sz w:val="26"/>
          <w:szCs w:val="26"/>
          <w:rtl/>
          <w:lang w:bidi="ar-DZ"/>
        </w:rPr>
        <w:t xml:space="preserve">خلال الفترة من </w:t>
      </w:r>
      <w:r w:rsidR="00A95104" w:rsidRPr="000C3EAB">
        <w:rPr>
          <w:rFonts w:hint="cs"/>
          <w:b/>
          <w:sz w:val="26"/>
          <w:szCs w:val="26"/>
          <w:rtl/>
          <w:lang w:val="en-US" w:bidi="ar-EG"/>
        </w:rPr>
        <w:t xml:space="preserve">عام </w:t>
      </w:r>
      <w:r w:rsidRPr="000C3EAB">
        <w:rPr>
          <w:b/>
          <w:sz w:val="26"/>
          <w:szCs w:val="26"/>
          <w:rtl/>
          <w:lang w:bidi="ar-DZ"/>
        </w:rPr>
        <w:t xml:space="preserve">2026 إلى </w:t>
      </w:r>
      <w:r w:rsidR="00A95104" w:rsidRPr="000C3EAB">
        <w:rPr>
          <w:rFonts w:hint="cs"/>
          <w:b/>
          <w:sz w:val="26"/>
          <w:szCs w:val="26"/>
          <w:rtl/>
          <w:lang w:bidi="ar-DZ"/>
        </w:rPr>
        <w:t xml:space="preserve">عام </w:t>
      </w:r>
      <w:r w:rsidRPr="000C3EAB">
        <w:rPr>
          <w:b/>
          <w:sz w:val="26"/>
          <w:szCs w:val="26"/>
          <w:rtl/>
          <w:lang w:bidi="ar-DZ"/>
        </w:rPr>
        <w:t xml:space="preserve">2032، </w:t>
      </w:r>
      <w:r w:rsidRPr="000C3EAB">
        <w:rPr>
          <w:b/>
          <w:sz w:val="26"/>
          <w:szCs w:val="26"/>
          <w:rtl/>
        </w:rPr>
        <w:t>استنادا</w:t>
      </w:r>
      <w:r w:rsidRPr="000C3EAB">
        <w:rPr>
          <w:b/>
          <w:sz w:val="26"/>
          <w:szCs w:val="26"/>
          <w:rtl/>
          <w:lang w:bidi="ar-DZ"/>
        </w:rPr>
        <w:t xml:space="preserve"> إلى معدل نمو السكان والتنمية الاقتصادية (الناتج المحلي الإجمالي) في ال</w:t>
      </w:r>
      <w:r w:rsidR="00AC46FE" w:rsidRPr="000C3EAB">
        <w:rPr>
          <w:b/>
          <w:sz w:val="26"/>
          <w:szCs w:val="26"/>
          <w:rtl/>
          <w:lang w:bidi="ar-DZ"/>
        </w:rPr>
        <w:t>بلد</w:t>
      </w:r>
      <w:r w:rsidRPr="000C3EAB">
        <w:rPr>
          <w:b/>
          <w:sz w:val="26"/>
          <w:szCs w:val="26"/>
          <w:rtl/>
          <w:lang w:bidi="ar-DZ"/>
        </w:rPr>
        <w:t>، باستثناء عام 2031، المتوقع أن ينمو بنسبة 3</w:t>
      </w:r>
      <w:r w:rsidR="00805282" w:rsidRPr="000C3EAB">
        <w:rPr>
          <w:b/>
          <w:sz w:val="26"/>
          <w:szCs w:val="26"/>
          <w:rtl/>
          <w:lang w:bidi="ar-DZ"/>
        </w:rPr>
        <w:t>.</w:t>
      </w:r>
      <w:r w:rsidRPr="000C3EAB">
        <w:rPr>
          <w:b/>
          <w:sz w:val="26"/>
          <w:szCs w:val="26"/>
          <w:rtl/>
          <w:lang w:bidi="ar-DZ"/>
        </w:rPr>
        <w:t>8</w:t>
      </w:r>
      <w:r w:rsidRPr="000C3EAB">
        <w:rPr>
          <w:rFonts w:hint="cs"/>
          <w:b/>
          <w:sz w:val="26"/>
          <w:szCs w:val="26"/>
          <w:rtl/>
          <w:lang w:bidi="ar-DZ"/>
        </w:rPr>
        <w:t xml:space="preserve"> في المائة </w:t>
      </w:r>
      <w:r w:rsidRPr="000C3EAB">
        <w:rPr>
          <w:b/>
          <w:sz w:val="26"/>
          <w:szCs w:val="26"/>
          <w:rtl/>
          <w:lang w:bidi="ar-DZ"/>
        </w:rPr>
        <w:t xml:space="preserve">فقط نظرا لعدم </w:t>
      </w:r>
      <w:r w:rsidR="00A95104" w:rsidRPr="000C3EAB">
        <w:rPr>
          <w:rFonts w:hint="cs"/>
          <w:b/>
          <w:sz w:val="26"/>
          <w:szCs w:val="26"/>
          <w:rtl/>
          <w:lang w:bidi="ar-DZ"/>
        </w:rPr>
        <w:t>ال</w:t>
      </w:r>
      <w:r w:rsidRPr="000C3EAB">
        <w:rPr>
          <w:b/>
          <w:sz w:val="26"/>
          <w:szCs w:val="26"/>
          <w:rtl/>
          <w:lang w:bidi="ar-DZ"/>
        </w:rPr>
        <w:t xml:space="preserve">تحول </w:t>
      </w:r>
      <w:r w:rsidR="00A95104" w:rsidRPr="000C3EAB">
        <w:rPr>
          <w:rFonts w:hint="cs"/>
          <w:b/>
          <w:sz w:val="26"/>
          <w:szCs w:val="26"/>
          <w:rtl/>
          <w:lang w:bidi="ar-DZ"/>
        </w:rPr>
        <w:t xml:space="preserve">من </w:t>
      </w:r>
      <w:r w:rsidRPr="000C3EAB">
        <w:rPr>
          <w:rFonts w:hint="cs"/>
          <w:b/>
          <w:sz w:val="26"/>
          <w:szCs w:val="26"/>
          <w:rtl/>
          <w:lang w:bidi="ar-DZ"/>
        </w:rPr>
        <w:t>ا</w:t>
      </w:r>
      <w:r w:rsidR="00764EC1" w:rsidRPr="000C3EAB">
        <w:rPr>
          <w:rFonts w:hint="cs"/>
          <w:b/>
          <w:sz w:val="26"/>
          <w:szCs w:val="26"/>
          <w:rtl/>
          <w:lang w:bidi="ar-DZ"/>
        </w:rPr>
        <w:t>ل</w:t>
      </w:r>
      <w:r w:rsidR="002E386A" w:rsidRPr="000C3EAB">
        <w:rPr>
          <w:rFonts w:hint="cs"/>
          <w:b/>
          <w:sz w:val="26"/>
          <w:szCs w:val="26"/>
          <w:rtl/>
          <w:lang w:bidi="ar-DZ"/>
        </w:rPr>
        <w:t>مواد الهيدروكلوروفلوروكربونية</w:t>
      </w:r>
      <w:r w:rsidRPr="000C3EAB">
        <w:rPr>
          <w:b/>
          <w:sz w:val="26"/>
          <w:szCs w:val="26"/>
          <w:rtl/>
          <w:lang w:bidi="ar-DZ"/>
        </w:rPr>
        <w:t xml:space="preserve"> إلى </w:t>
      </w:r>
      <w:r w:rsidRPr="000C3EAB">
        <w:rPr>
          <w:rFonts w:hint="cs"/>
          <w:b/>
          <w:sz w:val="26"/>
          <w:szCs w:val="26"/>
          <w:rtl/>
          <w:lang w:bidi="ar-DZ"/>
        </w:rPr>
        <w:t>ا</w:t>
      </w:r>
      <w:r w:rsidR="00764EC1" w:rsidRPr="000C3EAB">
        <w:rPr>
          <w:rFonts w:hint="cs"/>
          <w:b/>
          <w:sz w:val="26"/>
          <w:szCs w:val="26"/>
          <w:rtl/>
          <w:lang w:bidi="ar-DZ"/>
        </w:rPr>
        <w:t>لمواد الهيدروفلوروكربونية</w:t>
      </w:r>
      <w:r w:rsidR="00805282" w:rsidRPr="000C3EAB">
        <w:rPr>
          <w:b/>
          <w:sz w:val="26"/>
          <w:szCs w:val="26"/>
          <w:rtl/>
          <w:lang w:bidi="ar-DZ"/>
        </w:rPr>
        <w:t>.</w:t>
      </w:r>
      <w:r w:rsidRPr="000C3EAB">
        <w:rPr>
          <w:b/>
          <w:sz w:val="26"/>
          <w:szCs w:val="26"/>
          <w:rtl/>
          <w:lang w:bidi="ar-DZ"/>
        </w:rPr>
        <w:t xml:space="preserve"> و</w:t>
      </w:r>
      <w:r w:rsidR="00A95104" w:rsidRPr="000C3EAB">
        <w:rPr>
          <w:rFonts w:hint="cs"/>
          <w:b/>
          <w:sz w:val="26"/>
          <w:szCs w:val="26"/>
          <w:rtl/>
          <w:lang w:bidi="ar-DZ"/>
        </w:rPr>
        <w:t>ت</w:t>
      </w:r>
      <w:r w:rsidRPr="000C3EAB">
        <w:rPr>
          <w:b/>
          <w:sz w:val="26"/>
          <w:szCs w:val="26"/>
          <w:rtl/>
          <w:lang w:bidi="ar-DZ"/>
        </w:rPr>
        <w:t>رد التوقعات التفصيلية للمرحلة الأولى</w:t>
      </w:r>
      <w:r w:rsidR="00A95104" w:rsidRPr="000C3EAB">
        <w:rPr>
          <w:rFonts w:hint="cs"/>
          <w:b/>
          <w:sz w:val="26"/>
          <w:szCs w:val="26"/>
          <w:rtl/>
          <w:lang w:bidi="ar-DZ"/>
        </w:rPr>
        <w:t xml:space="preserve"> في </w:t>
      </w:r>
      <w:r w:rsidR="00A95104" w:rsidRPr="000C3EAB">
        <w:rPr>
          <w:b/>
          <w:sz w:val="26"/>
          <w:szCs w:val="26"/>
          <w:rtl/>
          <w:lang w:bidi="ar-DZ"/>
        </w:rPr>
        <w:t>الجدول 7</w:t>
      </w:r>
      <w:r w:rsidR="00805282" w:rsidRPr="000C3EAB">
        <w:rPr>
          <w:b/>
          <w:sz w:val="26"/>
          <w:szCs w:val="26"/>
          <w:rtl/>
          <w:lang w:bidi="ar-DZ"/>
        </w:rPr>
        <w:t>.</w:t>
      </w:r>
    </w:p>
    <w:p w14:paraId="202C676E" w14:textId="73702B08" w:rsidR="00C2262A" w:rsidRPr="000C3EAB" w:rsidRDefault="00C2262A" w:rsidP="002C62F7">
      <w:pPr>
        <w:pStyle w:val="ListParagraph"/>
        <w:bidi/>
        <w:ind w:left="0"/>
        <w:contextualSpacing w:val="0"/>
        <w:outlineLvl w:val="0"/>
        <w:rPr>
          <w:bCs/>
          <w:sz w:val="26"/>
          <w:szCs w:val="26"/>
          <w:rtl/>
          <w:lang w:bidi="ar-DZ"/>
        </w:rPr>
      </w:pPr>
      <w:r w:rsidRPr="000C3EAB">
        <w:rPr>
          <w:bCs/>
          <w:sz w:val="26"/>
          <w:szCs w:val="26"/>
          <w:rtl/>
          <w:lang w:bidi="ar-DZ"/>
        </w:rPr>
        <w:t>الجدول 7</w:t>
      </w:r>
      <w:r w:rsidR="00805282" w:rsidRPr="000C3EAB">
        <w:rPr>
          <w:bCs/>
          <w:sz w:val="26"/>
          <w:szCs w:val="26"/>
          <w:rtl/>
          <w:lang w:bidi="ar-DZ"/>
        </w:rPr>
        <w:t>.</w:t>
      </w:r>
      <w:r w:rsidR="00756224" w:rsidRPr="000C3EAB">
        <w:rPr>
          <w:bCs/>
          <w:sz w:val="26"/>
          <w:szCs w:val="26"/>
          <w:rtl/>
          <w:lang w:bidi="ar-DZ"/>
        </w:rPr>
        <w:t xml:space="preserve"> ت</w:t>
      </w:r>
      <w:r w:rsidRPr="000C3EAB">
        <w:rPr>
          <w:bCs/>
          <w:sz w:val="26"/>
          <w:szCs w:val="26"/>
          <w:rtl/>
          <w:lang w:bidi="ar-DZ"/>
        </w:rPr>
        <w:t xml:space="preserve">وقعات استهلاك </w:t>
      </w:r>
      <w:r w:rsidRPr="000C3EAB">
        <w:rPr>
          <w:rFonts w:hint="cs"/>
          <w:bCs/>
          <w:sz w:val="26"/>
          <w:szCs w:val="26"/>
          <w:rtl/>
          <w:lang w:bidi="ar-DZ"/>
        </w:rPr>
        <w:t>ا</w:t>
      </w:r>
      <w:r w:rsidR="00764EC1" w:rsidRPr="000C3EAB">
        <w:rPr>
          <w:rFonts w:hint="cs"/>
          <w:bCs/>
          <w:sz w:val="26"/>
          <w:szCs w:val="26"/>
          <w:rtl/>
          <w:lang w:bidi="ar-DZ"/>
        </w:rPr>
        <w:t>لمواد الهيدروفلوروكربونية</w:t>
      </w:r>
      <w:r w:rsidRPr="000C3EAB">
        <w:rPr>
          <w:bCs/>
          <w:sz w:val="26"/>
          <w:szCs w:val="26"/>
          <w:rtl/>
          <w:lang w:bidi="ar-DZ"/>
        </w:rPr>
        <w:t xml:space="preserve"> في ظل السيناريو غير المقيد، وحدود بروتوكول مونتريال، والتخفيضات المقترحة </w:t>
      </w:r>
      <w:r w:rsidRPr="000C3EAB">
        <w:rPr>
          <w:rFonts w:hint="cs"/>
          <w:bCs/>
          <w:sz w:val="26"/>
          <w:szCs w:val="26"/>
          <w:rtl/>
          <w:lang w:bidi="ar-DZ"/>
        </w:rPr>
        <w:t>ل</w:t>
      </w:r>
      <w:r w:rsidR="00764EC1" w:rsidRPr="000C3EAB">
        <w:rPr>
          <w:rFonts w:hint="cs"/>
          <w:bCs/>
          <w:sz w:val="26"/>
          <w:szCs w:val="26"/>
          <w:rtl/>
          <w:lang w:bidi="ar-DZ"/>
        </w:rPr>
        <w:t>لمواد الهيدروفلوروكربونية</w:t>
      </w:r>
      <w:r w:rsidRPr="000C3EAB">
        <w:rPr>
          <w:bCs/>
          <w:sz w:val="26"/>
          <w:szCs w:val="26"/>
          <w:rtl/>
          <w:lang w:bidi="ar-DZ"/>
        </w:rPr>
        <w:t xml:space="preserve"> </w:t>
      </w:r>
      <w:r w:rsidR="00A95104" w:rsidRPr="000C3EAB">
        <w:rPr>
          <w:rFonts w:hint="cs"/>
          <w:bCs/>
          <w:sz w:val="26"/>
          <w:szCs w:val="26"/>
          <w:rtl/>
          <w:lang w:bidi="ar-DZ"/>
        </w:rPr>
        <w:t>في إطار</w:t>
      </w:r>
      <w:r w:rsidRPr="000C3EAB">
        <w:rPr>
          <w:bCs/>
          <w:sz w:val="26"/>
          <w:szCs w:val="26"/>
          <w:rtl/>
          <w:lang w:bidi="ar-DZ"/>
        </w:rPr>
        <w:t xml:space="preserve"> المرحلة الأولى (طن </w:t>
      </w:r>
      <w:r w:rsidR="00A95104" w:rsidRPr="000C3EAB">
        <w:rPr>
          <w:rFonts w:hint="cs"/>
          <w:bCs/>
          <w:sz w:val="26"/>
          <w:szCs w:val="26"/>
          <w:rtl/>
          <w:lang w:bidi="ar-DZ"/>
        </w:rPr>
        <w:t xml:space="preserve">من </w:t>
      </w:r>
      <w:r w:rsidRPr="000C3EAB">
        <w:rPr>
          <w:bCs/>
          <w:sz w:val="26"/>
          <w:szCs w:val="26"/>
          <w:rtl/>
          <w:lang w:bidi="ar-DZ"/>
        </w:rPr>
        <w:t>مكافئ ثاني أكسيد الكربون)</w:t>
      </w:r>
    </w:p>
    <w:tbl>
      <w:tblPr>
        <w:bidiVisual/>
        <w:tblW w:w="5052" w:type="pct"/>
        <w:tblInd w:w="-97"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2335"/>
        <w:gridCol w:w="1016"/>
        <w:gridCol w:w="1016"/>
        <w:gridCol w:w="1016"/>
        <w:gridCol w:w="1016"/>
        <w:gridCol w:w="1016"/>
        <w:gridCol w:w="1016"/>
        <w:gridCol w:w="1016"/>
      </w:tblGrid>
      <w:tr w:rsidR="002C62F7" w:rsidRPr="000C3EAB" w14:paraId="676C6A11" w14:textId="77777777" w:rsidTr="007555A1">
        <w:trPr>
          <w:trHeight w:val="20"/>
          <w:tblHeader/>
        </w:trPr>
        <w:tc>
          <w:tcPr>
            <w:tcW w:w="1236" w:type="pct"/>
            <w:shd w:val="clear" w:color="000000" w:fill="FFFFFF"/>
            <w:hideMark/>
          </w:tcPr>
          <w:p w14:paraId="6FDB4CC8" w14:textId="77777777" w:rsidR="002C62F7" w:rsidRPr="000C3EAB" w:rsidRDefault="002C62F7" w:rsidP="002C62F7">
            <w:pPr>
              <w:bidi/>
              <w:spacing w:before="10" w:after="10"/>
              <w:jc w:val="left"/>
              <w:rPr>
                <w:color w:val="000000"/>
                <w:sz w:val="20"/>
                <w:lang w:eastAsia="zh-CN"/>
              </w:rPr>
            </w:pPr>
          </w:p>
        </w:tc>
        <w:tc>
          <w:tcPr>
            <w:tcW w:w="538" w:type="pct"/>
            <w:shd w:val="clear" w:color="000000" w:fill="FFFFFF"/>
            <w:hideMark/>
          </w:tcPr>
          <w:p w14:paraId="4B1D9276" w14:textId="77777777" w:rsidR="002C62F7" w:rsidRPr="000C3EAB" w:rsidRDefault="002C62F7" w:rsidP="002C62F7">
            <w:pPr>
              <w:bidi/>
              <w:spacing w:before="10" w:after="10"/>
              <w:jc w:val="left"/>
              <w:rPr>
                <w:b/>
                <w:bCs/>
                <w:color w:val="000000"/>
                <w:sz w:val="20"/>
                <w:lang w:eastAsia="zh-CN"/>
              </w:rPr>
            </w:pPr>
            <w:r w:rsidRPr="000C3EAB">
              <w:rPr>
                <w:b/>
                <w:bCs/>
                <w:sz w:val="20"/>
                <w:lang w:eastAsia="zh-CN"/>
              </w:rPr>
              <w:t>2026</w:t>
            </w:r>
          </w:p>
        </w:tc>
        <w:tc>
          <w:tcPr>
            <w:tcW w:w="538" w:type="pct"/>
            <w:shd w:val="clear" w:color="000000" w:fill="FFFFFF"/>
            <w:hideMark/>
          </w:tcPr>
          <w:p w14:paraId="488891CF" w14:textId="77777777" w:rsidR="002C62F7" w:rsidRPr="000C3EAB" w:rsidRDefault="002C62F7" w:rsidP="002C62F7">
            <w:pPr>
              <w:bidi/>
              <w:spacing w:before="10" w:after="10"/>
              <w:jc w:val="left"/>
              <w:rPr>
                <w:b/>
                <w:bCs/>
                <w:color w:val="000000"/>
                <w:sz w:val="20"/>
                <w:lang w:eastAsia="zh-CN"/>
              </w:rPr>
            </w:pPr>
            <w:r w:rsidRPr="000C3EAB">
              <w:rPr>
                <w:b/>
                <w:bCs/>
                <w:sz w:val="20"/>
                <w:lang w:eastAsia="zh-CN"/>
              </w:rPr>
              <w:t>2027</w:t>
            </w:r>
          </w:p>
        </w:tc>
        <w:tc>
          <w:tcPr>
            <w:tcW w:w="538" w:type="pct"/>
            <w:shd w:val="clear" w:color="000000" w:fill="FFFFFF"/>
            <w:hideMark/>
          </w:tcPr>
          <w:p w14:paraId="3A4E7CFA" w14:textId="77777777" w:rsidR="002C62F7" w:rsidRPr="000C3EAB" w:rsidRDefault="002C62F7" w:rsidP="002C62F7">
            <w:pPr>
              <w:bidi/>
              <w:spacing w:before="10" w:after="10"/>
              <w:jc w:val="left"/>
              <w:rPr>
                <w:b/>
                <w:bCs/>
                <w:color w:val="000000"/>
                <w:sz w:val="20"/>
                <w:lang w:eastAsia="zh-CN"/>
              </w:rPr>
            </w:pPr>
            <w:r w:rsidRPr="000C3EAB">
              <w:rPr>
                <w:b/>
                <w:bCs/>
                <w:sz w:val="20"/>
                <w:lang w:eastAsia="zh-CN"/>
              </w:rPr>
              <w:t>2028</w:t>
            </w:r>
          </w:p>
        </w:tc>
        <w:tc>
          <w:tcPr>
            <w:tcW w:w="538" w:type="pct"/>
            <w:shd w:val="clear" w:color="000000" w:fill="FFFFFF"/>
            <w:hideMark/>
          </w:tcPr>
          <w:p w14:paraId="701D674C" w14:textId="77777777" w:rsidR="002C62F7" w:rsidRPr="000C3EAB" w:rsidRDefault="002C62F7" w:rsidP="002C62F7">
            <w:pPr>
              <w:bidi/>
              <w:spacing w:before="10" w:after="10"/>
              <w:jc w:val="left"/>
              <w:rPr>
                <w:b/>
                <w:bCs/>
                <w:color w:val="000000"/>
                <w:sz w:val="20"/>
                <w:lang w:eastAsia="zh-CN"/>
              </w:rPr>
            </w:pPr>
            <w:r w:rsidRPr="000C3EAB">
              <w:rPr>
                <w:b/>
                <w:bCs/>
                <w:sz w:val="20"/>
                <w:lang w:eastAsia="zh-CN"/>
              </w:rPr>
              <w:t>2029</w:t>
            </w:r>
          </w:p>
        </w:tc>
        <w:tc>
          <w:tcPr>
            <w:tcW w:w="538" w:type="pct"/>
            <w:shd w:val="clear" w:color="000000" w:fill="FFFFFF"/>
            <w:hideMark/>
          </w:tcPr>
          <w:p w14:paraId="3310BEB4" w14:textId="77777777" w:rsidR="002C62F7" w:rsidRPr="000C3EAB" w:rsidRDefault="002C62F7" w:rsidP="002C62F7">
            <w:pPr>
              <w:bidi/>
              <w:spacing w:before="10" w:after="10"/>
              <w:jc w:val="left"/>
              <w:rPr>
                <w:b/>
                <w:bCs/>
                <w:color w:val="000000"/>
                <w:sz w:val="20"/>
                <w:lang w:eastAsia="zh-CN"/>
              </w:rPr>
            </w:pPr>
            <w:r w:rsidRPr="000C3EAB">
              <w:rPr>
                <w:b/>
                <w:bCs/>
                <w:color w:val="000000"/>
                <w:sz w:val="20"/>
                <w:lang w:eastAsia="zh-CN"/>
              </w:rPr>
              <w:t>2030</w:t>
            </w:r>
          </w:p>
        </w:tc>
        <w:tc>
          <w:tcPr>
            <w:tcW w:w="538" w:type="pct"/>
            <w:shd w:val="clear" w:color="000000" w:fill="FFFFFF"/>
            <w:hideMark/>
          </w:tcPr>
          <w:p w14:paraId="2470CF0B" w14:textId="77777777" w:rsidR="002C62F7" w:rsidRPr="000C3EAB" w:rsidRDefault="002C62F7" w:rsidP="002C62F7">
            <w:pPr>
              <w:bidi/>
              <w:spacing w:before="10" w:after="10"/>
              <w:jc w:val="left"/>
              <w:rPr>
                <w:b/>
                <w:bCs/>
                <w:color w:val="000000"/>
                <w:sz w:val="20"/>
                <w:lang w:eastAsia="zh-CN"/>
              </w:rPr>
            </w:pPr>
            <w:r w:rsidRPr="000C3EAB">
              <w:rPr>
                <w:b/>
                <w:bCs/>
                <w:color w:val="000000"/>
                <w:sz w:val="20"/>
                <w:lang w:eastAsia="zh-CN"/>
              </w:rPr>
              <w:t>2031</w:t>
            </w:r>
          </w:p>
        </w:tc>
        <w:tc>
          <w:tcPr>
            <w:tcW w:w="538" w:type="pct"/>
            <w:shd w:val="clear" w:color="000000" w:fill="FFFFFF"/>
            <w:hideMark/>
          </w:tcPr>
          <w:p w14:paraId="16C38FB2" w14:textId="77777777" w:rsidR="002C62F7" w:rsidRPr="000C3EAB" w:rsidRDefault="002C62F7" w:rsidP="002C62F7">
            <w:pPr>
              <w:bidi/>
              <w:spacing w:before="10" w:after="10"/>
              <w:jc w:val="left"/>
              <w:rPr>
                <w:b/>
                <w:bCs/>
                <w:color w:val="000000"/>
                <w:sz w:val="20"/>
                <w:lang w:eastAsia="zh-CN"/>
              </w:rPr>
            </w:pPr>
            <w:r w:rsidRPr="000C3EAB">
              <w:rPr>
                <w:b/>
                <w:bCs/>
                <w:color w:val="000000"/>
                <w:sz w:val="20"/>
                <w:lang w:eastAsia="zh-CN"/>
              </w:rPr>
              <w:t>2032</w:t>
            </w:r>
          </w:p>
        </w:tc>
      </w:tr>
      <w:tr w:rsidR="002C62F7" w:rsidRPr="000C3EAB" w14:paraId="4DA6B6BB" w14:textId="77777777" w:rsidTr="007555A1">
        <w:trPr>
          <w:trHeight w:val="20"/>
        </w:trPr>
        <w:tc>
          <w:tcPr>
            <w:tcW w:w="1236" w:type="pct"/>
            <w:shd w:val="clear" w:color="000000" w:fill="FFFFFF"/>
            <w:hideMark/>
          </w:tcPr>
          <w:p w14:paraId="452DF62D" w14:textId="2B02D29E" w:rsidR="002C62F7" w:rsidRPr="000C3EAB" w:rsidRDefault="002C62F7" w:rsidP="002C62F7">
            <w:pPr>
              <w:bidi/>
              <w:spacing w:before="10" w:after="10"/>
              <w:jc w:val="left"/>
              <w:rPr>
                <w:color w:val="000000"/>
                <w:sz w:val="20"/>
                <w:lang w:eastAsia="zh-CN"/>
              </w:rPr>
            </w:pPr>
            <w:r w:rsidRPr="000C3EAB">
              <w:rPr>
                <w:sz w:val="20"/>
                <w:rtl/>
                <w:lang w:eastAsia="zh-CN"/>
              </w:rPr>
              <w:t xml:space="preserve">توقعات استهلاك </w:t>
            </w:r>
            <w:r w:rsidRPr="000C3EAB">
              <w:rPr>
                <w:rFonts w:hint="cs"/>
                <w:sz w:val="20"/>
                <w:rtl/>
                <w:lang w:eastAsia="zh-CN"/>
              </w:rPr>
              <w:t>ا</w:t>
            </w:r>
            <w:r w:rsidR="00764EC1" w:rsidRPr="000C3EAB">
              <w:rPr>
                <w:rFonts w:hint="cs"/>
                <w:sz w:val="20"/>
                <w:rtl/>
                <w:lang w:eastAsia="zh-CN"/>
              </w:rPr>
              <w:t>لمواد الهيدروفلوروكربونية</w:t>
            </w:r>
            <w:r w:rsidRPr="000C3EAB">
              <w:rPr>
                <w:sz w:val="20"/>
                <w:rtl/>
                <w:lang w:eastAsia="zh-CN"/>
              </w:rPr>
              <w:t xml:space="preserve"> بمعدل نمو سنوي قدره 6</w:t>
            </w:r>
            <w:r w:rsidRPr="000C3EAB">
              <w:rPr>
                <w:rFonts w:hint="cs"/>
                <w:sz w:val="20"/>
                <w:rtl/>
                <w:lang w:eastAsia="zh-CN"/>
              </w:rPr>
              <w:t xml:space="preserve"> في المائة</w:t>
            </w:r>
            <w:r w:rsidRPr="000C3EAB">
              <w:rPr>
                <w:sz w:val="20"/>
                <w:rtl/>
                <w:lang w:eastAsia="zh-CN"/>
              </w:rPr>
              <w:t>*</w:t>
            </w:r>
          </w:p>
        </w:tc>
        <w:tc>
          <w:tcPr>
            <w:tcW w:w="538" w:type="pct"/>
            <w:tcBorders>
              <w:top w:val="nil"/>
              <w:left w:val="nil"/>
              <w:bottom w:val="single" w:sz="4" w:space="0" w:color="auto"/>
              <w:right w:val="single" w:sz="4" w:space="0" w:color="auto"/>
            </w:tcBorders>
            <w:hideMark/>
          </w:tcPr>
          <w:p w14:paraId="0F49FAB0" w14:textId="77777777" w:rsidR="002C62F7" w:rsidRPr="000C3EAB" w:rsidRDefault="002C62F7" w:rsidP="004F7B6E">
            <w:pPr>
              <w:bidi/>
              <w:spacing w:before="10" w:after="10"/>
              <w:rPr>
                <w:color w:val="000000" w:themeColor="text1"/>
                <w:sz w:val="20"/>
                <w:lang w:eastAsia="zh-CN"/>
              </w:rPr>
            </w:pPr>
            <w:r w:rsidRPr="000C3EAB">
              <w:rPr>
                <w:color w:val="000000" w:themeColor="text1"/>
                <w:sz w:val="20"/>
              </w:rPr>
              <w:t>1,980,183</w:t>
            </w:r>
          </w:p>
        </w:tc>
        <w:tc>
          <w:tcPr>
            <w:tcW w:w="538" w:type="pct"/>
            <w:tcBorders>
              <w:top w:val="nil"/>
              <w:left w:val="nil"/>
              <w:bottom w:val="single" w:sz="4" w:space="0" w:color="auto"/>
              <w:right w:val="single" w:sz="4" w:space="0" w:color="auto"/>
            </w:tcBorders>
            <w:hideMark/>
          </w:tcPr>
          <w:p w14:paraId="2422D95A" w14:textId="77777777" w:rsidR="002C62F7" w:rsidRPr="000C3EAB" w:rsidRDefault="002C62F7" w:rsidP="004F7B6E">
            <w:pPr>
              <w:bidi/>
              <w:spacing w:before="10" w:after="10"/>
              <w:rPr>
                <w:color w:val="000000" w:themeColor="text1"/>
                <w:sz w:val="20"/>
                <w:lang w:eastAsia="zh-CN"/>
              </w:rPr>
            </w:pPr>
            <w:r w:rsidRPr="000C3EAB">
              <w:rPr>
                <w:color w:val="000000" w:themeColor="text1"/>
                <w:sz w:val="20"/>
              </w:rPr>
              <w:t>2,096,081</w:t>
            </w:r>
          </w:p>
        </w:tc>
        <w:tc>
          <w:tcPr>
            <w:tcW w:w="538" w:type="pct"/>
            <w:tcBorders>
              <w:top w:val="nil"/>
              <w:left w:val="nil"/>
              <w:bottom w:val="single" w:sz="4" w:space="0" w:color="auto"/>
              <w:right w:val="single" w:sz="4" w:space="0" w:color="auto"/>
            </w:tcBorders>
            <w:hideMark/>
          </w:tcPr>
          <w:p w14:paraId="67F91A00" w14:textId="77777777" w:rsidR="002C62F7" w:rsidRPr="000C3EAB" w:rsidRDefault="002C62F7" w:rsidP="004F7B6E">
            <w:pPr>
              <w:bidi/>
              <w:spacing w:before="10" w:after="10"/>
              <w:rPr>
                <w:color w:val="000000" w:themeColor="text1"/>
                <w:sz w:val="20"/>
                <w:lang w:eastAsia="zh-CN"/>
              </w:rPr>
            </w:pPr>
            <w:r w:rsidRPr="000C3EAB">
              <w:rPr>
                <w:color w:val="000000" w:themeColor="text1"/>
                <w:sz w:val="20"/>
              </w:rPr>
              <w:t>2,218,933</w:t>
            </w:r>
          </w:p>
        </w:tc>
        <w:tc>
          <w:tcPr>
            <w:tcW w:w="538" w:type="pct"/>
            <w:tcBorders>
              <w:top w:val="nil"/>
              <w:left w:val="nil"/>
              <w:bottom w:val="single" w:sz="4" w:space="0" w:color="auto"/>
              <w:right w:val="single" w:sz="4" w:space="0" w:color="auto"/>
            </w:tcBorders>
            <w:hideMark/>
          </w:tcPr>
          <w:p w14:paraId="5A6756B4" w14:textId="77777777" w:rsidR="002C62F7" w:rsidRPr="000C3EAB" w:rsidRDefault="002C62F7" w:rsidP="004F7B6E">
            <w:pPr>
              <w:bidi/>
              <w:spacing w:before="10" w:after="10"/>
              <w:rPr>
                <w:color w:val="000000" w:themeColor="text1"/>
                <w:sz w:val="20"/>
                <w:lang w:eastAsia="zh-CN"/>
              </w:rPr>
            </w:pPr>
            <w:r w:rsidRPr="000C3EAB">
              <w:rPr>
                <w:color w:val="000000" w:themeColor="text1"/>
                <w:sz w:val="20"/>
              </w:rPr>
              <w:t>2,349,156</w:t>
            </w:r>
          </w:p>
        </w:tc>
        <w:tc>
          <w:tcPr>
            <w:tcW w:w="538" w:type="pct"/>
            <w:tcBorders>
              <w:top w:val="nil"/>
              <w:left w:val="nil"/>
              <w:bottom w:val="single" w:sz="4" w:space="0" w:color="auto"/>
              <w:right w:val="single" w:sz="4" w:space="0" w:color="auto"/>
            </w:tcBorders>
            <w:hideMark/>
          </w:tcPr>
          <w:p w14:paraId="49761606" w14:textId="77777777" w:rsidR="002C62F7" w:rsidRPr="000C3EAB" w:rsidRDefault="002C62F7" w:rsidP="004F7B6E">
            <w:pPr>
              <w:bidi/>
              <w:spacing w:before="10" w:after="10"/>
              <w:rPr>
                <w:color w:val="000000" w:themeColor="text1"/>
                <w:sz w:val="20"/>
                <w:lang w:eastAsia="zh-CN"/>
              </w:rPr>
            </w:pPr>
            <w:r w:rsidRPr="000C3EAB">
              <w:rPr>
                <w:color w:val="000000" w:themeColor="text1"/>
                <w:sz w:val="20"/>
              </w:rPr>
              <w:t>2,438,644</w:t>
            </w:r>
          </w:p>
        </w:tc>
        <w:tc>
          <w:tcPr>
            <w:tcW w:w="538" w:type="pct"/>
            <w:tcBorders>
              <w:top w:val="nil"/>
              <w:left w:val="nil"/>
              <w:bottom w:val="single" w:sz="4" w:space="0" w:color="auto"/>
              <w:right w:val="single" w:sz="4" w:space="0" w:color="auto"/>
            </w:tcBorders>
            <w:hideMark/>
          </w:tcPr>
          <w:p w14:paraId="5237CDD4" w14:textId="77777777" w:rsidR="002C62F7" w:rsidRPr="000C3EAB" w:rsidRDefault="002C62F7" w:rsidP="004F7B6E">
            <w:pPr>
              <w:bidi/>
              <w:spacing w:before="10" w:after="10"/>
              <w:rPr>
                <w:color w:val="000000" w:themeColor="text1"/>
                <w:sz w:val="20"/>
                <w:lang w:eastAsia="zh-CN"/>
              </w:rPr>
            </w:pPr>
            <w:r w:rsidRPr="000C3EAB">
              <w:rPr>
                <w:color w:val="000000" w:themeColor="text1"/>
                <w:sz w:val="20"/>
              </w:rPr>
              <w:t>2,584,962</w:t>
            </w:r>
          </w:p>
        </w:tc>
        <w:tc>
          <w:tcPr>
            <w:tcW w:w="538" w:type="pct"/>
            <w:tcBorders>
              <w:top w:val="nil"/>
              <w:left w:val="nil"/>
              <w:bottom w:val="single" w:sz="4" w:space="0" w:color="auto"/>
              <w:right w:val="single" w:sz="4" w:space="0" w:color="auto"/>
            </w:tcBorders>
            <w:hideMark/>
          </w:tcPr>
          <w:p w14:paraId="41E01C33" w14:textId="77777777" w:rsidR="002C62F7" w:rsidRPr="000C3EAB" w:rsidRDefault="002C62F7" w:rsidP="004F7B6E">
            <w:pPr>
              <w:bidi/>
              <w:spacing w:before="10" w:after="10"/>
              <w:rPr>
                <w:color w:val="000000" w:themeColor="text1"/>
                <w:sz w:val="20"/>
                <w:lang w:eastAsia="zh-CN"/>
              </w:rPr>
            </w:pPr>
            <w:r w:rsidRPr="000C3EAB">
              <w:rPr>
                <w:color w:val="000000" w:themeColor="text1"/>
                <w:sz w:val="20"/>
              </w:rPr>
              <w:t>2,740,060</w:t>
            </w:r>
          </w:p>
        </w:tc>
      </w:tr>
      <w:tr w:rsidR="002C62F7" w:rsidRPr="000C3EAB" w14:paraId="13A6B729" w14:textId="77777777" w:rsidTr="007555A1">
        <w:trPr>
          <w:trHeight w:val="20"/>
        </w:trPr>
        <w:tc>
          <w:tcPr>
            <w:tcW w:w="1236" w:type="pct"/>
            <w:shd w:val="clear" w:color="000000" w:fill="FFFFFF"/>
            <w:hideMark/>
          </w:tcPr>
          <w:p w14:paraId="0FBCF47C" w14:textId="2CFC08B1" w:rsidR="002C62F7" w:rsidRPr="000C3EAB" w:rsidRDefault="002C62F7" w:rsidP="002C62F7">
            <w:pPr>
              <w:bidi/>
              <w:spacing w:before="10" w:after="10"/>
              <w:jc w:val="left"/>
              <w:rPr>
                <w:color w:val="000000"/>
                <w:sz w:val="20"/>
                <w:lang w:eastAsia="zh-CN"/>
              </w:rPr>
            </w:pPr>
            <w:r w:rsidRPr="000C3EAB">
              <w:rPr>
                <w:sz w:val="20"/>
                <w:rtl/>
                <w:lang w:eastAsia="zh-CN"/>
              </w:rPr>
              <w:t xml:space="preserve">حدود استهلاك </w:t>
            </w:r>
            <w:r w:rsidRPr="000C3EAB">
              <w:rPr>
                <w:rFonts w:hint="cs"/>
                <w:sz w:val="20"/>
                <w:rtl/>
                <w:lang w:eastAsia="zh-CN"/>
              </w:rPr>
              <w:t>ا</w:t>
            </w:r>
            <w:r w:rsidR="00764EC1" w:rsidRPr="000C3EAB">
              <w:rPr>
                <w:rFonts w:hint="cs"/>
                <w:sz w:val="20"/>
                <w:rtl/>
                <w:lang w:eastAsia="zh-CN"/>
              </w:rPr>
              <w:t xml:space="preserve">لمواد </w:t>
            </w:r>
            <w:r w:rsidR="00CA3C44" w:rsidRPr="000C3EAB">
              <w:rPr>
                <w:rFonts w:hint="cs"/>
                <w:sz w:val="20"/>
                <w:rtl/>
                <w:lang w:eastAsia="zh-CN"/>
              </w:rPr>
              <w:t>الهيدروفلوروكربونية</w:t>
            </w:r>
            <w:r w:rsidRPr="000C3EAB">
              <w:rPr>
                <w:sz w:val="20"/>
                <w:rtl/>
                <w:lang w:eastAsia="zh-CN"/>
              </w:rPr>
              <w:t xml:space="preserve"> بموجب بروتوكول مونتريال ("مؤقت")</w:t>
            </w:r>
          </w:p>
        </w:tc>
        <w:tc>
          <w:tcPr>
            <w:tcW w:w="538" w:type="pct"/>
            <w:tcBorders>
              <w:top w:val="single" w:sz="4" w:space="0" w:color="auto"/>
              <w:left w:val="single" w:sz="4" w:space="0" w:color="auto"/>
              <w:bottom w:val="single" w:sz="4" w:space="0" w:color="auto"/>
              <w:right w:val="single" w:sz="4" w:space="0" w:color="auto"/>
            </w:tcBorders>
            <w:hideMark/>
          </w:tcPr>
          <w:p w14:paraId="5EFBF6A3" w14:textId="1B3010B2" w:rsidR="002C62F7" w:rsidRPr="000C3EAB" w:rsidRDefault="008A5967" w:rsidP="004F7B6E">
            <w:pPr>
              <w:bidi/>
              <w:spacing w:before="10" w:after="10"/>
              <w:rPr>
                <w:sz w:val="20"/>
                <w:lang w:val="en-US" w:eastAsia="zh-CN"/>
              </w:rPr>
            </w:pPr>
            <w:r w:rsidRPr="000C3EAB">
              <w:rPr>
                <w:color w:val="000000"/>
                <w:sz w:val="20"/>
                <w:rtl/>
              </w:rPr>
              <w:t>غير متوفر</w:t>
            </w:r>
          </w:p>
        </w:tc>
        <w:tc>
          <w:tcPr>
            <w:tcW w:w="538" w:type="pct"/>
            <w:tcBorders>
              <w:top w:val="single" w:sz="4" w:space="0" w:color="auto"/>
              <w:left w:val="nil"/>
              <w:bottom w:val="single" w:sz="4" w:space="0" w:color="auto"/>
              <w:right w:val="single" w:sz="4" w:space="0" w:color="auto"/>
            </w:tcBorders>
            <w:hideMark/>
          </w:tcPr>
          <w:p w14:paraId="0331B0E6" w14:textId="5428EBEC" w:rsidR="002C62F7" w:rsidRPr="000C3EAB" w:rsidRDefault="008A5967" w:rsidP="004F7B6E">
            <w:pPr>
              <w:bidi/>
              <w:spacing w:before="10" w:after="10"/>
              <w:rPr>
                <w:color w:val="000000"/>
                <w:sz w:val="20"/>
                <w:lang w:eastAsia="zh-CN"/>
              </w:rPr>
            </w:pPr>
            <w:r w:rsidRPr="000C3EAB">
              <w:rPr>
                <w:color w:val="000000"/>
                <w:sz w:val="20"/>
                <w:rtl/>
              </w:rPr>
              <w:t>غير متوفر</w:t>
            </w:r>
          </w:p>
        </w:tc>
        <w:tc>
          <w:tcPr>
            <w:tcW w:w="538" w:type="pct"/>
            <w:tcBorders>
              <w:top w:val="single" w:sz="4" w:space="0" w:color="auto"/>
              <w:left w:val="nil"/>
              <w:bottom w:val="single" w:sz="4" w:space="0" w:color="auto"/>
              <w:right w:val="single" w:sz="4" w:space="0" w:color="auto"/>
            </w:tcBorders>
            <w:hideMark/>
          </w:tcPr>
          <w:p w14:paraId="245C0754" w14:textId="77777777" w:rsidR="002C62F7" w:rsidRPr="000C3EAB" w:rsidRDefault="002C62F7" w:rsidP="004F7B6E">
            <w:pPr>
              <w:bidi/>
              <w:spacing w:before="10" w:after="10"/>
              <w:rPr>
                <w:color w:val="000000"/>
                <w:sz w:val="20"/>
                <w:lang w:eastAsia="zh-CN"/>
              </w:rPr>
            </w:pPr>
            <w:r w:rsidRPr="000C3EAB">
              <w:rPr>
                <w:color w:val="000000"/>
                <w:sz w:val="20"/>
              </w:rPr>
              <w:t>2,787,916</w:t>
            </w:r>
          </w:p>
        </w:tc>
        <w:tc>
          <w:tcPr>
            <w:tcW w:w="538" w:type="pct"/>
            <w:tcBorders>
              <w:top w:val="single" w:sz="4" w:space="0" w:color="auto"/>
              <w:left w:val="nil"/>
              <w:bottom w:val="single" w:sz="4" w:space="0" w:color="auto"/>
              <w:right w:val="single" w:sz="4" w:space="0" w:color="auto"/>
            </w:tcBorders>
            <w:hideMark/>
          </w:tcPr>
          <w:p w14:paraId="7991D597" w14:textId="77777777" w:rsidR="002C62F7" w:rsidRPr="000C3EAB" w:rsidRDefault="002C62F7" w:rsidP="004F7B6E">
            <w:pPr>
              <w:bidi/>
              <w:spacing w:before="10" w:after="10"/>
              <w:rPr>
                <w:color w:val="000000"/>
                <w:sz w:val="20"/>
                <w:lang w:eastAsia="zh-CN"/>
              </w:rPr>
            </w:pPr>
            <w:r w:rsidRPr="000C3EAB">
              <w:rPr>
                <w:color w:val="000000"/>
                <w:sz w:val="20"/>
              </w:rPr>
              <w:t>2,787,916</w:t>
            </w:r>
          </w:p>
        </w:tc>
        <w:tc>
          <w:tcPr>
            <w:tcW w:w="538" w:type="pct"/>
            <w:tcBorders>
              <w:top w:val="single" w:sz="4" w:space="0" w:color="auto"/>
              <w:left w:val="nil"/>
              <w:bottom w:val="single" w:sz="4" w:space="0" w:color="auto"/>
              <w:right w:val="single" w:sz="4" w:space="0" w:color="auto"/>
            </w:tcBorders>
            <w:hideMark/>
          </w:tcPr>
          <w:p w14:paraId="6ABBFBE9" w14:textId="77777777" w:rsidR="002C62F7" w:rsidRPr="000C3EAB" w:rsidRDefault="002C62F7" w:rsidP="004F7B6E">
            <w:pPr>
              <w:bidi/>
              <w:spacing w:before="10" w:after="10"/>
              <w:rPr>
                <w:color w:val="000000"/>
                <w:sz w:val="20"/>
                <w:lang w:eastAsia="zh-CN"/>
              </w:rPr>
            </w:pPr>
            <w:r w:rsidRPr="000C3EAB">
              <w:rPr>
                <w:color w:val="000000"/>
                <w:sz w:val="20"/>
              </w:rPr>
              <w:t>2,787,916</w:t>
            </w:r>
          </w:p>
        </w:tc>
        <w:tc>
          <w:tcPr>
            <w:tcW w:w="538" w:type="pct"/>
            <w:tcBorders>
              <w:top w:val="single" w:sz="4" w:space="0" w:color="auto"/>
              <w:left w:val="nil"/>
              <w:bottom w:val="single" w:sz="4" w:space="0" w:color="auto"/>
              <w:right w:val="single" w:sz="4" w:space="0" w:color="auto"/>
            </w:tcBorders>
            <w:hideMark/>
          </w:tcPr>
          <w:p w14:paraId="48BC15CD" w14:textId="77777777" w:rsidR="002C62F7" w:rsidRPr="000C3EAB" w:rsidRDefault="002C62F7" w:rsidP="004F7B6E">
            <w:pPr>
              <w:bidi/>
              <w:spacing w:before="10" w:after="10"/>
              <w:rPr>
                <w:color w:val="000000"/>
                <w:sz w:val="20"/>
                <w:lang w:eastAsia="zh-CN"/>
              </w:rPr>
            </w:pPr>
            <w:r w:rsidRPr="000C3EAB">
              <w:rPr>
                <w:color w:val="000000"/>
                <w:sz w:val="20"/>
              </w:rPr>
              <w:t>2,787,916</w:t>
            </w:r>
          </w:p>
        </w:tc>
        <w:tc>
          <w:tcPr>
            <w:tcW w:w="538" w:type="pct"/>
            <w:tcBorders>
              <w:top w:val="single" w:sz="4" w:space="0" w:color="auto"/>
              <w:left w:val="nil"/>
              <w:bottom w:val="single" w:sz="4" w:space="0" w:color="auto"/>
              <w:right w:val="single" w:sz="4" w:space="0" w:color="auto"/>
            </w:tcBorders>
            <w:hideMark/>
          </w:tcPr>
          <w:p w14:paraId="729D327C" w14:textId="77777777" w:rsidR="002C62F7" w:rsidRPr="000C3EAB" w:rsidRDefault="002C62F7" w:rsidP="004F7B6E">
            <w:pPr>
              <w:bidi/>
              <w:spacing w:before="10" w:after="10"/>
              <w:rPr>
                <w:color w:val="000000"/>
                <w:sz w:val="20"/>
                <w:lang w:eastAsia="zh-CN"/>
              </w:rPr>
            </w:pPr>
            <w:r w:rsidRPr="000C3EAB">
              <w:rPr>
                <w:color w:val="000000"/>
                <w:sz w:val="20"/>
              </w:rPr>
              <w:t>2,509,124</w:t>
            </w:r>
          </w:p>
        </w:tc>
      </w:tr>
      <w:tr w:rsidR="002C62F7" w:rsidRPr="000C3EAB" w14:paraId="5C14D61F" w14:textId="77777777" w:rsidTr="007555A1">
        <w:trPr>
          <w:trHeight w:val="20"/>
        </w:trPr>
        <w:tc>
          <w:tcPr>
            <w:tcW w:w="1236" w:type="pct"/>
            <w:shd w:val="clear" w:color="000000" w:fill="FFFFFF"/>
            <w:hideMark/>
          </w:tcPr>
          <w:p w14:paraId="7DCD59F6" w14:textId="48FE244C" w:rsidR="002C62F7" w:rsidRPr="000C3EAB" w:rsidRDefault="002C62F7" w:rsidP="002C62F7">
            <w:pPr>
              <w:bidi/>
              <w:spacing w:before="10" w:after="10"/>
              <w:jc w:val="left"/>
              <w:rPr>
                <w:color w:val="000000"/>
                <w:sz w:val="20"/>
                <w:lang w:eastAsia="zh-CN"/>
              </w:rPr>
            </w:pPr>
            <w:r w:rsidRPr="000C3EAB">
              <w:rPr>
                <w:sz w:val="20"/>
                <w:rtl/>
                <w:lang w:eastAsia="zh-CN"/>
              </w:rPr>
              <w:t xml:space="preserve">مستويات استهلاك </w:t>
            </w:r>
            <w:r w:rsidRPr="000C3EAB">
              <w:rPr>
                <w:rFonts w:hint="cs"/>
                <w:sz w:val="20"/>
                <w:rtl/>
                <w:lang w:eastAsia="zh-CN"/>
              </w:rPr>
              <w:t>ا</w:t>
            </w:r>
            <w:r w:rsidR="00764EC1" w:rsidRPr="000C3EAB">
              <w:rPr>
                <w:rFonts w:hint="cs"/>
                <w:sz w:val="20"/>
                <w:rtl/>
                <w:lang w:eastAsia="zh-CN"/>
              </w:rPr>
              <w:t>لمواد الهيدروفلوروكربونية</w:t>
            </w:r>
            <w:r w:rsidRPr="000C3EAB">
              <w:rPr>
                <w:sz w:val="20"/>
                <w:rtl/>
                <w:lang w:eastAsia="zh-CN"/>
              </w:rPr>
              <w:t xml:space="preserve"> المقترحة في إطار </w:t>
            </w:r>
            <w:r w:rsidR="0021405D" w:rsidRPr="000C3EAB">
              <w:rPr>
                <w:b/>
                <w:sz w:val="20"/>
                <w:rtl/>
                <w:lang w:bidi="ar-SA"/>
              </w:rPr>
              <w:t>خطة التنفيذ بموجب تعديل كيغالي</w:t>
            </w:r>
          </w:p>
        </w:tc>
        <w:tc>
          <w:tcPr>
            <w:tcW w:w="538" w:type="pct"/>
            <w:tcBorders>
              <w:top w:val="single" w:sz="4" w:space="0" w:color="auto"/>
              <w:left w:val="single" w:sz="4" w:space="0" w:color="auto"/>
              <w:bottom w:val="single" w:sz="4" w:space="0" w:color="auto"/>
              <w:right w:val="single" w:sz="4" w:space="0" w:color="auto"/>
            </w:tcBorders>
            <w:hideMark/>
          </w:tcPr>
          <w:p w14:paraId="4A0129CD" w14:textId="77777777" w:rsidR="002C62F7" w:rsidRPr="000C3EAB" w:rsidRDefault="002C62F7" w:rsidP="004F7B6E">
            <w:pPr>
              <w:bidi/>
              <w:spacing w:before="10" w:after="10"/>
              <w:rPr>
                <w:color w:val="000000"/>
                <w:sz w:val="20"/>
                <w:lang w:eastAsia="zh-CN"/>
              </w:rPr>
            </w:pPr>
            <w:r w:rsidRPr="000C3EAB">
              <w:rPr>
                <w:color w:val="000000"/>
                <w:sz w:val="20"/>
              </w:rPr>
              <w:t>2,787,916</w:t>
            </w:r>
          </w:p>
        </w:tc>
        <w:tc>
          <w:tcPr>
            <w:tcW w:w="538" w:type="pct"/>
            <w:tcBorders>
              <w:top w:val="single" w:sz="4" w:space="0" w:color="auto"/>
              <w:left w:val="nil"/>
              <w:bottom w:val="single" w:sz="4" w:space="0" w:color="auto"/>
              <w:right w:val="single" w:sz="4" w:space="0" w:color="auto"/>
            </w:tcBorders>
            <w:hideMark/>
          </w:tcPr>
          <w:p w14:paraId="29AD8BFE" w14:textId="77777777" w:rsidR="002C62F7" w:rsidRPr="000C3EAB" w:rsidRDefault="002C62F7" w:rsidP="004F7B6E">
            <w:pPr>
              <w:bidi/>
              <w:spacing w:before="10" w:after="10"/>
              <w:rPr>
                <w:color w:val="000000"/>
                <w:sz w:val="20"/>
                <w:lang w:eastAsia="zh-CN"/>
              </w:rPr>
            </w:pPr>
            <w:r w:rsidRPr="000C3EAB">
              <w:rPr>
                <w:color w:val="000000"/>
                <w:sz w:val="20"/>
              </w:rPr>
              <w:t>2,787,916</w:t>
            </w:r>
          </w:p>
        </w:tc>
        <w:tc>
          <w:tcPr>
            <w:tcW w:w="538" w:type="pct"/>
            <w:tcBorders>
              <w:top w:val="single" w:sz="4" w:space="0" w:color="auto"/>
              <w:left w:val="nil"/>
              <w:bottom w:val="single" w:sz="4" w:space="0" w:color="auto"/>
              <w:right w:val="single" w:sz="4" w:space="0" w:color="auto"/>
            </w:tcBorders>
            <w:hideMark/>
          </w:tcPr>
          <w:p w14:paraId="01E0660B" w14:textId="77777777" w:rsidR="002C62F7" w:rsidRPr="000C3EAB" w:rsidRDefault="002C62F7" w:rsidP="004F7B6E">
            <w:pPr>
              <w:bidi/>
              <w:spacing w:before="10" w:after="10"/>
              <w:rPr>
                <w:color w:val="000000"/>
                <w:sz w:val="20"/>
                <w:lang w:eastAsia="zh-CN"/>
              </w:rPr>
            </w:pPr>
            <w:r w:rsidRPr="000C3EAB">
              <w:rPr>
                <w:color w:val="000000"/>
                <w:sz w:val="20"/>
              </w:rPr>
              <w:t>2,787,916</w:t>
            </w:r>
          </w:p>
        </w:tc>
        <w:tc>
          <w:tcPr>
            <w:tcW w:w="538" w:type="pct"/>
            <w:tcBorders>
              <w:top w:val="single" w:sz="4" w:space="0" w:color="auto"/>
              <w:left w:val="nil"/>
              <w:bottom w:val="single" w:sz="4" w:space="0" w:color="auto"/>
              <w:right w:val="single" w:sz="4" w:space="0" w:color="auto"/>
            </w:tcBorders>
            <w:hideMark/>
          </w:tcPr>
          <w:p w14:paraId="18B77483" w14:textId="77777777" w:rsidR="002C62F7" w:rsidRPr="000C3EAB" w:rsidRDefault="002C62F7" w:rsidP="004F7B6E">
            <w:pPr>
              <w:bidi/>
              <w:spacing w:before="10" w:after="10"/>
              <w:rPr>
                <w:color w:val="000000"/>
                <w:sz w:val="20"/>
                <w:lang w:eastAsia="zh-CN"/>
              </w:rPr>
            </w:pPr>
            <w:r w:rsidRPr="000C3EAB">
              <w:rPr>
                <w:color w:val="000000"/>
                <w:sz w:val="20"/>
              </w:rPr>
              <w:t>2,787,916</w:t>
            </w:r>
          </w:p>
        </w:tc>
        <w:tc>
          <w:tcPr>
            <w:tcW w:w="538" w:type="pct"/>
            <w:tcBorders>
              <w:top w:val="single" w:sz="4" w:space="0" w:color="auto"/>
              <w:left w:val="nil"/>
              <w:bottom w:val="single" w:sz="4" w:space="0" w:color="auto"/>
              <w:right w:val="single" w:sz="4" w:space="0" w:color="auto"/>
            </w:tcBorders>
            <w:hideMark/>
          </w:tcPr>
          <w:p w14:paraId="50FD8821" w14:textId="77777777" w:rsidR="002C62F7" w:rsidRPr="000C3EAB" w:rsidRDefault="002C62F7" w:rsidP="004F7B6E">
            <w:pPr>
              <w:bidi/>
              <w:spacing w:before="10" w:after="10"/>
              <w:rPr>
                <w:color w:val="000000"/>
                <w:sz w:val="20"/>
                <w:lang w:eastAsia="zh-CN"/>
              </w:rPr>
            </w:pPr>
            <w:r w:rsidRPr="000C3EAB">
              <w:rPr>
                <w:color w:val="000000"/>
                <w:sz w:val="20"/>
              </w:rPr>
              <w:t>2,557,216</w:t>
            </w:r>
          </w:p>
        </w:tc>
        <w:tc>
          <w:tcPr>
            <w:tcW w:w="538" w:type="pct"/>
            <w:tcBorders>
              <w:top w:val="single" w:sz="4" w:space="0" w:color="auto"/>
              <w:left w:val="nil"/>
              <w:bottom w:val="single" w:sz="4" w:space="0" w:color="auto"/>
              <w:right w:val="single" w:sz="4" w:space="0" w:color="auto"/>
            </w:tcBorders>
            <w:hideMark/>
          </w:tcPr>
          <w:p w14:paraId="295C2FDC" w14:textId="77777777" w:rsidR="002C62F7" w:rsidRPr="000C3EAB" w:rsidRDefault="002C62F7" w:rsidP="004F7B6E">
            <w:pPr>
              <w:bidi/>
              <w:spacing w:before="10" w:after="10"/>
              <w:rPr>
                <w:color w:val="000000"/>
                <w:sz w:val="20"/>
                <w:lang w:eastAsia="zh-CN"/>
              </w:rPr>
            </w:pPr>
            <w:r w:rsidRPr="000C3EAB">
              <w:rPr>
                <w:color w:val="000000"/>
                <w:sz w:val="20"/>
              </w:rPr>
              <w:t>2,557,216</w:t>
            </w:r>
          </w:p>
        </w:tc>
        <w:tc>
          <w:tcPr>
            <w:tcW w:w="538" w:type="pct"/>
            <w:tcBorders>
              <w:top w:val="single" w:sz="4" w:space="0" w:color="auto"/>
              <w:left w:val="nil"/>
              <w:bottom w:val="single" w:sz="4" w:space="0" w:color="auto"/>
              <w:right w:val="single" w:sz="4" w:space="0" w:color="auto"/>
            </w:tcBorders>
            <w:hideMark/>
          </w:tcPr>
          <w:p w14:paraId="50A4C48B" w14:textId="77777777" w:rsidR="002C62F7" w:rsidRPr="000C3EAB" w:rsidRDefault="002C62F7" w:rsidP="004F7B6E">
            <w:pPr>
              <w:bidi/>
              <w:spacing w:before="10" w:after="10"/>
              <w:rPr>
                <w:color w:val="000000"/>
                <w:sz w:val="20"/>
                <w:lang w:eastAsia="zh-CN"/>
              </w:rPr>
            </w:pPr>
            <w:r w:rsidRPr="000C3EAB">
              <w:rPr>
                <w:color w:val="000000"/>
                <w:sz w:val="20"/>
              </w:rPr>
              <w:t>2,326,516</w:t>
            </w:r>
          </w:p>
        </w:tc>
      </w:tr>
      <w:tr w:rsidR="002C62F7" w:rsidRPr="000C3EAB" w14:paraId="0699D280" w14:textId="77777777" w:rsidTr="007555A1">
        <w:trPr>
          <w:trHeight w:val="20"/>
        </w:trPr>
        <w:tc>
          <w:tcPr>
            <w:tcW w:w="1236" w:type="pct"/>
            <w:shd w:val="clear" w:color="000000" w:fill="FFFFFF"/>
            <w:hideMark/>
          </w:tcPr>
          <w:p w14:paraId="266743FF" w14:textId="24645FF4" w:rsidR="002C62F7" w:rsidRPr="000C3EAB" w:rsidRDefault="007555A1" w:rsidP="002C62F7">
            <w:pPr>
              <w:bidi/>
              <w:spacing w:before="10" w:after="10"/>
              <w:jc w:val="left"/>
              <w:rPr>
                <w:color w:val="000000"/>
                <w:sz w:val="20"/>
                <w:lang w:eastAsia="zh-CN"/>
              </w:rPr>
            </w:pPr>
            <w:r w:rsidRPr="000C3EAB">
              <w:rPr>
                <w:sz w:val="20"/>
                <w:rtl/>
                <w:lang w:eastAsia="zh-CN"/>
              </w:rPr>
              <w:t xml:space="preserve">التخفيضات المقترحة من خط الأساس "المؤقت" لاستهلاك </w:t>
            </w:r>
            <w:r w:rsidRPr="000C3EAB">
              <w:rPr>
                <w:rFonts w:hint="cs"/>
                <w:sz w:val="20"/>
                <w:rtl/>
                <w:lang w:eastAsia="zh-CN"/>
              </w:rPr>
              <w:t>ا</w:t>
            </w:r>
            <w:r w:rsidR="00764EC1" w:rsidRPr="000C3EAB">
              <w:rPr>
                <w:rFonts w:hint="cs"/>
                <w:sz w:val="20"/>
                <w:rtl/>
                <w:lang w:eastAsia="zh-CN"/>
              </w:rPr>
              <w:t>لمواد الهيدروفلوروكربونية</w:t>
            </w:r>
            <w:r w:rsidRPr="000C3EAB">
              <w:rPr>
                <w:sz w:val="20"/>
                <w:rtl/>
                <w:lang w:eastAsia="zh-CN"/>
              </w:rPr>
              <w:t xml:space="preserve"> </w:t>
            </w:r>
            <w:r w:rsidR="00A95104" w:rsidRPr="000C3EAB">
              <w:rPr>
                <w:sz w:val="20"/>
                <w:rtl/>
                <w:lang w:eastAsia="zh-CN"/>
              </w:rPr>
              <w:t>(</w:t>
            </w:r>
            <w:r w:rsidR="00A64C43" w:rsidRPr="000C3EAB">
              <w:rPr>
                <w:rFonts w:hint="cs"/>
                <w:sz w:val="20"/>
                <w:rtl/>
                <w:lang w:eastAsia="zh-CN"/>
              </w:rPr>
              <w:t>%</w:t>
            </w:r>
            <w:r w:rsidR="00A95104" w:rsidRPr="000C3EAB">
              <w:rPr>
                <w:sz w:val="20"/>
                <w:rtl/>
                <w:lang w:eastAsia="zh-CN"/>
              </w:rPr>
              <w:t>)</w:t>
            </w:r>
          </w:p>
        </w:tc>
        <w:tc>
          <w:tcPr>
            <w:tcW w:w="538" w:type="pct"/>
            <w:hideMark/>
          </w:tcPr>
          <w:p w14:paraId="62A85438" w14:textId="644C5572" w:rsidR="002C62F7" w:rsidRPr="000C3EAB" w:rsidRDefault="002C62F7" w:rsidP="004F7B6E">
            <w:pPr>
              <w:bidi/>
              <w:spacing w:before="10" w:after="10"/>
              <w:rPr>
                <w:color w:val="000000"/>
                <w:sz w:val="20"/>
                <w:lang w:eastAsia="zh-CN"/>
              </w:rPr>
            </w:pPr>
            <w:r w:rsidRPr="000C3EAB">
              <w:rPr>
                <w:color w:val="000000"/>
                <w:sz w:val="20"/>
              </w:rPr>
              <w:t>0</w:t>
            </w:r>
            <w:r w:rsidR="00805282" w:rsidRPr="000C3EAB">
              <w:rPr>
                <w:color w:val="000000"/>
                <w:sz w:val="20"/>
              </w:rPr>
              <w:t>.</w:t>
            </w:r>
            <w:r w:rsidRPr="000C3EAB">
              <w:rPr>
                <w:color w:val="000000"/>
                <w:sz w:val="20"/>
              </w:rPr>
              <w:t>00</w:t>
            </w:r>
          </w:p>
        </w:tc>
        <w:tc>
          <w:tcPr>
            <w:tcW w:w="538" w:type="pct"/>
            <w:hideMark/>
          </w:tcPr>
          <w:p w14:paraId="6EB3C63A" w14:textId="6D848F3F" w:rsidR="002C62F7" w:rsidRPr="000C3EAB" w:rsidRDefault="002C62F7" w:rsidP="004F7B6E">
            <w:pPr>
              <w:bidi/>
              <w:spacing w:before="10" w:after="10"/>
              <w:rPr>
                <w:color w:val="000000"/>
                <w:sz w:val="20"/>
                <w:lang w:eastAsia="zh-CN"/>
              </w:rPr>
            </w:pPr>
            <w:r w:rsidRPr="000C3EAB">
              <w:rPr>
                <w:color w:val="000000"/>
                <w:sz w:val="20"/>
                <w:lang w:eastAsia="zh-CN"/>
              </w:rPr>
              <w:t>0</w:t>
            </w:r>
            <w:r w:rsidR="00805282" w:rsidRPr="000C3EAB">
              <w:rPr>
                <w:color w:val="000000"/>
                <w:sz w:val="20"/>
                <w:lang w:eastAsia="zh-CN"/>
              </w:rPr>
              <w:t>.</w:t>
            </w:r>
            <w:r w:rsidRPr="000C3EAB">
              <w:rPr>
                <w:color w:val="000000"/>
                <w:sz w:val="20"/>
                <w:lang w:eastAsia="zh-CN"/>
              </w:rPr>
              <w:t>00</w:t>
            </w:r>
          </w:p>
        </w:tc>
        <w:tc>
          <w:tcPr>
            <w:tcW w:w="538" w:type="pct"/>
            <w:hideMark/>
          </w:tcPr>
          <w:p w14:paraId="01C88FC4" w14:textId="50BBEE16" w:rsidR="002C62F7" w:rsidRPr="000C3EAB" w:rsidRDefault="002C62F7" w:rsidP="004F7B6E">
            <w:pPr>
              <w:bidi/>
              <w:spacing w:before="10" w:after="10"/>
              <w:rPr>
                <w:color w:val="000000"/>
                <w:sz w:val="20"/>
                <w:lang w:eastAsia="zh-CN"/>
              </w:rPr>
            </w:pPr>
            <w:r w:rsidRPr="000C3EAB">
              <w:rPr>
                <w:color w:val="000000"/>
                <w:sz w:val="20"/>
              </w:rPr>
              <w:t>0</w:t>
            </w:r>
            <w:r w:rsidR="00805282" w:rsidRPr="000C3EAB">
              <w:rPr>
                <w:color w:val="000000"/>
                <w:sz w:val="20"/>
              </w:rPr>
              <w:t>.</w:t>
            </w:r>
            <w:r w:rsidRPr="000C3EAB">
              <w:rPr>
                <w:color w:val="000000"/>
                <w:sz w:val="20"/>
              </w:rPr>
              <w:t>00</w:t>
            </w:r>
          </w:p>
        </w:tc>
        <w:tc>
          <w:tcPr>
            <w:tcW w:w="538" w:type="pct"/>
            <w:hideMark/>
          </w:tcPr>
          <w:p w14:paraId="06400CE0" w14:textId="0C474F79" w:rsidR="002C62F7" w:rsidRPr="000C3EAB" w:rsidRDefault="002C62F7" w:rsidP="004F7B6E">
            <w:pPr>
              <w:bidi/>
              <w:spacing w:before="10" w:after="10"/>
              <w:rPr>
                <w:color w:val="000000"/>
                <w:sz w:val="20"/>
                <w:lang w:eastAsia="zh-CN"/>
              </w:rPr>
            </w:pPr>
            <w:r w:rsidRPr="000C3EAB">
              <w:rPr>
                <w:color w:val="000000"/>
                <w:sz w:val="20"/>
                <w:lang w:eastAsia="zh-CN"/>
              </w:rPr>
              <w:t>0</w:t>
            </w:r>
            <w:r w:rsidR="00805282" w:rsidRPr="000C3EAB">
              <w:rPr>
                <w:color w:val="000000"/>
                <w:sz w:val="20"/>
                <w:lang w:eastAsia="zh-CN"/>
              </w:rPr>
              <w:t>.</w:t>
            </w:r>
            <w:r w:rsidRPr="000C3EAB">
              <w:rPr>
                <w:color w:val="000000"/>
                <w:sz w:val="20"/>
                <w:lang w:eastAsia="zh-CN"/>
              </w:rPr>
              <w:t>00</w:t>
            </w:r>
          </w:p>
        </w:tc>
        <w:tc>
          <w:tcPr>
            <w:tcW w:w="538" w:type="pct"/>
            <w:hideMark/>
          </w:tcPr>
          <w:p w14:paraId="623AA978" w14:textId="44ABEB92" w:rsidR="002C62F7" w:rsidRPr="000C3EAB" w:rsidRDefault="002C62F7" w:rsidP="004F7B6E">
            <w:pPr>
              <w:bidi/>
              <w:spacing w:before="10" w:after="10"/>
              <w:rPr>
                <w:color w:val="000000"/>
                <w:sz w:val="20"/>
                <w:lang w:eastAsia="zh-CN"/>
              </w:rPr>
            </w:pPr>
            <w:r w:rsidRPr="000C3EAB">
              <w:rPr>
                <w:color w:val="000000"/>
                <w:sz w:val="20"/>
              </w:rPr>
              <w:t>8</w:t>
            </w:r>
            <w:r w:rsidR="00805282" w:rsidRPr="000C3EAB">
              <w:rPr>
                <w:color w:val="000000"/>
                <w:sz w:val="20"/>
              </w:rPr>
              <w:t>.</w:t>
            </w:r>
            <w:r w:rsidRPr="000C3EAB">
              <w:rPr>
                <w:color w:val="000000"/>
                <w:sz w:val="20"/>
              </w:rPr>
              <w:t>27</w:t>
            </w:r>
          </w:p>
        </w:tc>
        <w:tc>
          <w:tcPr>
            <w:tcW w:w="538" w:type="pct"/>
            <w:hideMark/>
          </w:tcPr>
          <w:p w14:paraId="7F8444FC" w14:textId="4CDF6785" w:rsidR="002C62F7" w:rsidRPr="000C3EAB" w:rsidRDefault="002C62F7" w:rsidP="004F7B6E">
            <w:pPr>
              <w:bidi/>
              <w:spacing w:before="10" w:after="10"/>
              <w:rPr>
                <w:color w:val="000000"/>
                <w:sz w:val="20"/>
                <w:lang w:eastAsia="zh-CN"/>
              </w:rPr>
            </w:pPr>
            <w:r w:rsidRPr="000C3EAB">
              <w:rPr>
                <w:color w:val="000000"/>
                <w:sz w:val="20"/>
                <w:lang w:eastAsia="zh-CN"/>
              </w:rPr>
              <w:t>8</w:t>
            </w:r>
            <w:r w:rsidR="00805282" w:rsidRPr="000C3EAB">
              <w:rPr>
                <w:color w:val="000000"/>
                <w:sz w:val="20"/>
                <w:lang w:eastAsia="zh-CN"/>
              </w:rPr>
              <w:t>.</w:t>
            </w:r>
            <w:r w:rsidRPr="000C3EAB">
              <w:rPr>
                <w:color w:val="000000"/>
                <w:sz w:val="20"/>
                <w:lang w:eastAsia="zh-CN"/>
              </w:rPr>
              <w:t>27</w:t>
            </w:r>
          </w:p>
        </w:tc>
        <w:tc>
          <w:tcPr>
            <w:tcW w:w="538" w:type="pct"/>
            <w:hideMark/>
          </w:tcPr>
          <w:p w14:paraId="105777C1" w14:textId="76F8F8E2" w:rsidR="002C62F7" w:rsidRPr="000C3EAB" w:rsidRDefault="002C62F7" w:rsidP="004F7B6E">
            <w:pPr>
              <w:bidi/>
              <w:spacing w:before="10" w:after="10"/>
              <w:rPr>
                <w:color w:val="000000"/>
                <w:sz w:val="20"/>
                <w:lang w:eastAsia="zh-CN"/>
              </w:rPr>
            </w:pPr>
            <w:r w:rsidRPr="000C3EAB">
              <w:rPr>
                <w:color w:val="000000"/>
                <w:sz w:val="20"/>
                <w:lang w:eastAsia="zh-CN"/>
              </w:rPr>
              <w:t>16</w:t>
            </w:r>
            <w:r w:rsidR="00805282" w:rsidRPr="000C3EAB">
              <w:rPr>
                <w:color w:val="000000"/>
                <w:sz w:val="20"/>
                <w:lang w:eastAsia="zh-CN"/>
              </w:rPr>
              <w:t>.</w:t>
            </w:r>
            <w:r w:rsidRPr="000C3EAB">
              <w:rPr>
                <w:color w:val="000000"/>
                <w:sz w:val="20"/>
                <w:lang w:eastAsia="zh-CN"/>
              </w:rPr>
              <w:t>55</w:t>
            </w:r>
          </w:p>
        </w:tc>
      </w:tr>
    </w:tbl>
    <w:p w14:paraId="123A901C" w14:textId="2C71FFD9" w:rsidR="00680E75" w:rsidRPr="000C3EAB" w:rsidRDefault="008573DC" w:rsidP="00C2262A">
      <w:pPr>
        <w:pStyle w:val="ListParagraph"/>
        <w:bidi/>
        <w:spacing w:after="240"/>
        <w:ind w:left="0"/>
        <w:contextualSpacing w:val="0"/>
        <w:outlineLvl w:val="0"/>
        <w:rPr>
          <w:b/>
          <w:sz w:val="20"/>
          <w:szCs w:val="20"/>
          <w:lang w:bidi="ar-DZ"/>
        </w:rPr>
      </w:pPr>
      <w:r w:rsidRPr="000C3EAB">
        <w:rPr>
          <w:b/>
          <w:sz w:val="20"/>
          <w:szCs w:val="20"/>
          <w:rtl/>
          <w:lang w:bidi="ar-DZ"/>
        </w:rPr>
        <w:t>* تم حسابها بناء على النمو السكاني والتنمية الاقتصادية و</w:t>
      </w:r>
      <w:r w:rsidR="00A95104" w:rsidRPr="000C3EAB">
        <w:rPr>
          <w:rFonts w:hint="cs"/>
          <w:b/>
          <w:sz w:val="20"/>
          <w:szCs w:val="20"/>
          <w:rtl/>
          <w:lang w:bidi="ar-DZ"/>
        </w:rPr>
        <w:t>إدخال</w:t>
      </w:r>
      <w:r w:rsidRPr="000C3EAB">
        <w:rPr>
          <w:b/>
          <w:sz w:val="20"/>
          <w:szCs w:val="20"/>
          <w:rtl/>
          <w:lang w:bidi="ar-DZ"/>
        </w:rPr>
        <w:t xml:space="preserve"> </w:t>
      </w:r>
      <w:r w:rsidR="00A95104" w:rsidRPr="000C3EAB">
        <w:rPr>
          <w:rFonts w:hint="cs"/>
          <w:b/>
          <w:sz w:val="20"/>
          <w:szCs w:val="20"/>
          <w:rtl/>
          <w:lang w:bidi="ar-DZ"/>
        </w:rPr>
        <w:t>ا</w:t>
      </w:r>
      <w:r w:rsidR="00764EC1" w:rsidRPr="000C3EAB">
        <w:rPr>
          <w:rFonts w:hint="cs"/>
          <w:b/>
          <w:sz w:val="20"/>
          <w:szCs w:val="20"/>
          <w:rtl/>
          <w:lang w:bidi="ar-DZ"/>
        </w:rPr>
        <w:t>لمواد الهيدروفلوروكربونية</w:t>
      </w:r>
      <w:r w:rsidRPr="000C3EAB">
        <w:rPr>
          <w:b/>
          <w:sz w:val="20"/>
          <w:szCs w:val="20"/>
          <w:rtl/>
          <w:lang w:bidi="ar-DZ"/>
        </w:rPr>
        <w:t xml:space="preserve"> الناتج عن </w:t>
      </w:r>
      <w:r w:rsidRPr="000C3EAB">
        <w:rPr>
          <w:rFonts w:hint="cs"/>
          <w:b/>
          <w:sz w:val="20"/>
          <w:szCs w:val="20"/>
          <w:rtl/>
          <w:lang w:bidi="ar-DZ"/>
        </w:rPr>
        <w:t>إزالة ا</w:t>
      </w:r>
      <w:r w:rsidR="00764EC1" w:rsidRPr="000C3EAB">
        <w:rPr>
          <w:rFonts w:hint="cs"/>
          <w:b/>
          <w:sz w:val="20"/>
          <w:szCs w:val="20"/>
          <w:rtl/>
          <w:lang w:bidi="ar-DZ"/>
        </w:rPr>
        <w:t>ل</w:t>
      </w:r>
      <w:r w:rsidR="002E386A" w:rsidRPr="000C3EAB">
        <w:rPr>
          <w:rFonts w:hint="cs"/>
          <w:b/>
          <w:sz w:val="20"/>
          <w:szCs w:val="20"/>
          <w:rtl/>
          <w:lang w:bidi="ar-DZ"/>
        </w:rPr>
        <w:t>مواد الهيدروكلوروفلوروكربونية</w:t>
      </w:r>
      <w:r w:rsidR="00805282" w:rsidRPr="000C3EAB">
        <w:rPr>
          <w:b/>
          <w:sz w:val="20"/>
          <w:szCs w:val="20"/>
          <w:rtl/>
          <w:lang w:bidi="ar-DZ"/>
        </w:rPr>
        <w:t>.</w:t>
      </w:r>
    </w:p>
    <w:p w14:paraId="5783778F" w14:textId="77777777" w:rsidR="00680E75" w:rsidRPr="000C3EAB" w:rsidRDefault="00680E75" w:rsidP="00680E75">
      <w:pPr>
        <w:pStyle w:val="ListParagraph"/>
        <w:bidi/>
        <w:spacing w:after="240"/>
        <w:ind w:left="0"/>
        <w:contextualSpacing w:val="0"/>
        <w:outlineLvl w:val="0"/>
        <w:rPr>
          <w:b/>
          <w:i/>
          <w:iCs/>
          <w:sz w:val="26"/>
          <w:szCs w:val="26"/>
          <w:rtl/>
          <w:lang w:bidi="ar-EG"/>
        </w:rPr>
      </w:pPr>
      <w:r w:rsidRPr="000C3EAB">
        <w:rPr>
          <w:b/>
          <w:i/>
          <w:iCs/>
          <w:sz w:val="26"/>
          <w:szCs w:val="26"/>
          <w:rtl/>
          <w:lang w:bidi="ar-EG"/>
        </w:rPr>
        <w:t>الأنشطة المقترحة</w:t>
      </w:r>
    </w:p>
    <w:p w14:paraId="757DADFC" w14:textId="1FD34E97" w:rsidR="00A34AD0" w:rsidRPr="000C3EAB" w:rsidRDefault="00A34AD0" w:rsidP="00A95104">
      <w:pPr>
        <w:pStyle w:val="ListParagraph"/>
        <w:numPr>
          <w:ilvl w:val="0"/>
          <w:numId w:val="28"/>
        </w:numPr>
        <w:bidi/>
        <w:spacing w:after="240"/>
        <w:ind w:left="0" w:firstLine="0"/>
        <w:contextualSpacing w:val="0"/>
        <w:outlineLvl w:val="0"/>
        <w:rPr>
          <w:b/>
          <w:sz w:val="26"/>
          <w:szCs w:val="26"/>
          <w:lang w:bidi="ar-DZ"/>
        </w:rPr>
      </w:pPr>
      <w:r w:rsidRPr="000C3EAB">
        <w:rPr>
          <w:b/>
          <w:sz w:val="26"/>
          <w:szCs w:val="26"/>
          <w:rtl/>
          <w:lang w:bidi="ar-EG"/>
        </w:rPr>
        <w:t xml:space="preserve">تركز الأنشطة في المرحلة الأولى </w:t>
      </w:r>
      <w:r w:rsidRPr="000C3EAB">
        <w:rPr>
          <w:b/>
          <w:sz w:val="26"/>
          <w:szCs w:val="26"/>
          <w:rtl/>
        </w:rPr>
        <w:t xml:space="preserve">من </w:t>
      </w:r>
      <w:r w:rsidR="0021405D" w:rsidRPr="000C3EAB">
        <w:rPr>
          <w:b/>
          <w:sz w:val="26"/>
          <w:szCs w:val="26"/>
          <w:rtl/>
        </w:rPr>
        <w:t>خطة التنفيذ بموجب تعديل كيغالي</w:t>
      </w:r>
      <w:r w:rsidRPr="000C3EAB">
        <w:rPr>
          <w:b/>
          <w:sz w:val="26"/>
          <w:szCs w:val="26"/>
          <w:rtl/>
        </w:rPr>
        <w:t xml:space="preserve"> </w:t>
      </w:r>
      <w:r w:rsidRPr="000C3EAB">
        <w:rPr>
          <w:b/>
          <w:sz w:val="26"/>
          <w:szCs w:val="26"/>
          <w:rtl/>
          <w:lang w:bidi="ar-EG"/>
        </w:rPr>
        <w:t xml:space="preserve">على </w:t>
      </w:r>
      <w:r w:rsidR="00A95104" w:rsidRPr="000C3EAB">
        <w:rPr>
          <w:rFonts w:hint="cs"/>
          <w:b/>
          <w:sz w:val="26"/>
          <w:szCs w:val="26"/>
          <w:rtl/>
          <w:lang w:bidi="ar-EG"/>
        </w:rPr>
        <w:t>خفض</w:t>
      </w:r>
      <w:r w:rsidRPr="000C3EAB">
        <w:rPr>
          <w:b/>
          <w:sz w:val="26"/>
          <w:szCs w:val="26"/>
          <w:rtl/>
          <w:lang w:bidi="ar-EG"/>
        </w:rPr>
        <w:t xml:space="preserve"> استخدام </w:t>
      </w:r>
      <w:r w:rsidRPr="000C3EAB">
        <w:rPr>
          <w:rFonts w:hint="cs"/>
          <w:b/>
          <w:sz w:val="26"/>
          <w:szCs w:val="26"/>
          <w:rtl/>
          <w:lang w:bidi="ar-EG"/>
        </w:rPr>
        <w:t>ا</w:t>
      </w:r>
      <w:r w:rsidR="00764EC1" w:rsidRPr="000C3EAB">
        <w:rPr>
          <w:rFonts w:hint="cs"/>
          <w:b/>
          <w:sz w:val="26"/>
          <w:szCs w:val="26"/>
          <w:rtl/>
          <w:lang w:bidi="ar-EG"/>
        </w:rPr>
        <w:t>لمواد الهيدروفلوروكربونية</w:t>
      </w:r>
      <w:r w:rsidRPr="000C3EAB">
        <w:rPr>
          <w:b/>
          <w:sz w:val="26"/>
          <w:szCs w:val="26"/>
          <w:rtl/>
          <w:lang w:bidi="ar-EG"/>
        </w:rPr>
        <w:t xml:space="preserve"> في قطاع</w:t>
      </w:r>
      <w:r w:rsidR="00A95104" w:rsidRPr="000C3EAB">
        <w:rPr>
          <w:rFonts w:hint="cs"/>
          <w:b/>
          <w:sz w:val="26"/>
          <w:szCs w:val="26"/>
          <w:rtl/>
          <w:lang w:bidi="ar-EG"/>
        </w:rPr>
        <w:t>ي</w:t>
      </w:r>
      <w:r w:rsidRPr="000C3EAB">
        <w:rPr>
          <w:b/>
          <w:sz w:val="26"/>
          <w:szCs w:val="26"/>
          <w:rtl/>
          <w:lang w:bidi="ar-EG"/>
        </w:rPr>
        <w:t xml:space="preserve"> </w:t>
      </w:r>
      <w:r w:rsidR="00600EC6" w:rsidRPr="000C3EAB">
        <w:rPr>
          <w:b/>
          <w:sz w:val="26"/>
          <w:szCs w:val="26"/>
          <w:rtl/>
          <w:lang w:bidi="ar-EG"/>
        </w:rPr>
        <w:t>خدمة</w:t>
      </w:r>
      <w:r w:rsidRPr="000C3EAB">
        <w:rPr>
          <w:b/>
          <w:sz w:val="26"/>
          <w:szCs w:val="26"/>
          <w:rtl/>
          <w:lang w:bidi="ar-EG"/>
        </w:rPr>
        <w:t xml:space="preserve"> </w:t>
      </w:r>
      <w:r w:rsidR="003F3127" w:rsidRPr="000C3EAB">
        <w:rPr>
          <w:b/>
          <w:sz w:val="26"/>
          <w:szCs w:val="26"/>
          <w:rtl/>
          <w:lang w:bidi="ar-EG"/>
        </w:rPr>
        <w:t xml:space="preserve">أجهزة </w:t>
      </w:r>
      <w:r w:rsidR="00A95104" w:rsidRPr="000C3EAB">
        <w:rPr>
          <w:rFonts w:hint="cs"/>
          <w:b/>
          <w:sz w:val="26"/>
          <w:szCs w:val="26"/>
          <w:rtl/>
          <w:lang w:bidi="ar-EG"/>
        </w:rPr>
        <w:t>التبريد و</w:t>
      </w:r>
      <w:r w:rsidR="003F3127" w:rsidRPr="000C3EAB">
        <w:rPr>
          <w:b/>
          <w:sz w:val="26"/>
          <w:szCs w:val="26"/>
          <w:rtl/>
          <w:lang w:bidi="ar-EG"/>
        </w:rPr>
        <w:t>تكييف الهواء</w:t>
      </w:r>
      <w:r w:rsidRPr="000C3EAB">
        <w:rPr>
          <w:b/>
          <w:sz w:val="26"/>
          <w:szCs w:val="26"/>
          <w:rtl/>
          <w:lang w:bidi="ar-EG"/>
        </w:rPr>
        <w:t xml:space="preserve"> والتركيب والتجميع المحلي</w:t>
      </w:r>
      <w:r w:rsidR="00A95104" w:rsidRPr="000C3EAB">
        <w:rPr>
          <w:rFonts w:hint="cs"/>
          <w:b/>
          <w:sz w:val="26"/>
          <w:szCs w:val="26"/>
          <w:rtl/>
          <w:lang w:bidi="ar-EG"/>
        </w:rPr>
        <w:t>ين</w:t>
      </w:r>
      <w:r w:rsidRPr="000C3EAB">
        <w:rPr>
          <w:b/>
          <w:sz w:val="26"/>
          <w:szCs w:val="26"/>
          <w:rtl/>
          <w:lang w:bidi="ar-EG"/>
        </w:rPr>
        <w:t xml:space="preserve">، بالإضافة إلى </w:t>
      </w:r>
      <w:r w:rsidR="00A95104" w:rsidRPr="000C3EAB">
        <w:rPr>
          <w:rFonts w:hint="cs"/>
          <w:b/>
          <w:sz w:val="26"/>
          <w:szCs w:val="26"/>
          <w:rtl/>
          <w:lang w:bidi="ar-EG"/>
        </w:rPr>
        <w:t>رصد</w:t>
      </w:r>
      <w:r w:rsidRPr="000C3EAB">
        <w:rPr>
          <w:b/>
          <w:sz w:val="26"/>
          <w:szCs w:val="26"/>
          <w:rtl/>
          <w:lang w:bidi="ar-EG"/>
        </w:rPr>
        <w:t xml:space="preserve"> المشروع </w:t>
      </w:r>
      <w:r w:rsidRPr="000C3EAB">
        <w:rPr>
          <w:b/>
          <w:sz w:val="26"/>
          <w:szCs w:val="26"/>
          <w:rtl/>
          <w:lang w:bidi="ar-DZ"/>
        </w:rPr>
        <w:t>وإدارته</w:t>
      </w:r>
      <w:r w:rsidR="00805282" w:rsidRPr="000C3EAB">
        <w:rPr>
          <w:b/>
          <w:sz w:val="26"/>
          <w:szCs w:val="26"/>
          <w:rtl/>
          <w:lang w:bidi="ar-DZ"/>
        </w:rPr>
        <w:t>.</w:t>
      </w:r>
    </w:p>
    <w:p w14:paraId="4338D851" w14:textId="08D6B68A" w:rsidR="00A34AD0" w:rsidRPr="000C3EAB" w:rsidRDefault="00A95104" w:rsidP="00A95104">
      <w:pPr>
        <w:pStyle w:val="ListParagraph"/>
        <w:numPr>
          <w:ilvl w:val="0"/>
          <w:numId w:val="28"/>
        </w:numPr>
        <w:bidi/>
        <w:spacing w:after="240"/>
        <w:ind w:left="0" w:firstLine="0"/>
        <w:contextualSpacing w:val="0"/>
        <w:outlineLvl w:val="0"/>
        <w:rPr>
          <w:b/>
          <w:sz w:val="26"/>
          <w:szCs w:val="26"/>
        </w:rPr>
      </w:pPr>
      <w:r w:rsidRPr="000C3EAB">
        <w:rPr>
          <w:rFonts w:hint="cs"/>
          <w:b/>
          <w:sz w:val="26"/>
          <w:szCs w:val="26"/>
          <w:rtl/>
          <w:lang w:bidi="ar-DZ"/>
        </w:rPr>
        <w:t>وتتضمن</w:t>
      </w:r>
      <w:r w:rsidR="00A34AD0" w:rsidRPr="000C3EAB">
        <w:rPr>
          <w:b/>
          <w:sz w:val="26"/>
          <w:szCs w:val="26"/>
          <w:rtl/>
        </w:rPr>
        <w:t xml:space="preserve"> استراتيجية قطاع التركيب والتجميع المحلي </w:t>
      </w:r>
      <w:r w:rsidR="00A34AD0" w:rsidRPr="000C3EAB">
        <w:rPr>
          <w:rFonts w:hint="cs"/>
          <w:b/>
          <w:sz w:val="26"/>
          <w:szCs w:val="26"/>
          <w:rtl/>
        </w:rPr>
        <w:t xml:space="preserve">الإزالة الكاملة </w:t>
      </w:r>
      <w:r w:rsidR="00A34AD0" w:rsidRPr="000C3EAB">
        <w:rPr>
          <w:b/>
          <w:sz w:val="26"/>
          <w:szCs w:val="26"/>
          <w:rtl/>
        </w:rPr>
        <w:t xml:space="preserve">من </w:t>
      </w:r>
      <w:r w:rsidR="00A34AD0" w:rsidRPr="000C3EAB">
        <w:rPr>
          <w:rFonts w:hint="cs"/>
          <w:b/>
          <w:sz w:val="26"/>
          <w:szCs w:val="26"/>
          <w:rtl/>
        </w:rPr>
        <w:t>ل</w:t>
      </w:r>
      <w:r w:rsidR="00A34AD0" w:rsidRPr="000C3EAB">
        <w:rPr>
          <w:b/>
          <w:sz w:val="26"/>
          <w:szCs w:val="26"/>
          <w:rtl/>
        </w:rPr>
        <w:t>غازي</w:t>
      </w:r>
      <w:r w:rsidR="00A34AD0" w:rsidRPr="000C3EAB">
        <w:rPr>
          <w:rFonts w:hint="cs"/>
          <w:b/>
          <w:sz w:val="26"/>
          <w:szCs w:val="26"/>
          <w:rtl/>
        </w:rPr>
        <w:t xml:space="preserve"> التبريد</w:t>
      </w:r>
      <w:r w:rsidR="00A34AD0" w:rsidRPr="000C3EAB">
        <w:rPr>
          <w:b/>
          <w:sz w:val="26"/>
          <w:szCs w:val="26"/>
          <w:rtl/>
        </w:rPr>
        <w:t xml:space="preserve"> </w:t>
      </w:r>
      <w:r w:rsidR="00B4744C" w:rsidRPr="000C3EAB">
        <w:rPr>
          <w:sz w:val="26"/>
          <w:szCs w:val="26"/>
        </w:rPr>
        <w:t>HFC</w:t>
      </w:r>
      <w:r w:rsidRPr="000C3EAB">
        <w:rPr>
          <w:sz w:val="26"/>
          <w:szCs w:val="26"/>
        </w:rPr>
        <w:t>-134a</w:t>
      </w:r>
      <w:r w:rsidR="00A34AD0" w:rsidRPr="000C3EAB">
        <w:rPr>
          <w:b/>
          <w:sz w:val="26"/>
          <w:szCs w:val="26"/>
          <w:rtl/>
        </w:rPr>
        <w:t xml:space="preserve"> و</w:t>
      </w:r>
      <w:r w:rsidR="00A34AD0" w:rsidRPr="000C3EAB">
        <w:rPr>
          <w:bCs/>
          <w:sz w:val="26"/>
          <w:szCs w:val="26"/>
        </w:rPr>
        <w:t>R</w:t>
      </w:r>
      <w:r w:rsidR="00D3094F" w:rsidRPr="000C3EAB">
        <w:rPr>
          <w:bCs/>
          <w:sz w:val="26"/>
          <w:szCs w:val="26"/>
        </w:rPr>
        <w:noBreakHyphen/>
      </w:r>
      <w:r w:rsidR="00A34AD0" w:rsidRPr="000C3EAB">
        <w:rPr>
          <w:bCs/>
          <w:sz w:val="26"/>
          <w:szCs w:val="26"/>
        </w:rPr>
        <w:t>410A</w:t>
      </w:r>
      <w:r w:rsidR="00A34AD0" w:rsidRPr="000C3EAB">
        <w:rPr>
          <w:b/>
          <w:sz w:val="26"/>
          <w:szCs w:val="26"/>
          <w:rtl/>
        </w:rPr>
        <w:t xml:space="preserve"> في تطبيقات تكييف الهواء التجارية والصناعية</w:t>
      </w:r>
      <w:r w:rsidR="00805282" w:rsidRPr="000C3EAB">
        <w:rPr>
          <w:b/>
          <w:sz w:val="26"/>
          <w:szCs w:val="26"/>
          <w:rtl/>
        </w:rPr>
        <w:t>.</w:t>
      </w:r>
      <w:r w:rsidR="00756224" w:rsidRPr="000C3EAB">
        <w:rPr>
          <w:b/>
          <w:sz w:val="26"/>
          <w:szCs w:val="26"/>
          <w:rtl/>
        </w:rPr>
        <w:t xml:space="preserve"> </w:t>
      </w:r>
      <w:r w:rsidRPr="000C3EAB">
        <w:rPr>
          <w:rFonts w:hint="cs"/>
          <w:b/>
          <w:sz w:val="26"/>
          <w:szCs w:val="26"/>
          <w:rtl/>
        </w:rPr>
        <w:t>وسيزيل</w:t>
      </w:r>
      <w:r w:rsidR="00A34AD0" w:rsidRPr="000C3EAB">
        <w:rPr>
          <w:b/>
          <w:sz w:val="26"/>
          <w:szCs w:val="26"/>
          <w:rtl/>
        </w:rPr>
        <w:t xml:space="preserve"> المشروع 0</w:t>
      </w:r>
      <w:r w:rsidR="00805282" w:rsidRPr="000C3EAB">
        <w:rPr>
          <w:b/>
          <w:sz w:val="26"/>
          <w:szCs w:val="26"/>
          <w:rtl/>
        </w:rPr>
        <w:t>.</w:t>
      </w:r>
      <w:r w:rsidR="00A34AD0" w:rsidRPr="000C3EAB">
        <w:rPr>
          <w:b/>
          <w:sz w:val="26"/>
          <w:szCs w:val="26"/>
          <w:rtl/>
        </w:rPr>
        <w:t xml:space="preserve">61 طن متري من </w:t>
      </w:r>
      <w:r w:rsidR="00B4744C" w:rsidRPr="000C3EAB">
        <w:rPr>
          <w:sz w:val="26"/>
          <w:szCs w:val="26"/>
        </w:rPr>
        <w:t>HFC</w:t>
      </w:r>
      <w:r w:rsidRPr="000C3EAB">
        <w:rPr>
          <w:sz w:val="26"/>
          <w:szCs w:val="26"/>
        </w:rPr>
        <w:t>-134a</w:t>
      </w:r>
      <w:r w:rsidR="00A34AD0" w:rsidRPr="000C3EAB">
        <w:rPr>
          <w:rFonts w:hint="cs"/>
          <w:b/>
          <w:sz w:val="26"/>
          <w:szCs w:val="26"/>
          <w:rtl/>
        </w:rPr>
        <w:t xml:space="preserve"> و7</w:t>
      </w:r>
      <w:r w:rsidR="00805282" w:rsidRPr="000C3EAB">
        <w:rPr>
          <w:rFonts w:hint="cs"/>
          <w:b/>
          <w:sz w:val="26"/>
          <w:szCs w:val="26"/>
          <w:rtl/>
        </w:rPr>
        <w:t>.</w:t>
      </w:r>
      <w:r w:rsidR="00A34AD0" w:rsidRPr="000C3EAB">
        <w:rPr>
          <w:rFonts w:hint="cs"/>
          <w:b/>
          <w:sz w:val="26"/>
          <w:szCs w:val="26"/>
          <w:rtl/>
        </w:rPr>
        <w:t>38</w:t>
      </w:r>
      <w:r w:rsidR="00A34AD0" w:rsidRPr="000C3EAB">
        <w:rPr>
          <w:b/>
          <w:sz w:val="26"/>
          <w:szCs w:val="26"/>
          <w:rtl/>
        </w:rPr>
        <w:t xml:space="preserve"> طن متري من </w:t>
      </w:r>
      <w:r w:rsidR="00A34AD0" w:rsidRPr="000C3EAB">
        <w:rPr>
          <w:bCs/>
          <w:sz w:val="26"/>
          <w:szCs w:val="26"/>
        </w:rPr>
        <w:t>R-410A</w:t>
      </w:r>
      <w:r w:rsidR="00A34AD0" w:rsidRPr="000C3EAB">
        <w:rPr>
          <w:b/>
          <w:sz w:val="26"/>
          <w:szCs w:val="26"/>
          <w:rtl/>
        </w:rPr>
        <w:t xml:space="preserve"> المستخدمة في شحن المعدات المركبة محليا في الموقع، وسيتم استبدال جميع الوحدات التي س</w:t>
      </w:r>
      <w:r w:rsidR="00D3094F" w:rsidRPr="000C3EAB">
        <w:rPr>
          <w:rFonts w:hint="cs"/>
          <w:b/>
          <w:sz w:val="26"/>
          <w:szCs w:val="26"/>
          <w:rtl/>
        </w:rPr>
        <w:t>ت</w:t>
      </w:r>
      <w:r w:rsidR="00A34AD0" w:rsidRPr="000C3EAB">
        <w:rPr>
          <w:b/>
          <w:sz w:val="26"/>
          <w:szCs w:val="26"/>
          <w:rtl/>
        </w:rPr>
        <w:t xml:space="preserve">تم </w:t>
      </w:r>
      <w:r w:rsidR="00D3094F" w:rsidRPr="000C3EAB">
        <w:rPr>
          <w:rFonts w:hint="cs"/>
          <w:b/>
          <w:sz w:val="26"/>
          <w:szCs w:val="26"/>
          <w:rtl/>
        </w:rPr>
        <w:t>إزالت</w:t>
      </w:r>
      <w:r w:rsidR="00A34AD0" w:rsidRPr="000C3EAB">
        <w:rPr>
          <w:b/>
          <w:sz w:val="26"/>
          <w:szCs w:val="26"/>
          <w:rtl/>
        </w:rPr>
        <w:t xml:space="preserve">ها </w:t>
      </w:r>
      <w:r w:rsidR="00D3094F" w:rsidRPr="000C3EAB">
        <w:rPr>
          <w:rFonts w:hint="cs"/>
          <w:b/>
          <w:sz w:val="26"/>
          <w:szCs w:val="26"/>
          <w:rtl/>
        </w:rPr>
        <w:t xml:space="preserve">والمزودة </w:t>
      </w:r>
      <w:r w:rsidR="00600EC6" w:rsidRPr="000C3EAB">
        <w:rPr>
          <w:b/>
          <w:sz w:val="26"/>
          <w:szCs w:val="26"/>
          <w:rtl/>
        </w:rPr>
        <w:t>نظم</w:t>
      </w:r>
      <w:r w:rsidR="00A34AD0" w:rsidRPr="000C3EAB">
        <w:rPr>
          <w:b/>
          <w:sz w:val="26"/>
          <w:szCs w:val="26"/>
          <w:rtl/>
        </w:rPr>
        <w:t xml:space="preserve"> تستخدم </w:t>
      </w:r>
      <w:r w:rsidR="00D3094F" w:rsidRPr="000C3EAB">
        <w:rPr>
          <w:rFonts w:hint="cs"/>
          <w:b/>
          <w:sz w:val="26"/>
          <w:szCs w:val="26"/>
          <w:rtl/>
        </w:rPr>
        <w:t>غازات</w:t>
      </w:r>
      <w:r w:rsidR="00A34AD0" w:rsidRPr="000C3EAB">
        <w:rPr>
          <w:b/>
          <w:sz w:val="26"/>
          <w:szCs w:val="26"/>
          <w:rtl/>
        </w:rPr>
        <w:t xml:space="preserve"> تبريد بديلة ذات </w:t>
      </w:r>
      <w:r w:rsidR="00D3094F" w:rsidRPr="000C3EAB">
        <w:rPr>
          <w:rFonts w:hint="cs"/>
          <w:b/>
          <w:sz w:val="26"/>
          <w:szCs w:val="26"/>
          <w:rtl/>
        </w:rPr>
        <w:t>قدرة على إحداث</w:t>
      </w:r>
      <w:r w:rsidR="00A34AD0" w:rsidRPr="000C3EAB">
        <w:rPr>
          <w:b/>
          <w:sz w:val="26"/>
          <w:szCs w:val="26"/>
          <w:rtl/>
        </w:rPr>
        <w:t xml:space="preserve"> احترار عالمي أقل من 750</w:t>
      </w:r>
      <w:r w:rsidR="00805282" w:rsidRPr="000C3EAB">
        <w:rPr>
          <w:b/>
          <w:sz w:val="26"/>
          <w:szCs w:val="26"/>
          <w:rtl/>
        </w:rPr>
        <w:t>.</w:t>
      </w:r>
      <w:r w:rsidR="00756224" w:rsidRPr="000C3EAB">
        <w:rPr>
          <w:b/>
          <w:sz w:val="26"/>
          <w:szCs w:val="26"/>
          <w:rtl/>
        </w:rPr>
        <w:t xml:space="preserve"> وي</w:t>
      </w:r>
      <w:r w:rsidR="00A34AD0" w:rsidRPr="000C3EAB">
        <w:rPr>
          <w:b/>
          <w:sz w:val="26"/>
          <w:szCs w:val="26"/>
          <w:rtl/>
        </w:rPr>
        <w:t xml:space="preserve">بين الجدول 8 الأنشطة </w:t>
      </w:r>
      <w:r w:rsidR="00D3094F" w:rsidRPr="000C3EAB">
        <w:rPr>
          <w:rFonts w:hint="cs"/>
          <w:b/>
          <w:sz w:val="26"/>
          <w:szCs w:val="26"/>
          <w:rtl/>
        </w:rPr>
        <w:t>المقررة</w:t>
      </w:r>
      <w:r w:rsidR="00A34AD0" w:rsidRPr="000C3EAB">
        <w:rPr>
          <w:b/>
          <w:sz w:val="26"/>
          <w:szCs w:val="26"/>
          <w:rtl/>
        </w:rPr>
        <w:t xml:space="preserve"> في قطاع التركيب والتجميع المحلي للمرحلة الأولى من </w:t>
      </w:r>
      <w:r w:rsidR="0021405D" w:rsidRPr="000C3EAB">
        <w:rPr>
          <w:b/>
          <w:sz w:val="26"/>
          <w:szCs w:val="26"/>
          <w:rtl/>
        </w:rPr>
        <w:t>خطة التنفيذ بموجب تعديل كيغالي</w:t>
      </w:r>
      <w:r w:rsidR="002F06D0" w:rsidRPr="000C3EAB">
        <w:rPr>
          <w:b/>
          <w:sz w:val="26"/>
          <w:szCs w:val="26"/>
          <w:rtl/>
        </w:rPr>
        <w:t xml:space="preserve"> </w:t>
      </w:r>
      <w:r w:rsidR="00A34AD0" w:rsidRPr="000C3EAB">
        <w:rPr>
          <w:b/>
          <w:sz w:val="26"/>
          <w:szCs w:val="26"/>
          <w:rtl/>
        </w:rPr>
        <w:t>وتفاصيل تكاليفها</w:t>
      </w:r>
      <w:r w:rsidR="00805282" w:rsidRPr="000C3EAB">
        <w:rPr>
          <w:b/>
          <w:sz w:val="26"/>
          <w:szCs w:val="26"/>
          <w:rtl/>
        </w:rPr>
        <w:t>.</w:t>
      </w:r>
    </w:p>
    <w:p w14:paraId="1015694C" w14:textId="031BB6BF" w:rsidR="00A34AD0" w:rsidRPr="000C3EAB" w:rsidRDefault="001F3F25" w:rsidP="002F728D">
      <w:pPr>
        <w:bidi/>
        <w:outlineLvl w:val="0"/>
        <w:rPr>
          <w:bCs/>
          <w:sz w:val="26"/>
          <w:szCs w:val="26"/>
          <w:rtl/>
        </w:rPr>
      </w:pPr>
      <w:r w:rsidRPr="000C3EAB">
        <w:rPr>
          <w:bCs/>
          <w:sz w:val="26"/>
          <w:szCs w:val="26"/>
          <w:rtl/>
        </w:rPr>
        <w:t>الجدول 8</w:t>
      </w:r>
      <w:r w:rsidR="00805282" w:rsidRPr="000C3EAB">
        <w:rPr>
          <w:bCs/>
          <w:sz w:val="26"/>
          <w:szCs w:val="26"/>
          <w:rtl/>
        </w:rPr>
        <w:t>.</w:t>
      </w:r>
      <w:r w:rsidRPr="000C3EAB">
        <w:rPr>
          <w:bCs/>
          <w:sz w:val="26"/>
          <w:szCs w:val="26"/>
          <w:rtl/>
        </w:rPr>
        <w:t xml:space="preserve"> أنشطة </w:t>
      </w:r>
      <w:r w:rsidR="00D3094F" w:rsidRPr="000C3EAB">
        <w:rPr>
          <w:rFonts w:hint="cs"/>
          <w:bCs/>
          <w:sz w:val="26"/>
          <w:szCs w:val="26"/>
          <w:rtl/>
        </w:rPr>
        <w:t>ال</w:t>
      </w:r>
      <w:r w:rsidRPr="000C3EAB">
        <w:rPr>
          <w:bCs/>
          <w:sz w:val="26"/>
          <w:szCs w:val="26"/>
          <w:rtl/>
        </w:rPr>
        <w:t xml:space="preserve">قطاع </w:t>
      </w:r>
      <w:r w:rsidR="00D3094F" w:rsidRPr="000C3EAB">
        <w:rPr>
          <w:rFonts w:hint="cs"/>
          <w:bCs/>
          <w:sz w:val="26"/>
          <w:szCs w:val="26"/>
          <w:rtl/>
        </w:rPr>
        <w:t>الفرعي ل</w:t>
      </w:r>
      <w:r w:rsidRPr="000C3EAB">
        <w:rPr>
          <w:bCs/>
          <w:sz w:val="26"/>
          <w:szCs w:val="26"/>
          <w:rtl/>
        </w:rPr>
        <w:t xml:space="preserve">لتركيب والتجميع المحلي وتكاليفها في المرحلة الأولى من </w:t>
      </w:r>
      <w:r w:rsidR="0021405D" w:rsidRPr="000C3EAB">
        <w:rPr>
          <w:bCs/>
          <w:sz w:val="26"/>
          <w:szCs w:val="26"/>
          <w:rtl/>
          <w:lang w:bidi="ar-SA"/>
        </w:rPr>
        <w:t>خطة التنفيذ بموجب تعديل كيغالي</w:t>
      </w:r>
      <w:r w:rsidRPr="000C3EAB">
        <w:rPr>
          <w:b/>
          <w:sz w:val="26"/>
          <w:szCs w:val="26"/>
          <w:rtl/>
        </w:rPr>
        <w:t xml:space="preserve"> </w:t>
      </w:r>
      <w:r w:rsidRPr="000C3EAB">
        <w:rPr>
          <w:bCs/>
          <w:sz w:val="26"/>
          <w:szCs w:val="26"/>
          <w:rtl/>
        </w:rPr>
        <w:t>ل</w:t>
      </w:r>
      <w:r w:rsidR="00AC46FE" w:rsidRPr="000C3EAB">
        <w:rPr>
          <w:bCs/>
          <w:sz w:val="26"/>
          <w:szCs w:val="26"/>
          <w:rtl/>
        </w:rPr>
        <w:t>عمان</w:t>
      </w:r>
      <w:r w:rsidRPr="000C3EAB">
        <w:rPr>
          <w:bCs/>
          <w:sz w:val="26"/>
          <w:szCs w:val="26"/>
          <w:rtl/>
        </w:rPr>
        <w:t xml:space="preserve"> كما </w:t>
      </w:r>
      <w:r w:rsidR="008534C2" w:rsidRPr="000C3EAB">
        <w:rPr>
          <w:rFonts w:hint="cs"/>
          <w:bCs/>
          <w:sz w:val="26"/>
          <w:szCs w:val="26"/>
          <w:rtl/>
        </w:rPr>
        <w:t>تم تقديمها</w:t>
      </w:r>
    </w:p>
    <w:tbl>
      <w:tblPr>
        <w:tblStyle w:val="TableGrid"/>
        <w:bidiVisual/>
        <w:tblW w:w="9356" w:type="dxa"/>
        <w:tblInd w:w="-5" w:type="dxa"/>
        <w:tblLayout w:type="fixed"/>
        <w:tblLook w:val="04A0" w:firstRow="1" w:lastRow="0" w:firstColumn="1" w:lastColumn="0" w:noHBand="0" w:noVBand="1"/>
      </w:tblPr>
      <w:tblGrid>
        <w:gridCol w:w="6237"/>
        <w:gridCol w:w="993"/>
        <w:gridCol w:w="1063"/>
        <w:gridCol w:w="1063"/>
      </w:tblGrid>
      <w:tr w:rsidR="002F728D" w:rsidRPr="000C3EAB" w14:paraId="3122F647" w14:textId="77777777" w:rsidTr="004F7B6E">
        <w:trPr>
          <w:trHeight w:val="255"/>
          <w:tblHeader/>
        </w:trPr>
        <w:tc>
          <w:tcPr>
            <w:tcW w:w="6237" w:type="dxa"/>
            <w:vMerge w:val="restart"/>
            <w:vAlign w:val="center"/>
          </w:tcPr>
          <w:p w14:paraId="6D95D956" w14:textId="7244D368" w:rsidR="002F728D" w:rsidRPr="000C3EAB" w:rsidRDefault="002F728D" w:rsidP="002F728D">
            <w:pPr>
              <w:bidi/>
              <w:spacing w:before="10" w:after="10"/>
              <w:jc w:val="center"/>
              <w:rPr>
                <w:b/>
                <w:bCs/>
                <w:sz w:val="20"/>
              </w:rPr>
            </w:pPr>
            <w:r w:rsidRPr="000C3EAB">
              <w:rPr>
                <w:b/>
                <w:bCs/>
                <w:sz w:val="20"/>
                <w:rtl/>
              </w:rPr>
              <w:t>النشاط</w:t>
            </w:r>
          </w:p>
        </w:tc>
        <w:tc>
          <w:tcPr>
            <w:tcW w:w="993" w:type="dxa"/>
            <w:vMerge w:val="restart"/>
            <w:vAlign w:val="center"/>
          </w:tcPr>
          <w:p w14:paraId="28BFA69D" w14:textId="5F15D9C3" w:rsidR="002F728D" w:rsidRPr="000C3EAB" w:rsidRDefault="002F728D" w:rsidP="002F728D">
            <w:pPr>
              <w:bidi/>
              <w:spacing w:before="10" w:after="10"/>
              <w:jc w:val="center"/>
              <w:rPr>
                <w:b/>
                <w:bCs/>
                <w:sz w:val="20"/>
              </w:rPr>
            </w:pPr>
            <w:r w:rsidRPr="000C3EAB">
              <w:rPr>
                <w:rFonts w:hint="cs"/>
                <w:b/>
                <w:bCs/>
                <w:sz w:val="20"/>
                <w:rtl/>
              </w:rPr>
              <w:t>الوكالة</w:t>
            </w:r>
          </w:p>
        </w:tc>
        <w:tc>
          <w:tcPr>
            <w:tcW w:w="2126" w:type="dxa"/>
            <w:gridSpan w:val="2"/>
            <w:vAlign w:val="center"/>
          </w:tcPr>
          <w:p w14:paraId="5B679DF0" w14:textId="1D3ECA53" w:rsidR="002F728D" w:rsidRPr="000C3EAB" w:rsidRDefault="002F728D" w:rsidP="002F728D">
            <w:pPr>
              <w:bidi/>
              <w:spacing w:before="10" w:after="10"/>
              <w:jc w:val="center"/>
              <w:rPr>
                <w:b/>
                <w:bCs/>
                <w:sz w:val="20"/>
              </w:rPr>
            </w:pPr>
            <w:r w:rsidRPr="000C3EAB">
              <w:rPr>
                <w:b/>
                <w:bCs/>
                <w:sz w:val="20"/>
                <w:rtl/>
              </w:rPr>
              <w:t xml:space="preserve">التكلفة </w:t>
            </w:r>
            <w:r w:rsidR="00D3094F" w:rsidRPr="000C3EAB">
              <w:rPr>
                <w:b/>
                <w:bCs/>
                <w:sz w:val="20"/>
                <w:rtl/>
              </w:rPr>
              <w:t>(دولار أمريكي)</w:t>
            </w:r>
          </w:p>
        </w:tc>
      </w:tr>
      <w:tr w:rsidR="002F728D" w:rsidRPr="000C3EAB" w14:paraId="09177938" w14:textId="77777777" w:rsidTr="004F7B6E">
        <w:trPr>
          <w:trHeight w:val="255"/>
          <w:tblHeader/>
        </w:trPr>
        <w:tc>
          <w:tcPr>
            <w:tcW w:w="6237" w:type="dxa"/>
            <w:vMerge/>
            <w:vAlign w:val="center"/>
          </w:tcPr>
          <w:p w14:paraId="254EBF76" w14:textId="77777777" w:rsidR="002F728D" w:rsidRPr="000C3EAB" w:rsidRDefault="002F728D" w:rsidP="002F728D">
            <w:pPr>
              <w:bidi/>
              <w:spacing w:before="10" w:after="10"/>
              <w:jc w:val="center"/>
              <w:rPr>
                <w:b/>
                <w:bCs/>
                <w:sz w:val="20"/>
              </w:rPr>
            </w:pPr>
          </w:p>
        </w:tc>
        <w:tc>
          <w:tcPr>
            <w:tcW w:w="993" w:type="dxa"/>
            <w:vMerge/>
            <w:vAlign w:val="center"/>
          </w:tcPr>
          <w:p w14:paraId="5913D826" w14:textId="77777777" w:rsidR="002F728D" w:rsidRPr="000C3EAB" w:rsidRDefault="002F728D" w:rsidP="002F728D">
            <w:pPr>
              <w:bidi/>
              <w:spacing w:before="10" w:after="10"/>
              <w:jc w:val="center"/>
              <w:rPr>
                <w:b/>
                <w:bCs/>
                <w:sz w:val="20"/>
              </w:rPr>
            </w:pPr>
          </w:p>
        </w:tc>
        <w:tc>
          <w:tcPr>
            <w:tcW w:w="1063" w:type="dxa"/>
            <w:vAlign w:val="center"/>
          </w:tcPr>
          <w:p w14:paraId="6958122D" w14:textId="2E323360" w:rsidR="002F728D" w:rsidRPr="000C3EAB" w:rsidRDefault="002F728D" w:rsidP="002F728D">
            <w:pPr>
              <w:bidi/>
              <w:spacing w:before="10" w:after="10"/>
              <w:jc w:val="center"/>
              <w:rPr>
                <w:b/>
                <w:bCs/>
                <w:sz w:val="20"/>
              </w:rPr>
            </w:pPr>
            <w:r w:rsidRPr="000C3EAB">
              <w:rPr>
                <w:b/>
                <w:bCs/>
                <w:sz w:val="20"/>
                <w:rtl/>
              </w:rPr>
              <w:t>الشريحة الأولى</w:t>
            </w:r>
          </w:p>
        </w:tc>
        <w:tc>
          <w:tcPr>
            <w:tcW w:w="1063" w:type="dxa"/>
            <w:vAlign w:val="center"/>
          </w:tcPr>
          <w:p w14:paraId="72BE4985" w14:textId="11DF95FC" w:rsidR="002F728D" w:rsidRPr="000C3EAB" w:rsidRDefault="002F728D" w:rsidP="002F728D">
            <w:pPr>
              <w:bidi/>
              <w:spacing w:before="10" w:after="10"/>
              <w:jc w:val="center"/>
              <w:rPr>
                <w:b/>
                <w:bCs/>
                <w:sz w:val="20"/>
              </w:rPr>
            </w:pPr>
            <w:r w:rsidRPr="000C3EAB">
              <w:rPr>
                <w:b/>
                <w:bCs/>
                <w:sz w:val="20"/>
                <w:rtl/>
              </w:rPr>
              <w:t>المرحلة الأولى</w:t>
            </w:r>
          </w:p>
        </w:tc>
      </w:tr>
      <w:tr w:rsidR="002F728D" w:rsidRPr="000C3EAB" w14:paraId="28BEC8A1" w14:textId="77777777" w:rsidTr="00D3094F">
        <w:trPr>
          <w:trHeight w:val="328"/>
        </w:trPr>
        <w:tc>
          <w:tcPr>
            <w:tcW w:w="6237" w:type="dxa"/>
          </w:tcPr>
          <w:p w14:paraId="6491FD3C" w14:textId="1B7F0E6C" w:rsidR="002F728D" w:rsidRPr="000C3EAB" w:rsidRDefault="00BF1048" w:rsidP="002F728D">
            <w:pPr>
              <w:bidi/>
              <w:spacing w:before="10" w:after="10"/>
              <w:jc w:val="left"/>
              <w:rPr>
                <w:b/>
                <w:color w:val="000000"/>
                <w:sz w:val="20"/>
              </w:rPr>
            </w:pPr>
            <w:r w:rsidRPr="000C3EAB">
              <w:rPr>
                <w:color w:val="000000"/>
                <w:sz w:val="20"/>
                <w:rtl/>
              </w:rPr>
              <w:t xml:space="preserve">إجراء مسح وطني </w:t>
            </w:r>
            <w:r w:rsidR="00D3094F" w:rsidRPr="000C3EAB">
              <w:rPr>
                <w:rFonts w:hint="cs"/>
                <w:color w:val="000000"/>
                <w:sz w:val="20"/>
                <w:rtl/>
              </w:rPr>
              <w:t xml:space="preserve">للقائمين بالتجميع والتركيب </w:t>
            </w:r>
            <w:r w:rsidRPr="000C3EAB">
              <w:rPr>
                <w:color w:val="000000"/>
                <w:sz w:val="20"/>
                <w:rtl/>
              </w:rPr>
              <w:t>لجمع معلومات مفصلة</w:t>
            </w:r>
          </w:p>
        </w:tc>
        <w:tc>
          <w:tcPr>
            <w:tcW w:w="993" w:type="dxa"/>
            <w:vMerge w:val="restart"/>
          </w:tcPr>
          <w:p w14:paraId="4FACC0DC" w14:textId="0D23B25E" w:rsidR="002F728D" w:rsidRPr="000C3EAB" w:rsidRDefault="002F728D" w:rsidP="002F728D">
            <w:pPr>
              <w:bidi/>
              <w:spacing w:before="10" w:after="10"/>
              <w:jc w:val="left"/>
              <w:rPr>
                <w:sz w:val="20"/>
              </w:rPr>
            </w:pPr>
            <w:r w:rsidRPr="000C3EAB">
              <w:rPr>
                <w:rFonts w:hint="cs"/>
                <w:sz w:val="20"/>
                <w:rtl/>
              </w:rPr>
              <w:t>اليونيب</w:t>
            </w:r>
          </w:p>
          <w:p w14:paraId="316F9E80" w14:textId="77777777" w:rsidR="002F728D" w:rsidRPr="000C3EAB" w:rsidRDefault="002F728D" w:rsidP="002F728D">
            <w:pPr>
              <w:bidi/>
              <w:spacing w:before="10" w:after="10"/>
              <w:jc w:val="left"/>
              <w:rPr>
                <w:b/>
                <w:color w:val="000000"/>
                <w:sz w:val="20"/>
              </w:rPr>
            </w:pPr>
          </w:p>
        </w:tc>
        <w:tc>
          <w:tcPr>
            <w:tcW w:w="1063" w:type="dxa"/>
          </w:tcPr>
          <w:p w14:paraId="4F4A4764" w14:textId="7EF4EA78" w:rsidR="002F728D" w:rsidRPr="000C3EAB" w:rsidRDefault="002F728D" w:rsidP="004F7B6E">
            <w:pPr>
              <w:shd w:val="clear" w:color="auto" w:fill="FFFFFF" w:themeFill="background1"/>
              <w:bidi/>
              <w:spacing w:before="10" w:after="10"/>
              <w:jc w:val="left"/>
              <w:rPr>
                <w:b/>
                <w:color w:val="000000"/>
                <w:sz w:val="20"/>
              </w:rPr>
            </w:pPr>
            <w:r w:rsidRPr="000C3EAB">
              <w:rPr>
                <w:sz w:val="20"/>
              </w:rPr>
              <w:t>24,000</w:t>
            </w:r>
          </w:p>
        </w:tc>
        <w:tc>
          <w:tcPr>
            <w:tcW w:w="1063" w:type="dxa"/>
          </w:tcPr>
          <w:p w14:paraId="6FA1AEE0" w14:textId="77777777" w:rsidR="002F728D" w:rsidRPr="000C3EAB" w:rsidRDefault="002F728D" w:rsidP="004F7B6E">
            <w:pPr>
              <w:shd w:val="clear" w:color="auto" w:fill="FFFFFF" w:themeFill="background1"/>
              <w:bidi/>
              <w:spacing w:before="10" w:after="10"/>
              <w:jc w:val="left"/>
              <w:rPr>
                <w:sz w:val="20"/>
              </w:rPr>
            </w:pPr>
            <w:r w:rsidRPr="000C3EAB">
              <w:rPr>
                <w:color w:val="000000"/>
                <w:sz w:val="20"/>
              </w:rPr>
              <w:t>24,000</w:t>
            </w:r>
          </w:p>
        </w:tc>
      </w:tr>
      <w:tr w:rsidR="002F728D" w:rsidRPr="000C3EAB" w14:paraId="675BF777" w14:textId="77777777" w:rsidTr="002F728D">
        <w:trPr>
          <w:trHeight w:val="255"/>
        </w:trPr>
        <w:tc>
          <w:tcPr>
            <w:tcW w:w="6237" w:type="dxa"/>
          </w:tcPr>
          <w:p w14:paraId="3A2388B4" w14:textId="0E320A3E" w:rsidR="002F728D" w:rsidRPr="000C3EAB" w:rsidRDefault="00BF1048" w:rsidP="002F728D">
            <w:pPr>
              <w:bidi/>
              <w:spacing w:before="10" w:after="10"/>
              <w:jc w:val="left"/>
              <w:rPr>
                <w:b/>
                <w:color w:val="000000"/>
                <w:sz w:val="20"/>
              </w:rPr>
            </w:pPr>
            <w:r w:rsidRPr="000C3EAB">
              <w:rPr>
                <w:color w:val="000000"/>
                <w:sz w:val="20"/>
                <w:rtl/>
              </w:rPr>
              <w:t xml:space="preserve">تدريب 20 </w:t>
            </w:r>
            <w:r w:rsidR="00D3094F" w:rsidRPr="000C3EAB">
              <w:rPr>
                <w:rFonts w:hint="cs"/>
                <w:color w:val="000000"/>
                <w:sz w:val="20"/>
                <w:rtl/>
              </w:rPr>
              <w:t>من القائمين بالتجميع والتركيب</w:t>
            </w:r>
            <w:r w:rsidRPr="000C3EAB">
              <w:rPr>
                <w:color w:val="000000"/>
                <w:sz w:val="20"/>
                <w:rtl/>
              </w:rPr>
              <w:t xml:space="preserve"> على ممارسات ال</w:t>
            </w:r>
            <w:r w:rsidR="00600EC6" w:rsidRPr="000C3EAB">
              <w:rPr>
                <w:color w:val="000000"/>
                <w:sz w:val="20"/>
                <w:rtl/>
              </w:rPr>
              <w:t>خدمة</w:t>
            </w:r>
            <w:r w:rsidRPr="000C3EAB">
              <w:rPr>
                <w:color w:val="000000"/>
                <w:sz w:val="20"/>
                <w:rtl/>
              </w:rPr>
              <w:t xml:space="preserve"> الجيدة لأجهزة </w:t>
            </w:r>
            <w:r w:rsidR="00E90F88" w:rsidRPr="000C3EAB">
              <w:rPr>
                <w:color w:val="000000"/>
                <w:sz w:val="20"/>
                <w:rtl/>
              </w:rPr>
              <w:t>التبريد وتكييف الهواء</w:t>
            </w:r>
            <w:r w:rsidRPr="000C3EAB">
              <w:rPr>
                <w:color w:val="000000"/>
                <w:sz w:val="20"/>
                <w:rtl/>
              </w:rPr>
              <w:t xml:space="preserve">، مثل </w:t>
            </w:r>
            <w:r w:rsidR="00D3094F" w:rsidRPr="000C3EAB">
              <w:rPr>
                <w:rFonts w:hint="cs"/>
                <w:color w:val="000000"/>
                <w:sz w:val="20"/>
                <w:rtl/>
              </w:rPr>
              <w:t>المناولة</w:t>
            </w:r>
            <w:r w:rsidRPr="000C3EAB">
              <w:rPr>
                <w:color w:val="000000"/>
                <w:sz w:val="20"/>
                <w:rtl/>
              </w:rPr>
              <w:t xml:space="preserve"> الآمن</w:t>
            </w:r>
            <w:r w:rsidR="00D3094F" w:rsidRPr="000C3EAB">
              <w:rPr>
                <w:rFonts w:hint="cs"/>
                <w:color w:val="000000"/>
                <w:sz w:val="20"/>
                <w:rtl/>
              </w:rPr>
              <w:t>ة</w:t>
            </w:r>
            <w:r w:rsidRPr="000C3EAB">
              <w:rPr>
                <w:color w:val="000000"/>
                <w:sz w:val="20"/>
                <w:rtl/>
              </w:rPr>
              <w:t>، و</w:t>
            </w:r>
            <w:r w:rsidR="00D3094F" w:rsidRPr="000C3EAB">
              <w:rPr>
                <w:rFonts w:hint="cs"/>
                <w:color w:val="000000"/>
                <w:sz w:val="20"/>
                <w:rtl/>
              </w:rPr>
              <w:t>السيطرة على</w:t>
            </w:r>
            <w:r w:rsidRPr="000C3EAB">
              <w:rPr>
                <w:color w:val="000000"/>
                <w:sz w:val="20"/>
                <w:rtl/>
              </w:rPr>
              <w:t xml:space="preserve"> التسرب، و</w:t>
            </w:r>
            <w:r w:rsidR="00F74DB9" w:rsidRPr="000C3EAB">
              <w:rPr>
                <w:color w:val="000000"/>
                <w:sz w:val="20"/>
                <w:rtl/>
              </w:rPr>
              <w:t>كفاءة استخدام الطاقة</w:t>
            </w:r>
            <w:r w:rsidRPr="000C3EAB">
              <w:rPr>
                <w:color w:val="000000"/>
                <w:sz w:val="20"/>
                <w:rtl/>
              </w:rPr>
              <w:t>، و</w:t>
            </w:r>
            <w:r w:rsidR="00E90F88" w:rsidRPr="000C3EAB">
              <w:rPr>
                <w:color w:val="000000"/>
                <w:sz w:val="20"/>
                <w:rtl/>
              </w:rPr>
              <w:t>استرداد</w:t>
            </w:r>
            <w:r w:rsidRPr="000C3EAB">
              <w:rPr>
                <w:color w:val="000000"/>
                <w:sz w:val="20"/>
                <w:rtl/>
              </w:rPr>
              <w:t xml:space="preserve"> غاز</w:t>
            </w:r>
            <w:r w:rsidR="00D3094F" w:rsidRPr="000C3EAB">
              <w:rPr>
                <w:rFonts w:hint="cs"/>
                <w:color w:val="000000"/>
                <w:sz w:val="20"/>
                <w:rtl/>
              </w:rPr>
              <w:t>ات</w:t>
            </w:r>
            <w:r w:rsidRPr="000C3EAB">
              <w:rPr>
                <w:color w:val="000000"/>
                <w:sz w:val="20"/>
                <w:rtl/>
              </w:rPr>
              <w:t xml:space="preserve"> التبريد</w:t>
            </w:r>
          </w:p>
        </w:tc>
        <w:tc>
          <w:tcPr>
            <w:tcW w:w="993" w:type="dxa"/>
            <w:vMerge/>
          </w:tcPr>
          <w:p w14:paraId="00402E6C" w14:textId="77777777" w:rsidR="002F728D" w:rsidRPr="000C3EAB" w:rsidRDefault="002F728D" w:rsidP="002F728D">
            <w:pPr>
              <w:bidi/>
              <w:spacing w:before="10" w:after="10"/>
              <w:jc w:val="left"/>
              <w:rPr>
                <w:b/>
                <w:color w:val="000000"/>
                <w:sz w:val="20"/>
              </w:rPr>
            </w:pPr>
          </w:p>
        </w:tc>
        <w:tc>
          <w:tcPr>
            <w:tcW w:w="1063" w:type="dxa"/>
          </w:tcPr>
          <w:p w14:paraId="39418E39" w14:textId="77777777" w:rsidR="002F728D" w:rsidRPr="000C3EAB" w:rsidRDefault="002F728D" w:rsidP="004F7B6E">
            <w:pPr>
              <w:bidi/>
              <w:spacing w:before="10" w:after="10"/>
              <w:jc w:val="left"/>
              <w:rPr>
                <w:b/>
                <w:color w:val="000000"/>
                <w:sz w:val="20"/>
              </w:rPr>
            </w:pPr>
            <w:r w:rsidRPr="000C3EAB">
              <w:rPr>
                <w:sz w:val="20"/>
              </w:rPr>
              <w:t>0</w:t>
            </w:r>
          </w:p>
        </w:tc>
        <w:tc>
          <w:tcPr>
            <w:tcW w:w="1063" w:type="dxa"/>
          </w:tcPr>
          <w:p w14:paraId="22F9E1E6" w14:textId="77777777" w:rsidR="002F728D" w:rsidRPr="000C3EAB" w:rsidRDefault="002F728D" w:rsidP="004F7B6E">
            <w:pPr>
              <w:bidi/>
              <w:spacing w:before="10" w:after="10"/>
              <w:jc w:val="left"/>
              <w:rPr>
                <w:sz w:val="20"/>
              </w:rPr>
            </w:pPr>
            <w:r w:rsidRPr="000C3EAB">
              <w:rPr>
                <w:color w:val="000000"/>
                <w:sz w:val="20"/>
              </w:rPr>
              <w:t>8,000</w:t>
            </w:r>
          </w:p>
        </w:tc>
      </w:tr>
      <w:tr w:rsidR="002F728D" w:rsidRPr="000C3EAB" w14:paraId="0B917B37" w14:textId="77777777" w:rsidTr="002F728D">
        <w:trPr>
          <w:trHeight w:val="255"/>
        </w:trPr>
        <w:tc>
          <w:tcPr>
            <w:tcW w:w="6237" w:type="dxa"/>
          </w:tcPr>
          <w:p w14:paraId="4E3171F0" w14:textId="127D2A25" w:rsidR="002F728D" w:rsidRPr="000C3EAB" w:rsidRDefault="00D3094F" w:rsidP="002F728D">
            <w:pPr>
              <w:bidi/>
              <w:spacing w:before="10" w:after="10"/>
              <w:jc w:val="left"/>
              <w:rPr>
                <w:b/>
                <w:color w:val="000000"/>
                <w:sz w:val="20"/>
              </w:rPr>
            </w:pPr>
            <w:r w:rsidRPr="000C3EAB">
              <w:rPr>
                <w:rFonts w:hint="cs"/>
                <w:color w:val="000000"/>
                <w:sz w:val="20"/>
                <w:rtl/>
              </w:rPr>
              <w:t>حلقة</w:t>
            </w:r>
            <w:r w:rsidR="00BF1048" w:rsidRPr="000C3EAB">
              <w:rPr>
                <w:color w:val="000000"/>
                <w:sz w:val="20"/>
                <w:rtl/>
              </w:rPr>
              <w:t xml:space="preserve"> عمل توعوية واحدة </w:t>
            </w:r>
            <w:r w:rsidRPr="000C3EAB">
              <w:rPr>
                <w:rFonts w:hint="cs"/>
                <w:color w:val="000000"/>
                <w:sz w:val="20"/>
                <w:rtl/>
              </w:rPr>
              <w:t>للقائمين بالتجميع والتركيب بشأن</w:t>
            </w:r>
            <w:r w:rsidR="00BF1048" w:rsidRPr="000C3EAB">
              <w:rPr>
                <w:color w:val="000000"/>
                <w:sz w:val="20"/>
                <w:rtl/>
              </w:rPr>
              <w:t xml:space="preserve"> أحدث التطورات والت</w:t>
            </w:r>
            <w:r w:rsidRPr="000C3EAB">
              <w:rPr>
                <w:rFonts w:hint="cs"/>
                <w:color w:val="000000"/>
                <w:sz w:val="20"/>
                <w:rtl/>
              </w:rPr>
              <w:t>كنولوج</w:t>
            </w:r>
            <w:r w:rsidR="00BF1048" w:rsidRPr="000C3EAB">
              <w:rPr>
                <w:color w:val="000000"/>
                <w:sz w:val="20"/>
                <w:rtl/>
              </w:rPr>
              <w:t>يات الناشئة في تصنيع و</w:t>
            </w:r>
            <w:r w:rsidR="00600EC6" w:rsidRPr="000C3EAB">
              <w:rPr>
                <w:color w:val="000000"/>
                <w:sz w:val="20"/>
                <w:rtl/>
              </w:rPr>
              <w:t>خدمة</w:t>
            </w:r>
            <w:r w:rsidR="00BF1048" w:rsidRPr="000C3EAB">
              <w:rPr>
                <w:color w:val="000000"/>
                <w:sz w:val="20"/>
                <w:rtl/>
              </w:rPr>
              <w:t xml:space="preserve"> </w:t>
            </w:r>
            <w:r w:rsidR="003F3127" w:rsidRPr="000C3EAB">
              <w:rPr>
                <w:color w:val="000000"/>
                <w:sz w:val="20"/>
                <w:rtl/>
              </w:rPr>
              <w:t>أ</w:t>
            </w:r>
            <w:r w:rsidR="00940F7F" w:rsidRPr="000C3EAB">
              <w:rPr>
                <w:color w:val="000000"/>
                <w:sz w:val="20"/>
                <w:rtl/>
              </w:rPr>
              <w:t>جهزة التبريد وتكييف الهواء</w:t>
            </w:r>
            <w:r w:rsidR="00BF1048" w:rsidRPr="000C3EAB">
              <w:rPr>
                <w:color w:val="000000"/>
                <w:sz w:val="20"/>
                <w:rtl/>
              </w:rPr>
              <w:t xml:space="preserve">، بالتعاون مع </w:t>
            </w:r>
            <w:r w:rsidRPr="000C3EAB">
              <w:rPr>
                <w:rFonts w:hint="cs"/>
                <w:color w:val="000000"/>
                <w:sz w:val="20"/>
                <w:rtl/>
              </w:rPr>
              <w:t>رابطات</w:t>
            </w:r>
            <w:r w:rsidR="00BF1048" w:rsidRPr="000C3EAB">
              <w:rPr>
                <w:color w:val="000000"/>
                <w:sz w:val="20"/>
                <w:rtl/>
              </w:rPr>
              <w:t xml:space="preserve"> </w:t>
            </w:r>
            <w:r w:rsidR="003F3127" w:rsidRPr="000C3EAB">
              <w:rPr>
                <w:color w:val="000000"/>
                <w:sz w:val="20"/>
                <w:rtl/>
              </w:rPr>
              <w:t>أ</w:t>
            </w:r>
            <w:r w:rsidR="00940F7F" w:rsidRPr="000C3EAB">
              <w:rPr>
                <w:color w:val="000000"/>
                <w:sz w:val="20"/>
                <w:rtl/>
              </w:rPr>
              <w:t>جهزة التبريد وتكييف الهواء</w:t>
            </w:r>
          </w:p>
        </w:tc>
        <w:tc>
          <w:tcPr>
            <w:tcW w:w="993" w:type="dxa"/>
            <w:vMerge/>
          </w:tcPr>
          <w:p w14:paraId="59ECD8A1" w14:textId="77777777" w:rsidR="002F728D" w:rsidRPr="000C3EAB" w:rsidRDefault="002F728D" w:rsidP="002F728D">
            <w:pPr>
              <w:bidi/>
              <w:spacing w:before="10" w:after="10"/>
              <w:jc w:val="left"/>
              <w:rPr>
                <w:b/>
                <w:color w:val="000000"/>
                <w:sz w:val="20"/>
              </w:rPr>
            </w:pPr>
          </w:p>
        </w:tc>
        <w:tc>
          <w:tcPr>
            <w:tcW w:w="1063" w:type="dxa"/>
          </w:tcPr>
          <w:p w14:paraId="6E3F8D86" w14:textId="77777777" w:rsidR="002F728D" w:rsidRPr="000C3EAB" w:rsidRDefault="002F728D" w:rsidP="004F7B6E">
            <w:pPr>
              <w:bidi/>
              <w:spacing w:before="10" w:after="10"/>
              <w:jc w:val="left"/>
              <w:rPr>
                <w:b/>
                <w:color w:val="000000"/>
                <w:sz w:val="20"/>
              </w:rPr>
            </w:pPr>
            <w:r w:rsidRPr="000C3EAB">
              <w:rPr>
                <w:sz w:val="20"/>
              </w:rPr>
              <w:t>0</w:t>
            </w:r>
          </w:p>
        </w:tc>
        <w:tc>
          <w:tcPr>
            <w:tcW w:w="1063" w:type="dxa"/>
          </w:tcPr>
          <w:p w14:paraId="1725433F" w14:textId="77777777" w:rsidR="002F728D" w:rsidRPr="000C3EAB" w:rsidRDefault="002F728D" w:rsidP="004F7B6E">
            <w:pPr>
              <w:bidi/>
              <w:spacing w:before="10" w:after="10"/>
              <w:jc w:val="left"/>
              <w:rPr>
                <w:sz w:val="20"/>
              </w:rPr>
            </w:pPr>
            <w:r w:rsidRPr="000C3EAB">
              <w:rPr>
                <w:sz w:val="20"/>
              </w:rPr>
              <w:t>4,693</w:t>
            </w:r>
          </w:p>
        </w:tc>
      </w:tr>
      <w:tr w:rsidR="002F728D" w:rsidRPr="000C3EAB" w14:paraId="4F0CF04A" w14:textId="77777777" w:rsidTr="002F728D">
        <w:trPr>
          <w:trHeight w:val="208"/>
        </w:trPr>
        <w:tc>
          <w:tcPr>
            <w:tcW w:w="6237" w:type="dxa"/>
          </w:tcPr>
          <w:p w14:paraId="6730B0B7" w14:textId="11818AA8" w:rsidR="002F728D" w:rsidRPr="000C3EAB" w:rsidRDefault="00BF1048" w:rsidP="002F728D">
            <w:pPr>
              <w:bidi/>
              <w:spacing w:before="10" w:after="10"/>
              <w:jc w:val="left"/>
              <w:rPr>
                <w:color w:val="000000"/>
                <w:sz w:val="20"/>
              </w:rPr>
            </w:pPr>
            <w:r w:rsidRPr="000C3EAB">
              <w:rPr>
                <w:color w:val="000000"/>
                <w:sz w:val="20"/>
                <w:rtl/>
              </w:rPr>
              <w:lastRenderedPageBreak/>
              <w:t xml:space="preserve">توفير الأدوات والمعدات لعشرين </w:t>
            </w:r>
            <w:r w:rsidR="00D3094F" w:rsidRPr="000C3EAB">
              <w:rPr>
                <w:rFonts w:hint="cs"/>
                <w:color w:val="000000"/>
                <w:sz w:val="20"/>
                <w:rtl/>
              </w:rPr>
              <w:t>من القائمين بالتجميع والتركيب</w:t>
            </w:r>
            <w:r w:rsidRPr="000C3EAB">
              <w:rPr>
                <w:color w:val="000000"/>
                <w:sz w:val="20"/>
                <w:rtl/>
              </w:rPr>
              <w:t>، وسيتم تحديد العدد بعد إجراء المسح</w:t>
            </w:r>
          </w:p>
        </w:tc>
        <w:tc>
          <w:tcPr>
            <w:tcW w:w="993" w:type="dxa"/>
          </w:tcPr>
          <w:p w14:paraId="51F83E1C" w14:textId="0851D661" w:rsidR="002F728D" w:rsidRPr="000C3EAB" w:rsidRDefault="002F728D" w:rsidP="002F728D">
            <w:pPr>
              <w:bidi/>
              <w:spacing w:before="10" w:after="10"/>
              <w:jc w:val="left"/>
              <w:rPr>
                <w:b/>
                <w:color w:val="000000"/>
                <w:sz w:val="20"/>
              </w:rPr>
            </w:pPr>
            <w:r w:rsidRPr="000C3EAB">
              <w:rPr>
                <w:rFonts w:hint="cs"/>
                <w:sz w:val="20"/>
                <w:rtl/>
              </w:rPr>
              <w:t>اليونيدو</w:t>
            </w:r>
          </w:p>
        </w:tc>
        <w:tc>
          <w:tcPr>
            <w:tcW w:w="1063" w:type="dxa"/>
          </w:tcPr>
          <w:p w14:paraId="3B73AC03" w14:textId="77777777" w:rsidR="002F728D" w:rsidRPr="000C3EAB" w:rsidRDefault="002F728D" w:rsidP="004F7B6E">
            <w:pPr>
              <w:bidi/>
              <w:spacing w:before="10" w:after="10"/>
              <w:jc w:val="left"/>
              <w:rPr>
                <w:b/>
                <w:color w:val="000000"/>
                <w:sz w:val="20"/>
              </w:rPr>
            </w:pPr>
            <w:r w:rsidRPr="000C3EAB">
              <w:rPr>
                <w:sz w:val="20"/>
              </w:rPr>
              <w:t>0</w:t>
            </w:r>
          </w:p>
        </w:tc>
        <w:tc>
          <w:tcPr>
            <w:tcW w:w="1063" w:type="dxa"/>
          </w:tcPr>
          <w:p w14:paraId="5F9AC1E2" w14:textId="77777777" w:rsidR="002F728D" w:rsidRPr="000C3EAB" w:rsidRDefault="002F728D" w:rsidP="004F7B6E">
            <w:pPr>
              <w:bidi/>
              <w:spacing w:before="10" w:after="10"/>
              <w:jc w:val="left"/>
              <w:rPr>
                <w:sz w:val="20"/>
              </w:rPr>
            </w:pPr>
            <w:r w:rsidRPr="000C3EAB">
              <w:rPr>
                <w:color w:val="000000"/>
                <w:sz w:val="20"/>
              </w:rPr>
              <w:t>24,000</w:t>
            </w:r>
          </w:p>
        </w:tc>
      </w:tr>
      <w:tr w:rsidR="002F728D" w:rsidRPr="000C3EAB" w14:paraId="756E3022" w14:textId="77777777" w:rsidTr="002F728D">
        <w:trPr>
          <w:trHeight w:val="283"/>
        </w:trPr>
        <w:tc>
          <w:tcPr>
            <w:tcW w:w="7230" w:type="dxa"/>
            <w:gridSpan w:val="2"/>
          </w:tcPr>
          <w:p w14:paraId="3E6B2405" w14:textId="6D781561" w:rsidR="002F728D" w:rsidRPr="000C3EAB" w:rsidRDefault="00D3094F" w:rsidP="002F728D">
            <w:pPr>
              <w:bidi/>
              <w:spacing w:before="10" w:after="10"/>
              <w:jc w:val="left"/>
              <w:rPr>
                <w:b/>
                <w:bCs/>
                <w:color w:val="000000"/>
                <w:sz w:val="20"/>
              </w:rPr>
            </w:pPr>
            <w:r w:rsidRPr="000C3EAB">
              <w:rPr>
                <w:rFonts w:hint="cs"/>
                <w:b/>
                <w:bCs/>
                <w:color w:val="000000"/>
                <w:sz w:val="20"/>
                <w:rtl/>
                <w:lang w:eastAsia="zh-CN"/>
              </w:rPr>
              <w:t>ال</w:t>
            </w:r>
            <w:r w:rsidR="00BF1048" w:rsidRPr="000C3EAB">
              <w:rPr>
                <w:rFonts w:hint="cs"/>
                <w:b/>
                <w:bCs/>
                <w:color w:val="000000"/>
                <w:sz w:val="20"/>
                <w:rtl/>
                <w:lang w:eastAsia="zh-CN"/>
              </w:rPr>
              <w:t>مجموع</w:t>
            </w:r>
            <w:r w:rsidR="00BF1048" w:rsidRPr="000C3EAB">
              <w:rPr>
                <w:b/>
                <w:bCs/>
                <w:color w:val="000000"/>
                <w:sz w:val="20"/>
                <w:rtl/>
                <w:lang w:eastAsia="zh-CN"/>
              </w:rPr>
              <w:t xml:space="preserve"> (التركيب والتجميع المحلي)</w:t>
            </w:r>
          </w:p>
        </w:tc>
        <w:tc>
          <w:tcPr>
            <w:tcW w:w="1063" w:type="dxa"/>
          </w:tcPr>
          <w:p w14:paraId="2F51A531" w14:textId="77777777" w:rsidR="002F728D" w:rsidRPr="000C3EAB" w:rsidRDefault="002F728D" w:rsidP="004F7B6E">
            <w:pPr>
              <w:bidi/>
              <w:spacing w:before="10" w:after="10"/>
              <w:jc w:val="left"/>
              <w:rPr>
                <w:b/>
                <w:bCs/>
                <w:color w:val="000000"/>
                <w:sz w:val="20"/>
              </w:rPr>
            </w:pPr>
            <w:r w:rsidRPr="000C3EAB">
              <w:rPr>
                <w:b/>
                <w:bCs/>
                <w:sz w:val="20"/>
              </w:rPr>
              <w:t>24,000</w:t>
            </w:r>
          </w:p>
        </w:tc>
        <w:tc>
          <w:tcPr>
            <w:tcW w:w="1063" w:type="dxa"/>
          </w:tcPr>
          <w:p w14:paraId="6A3B0651" w14:textId="77777777" w:rsidR="002F728D" w:rsidRPr="000C3EAB" w:rsidRDefault="002F728D" w:rsidP="004F7B6E">
            <w:pPr>
              <w:bidi/>
              <w:spacing w:before="10" w:after="10"/>
              <w:jc w:val="left"/>
              <w:rPr>
                <w:b/>
                <w:bCs/>
                <w:sz w:val="20"/>
              </w:rPr>
            </w:pPr>
            <w:r w:rsidRPr="000C3EAB">
              <w:rPr>
                <w:b/>
                <w:bCs/>
                <w:sz w:val="20"/>
              </w:rPr>
              <w:t>60,693</w:t>
            </w:r>
          </w:p>
        </w:tc>
      </w:tr>
    </w:tbl>
    <w:p w14:paraId="48CECF17" w14:textId="77777777" w:rsidR="00BF3248" w:rsidRPr="000C3EAB" w:rsidRDefault="00BF3248" w:rsidP="00BF3248">
      <w:pPr>
        <w:bidi/>
        <w:spacing w:after="240"/>
        <w:outlineLvl w:val="0"/>
        <w:rPr>
          <w:b/>
          <w:sz w:val="26"/>
          <w:szCs w:val="26"/>
          <w:rtl/>
        </w:rPr>
      </w:pPr>
    </w:p>
    <w:p w14:paraId="1D502746" w14:textId="51666973" w:rsidR="00BF3248" w:rsidRPr="000C3EAB" w:rsidRDefault="00D3094F" w:rsidP="00D3094F">
      <w:pPr>
        <w:pStyle w:val="ListParagraph"/>
        <w:numPr>
          <w:ilvl w:val="0"/>
          <w:numId w:val="28"/>
        </w:numPr>
        <w:bidi/>
        <w:spacing w:after="240"/>
        <w:ind w:left="0" w:firstLine="0"/>
        <w:contextualSpacing w:val="0"/>
        <w:outlineLvl w:val="0"/>
        <w:rPr>
          <w:b/>
          <w:sz w:val="26"/>
          <w:szCs w:val="26"/>
        </w:rPr>
      </w:pPr>
      <w:r w:rsidRPr="000C3EAB">
        <w:rPr>
          <w:rFonts w:hint="cs"/>
          <w:b/>
          <w:sz w:val="26"/>
          <w:szCs w:val="26"/>
          <w:rtl/>
        </w:rPr>
        <w:t>وترد</w:t>
      </w:r>
      <w:r w:rsidR="00BF3248" w:rsidRPr="000C3EAB">
        <w:rPr>
          <w:b/>
          <w:sz w:val="26"/>
          <w:szCs w:val="26"/>
          <w:rtl/>
          <w:lang w:bidi="ar-DZ"/>
        </w:rPr>
        <w:t xml:space="preserve"> الأنشطة في قطاع الخدم</w:t>
      </w:r>
      <w:r w:rsidRPr="000C3EAB">
        <w:rPr>
          <w:rFonts w:hint="cs"/>
          <w:b/>
          <w:sz w:val="26"/>
          <w:szCs w:val="26"/>
          <w:rtl/>
          <w:lang w:bidi="ar-DZ"/>
        </w:rPr>
        <w:t>ة</w:t>
      </w:r>
      <w:r w:rsidR="00BF3248" w:rsidRPr="000C3EAB">
        <w:rPr>
          <w:b/>
          <w:sz w:val="26"/>
          <w:szCs w:val="26"/>
          <w:rtl/>
          <w:lang w:bidi="ar-DZ"/>
        </w:rPr>
        <w:t xml:space="preserve"> المقترحة للتنفيذ في </w:t>
      </w:r>
      <w:r w:rsidR="00BF3248" w:rsidRPr="000C3EAB">
        <w:rPr>
          <w:b/>
          <w:sz w:val="26"/>
          <w:szCs w:val="26"/>
          <w:rtl/>
        </w:rPr>
        <w:t>المرحلة</w:t>
      </w:r>
      <w:r w:rsidR="00BF3248" w:rsidRPr="000C3EAB">
        <w:rPr>
          <w:b/>
          <w:sz w:val="26"/>
          <w:szCs w:val="26"/>
          <w:rtl/>
          <w:lang w:bidi="ar-DZ"/>
        </w:rPr>
        <w:t xml:space="preserve"> الأولى والشريحة الأولى و</w:t>
      </w:r>
      <w:r w:rsidRPr="000C3EAB">
        <w:rPr>
          <w:rFonts w:hint="cs"/>
          <w:b/>
          <w:sz w:val="26"/>
          <w:szCs w:val="26"/>
          <w:rtl/>
          <w:lang w:bidi="ar-DZ"/>
        </w:rPr>
        <w:t>توزيع</w:t>
      </w:r>
      <w:r w:rsidR="00BF3248" w:rsidRPr="000C3EAB">
        <w:rPr>
          <w:b/>
          <w:sz w:val="26"/>
          <w:szCs w:val="26"/>
          <w:rtl/>
          <w:lang w:bidi="ar-DZ"/>
        </w:rPr>
        <w:t xml:space="preserve"> تك</w:t>
      </w:r>
      <w:r w:rsidRPr="000C3EAB">
        <w:rPr>
          <w:rFonts w:hint="cs"/>
          <w:b/>
          <w:sz w:val="26"/>
          <w:szCs w:val="26"/>
          <w:rtl/>
          <w:lang w:bidi="ar-DZ"/>
        </w:rPr>
        <w:t>اليفها</w:t>
      </w:r>
      <w:r w:rsidR="00BF3248" w:rsidRPr="000C3EAB">
        <w:rPr>
          <w:b/>
          <w:sz w:val="26"/>
          <w:szCs w:val="26"/>
          <w:rtl/>
          <w:lang w:bidi="ar-DZ"/>
        </w:rPr>
        <w:t xml:space="preserve"> في الجدول</w:t>
      </w:r>
      <w:r w:rsidRPr="000C3EAB">
        <w:rPr>
          <w:rFonts w:hint="cs"/>
          <w:b/>
          <w:sz w:val="26"/>
          <w:szCs w:val="26"/>
          <w:rtl/>
          <w:lang w:bidi="ar-DZ"/>
        </w:rPr>
        <w:t> </w:t>
      </w:r>
      <w:r w:rsidR="00BF3248" w:rsidRPr="000C3EAB">
        <w:rPr>
          <w:b/>
          <w:sz w:val="26"/>
          <w:szCs w:val="26"/>
          <w:rtl/>
          <w:lang w:bidi="ar-DZ"/>
        </w:rPr>
        <w:t>9</w:t>
      </w:r>
      <w:r w:rsidR="00805282" w:rsidRPr="000C3EAB">
        <w:rPr>
          <w:b/>
          <w:sz w:val="26"/>
          <w:szCs w:val="26"/>
          <w:rtl/>
          <w:lang w:bidi="ar-DZ"/>
        </w:rPr>
        <w:t>.</w:t>
      </w:r>
    </w:p>
    <w:p w14:paraId="49BC26DD" w14:textId="62CF12E0" w:rsidR="00A34AD0" w:rsidRPr="000C3EAB" w:rsidRDefault="006C45A8" w:rsidP="00157E3F">
      <w:pPr>
        <w:keepNext/>
        <w:bidi/>
        <w:outlineLvl w:val="0"/>
        <w:rPr>
          <w:bCs/>
          <w:sz w:val="26"/>
          <w:szCs w:val="26"/>
          <w:rtl/>
        </w:rPr>
      </w:pPr>
      <w:r w:rsidRPr="000C3EAB">
        <w:rPr>
          <w:bCs/>
          <w:sz w:val="26"/>
          <w:szCs w:val="26"/>
          <w:rtl/>
        </w:rPr>
        <w:t>الجدول 9</w:t>
      </w:r>
      <w:r w:rsidR="00805282" w:rsidRPr="000C3EAB">
        <w:rPr>
          <w:bCs/>
          <w:sz w:val="26"/>
          <w:szCs w:val="26"/>
          <w:rtl/>
        </w:rPr>
        <w:t>.</w:t>
      </w:r>
      <w:r w:rsidRPr="000C3EAB">
        <w:rPr>
          <w:bCs/>
          <w:sz w:val="26"/>
          <w:szCs w:val="26"/>
          <w:rtl/>
        </w:rPr>
        <w:t xml:space="preserve"> أنشطة </w:t>
      </w:r>
      <w:r w:rsidR="00157E3F" w:rsidRPr="000C3EAB">
        <w:rPr>
          <w:bCs/>
          <w:sz w:val="26"/>
          <w:szCs w:val="26"/>
          <w:rtl/>
        </w:rPr>
        <w:t>قطاع الخدمة</w:t>
      </w:r>
      <w:r w:rsidRPr="000C3EAB">
        <w:rPr>
          <w:bCs/>
          <w:sz w:val="26"/>
          <w:szCs w:val="26"/>
          <w:rtl/>
        </w:rPr>
        <w:t xml:space="preserve"> وتكاليفها في المرحلة الأولى من </w:t>
      </w:r>
      <w:r w:rsidR="0021405D" w:rsidRPr="000C3EAB">
        <w:rPr>
          <w:bCs/>
          <w:sz w:val="26"/>
          <w:szCs w:val="26"/>
          <w:rtl/>
        </w:rPr>
        <w:t>خطة التنفيذ بموجب تعديل كيغالي</w:t>
      </w:r>
      <w:r w:rsidRPr="000C3EAB">
        <w:rPr>
          <w:b/>
          <w:sz w:val="26"/>
          <w:szCs w:val="26"/>
          <w:rtl/>
        </w:rPr>
        <w:t xml:space="preserve"> </w:t>
      </w:r>
      <w:r w:rsidRPr="000C3EAB">
        <w:rPr>
          <w:bCs/>
          <w:sz w:val="26"/>
          <w:szCs w:val="26"/>
          <w:rtl/>
        </w:rPr>
        <w:t>ل</w:t>
      </w:r>
      <w:r w:rsidR="00AC46FE" w:rsidRPr="000C3EAB">
        <w:rPr>
          <w:bCs/>
          <w:sz w:val="26"/>
          <w:szCs w:val="26"/>
          <w:rtl/>
        </w:rPr>
        <w:t>عمان</w:t>
      </w:r>
      <w:r w:rsidRPr="000C3EAB">
        <w:rPr>
          <w:bCs/>
          <w:sz w:val="26"/>
          <w:szCs w:val="26"/>
          <w:rtl/>
        </w:rPr>
        <w:t xml:space="preserve"> كما </w:t>
      </w:r>
      <w:r w:rsidR="008534C2" w:rsidRPr="000C3EAB">
        <w:rPr>
          <w:rFonts w:hint="cs"/>
          <w:bCs/>
          <w:sz w:val="26"/>
          <w:szCs w:val="26"/>
          <w:rtl/>
        </w:rPr>
        <w:t>تم تقديمها</w:t>
      </w:r>
    </w:p>
    <w:tbl>
      <w:tblPr>
        <w:tblStyle w:val="TableGrid"/>
        <w:bidiVisual/>
        <w:tblW w:w="9351" w:type="dxa"/>
        <w:tblLayout w:type="fixed"/>
        <w:tblLook w:val="04A0" w:firstRow="1" w:lastRow="0" w:firstColumn="1" w:lastColumn="0" w:noHBand="0" w:noVBand="1"/>
      </w:tblPr>
      <w:tblGrid>
        <w:gridCol w:w="6232"/>
        <w:gridCol w:w="993"/>
        <w:gridCol w:w="1063"/>
        <w:gridCol w:w="1063"/>
      </w:tblGrid>
      <w:tr w:rsidR="006C45A8" w:rsidRPr="000C3EAB" w14:paraId="30E94A89" w14:textId="77777777" w:rsidTr="006C45A8">
        <w:trPr>
          <w:trHeight w:val="255"/>
          <w:tblHeader/>
        </w:trPr>
        <w:tc>
          <w:tcPr>
            <w:tcW w:w="6232" w:type="dxa"/>
            <w:vMerge w:val="restart"/>
            <w:vAlign w:val="center"/>
          </w:tcPr>
          <w:p w14:paraId="33A9DEA7" w14:textId="3CAB738A" w:rsidR="006C45A8" w:rsidRPr="000C3EAB" w:rsidRDefault="006C45A8" w:rsidP="00157E3F">
            <w:pPr>
              <w:keepNext/>
              <w:bidi/>
              <w:spacing w:before="10" w:after="10"/>
              <w:jc w:val="center"/>
              <w:rPr>
                <w:b/>
                <w:bCs/>
                <w:sz w:val="20"/>
              </w:rPr>
            </w:pPr>
            <w:r w:rsidRPr="000C3EAB">
              <w:rPr>
                <w:rFonts w:hint="cs"/>
                <w:b/>
                <w:bCs/>
                <w:sz w:val="20"/>
                <w:rtl/>
              </w:rPr>
              <w:t>النشاط</w:t>
            </w:r>
          </w:p>
        </w:tc>
        <w:tc>
          <w:tcPr>
            <w:tcW w:w="993" w:type="dxa"/>
            <w:vMerge w:val="restart"/>
            <w:vAlign w:val="center"/>
          </w:tcPr>
          <w:p w14:paraId="16CF7E91" w14:textId="57155B46" w:rsidR="006C45A8" w:rsidRPr="000C3EAB" w:rsidRDefault="006C45A8" w:rsidP="00157E3F">
            <w:pPr>
              <w:keepNext/>
              <w:bidi/>
              <w:spacing w:before="10" w:after="10"/>
              <w:jc w:val="left"/>
              <w:rPr>
                <w:b/>
                <w:bCs/>
                <w:sz w:val="20"/>
              </w:rPr>
            </w:pPr>
            <w:r w:rsidRPr="000C3EAB">
              <w:rPr>
                <w:rFonts w:hint="cs"/>
                <w:b/>
                <w:bCs/>
                <w:sz w:val="20"/>
                <w:rtl/>
              </w:rPr>
              <w:t>الوكالة</w:t>
            </w:r>
          </w:p>
        </w:tc>
        <w:tc>
          <w:tcPr>
            <w:tcW w:w="2126" w:type="dxa"/>
            <w:gridSpan w:val="2"/>
            <w:vAlign w:val="center"/>
          </w:tcPr>
          <w:p w14:paraId="3137489C" w14:textId="393A1CE1" w:rsidR="006C45A8" w:rsidRPr="000C3EAB" w:rsidRDefault="006C45A8" w:rsidP="00157E3F">
            <w:pPr>
              <w:keepNext/>
              <w:bidi/>
              <w:spacing w:before="10" w:after="10"/>
              <w:jc w:val="center"/>
              <w:rPr>
                <w:b/>
                <w:bCs/>
                <w:sz w:val="20"/>
              </w:rPr>
            </w:pPr>
            <w:r w:rsidRPr="000C3EAB">
              <w:rPr>
                <w:b/>
                <w:bCs/>
                <w:sz w:val="20"/>
                <w:rtl/>
              </w:rPr>
              <w:t xml:space="preserve">التكلفة </w:t>
            </w:r>
            <w:r w:rsidR="00D3094F" w:rsidRPr="000C3EAB">
              <w:rPr>
                <w:b/>
                <w:bCs/>
                <w:sz w:val="20"/>
                <w:rtl/>
              </w:rPr>
              <w:t>(دولار أمريكي)</w:t>
            </w:r>
          </w:p>
        </w:tc>
      </w:tr>
      <w:tr w:rsidR="006C45A8" w:rsidRPr="000C3EAB" w14:paraId="43B2866F" w14:textId="77777777" w:rsidTr="006C45A8">
        <w:trPr>
          <w:trHeight w:val="255"/>
          <w:tblHeader/>
        </w:trPr>
        <w:tc>
          <w:tcPr>
            <w:tcW w:w="6232" w:type="dxa"/>
            <w:vMerge/>
            <w:vAlign w:val="center"/>
          </w:tcPr>
          <w:p w14:paraId="00DD36A6" w14:textId="77777777" w:rsidR="006C45A8" w:rsidRPr="000C3EAB" w:rsidRDefault="006C45A8" w:rsidP="00157E3F">
            <w:pPr>
              <w:keepNext/>
              <w:bidi/>
              <w:spacing w:before="10" w:after="10"/>
              <w:jc w:val="left"/>
              <w:rPr>
                <w:b/>
                <w:bCs/>
                <w:sz w:val="20"/>
              </w:rPr>
            </w:pPr>
          </w:p>
        </w:tc>
        <w:tc>
          <w:tcPr>
            <w:tcW w:w="993" w:type="dxa"/>
            <w:vMerge/>
            <w:vAlign w:val="center"/>
          </w:tcPr>
          <w:p w14:paraId="41863FB8" w14:textId="77777777" w:rsidR="006C45A8" w:rsidRPr="000C3EAB" w:rsidRDefault="006C45A8" w:rsidP="00157E3F">
            <w:pPr>
              <w:keepNext/>
              <w:bidi/>
              <w:spacing w:before="10" w:after="10"/>
              <w:jc w:val="left"/>
              <w:rPr>
                <w:b/>
                <w:bCs/>
                <w:sz w:val="20"/>
              </w:rPr>
            </w:pPr>
          </w:p>
        </w:tc>
        <w:tc>
          <w:tcPr>
            <w:tcW w:w="1063" w:type="dxa"/>
            <w:vAlign w:val="center"/>
          </w:tcPr>
          <w:p w14:paraId="56473F46" w14:textId="53463988" w:rsidR="006C45A8" w:rsidRPr="000C3EAB" w:rsidRDefault="006C45A8" w:rsidP="00157E3F">
            <w:pPr>
              <w:keepNext/>
              <w:bidi/>
              <w:spacing w:before="10" w:after="10"/>
              <w:jc w:val="center"/>
              <w:rPr>
                <w:b/>
                <w:bCs/>
                <w:sz w:val="20"/>
              </w:rPr>
            </w:pPr>
            <w:r w:rsidRPr="000C3EAB">
              <w:rPr>
                <w:b/>
                <w:bCs/>
                <w:sz w:val="20"/>
                <w:rtl/>
              </w:rPr>
              <w:t>الشريحة الأولى</w:t>
            </w:r>
          </w:p>
        </w:tc>
        <w:tc>
          <w:tcPr>
            <w:tcW w:w="1063" w:type="dxa"/>
            <w:vAlign w:val="center"/>
          </w:tcPr>
          <w:p w14:paraId="06534609" w14:textId="27EB7DFF" w:rsidR="006C45A8" w:rsidRPr="000C3EAB" w:rsidRDefault="006C45A8" w:rsidP="00157E3F">
            <w:pPr>
              <w:keepNext/>
              <w:bidi/>
              <w:spacing w:before="10" w:after="10"/>
              <w:jc w:val="center"/>
              <w:rPr>
                <w:b/>
                <w:bCs/>
                <w:sz w:val="20"/>
              </w:rPr>
            </w:pPr>
            <w:r w:rsidRPr="000C3EAB">
              <w:rPr>
                <w:b/>
                <w:bCs/>
                <w:sz w:val="20"/>
                <w:rtl/>
              </w:rPr>
              <w:t>المرحلة الأولى</w:t>
            </w:r>
          </w:p>
        </w:tc>
      </w:tr>
      <w:tr w:rsidR="006C45A8" w:rsidRPr="000C3EAB" w14:paraId="43FF76C8" w14:textId="77777777" w:rsidTr="006C45A8">
        <w:trPr>
          <w:trHeight w:val="255"/>
        </w:trPr>
        <w:tc>
          <w:tcPr>
            <w:tcW w:w="9351" w:type="dxa"/>
            <w:gridSpan w:val="4"/>
            <w:vAlign w:val="center"/>
          </w:tcPr>
          <w:p w14:paraId="32DC2EE3" w14:textId="2409B65C" w:rsidR="006C45A8" w:rsidRPr="000C3EAB" w:rsidRDefault="006C45A8" w:rsidP="00157E3F">
            <w:pPr>
              <w:keepNext/>
              <w:bidi/>
              <w:spacing w:before="10" w:after="10"/>
              <w:jc w:val="center"/>
              <w:rPr>
                <w:sz w:val="20"/>
                <w:lang w:eastAsia="zh-CN"/>
              </w:rPr>
            </w:pPr>
            <w:r w:rsidRPr="000C3EAB">
              <w:rPr>
                <w:b/>
                <w:bCs/>
                <w:sz w:val="20"/>
                <w:rtl/>
              </w:rPr>
              <w:t xml:space="preserve">قطاع </w:t>
            </w:r>
            <w:r w:rsidR="0022045B" w:rsidRPr="000C3EAB">
              <w:rPr>
                <w:b/>
                <w:bCs/>
                <w:sz w:val="20"/>
                <w:rtl/>
              </w:rPr>
              <w:t>خدمة التبريد</w:t>
            </w:r>
            <w:r w:rsidRPr="000C3EAB">
              <w:rPr>
                <w:rFonts w:hint="cs"/>
                <w:b/>
                <w:bCs/>
                <w:sz w:val="20"/>
                <w:rtl/>
              </w:rPr>
              <w:t xml:space="preserve"> وتكييف </w:t>
            </w:r>
            <w:r w:rsidR="00157E3F" w:rsidRPr="000C3EAB">
              <w:rPr>
                <w:rFonts w:hint="cs"/>
                <w:b/>
                <w:bCs/>
                <w:sz w:val="20"/>
                <w:rtl/>
              </w:rPr>
              <w:t>الهواء</w:t>
            </w:r>
          </w:p>
        </w:tc>
      </w:tr>
      <w:tr w:rsidR="006C45A8" w:rsidRPr="000C3EAB" w14:paraId="5DD09B31" w14:textId="77777777" w:rsidTr="006C45A8">
        <w:trPr>
          <w:trHeight w:val="255"/>
        </w:trPr>
        <w:tc>
          <w:tcPr>
            <w:tcW w:w="9351" w:type="dxa"/>
            <w:gridSpan w:val="4"/>
            <w:vAlign w:val="center"/>
          </w:tcPr>
          <w:p w14:paraId="3A7CB8F6" w14:textId="618CE1CC" w:rsidR="006C45A8" w:rsidRPr="000C3EAB" w:rsidRDefault="00054498" w:rsidP="00157E3F">
            <w:pPr>
              <w:keepNext/>
              <w:bidi/>
              <w:spacing w:before="10" w:after="10"/>
              <w:jc w:val="left"/>
              <w:rPr>
                <w:b/>
                <w:bCs/>
                <w:i/>
                <w:iCs/>
                <w:sz w:val="20"/>
                <w:lang w:eastAsia="zh-CN"/>
              </w:rPr>
            </w:pPr>
            <w:r w:rsidRPr="000C3EAB">
              <w:rPr>
                <w:b/>
                <w:bCs/>
                <w:i/>
                <w:iCs/>
                <w:sz w:val="20"/>
                <w:rtl/>
                <w:lang w:eastAsia="zh-CN"/>
              </w:rPr>
              <w:t>وضع السياسات وتنفيذها</w:t>
            </w:r>
          </w:p>
        </w:tc>
      </w:tr>
      <w:tr w:rsidR="006C45A8" w:rsidRPr="000C3EAB" w14:paraId="05A8EF84" w14:textId="77777777" w:rsidTr="006C45A8">
        <w:trPr>
          <w:trHeight w:val="255"/>
        </w:trPr>
        <w:tc>
          <w:tcPr>
            <w:tcW w:w="6232" w:type="dxa"/>
          </w:tcPr>
          <w:p w14:paraId="26DEA13C" w14:textId="72CA1A44" w:rsidR="006C45A8" w:rsidRPr="000C3EAB" w:rsidRDefault="00157E3F" w:rsidP="006C45A8">
            <w:pPr>
              <w:keepLines/>
              <w:shd w:val="clear" w:color="auto" w:fill="FFFFFF" w:themeFill="background1"/>
              <w:bidi/>
              <w:spacing w:before="10" w:after="10"/>
              <w:jc w:val="left"/>
              <w:rPr>
                <w:sz w:val="20"/>
              </w:rPr>
            </w:pPr>
            <w:r w:rsidRPr="000C3EAB">
              <w:rPr>
                <w:rFonts w:hint="cs"/>
                <w:sz w:val="20"/>
                <w:rtl/>
              </w:rPr>
              <w:t>استعراض</w:t>
            </w:r>
            <w:r w:rsidR="006C45A8" w:rsidRPr="000C3EAB">
              <w:rPr>
                <w:sz w:val="20"/>
                <w:rtl/>
              </w:rPr>
              <w:t xml:space="preserve"> السياسات واللوائح الحالية، ووضع إطار قانوني وتنظيمي لدعم </w:t>
            </w:r>
            <w:r w:rsidR="00B34D89" w:rsidRPr="000C3EAB">
              <w:rPr>
                <w:rFonts w:hint="cs"/>
                <w:sz w:val="20"/>
                <w:rtl/>
              </w:rPr>
              <w:t>ا</w:t>
            </w:r>
            <w:r w:rsidR="00764EC1" w:rsidRPr="000C3EAB">
              <w:rPr>
                <w:rFonts w:hint="cs"/>
                <w:sz w:val="20"/>
                <w:rtl/>
              </w:rPr>
              <w:t>ل</w:t>
            </w:r>
            <w:r w:rsidR="002E386A" w:rsidRPr="000C3EAB">
              <w:rPr>
                <w:rFonts w:hint="cs"/>
                <w:sz w:val="20"/>
                <w:rtl/>
              </w:rPr>
              <w:t>تخفيض التدريجي</w:t>
            </w:r>
            <w:r w:rsidR="00B34D89" w:rsidRPr="000C3EAB">
              <w:rPr>
                <w:rFonts w:hint="cs"/>
                <w:sz w:val="20"/>
                <w:rtl/>
              </w:rPr>
              <w:t xml:space="preserve"> ل</w:t>
            </w:r>
            <w:r w:rsidR="00764EC1" w:rsidRPr="000C3EAB">
              <w:rPr>
                <w:rFonts w:hint="cs"/>
                <w:sz w:val="20"/>
                <w:rtl/>
              </w:rPr>
              <w:t>لمواد الهيدروفلوروكربونية</w:t>
            </w:r>
            <w:r w:rsidR="00805282" w:rsidRPr="000C3EAB">
              <w:rPr>
                <w:sz w:val="20"/>
                <w:rtl/>
              </w:rPr>
              <w:t>:</w:t>
            </w:r>
            <w:r w:rsidR="006C45A8" w:rsidRPr="000C3EAB">
              <w:rPr>
                <w:sz w:val="20"/>
              </w:rPr>
              <w:t xml:space="preserve"> </w:t>
            </w:r>
          </w:p>
          <w:p w14:paraId="32D65C51" w14:textId="4285C03F" w:rsidR="00B34D89" w:rsidRPr="000C3EAB" w:rsidRDefault="00B34D89" w:rsidP="00B34D89">
            <w:pPr>
              <w:pStyle w:val="ListParagraph"/>
              <w:keepLines/>
              <w:numPr>
                <w:ilvl w:val="0"/>
                <w:numId w:val="30"/>
              </w:numPr>
              <w:shd w:val="clear" w:color="auto" w:fill="FFFFFF" w:themeFill="background1"/>
              <w:bidi/>
              <w:spacing w:before="10" w:after="10"/>
              <w:ind w:left="317" w:hanging="245"/>
              <w:jc w:val="left"/>
              <w:rPr>
                <w:sz w:val="20"/>
                <w:szCs w:val="20"/>
                <w:lang w:val="en-CA"/>
              </w:rPr>
            </w:pPr>
            <w:r w:rsidRPr="000C3EAB">
              <w:rPr>
                <w:sz w:val="20"/>
                <w:szCs w:val="20"/>
                <w:rtl/>
                <w:lang w:val="en-CA"/>
              </w:rPr>
              <w:t xml:space="preserve">تعزيز نظام </w:t>
            </w:r>
            <w:r w:rsidR="00157E3F" w:rsidRPr="000C3EAB">
              <w:rPr>
                <w:rFonts w:hint="cs"/>
                <w:sz w:val="20"/>
                <w:szCs w:val="20"/>
                <w:rtl/>
                <w:lang w:val="en-CA"/>
              </w:rPr>
              <w:t>ال</w:t>
            </w:r>
            <w:r w:rsidRPr="000C3EAB">
              <w:rPr>
                <w:sz w:val="20"/>
                <w:szCs w:val="20"/>
                <w:rtl/>
                <w:lang w:val="en-CA"/>
              </w:rPr>
              <w:t xml:space="preserve">حصص </w:t>
            </w:r>
            <w:r w:rsidR="00157E3F" w:rsidRPr="000C3EAB">
              <w:rPr>
                <w:rFonts w:hint="cs"/>
                <w:sz w:val="20"/>
                <w:szCs w:val="20"/>
                <w:rtl/>
                <w:lang w:val="en-CA"/>
              </w:rPr>
              <w:t>الخاص ب</w:t>
            </w:r>
            <w:r w:rsidRPr="000C3EAB">
              <w:rPr>
                <w:rFonts w:hint="cs"/>
                <w:sz w:val="20"/>
                <w:szCs w:val="20"/>
                <w:rtl/>
                <w:lang w:val="en-CA"/>
              </w:rPr>
              <w:t>ا</w:t>
            </w:r>
            <w:r w:rsidR="00764EC1" w:rsidRPr="000C3EAB">
              <w:rPr>
                <w:rFonts w:hint="cs"/>
                <w:sz w:val="20"/>
                <w:szCs w:val="20"/>
                <w:rtl/>
                <w:lang w:val="en-CA"/>
              </w:rPr>
              <w:t>لمواد الهيدروفلوروكربونية</w:t>
            </w:r>
            <w:r w:rsidRPr="000C3EAB">
              <w:rPr>
                <w:sz w:val="20"/>
                <w:szCs w:val="20"/>
                <w:rtl/>
                <w:lang w:val="en-CA"/>
              </w:rPr>
              <w:t xml:space="preserve"> و</w:t>
            </w:r>
            <w:r w:rsidR="00157E3F" w:rsidRPr="000C3EAB">
              <w:rPr>
                <w:rFonts w:hint="cs"/>
                <w:sz w:val="20"/>
                <w:szCs w:val="20"/>
                <w:rtl/>
                <w:lang w:val="en-CA"/>
              </w:rPr>
              <w:t>وضع</w:t>
            </w:r>
            <w:r w:rsidRPr="000C3EAB">
              <w:rPr>
                <w:sz w:val="20"/>
                <w:szCs w:val="20"/>
                <w:rtl/>
                <w:lang w:val="en-CA"/>
              </w:rPr>
              <w:t xml:space="preserve"> إجراءات تشغيل </w:t>
            </w:r>
            <w:r w:rsidR="00157E3F" w:rsidRPr="000C3EAB">
              <w:rPr>
                <w:rFonts w:hint="cs"/>
                <w:sz w:val="20"/>
                <w:szCs w:val="20"/>
                <w:rtl/>
                <w:lang w:val="en-CA"/>
              </w:rPr>
              <w:t>موحدة</w:t>
            </w:r>
          </w:p>
          <w:p w14:paraId="7FC17DCB" w14:textId="67274D75" w:rsidR="00B34D89" w:rsidRPr="000C3EAB" w:rsidRDefault="00B34D89" w:rsidP="00B34D89">
            <w:pPr>
              <w:pStyle w:val="ListParagraph"/>
              <w:keepLines/>
              <w:numPr>
                <w:ilvl w:val="0"/>
                <w:numId w:val="30"/>
              </w:numPr>
              <w:shd w:val="clear" w:color="auto" w:fill="FFFFFF" w:themeFill="background1"/>
              <w:bidi/>
              <w:spacing w:before="10" w:after="10"/>
              <w:ind w:left="317" w:hanging="245"/>
              <w:jc w:val="left"/>
              <w:rPr>
                <w:sz w:val="20"/>
                <w:szCs w:val="20"/>
                <w:lang w:val="en-CA" w:eastAsia="zh-CN"/>
              </w:rPr>
            </w:pPr>
            <w:r w:rsidRPr="000C3EAB">
              <w:rPr>
                <w:sz w:val="20"/>
                <w:szCs w:val="20"/>
                <w:rtl/>
                <w:lang w:val="en-CA" w:eastAsia="zh-CN"/>
              </w:rPr>
              <w:t xml:space="preserve">مواصلة </w:t>
            </w:r>
            <w:r w:rsidR="00157E3F" w:rsidRPr="000C3EAB">
              <w:rPr>
                <w:rFonts w:hint="cs"/>
                <w:sz w:val="20"/>
                <w:szCs w:val="20"/>
                <w:rtl/>
                <w:lang w:val="en-CA" w:eastAsia="zh-CN"/>
              </w:rPr>
              <w:t>وضع</w:t>
            </w:r>
            <w:r w:rsidRPr="000C3EAB">
              <w:rPr>
                <w:sz w:val="20"/>
                <w:szCs w:val="20"/>
                <w:rtl/>
                <w:lang w:val="en-CA" w:eastAsia="zh-CN"/>
              </w:rPr>
              <w:t xml:space="preserve"> الإطار التنظيمي لمنع </w:t>
            </w:r>
            <w:r w:rsidR="00157E3F" w:rsidRPr="000C3EAB">
              <w:rPr>
                <w:sz w:val="20"/>
                <w:szCs w:val="20"/>
                <w:rtl/>
                <w:lang w:val="en-CA" w:eastAsia="zh-CN"/>
              </w:rPr>
              <w:t>الاتجار غير المشروع بالم</w:t>
            </w:r>
            <w:r w:rsidR="00764EC1" w:rsidRPr="000C3EAB">
              <w:rPr>
                <w:rFonts w:hint="cs"/>
                <w:sz w:val="20"/>
                <w:szCs w:val="20"/>
                <w:rtl/>
                <w:lang w:val="en-CA" w:eastAsia="zh-CN"/>
              </w:rPr>
              <w:t>واد الهيدروفلوروكربونية</w:t>
            </w:r>
          </w:p>
          <w:p w14:paraId="367A7699" w14:textId="0D97EB05" w:rsidR="00B34D89" w:rsidRPr="000C3EAB" w:rsidRDefault="00B34D89" w:rsidP="00B34D89">
            <w:pPr>
              <w:pStyle w:val="ListParagraph"/>
              <w:keepLines/>
              <w:numPr>
                <w:ilvl w:val="0"/>
                <w:numId w:val="30"/>
              </w:numPr>
              <w:shd w:val="clear" w:color="auto" w:fill="FFFFFF" w:themeFill="background1"/>
              <w:bidi/>
              <w:spacing w:before="10" w:after="10"/>
              <w:ind w:left="317" w:hanging="245"/>
              <w:jc w:val="left"/>
              <w:rPr>
                <w:sz w:val="20"/>
                <w:szCs w:val="20"/>
                <w:lang w:val="en-CA" w:eastAsia="zh-CN"/>
              </w:rPr>
            </w:pPr>
            <w:r w:rsidRPr="000C3EAB">
              <w:rPr>
                <w:sz w:val="20"/>
                <w:szCs w:val="20"/>
                <w:rtl/>
                <w:lang w:val="en-CA" w:eastAsia="zh-CN"/>
              </w:rPr>
              <w:t xml:space="preserve">إدخال وتطبيق حظر </w:t>
            </w:r>
            <w:r w:rsidR="00157E3F" w:rsidRPr="000C3EAB">
              <w:rPr>
                <w:rFonts w:hint="cs"/>
                <w:sz w:val="20"/>
                <w:szCs w:val="20"/>
                <w:rtl/>
                <w:lang w:val="en-CA" w:eastAsia="zh-CN"/>
              </w:rPr>
              <w:t xml:space="preserve">على </w:t>
            </w:r>
            <w:r w:rsidRPr="000C3EAB">
              <w:rPr>
                <w:sz w:val="20"/>
                <w:szCs w:val="20"/>
                <w:rtl/>
                <w:lang w:val="en-CA" w:eastAsia="zh-CN"/>
              </w:rPr>
              <w:t xml:space="preserve">استيراد المعدات الجديدة والمستعملة </w:t>
            </w:r>
            <w:r w:rsidR="00157E3F" w:rsidRPr="000C3EAB">
              <w:rPr>
                <w:sz w:val="20"/>
                <w:szCs w:val="20"/>
                <w:rtl/>
                <w:lang w:val="en-CA" w:eastAsia="zh-CN"/>
              </w:rPr>
              <w:t>القائمة على ال</w:t>
            </w:r>
            <w:r w:rsidR="0021405D" w:rsidRPr="000C3EAB">
              <w:rPr>
                <w:sz w:val="20"/>
                <w:szCs w:val="20"/>
                <w:rtl/>
                <w:lang w:val="en-CA" w:eastAsia="zh-CN"/>
              </w:rPr>
              <w:t>مواد</w:t>
            </w:r>
            <w:r w:rsidR="00764EC1" w:rsidRPr="000C3EAB">
              <w:rPr>
                <w:rFonts w:hint="cs"/>
                <w:sz w:val="20"/>
                <w:szCs w:val="20"/>
                <w:rtl/>
                <w:lang w:val="en-CA" w:eastAsia="zh-CN"/>
              </w:rPr>
              <w:t xml:space="preserve"> الهيدروفلوروكربونية</w:t>
            </w:r>
            <w:r w:rsidRPr="000C3EAB">
              <w:rPr>
                <w:sz w:val="20"/>
                <w:szCs w:val="20"/>
                <w:rtl/>
                <w:lang w:val="en-CA" w:eastAsia="zh-CN"/>
              </w:rPr>
              <w:t xml:space="preserve">، وحظر استخدام </w:t>
            </w:r>
            <w:r w:rsidR="00157E3F" w:rsidRPr="000C3EAB">
              <w:rPr>
                <w:rFonts w:hint="cs"/>
                <w:sz w:val="20"/>
                <w:szCs w:val="20"/>
                <w:rtl/>
                <w:lang w:val="en-CA" w:eastAsia="zh-CN"/>
              </w:rPr>
              <w:t>حاويات</w:t>
            </w:r>
            <w:r w:rsidRPr="000C3EAB">
              <w:rPr>
                <w:sz w:val="20"/>
                <w:szCs w:val="20"/>
                <w:rtl/>
                <w:lang w:val="en-CA" w:eastAsia="zh-CN"/>
              </w:rPr>
              <w:t xml:space="preserve"> </w:t>
            </w:r>
            <w:r w:rsidR="0021405D" w:rsidRPr="000C3EAB">
              <w:rPr>
                <w:sz w:val="20"/>
                <w:szCs w:val="20"/>
                <w:rtl/>
                <w:lang w:val="en-CA" w:eastAsia="zh-CN"/>
              </w:rPr>
              <w:t>المواد</w:t>
            </w:r>
            <w:r w:rsidR="00764EC1" w:rsidRPr="000C3EAB">
              <w:rPr>
                <w:rFonts w:hint="cs"/>
                <w:sz w:val="20"/>
                <w:szCs w:val="20"/>
                <w:rtl/>
                <w:lang w:val="en-CA" w:eastAsia="zh-CN"/>
              </w:rPr>
              <w:t xml:space="preserve"> الهيدروفلوروكربونية</w:t>
            </w:r>
            <w:r w:rsidRPr="000C3EAB">
              <w:rPr>
                <w:sz w:val="20"/>
                <w:szCs w:val="20"/>
                <w:rtl/>
                <w:lang w:val="en-CA" w:eastAsia="zh-CN"/>
              </w:rPr>
              <w:t xml:space="preserve"> غير القابلة لإعادة التعبئة (التي ت</w:t>
            </w:r>
            <w:r w:rsidR="00157E3F" w:rsidRPr="000C3EAB">
              <w:rPr>
                <w:rFonts w:hint="cs"/>
                <w:sz w:val="20"/>
                <w:szCs w:val="20"/>
                <w:rtl/>
                <w:lang w:val="en-CA" w:eastAsia="zh-CN"/>
              </w:rPr>
              <w:t>ُ</w:t>
            </w:r>
            <w:r w:rsidRPr="000C3EAB">
              <w:rPr>
                <w:sz w:val="20"/>
                <w:szCs w:val="20"/>
                <w:rtl/>
                <w:lang w:val="en-CA" w:eastAsia="zh-CN"/>
              </w:rPr>
              <w:t>ستخدم لمرة واحدة)</w:t>
            </w:r>
          </w:p>
          <w:p w14:paraId="6B8B4619" w14:textId="1B14F36A" w:rsidR="006C45A8" w:rsidRPr="000C3EAB" w:rsidRDefault="00B34D89" w:rsidP="00B34D89">
            <w:pPr>
              <w:pStyle w:val="ListParagraph"/>
              <w:keepLines/>
              <w:numPr>
                <w:ilvl w:val="0"/>
                <w:numId w:val="30"/>
              </w:numPr>
              <w:shd w:val="clear" w:color="auto" w:fill="FFFFFF" w:themeFill="background1"/>
              <w:bidi/>
              <w:spacing w:before="10" w:after="10"/>
              <w:ind w:left="317" w:hanging="245"/>
              <w:jc w:val="left"/>
              <w:rPr>
                <w:sz w:val="20"/>
                <w:szCs w:val="20"/>
                <w:lang w:val="en-CA" w:eastAsia="zh-CN"/>
              </w:rPr>
            </w:pPr>
            <w:r w:rsidRPr="000C3EAB">
              <w:rPr>
                <w:sz w:val="20"/>
                <w:szCs w:val="20"/>
                <w:rtl/>
                <w:lang w:val="en-CA" w:eastAsia="zh-CN"/>
              </w:rPr>
              <w:t xml:space="preserve">وضع معيار أو إجراء تشغيل موحد للنقل والتخزين الآمنين </w:t>
            </w:r>
            <w:r w:rsidRPr="000C3EAB">
              <w:rPr>
                <w:rFonts w:hint="cs"/>
                <w:sz w:val="20"/>
                <w:szCs w:val="20"/>
                <w:rtl/>
                <w:lang w:val="en-CA" w:eastAsia="zh-CN"/>
              </w:rPr>
              <w:t>ل</w:t>
            </w:r>
            <w:r w:rsidR="00764EC1" w:rsidRPr="000C3EAB">
              <w:rPr>
                <w:rFonts w:hint="cs"/>
                <w:sz w:val="20"/>
                <w:szCs w:val="20"/>
                <w:rtl/>
                <w:lang w:val="en-CA" w:eastAsia="zh-CN"/>
              </w:rPr>
              <w:t>لمواد الهيدروفلوروكربونية</w:t>
            </w:r>
            <w:r w:rsidRPr="000C3EAB">
              <w:rPr>
                <w:sz w:val="20"/>
                <w:szCs w:val="20"/>
                <w:rtl/>
                <w:lang w:val="en-CA" w:eastAsia="zh-CN"/>
              </w:rPr>
              <w:t xml:space="preserve"> وبدائله</w:t>
            </w:r>
            <w:r w:rsidRPr="000C3EAB">
              <w:rPr>
                <w:rFonts w:hint="cs"/>
                <w:sz w:val="20"/>
                <w:szCs w:val="20"/>
                <w:rtl/>
                <w:lang w:val="en-CA" w:eastAsia="zh-CN"/>
              </w:rPr>
              <w:t>ا</w:t>
            </w:r>
          </w:p>
        </w:tc>
        <w:tc>
          <w:tcPr>
            <w:tcW w:w="993" w:type="dxa"/>
            <w:vMerge w:val="restart"/>
          </w:tcPr>
          <w:p w14:paraId="590D2D22" w14:textId="58ACD5FA" w:rsidR="006C45A8" w:rsidRPr="000C3EAB" w:rsidRDefault="00B34D89" w:rsidP="006C45A8">
            <w:pPr>
              <w:bidi/>
              <w:spacing w:before="10" w:after="10"/>
              <w:jc w:val="left"/>
              <w:rPr>
                <w:sz w:val="20"/>
                <w:lang w:eastAsia="zh-CN"/>
              </w:rPr>
            </w:pPr>
            <w:r w:rsidRPr="000C3EAB">
              <w:rPr>
                <w:rFonts w:hint="cs"/>
                <w:sz w:val="20"/>
                <w:rtl/>
              </w:rPr>
              <w:t>اليونيب</w:t>
            </w:r>
          </w:p>
        </w:tc>
        <w:tc>
          <w:tcPr>
            <w:tcW w:w="1063" w:type="dxa"/>
            <w:noWrap/>
          </w:tcPr>
          <w:p w14:paraId="69895B86" w14:textId="77777777" w:rsidR="006C45A8" w:rsidRPr="000C3EAB" w:rsidRDefault="006C45A8" w:rsidP="004F7B6E">
            <w:pPr>
              <w:bidi/>
              <w:spacing w:before="10" w:after="10"/>
              <w:jc w:val="left"/>
              <w:rPr>
                <w:sz w:val="20"/>
                <w:lang w:eastAsia="zh-CN"/>
              </w:rPr>
            </w:pPr>
            <w:r w:rsidRPr="000C3EAB">
              <w:rPr>
                <w:sz w:val="20"/>
                <w:lang w:eastAsia="zh-CN"/>
              </w:rPr>
              <w:t>75,000</w:t>
            </w:r>
          </w:p>
        </w:tc>
        <w:tc>
          <w:tcPr>
            <w:tcW w:w="1063" w:type="dxa"/>
          </w:tcPr>
          <w:p w14:paraId="55890C47" w14:textId="77777777" w:rsidR="006C45A8" w:rsidRPr="000C3EAB" w:rsidRDefault="006C45A8" w:rsidP="004F7B6E">
            <w:pPr>
              <w:bidi/>
              <w:spacing w:before="10" w:after="10"/>
              <w:jc w:val="left"/>
              <w:rPr>
                <w:sz w:val="20"/>
                <w:lang w:eastAsia="zh-CN"/>
              </w:rPr>
            </w:pPr>
            <w:r w:rsidRPr="000C3EAB">
              <w:rPr>
                <w:sz w:val="20"/>
              </w:rPr>
              <w:t>150,000</w:t>
            </w:r>
          </w:p>
        </w:tc>
      </w:tr>
      <w:tr w:rsidR="006C45A8" w:rsidRPr="000C3EAB" w14:paraId="3D40B8AA" w14:textId="77777777" w:rsidTr="006C45A8">
        <w:trPr>
          <w:trHeight w:val="255"/>
        </w:trPr>
        <w:tc>
          <w:tcPr>
            <w:tcW w:w="6232" w:type="dxa"/>
            <w:hideMark/>
          </w:tcPr>
          <w:p w14:paraId="3CF947C3" w14:textId="353FE63E" w:rsidR="006C45A8" w:rsidRPr="000C3EAB" w:rsidRDefault="00B34D89" w:rsidP="006C45A8">
            <w:pPr>
              <w:bidi/>
              <w:spacing w:before="10" w:after="10"/>
              <w:jc w:val="left"/>
              <w:rPr>
                <w:sz w:val="20"/>
                <w:lang w:eastAsia="zh-CN"/>
              </w:rPr>
            </w:pPr>
            <w:r w:rsidRPr="000C3EAB">
              <w:rPr>
                <w:sz w:val="20"/>
                <w:rtl/>
                <w:lang w:eastAsia="zh-CN"/>
              </w:rPr>
              <w:t xml:space="preserve">استحداث نظام </w:t>
            </w:r>
            <w:r w:rsidR="00157E3F" w:rsidRPr="000C3EAB">
              <w:rPr>
                <w:rFonts w:hint="cs"/>
                <w:sz w:val="20"/>
                <w:rtl/>
                <w:lang w:eastAsia="zh-CN"/>
              </w:rPr>
              <w:t>اعتماد</w:t>
            </w:r>
            <w:r w:rsidRPr="000C3EAB">
              <w:rPr>
                <w:sz w:val="20"/>
                <w:rtl/>
                <w:lang w:eastAsia="zh-CN"/>
              </w:rPr>
              <w:t xml:space="preserve"> إلزامي لمتخصصي </w:t>
            </w:r>
            <w:r w:rsidR="00157E3F" w:rsidRPr="000C3EAB">
              <w:rPr>
                <w:rFonts w:hint="cs"/>
                <w:sz w:val="20"/>
                <w:rtl/>
                <w:lang w:eastAsia="zh-CN"/>
              </w:rPr>
              <w:t xml:space="preserve">التبريد وتكييف الهواء والمؤسسات </w:t>
            </w:r>
            <w:r w:rsidRPr="000C3EAB">
              <w:rPr>
                <w:sz w:val="20"/>
                <w:rtl/>
                <w:lang w:eastAsia="zh-CN"/>
              </w:rPr>
              <w:t xml:space="preserve">لتحسين </w:t>
            </w:r>
            <w:r w:rsidR="00157E3F" w:rsidRPr="000C3EAB">
              <w:rPr>
                <w:rFonts w:hint="cs"/>
                <w:sz w:val="20"/>
                <w:rtl/>
                <w:lang w:eastAsia="zh-CN"/>
              </w:rPr>
              <w:t>ال</w:t>
            </w:r>
            <w:r w:rsidRPr="000C3EAB">
              <w:rPr>
                <w:sz w:val="20"/>
                <w:rtl/>
                <w:lang w:eastAsia="zh-CN"/>
              </w:rPr>
              <w:t xml:space="preserve">خدمة </w:t>
            </w:r>
            <w:r w:rsidR="00157E3F" w:rsidRPr="000C3EAB">
              <w:rPr>
                <w:rFonts w:hint="cs"/>
                <w:sz w:val="20"/>
                <w:rtl/>
                <w:lang w:eastAsia="zh-CN"/>
              </w:rPr>
              <w:t xml:space="preserve">المقدمة إلى </w:t>
            </w:r>
            <w:r w:rsidRPr="000C3EAB">
              <w:rPr>
                <w:sz w:val="20"/>
                <w:rtl/>
                <w:lang w:eastAsia="zh-CN"/>
              </w:rPr>
              <w:t>المستخدمين النهائيين</w:t>
            </w:r>
          </w:p>
        </w:tc>
        <w:tc>
          <w:tcPr>
            <w:tcW w:w="993" w:type="dxa"/>
            <w:vMerge/>
            <w:hideMark/>
          </w:tcPr>
          <w:p w14:paraId="4242CF25" w14:textId="77777777" w:rsidR="006C45A8" w:rsidRPr="000C3EAB" w:rsidRDefault="006C45A8" w:rsidP="006C45A8">
            <w:pPr>
              <w:bidi/>
              <w:spacing w:before="10" w:after="10"/>
              <w:jc w:val="left"/>
              <w:rPr>
                <w:sz w:val="20"/>
                <w:lang w:eastAsia="zh-CN"/>
              </w:rPr>
            </w:pPr>
          </w:p>
        </w:tc>
        <w:tc>
          <w:tcPr>
            <w:tcW w:w="1063" w:type="dxa"/>
            <w:noWrap/>
            <w:hideMark/>
          </w:tcPr>
          <w:p w14:paraId="181186FA" w14:textId="77777777" w:rsidR="006C45A8" w:rsidRPr="000C3EAB" w:rsidRDefault="006C45A8" w:rsidP="004F7B6E">
            <w:pPr>
              <w:bidi/>
              <w:spacing w:before="10" w:after="10"/>
              <w:jc w:val="left"/>
              <w:rPr>
                <w:sz w:val="20"/>
                <w:lang w:eastAsia="zh-CN"/>
              </w:rPr>
            </w:pPr>
            <w:r w:rsidRPr="000C3EAB">
              <w:rPr>
                <w:sz w:val="20"/>
                <w:lang w:eastAsia="zh-CN"/>
              </w:rPr>
              <w:t>25,000</w:t>
            </w:r>
          </w:p>
        </w:tc>
        <w:tc>
          <w:tcPr>
            <w:tcW w:w="1063" w:type="dxa"/>
          </w:tcPr>
          <w:p w14:paraId="7373D1B3" w14:textId="77777777" w:rsidR="006C45A8" w:rsidRPr="000C3EAB" w:rsidRDefault="006C45A8" w:rsidP="004F7B6E">
            <w:pPr>
              <w:bidi/>
              <w:spacing w:before="10" w:after="10"/>
              <w:jc w:val="left"/>
              <w:rPr>
                <w:sz w:val="20"/>
                <w:lang w:eastAsia="zh-CN"/>
              </w:rPr>
            </w:pPr>
            <w:r w:rsidRPr="000C3EAB">
              <w:rPr>
                <w:sz w:val="20"/>
                <w:lang w:eastAsia="zh-CN"/>
              </w:rPr>
              <w:t>25,000</w:t>
            </w:r>
          </w:p>
        </w:tc>
      </w:tr>
      <w:tr w:rsidR="006C45A8" w:rsidRPr="000C3EAB" w14:paraId="1C095C99" w14:textId="77777777" w:rsidTr="006C45A8">
        <w:trPr>
          <w:trHeight w:val="255"/>
        </w:trPr>
        <w:tc>
          <w:tcPr>
            <w:tcW w:w="6232" w:type="dxa"/>
            <w:hideMark/>
          </w:tcPr>
          <w:p w14:paraId="76F91650" w14:textId="4FDFA620" w:rsidR="006C45A8" w:rsidRPr="000C3EAB" w:rsidRDefault="00B34D89" w:rsidP="006C45A8">
            <w:pPr>
              <w:bidi/>
              <w:spacing w:before="10" w:after="10"/>
              <w:jc w:val="left"/>
              <w:rPr>
                <w:sz w:val="20"/>
                <w:lang w:eastAsia="zh-CN"/>
              </w:rPr>
            </w:pPr>
            <w:r w:rsidRPr="000C3EAB">
              <w:rPr>
                <w:sz w:val="20"/>
                <w:rtl/>
                <w:lang w:eastAsia="zh-CN"/>
              </w:rPr>
              <w:t xml:space="preserve">إدراج المعدات </w:t>
            </w:r>
            <w:r w:rsidR="00157E3F" w:rsidRPr="000C3EAB">
              <w:rPr>
                <w:sz w:val="20"/>
                <w:rtl/>
                <w:lang w:eastAsia="zh-CN"/>
              </w:rPr>
              <w:t>القائمة على ال</w:t>
            </w:r>
            <w:r w:rsidR="0021405D" w:rsidRPr="000C3EAB">
              <w:rPr>
                <w:sz w:val="20"/>
                <w:rtl/>
                <w:lang w:eastAsia="zh-CN"/>
              </w:rPr>
              <w:t>مواد</w:t>
            </w:r>
            <w:r w:rsidR="00764EC1" w:rsidRPr="000C3EAB">
              <w:rPr>
                <w:rFonts w:hint="cs"/>
                <w:sz w:val="20"/>
                <w:rtl/>
                <w:lang w:eastAsia="zh-CN"/>
              </w:rPr>
              <w:t xml:space="preserve"> الهيدروفلوروكربونية</w:t>
            </w:r>
            <w:r w:rsidRPr="000C3EAB">
              <w:rPr>
                <w:sz w:val="20"/>
                <w:rtl/>
                <w:lang w:eastAsia="zh-CN"/>
              </w:rPr>
              <w:t xml:space="preserve"> ضمن نطاق نظام فحص التسرب من خلال تدابير قانونية</w:t>
            </w:r>
          </w:p>
        </w:tc>
        <w:tc>
          <w:tcPr>
            <w:tcW w:w="993" w:type="dxa"/>
            <w:vMerge/>
            <w:hideMark/>
          </w:tcPr>
          <w:p w14:paraId="4CDA02FB" w14:textId="77777777" w:rsidR="006C45A8" w:rsidRPr="000C3EAB" w:rsidRDefault="006C45A8" w:rsidP="006C45A8">
            <w:pPr>
              <w:bidi/>
              <w:spacing w:before="10" w:after="10"/>
              <w:jc w:val="left"/>
              <w:rPr>
                <w:sz w:val="20"/>
                <w:lang w:eastAsia="zh-CN"/>
              </w:rPr>
            </w:pPr>
          </w:p>
        </w:tc>
        <w:tc>
          <w:tcPr>
            <w:tcW w:w="1063" w:type="dxa"/>
            <w:noWrap/>
            <w:hideMark/>
          </w:tcPr>
          <w:p w14:paraId="62B14434" w14:textId="77777777" w:rsidR="006C45A8" w:rsidRPr="000C3EAB" w:rsidRDefault="006C45A8" w:rsidP="004F7B6E">
            <w:pPr>
              <w:bidi/>
              <w:spacing w:before="10" w:after="10"/>
              <w:jc w:val="left"/>
              <w:rPr>
                <w:sz w:val="20"/>
                <w:lang w:eastAsia="zh-CN"/>
              </w:rPr>
            </w:pPr>
            <w:r w:rsidRPr="000C3EAB">
              <w:rPr>
                <w:sz w:val="20"/>
                <w:lang w:eastAsia="zh-CN"/>
              </w:rPr>
              <w:t>0</w:t>
            </w:r>
          </w:p>
        </w:tc>
        <w:tc>
          <w:tcPr>
            <w:tcW w:w="1063" w:type="dxa"/>
          </w:tcPr>
          <w:p w14:paraId="459263BE" w14:textId="77777777" w:rsidR="006C45A8" w:rsidRPr="000C3EAB" w:rsidRDefault="006C45A8" w:rsidP="004F7B6E">
            <w:pPr>
              <w:bidi/>
              <w:spacing w:before="10" w:after="10"/>
              <w:jc w:val="left"/>
              <w:rPr>
                <w:sz w:val="20"/>
                <w:lang w:eastAsia="zh-CN"/>
              </w:rPr>
            </w:pPr>
            <w:r w:rsidRPr="000C3EAB">
              <w:rPr>
                <w:sz w:val="20"/>
                <w:lang w:eastAsia="zh-CN"/>
              </w:rPr>
              <w:t>25,000</w:t>
            </w:r>
          </w:p>
        </w:tc>
      </w:tr>
      <w:tr w:rsidR="006C45A8" w:rsidRPr="000C3EAB" w14:paraId="2946F937" w14:textId="77777777" w:rsidTr="006C45A8">
        <w:trPr>
          <w:trHeight w:val="255"/>
        </w:trPr>
        <w:tc>
          <w:tcPr>
            <w:tcW w:w="6232" w:type="dxa"/>
            <w:hideMark/>
          </w:tcPr>
          <w:p w14:paraId="2E3214A0" w14:textId="3D9B0D1F" w:rsidR="006C45A8" w:rsidRPr="000C3EAB" w:rsidRDefault="00157E3F" w:rsidP="006C45A8">
            <w:pPr>
              <w:bidi/>
              <w:spacing w:before="10" w:after="10"/>
              <w:jc w:val="left"/>
              <w:rPr>
                <w:sz w:val="20"/>
                <w:lang w:eastAsia="zh-CN"/>
              </w:rPr>
            </w:pPr>
            <w:r w:rsidRPr="000C3EAB">
              <w:rPr>
                <w:rFonts w:hint="cs"/>
                <w:sz w:val="20"/>
                <w:rtl/>
              </w:rPr>
              <w:t>وضع</w:t>
            </w:r>
            <w:r w:rsidR="00B34D89" w:rsidRPr="000C3EAB">
              <w:rPr>
                <w:sz w:val="20"/>
                <w:rtl/>
              </w:rPr>
              <w:t xml:space="preserve"> إطار قانوني وتنظيمي لضمان </w:t>
            </w:r>
            <w:r w:rsidRPr="000C3EAB">
              <w:rPr>
                <w:rFonts w:hint="cs"/>
                <w:sz w:val="20"/>
                <w:rtl/>
              </w:rPr>
              <w:t>المناولة</w:t>
            </w:r>
            <w:r w:rsidR="00B34D89" w:rsidRPr="000C3EAB">
              <w:rPr>
                <w:sz w:val="20"/>
                <w:rtl/>
              </w:rPr>
              <w:t xml:space="preserve"> الآمن</w:t>
            </w:r>
            <w:r w:rsidRPr="000C3EAB">
              <w:rPr>
                <w:rFonts w:hint="cs"/>
                <w:sz w:val="20"/>
                <w:rtl/>
              </w:rPr>
              <w:t>ة ل</w:t>
            </w:r>
            <w:r w:rsidR="00656706" w:rsidRPr="000C3EAB">
              <w:rPr>
                <w:sz w:val="20"/>
                <w:rtl/>
              </w:rPr>
              <w:t>غازات التبريد</w:t>
            </w:r>
            <w:r w:rsidR="00B34D89" w:rsidRPr="000C3EAB">
              <w:rPr>
                <w:sz w:val="20"/>
                <w:rtl/>
              </w:rPr>
              <w:t xml:space="preserve">، بما في ذلك </w:t>
            </w:r>
            <w:r w:rsidR="00B46010" w:rsidRPr="000C3EAB">
              <w:rPr>
                <w:rFonts w:hint="cs"/>
                <w:sz w:val="20"/>
                <w:rtl/>
              </w:rPr>
              <w:t>ا</w:t>
            </w:r>
            <w:r w:rsidR="00764EC1" w:rsidRPr="000C3EAB">
              <w:rPr>
                <w:rFonts w:hint="cs"/>
                <w:sz w:val="20"/>
                <w:rtl/>
              </w:rPr>
              <w:t>لمواد الهيدروفلوروكربونية</w:t>
            </w:r>
            <w:r w:rsidR="00B34D89" w:rsidRPr="000C3EAB">
              <w:rPr>
                <w:sz w:val="20"/>
                <w:rtl/>
              </w:rPr>
              <w:t xml:space="preserve">، وتخزينها ونقلها طوال دورة حياة إدارة </w:t>
            </w:r>
            <w:r w:rsidR="00656706" w:rsidRPr="000C3EAB">
              <w:rPr>
                <w:sz w:val="20"/>
                <w:rtl/>
              </w:rPr>
              <w:t>غازات التبريد</w:t>
            </w:r>
          </w:p>
        </w:tc>
        <w:tc>
          <w:tcPr>
            <w:tcW w:w="993" w:type="dxa"/>
            <w:vMerge/>
            <w:hideMark/>
          </w:tcPr>
          <w:p w14:paraId="524E1D0F" w14:textId="77777777" w:rsidR="006C45A8" w:rsidRPr="000C3EAB" w:rsidRDefault="006C45A8" w:rsidP="006C45A8">
            <w:pPr>
              <w:bidi/>
              <w:spacing w:before="10" w:after="10"/>
              <w:jc w:val="left"/>
              <w:rPr>
                <w:sz w:val="20"/>
                <w:lang w:eastAsia="zh-CN"/>
              </w:rPr>
            </w:pPr>
          </w:p>
        </w:tc>
        <w:tc>
          <w:tcPr>
            <w:tcW w:w="1063" w:type="dxa"/>
            <w:noWrap/>
            <w:hideMark/>
          </w:tcPr>
          <w:p w14:paraId="19BDA79C" w14:textId="77777777" w:rsidR="006C45A8" w:rsidRPr="000C3EAB" w:rsidRDefault="006C45A8" w:rsidP="004F7B6E">
            <w:pPr>
              <w:bidi/>
              <w:spacing w:before="10" w:after="10"/>
              <w:jc w:val="left"/>
              <w:rPr>
                <w:sz w:val="20"/>
                <w:lang w:eastAsia="zh-CN"/>
              </w:rPr>
            </w:pPr>
            <w:r w:rsidRPr="000C3EAB">
              <w:rPr>
                <w:sz w:val="20"/>
                <w:lang w:eastAsia="zh-CN"/>
              </w:rPr>
              <w:t>0</w:t>
            </w:r>
          </w:p>
        </w:tc>
        <w:tc>
          <w:tcPr>
            <w:tcW w:w="1063" w:type="dxa"/>
          </w:tcPr>
          <w:p w14:paraId="1BD3D960" w14:textId="77777777" w:rsidR="006C45A8" w:rsidRPr="000C3EAB" w:rsidRDefault="006C45A8" w:rsidP="004F7B6E">
            <w:pPr>
              <w:bidi/>
              <w:spacing w:before="10" w:after="10"/>
              <w:jc w:val="left"/>
              <w:rPr>
                <w:sz w:val="20"/>
                <w:lang w:eastAsia="zh-CN"/>
              </w:rPr>
            </w:pPr>
            <w:r w:rsidRPr="000C3EAB">
              <w:rPr>
                <w:sz w:val="20"/>
                <w:lang w:eastAsia="zh-CN"/>
              </w:rPr>
              <w:t>25,000</w:t>
            </w:r>
          </w:p>
        </w:tc>
      </w:tr>
      <w:tr w:rsidR="006C45A8" w:rsidRPr="000C3EAB" w14:paraId="4BEC4904" w14:textId="77777777" w:rsidTr="006C45A8">
        <w:trPr>
          <w:trHeight w:val="255"/>
        </w:trPr>
        <w:tc>
          <w:tcPr>
            <w:tcW w:w="6232" w:type="dxa"/>
            <w:hideMark/>
          </w:tcPr>
          <w:p w14:paraId="22D37572" w14:textId="0807E527" w:rsidR="006C45A8" w:rsidRPr="000C3EAB" w:rsidRDefault="00157E3F" w:rsidP="006C45A8">
            <w:pPr>
              <w:bidi/>
              <w:spacing w:before="10" w:after="10"/>
              <w:jc w:val="left"/>
              <w:rPr>
                <w:sz w:val="20"/>
                <w:lang w:eastAsia="zh-CN"/>
              </w:rPr>
            </w:pPr>
            <w:r w:rsidRPr="000C3EAB">
              <w:rPr>
                <w:rFonts w:hint="cs"/>
                <w:sz w:val="20"/>
                <w:rtl/>
                <w:lang w:eastAsia="zh-CN"/>
              </w:rPr>
              <w:t>وضع</w:t>
            </w:r>
            <w:r w:rsidR="00B46010" w:rsidRPr="000C3EAB">
              <w:rPr>
                <w:sz w:val="20"/>
                <w:rtl/>
                <w:lang w:eastAsia="zh-CN"/>
              </w:rPr>
              <w:t xml:space="preserve"> سياسة/</w:t>
            </w:r>
            <w:r w:rsidRPr="000C3EAB">
              <w:rPr>
                <w:rFonts w:hint="cs"/>
                <w:sz w:val="20"/>
                <w:rtl/>
                <w:lang w:eastAsia="zh-CN"/>
              </w:rPr>
              <w:t>مبادئ توجيهية</w:t>
            </w:r>
            <w:r w:rsidR="00B46010" w:rsidRPr="000C3EAB">
              <w:rPr>
                <w:sz w:val="20"/>
                <w:rtl/>
                <w:lang w:eastAsia="zh-CN"/>
              </w:rPr>
              <w:t xml:space="preserve"> للمشتريات الخضراء لتشجيع استخدام ا</w:t>
            </w:r>
            <w:r w:rsidR="00275F4D" w:rsidRPr="000C3EAB">
              <w:rPr>
                <w:rFonts w:hint="cs"/>
                <w:sz w:val="20"/>
                <w:rtl/>
                <w:lang w:eastAsia="zh-CN"/>
              </w:rPr>
              <w:t>ل</w:t>
            </w:r>
            <w:r w:rsidR="00B46010" w:rsidRPr="000C3EAB">
              <w:rPr>
                <w:sz w:val="20"/>
                <w:rtl/>
                <w:lang w:eastAsia="zh-CN"/>
              </w:rPr>
              <w:t xml:space="preserve">معدات </w:t>
            </w:r>
            <w:r w:rsidR="00275F4D" w:rsidRPr="000C3EAB">
              <w:rPr>
                <w:rFonts w:hint="cs"/>
                <w:sz w:val="20"/>
                <w:rtl/>
                <w:lang w:eastAsia="zh-CN"/>
              </w:rPr>
              <w:t xml:space="preserve">التي تحقق كفاءة استخدام الطاقة والقائمة على تكنولوجيات </w:t>
            </w:r>
            <w:r w:rsidR="00B46010" w:rsidRPr="000C3EAB">
              <w:rPr>
                <w:sz w:val="20"/>
                <w:rtl/>
                <w:lang w:eastAsia="zh-CN"/>
              </w:rPr>
              <w:t xml:space="preserve">بديلة </w:t>
            </w:r>
            <w:r w:rsidR="00940F7F" w:rsidRPr="000C3EAB">
              <w:rPr>
                <w:rFonts w:hint="cs"/>
                <w:sz w:val="20"/>
                <w:rtl/>
                <w:lang w:eastAsia="zh-CN"/>
              </w:rPr>
              <w:t>منخفضة القدرة على</w:t>
            </w:r>
            <w:r w:rsidR="00B46010" w:rsidRPr="000C3EAB">
              <w:rPr>
                <w:rFonts w:hint="cs"/>
                <w:sz w:val="20"/>
                <w:rtl/>
                <w:lang w:eastAsia="zh-CN"/>
              </w:rPr>
              <w:t xml:space="preserve"> إحداث الاحترار العالمي</w:t>
            </w:r>
            <w:r w:rsidR="00B46010" w:rsidRPr="000C3EAB">
              <w:rPr>
                <w:sz w:val="20"/>
                <w:rtl/>
                <w:lang w:eastAsia="zh-CN"/>
              </w:rPr>
              <w:t xml:space="preserve">، وتوفير </w:t>
            </w:r>
            <w:r w:rsidR="00CA3C44" w:rsidRPr="000C3EAB">
              <w:rPr>
                <w:sz w:val="20"/>
                <w:rtl/>
                <w:lang w:eastAsia="zh-CN"/>
              </w:rPr>
              <w:t>الخدمة</w:t>
            </w:r>
            <w:r w:rsidR="00B46010" w:rsidRPr="000C3EAB">
              <w:rPr>
                <w:sz w:val="20"/>
                <w:rtl/>
                <w:lang w:eastAsia="zh-CN"/>
              </w:rPr>
              <w:t xml:space="preserve"> من قبل </w:t>
            </w:r>
            <w:r w:rsidR="00E90F88" w:rsidRPr="000C3EAB">
              <w:rPr>
                <w:sz w:val="20"/>
                <w:rtl/>
                <w:lang w:eastAsia="zh-CN"/>
              </w:rPr>
              <w:t>تقني</w:t>
            </w:r>
            <w:r w:rsidR="00B46010" w:rsidRPr="000C3EAB">
              <w:rPr>
                <w:sz w:val="20"/>
                <w:rtl/>
                <w:lang w:eastAsia="zh-CN"/>
              </w:rPr>
              <w:t xml:space="preserve">ين معتمدين في قطاع </w:t>
            </w:r>
            <w:r w:rsidR="00940F7F" w:rsidRPr="000C3EAB">
              <w:rPr>
                <w:rFonts w:hint="cs"/>
                <w:sz w:val="20"/>
                <w:rtl/>
                <w:lang w:eastAsia="zh-CN"/>
              </w:rPr>
              <w:t>التبريد و</w:t>
            </w:r>
            <w:r w:rsidR="00B46010" w:rsidRPr="000C3EAB">
              <w:rPr>
                <w:sz w:val="20"/>
                <w:rtl/>
                <w:lang w:eastAsia="zh-CN"/>
              </w:rPr>
              <w:t>تكييف الهواء</w:t>
            </w:r>
          </w:p>
        </w:tc>
        <w:tc>
          <w:tcPr>
            <w:tcW w:w="993" w:type="dxa"/>
            <w:vMerge/>
            <w:hideMark/>
          </w:tcPr>
          <w:p w14:paraId="254D4E50" w14:textId="77777777" w:rsidR="006C45A8" w:rsidRPr="000C3EAB" w:rsidRDefault="006C45A8" w:rsidP="006C45A8">
            <w:pPr>
              <w:bidi/>
              <w:spacing w:before="10" w:after="10"/>
              <w:jc w:val="left"/>
              <w:rPr>
                <w:sz w:val="20"/>
                <w:lang w:eastAsia="zh-CN"/>
              </w:rPr>
            </w:pPr>
          </w:p>
        </w:tc>
        <w:tc>
          <w:tcPr>
            <w:tcW w:w="1063" w:type="dxa"/>
            <w:noWrap/>
            <w:hideMark/>
          </w:tcPr>
          <w:p w14:paraId="21C219DF" w14:textId="77777777" w:rsidR="006C45A8" w:rsidRPr="000C3EAB" w:rsidRDefault="006C45A8" w:rsidP="004F7B6E">
            <w:pPr>
              <w:bidi/>
              <w:spacing w:before="10" w:after="10"/>
              <w:jc w:val="left"/>
              <w:rPr>
                <w:sz w:val="20"/>
                <w:lang w:eastAsia="zh-CN"/>
              </w:rPr>
            </w:pPr>
            <w:r w:rsidRPr="000C3EAB">
              <w:rPr>
                <w:sz w:val="20"/>
                <w:lang w:eastAsia="zh-CN"/>
              </w:rPr>
              <w:t>0</w:t>
            </w:r>
          </w:p>
        </w:tc>
        <w:tc>
          <w:tcPr>
            <w:tcW w:w="1063" w:type="dxa"/>
          </w:tcPr>
          <w:p w14:paraId="2E674C71" w14:textId="77777777" w:rsidR="006C45A8" w:rsidRPr="000C3EAB" w:rsidRDefault="006C45A8" w:rsidP="004F7B6E">
            <w:pPr>
              <w:bidi/>
              <w:spacing w:before="10" w:after="10"/>
              <w:jc w:val="left"/>
              <w:rPr>
                <w:sz w:val="20"/>
                <w:lang w:eastAsia="zh-CN"/>
              </w:rPr>
            </w:pPr>
            <w:r w:rsidRPr="000C3EAB">
              <w:rPr>
                <w:sz w:val="20"/>
                <w:lang w:eastAsia="zh-CN"/>
              </w:rPr>
              <w:t>25,000</w:t>
            </w:r>
          </w:p>
        </w:tc>
      </w:tr>
      <w:tr w:rsidR="006C45A8" w:rsidRPr="000C3EAB" w14:paraId="05B17393" w14:textId="77777777" w:rsidTr="006C45A8">
        <w:trPr>
          <w:trHeight w:val="255"/>
        </w:trPr>
        <w:tc>
          <w:tcPr>
            <w:tcW w:w="7225" w:type="dxa"/>
            <w:gridSpan w:val="2"/>
            <w:hideMark/>
          </w:tcPr>
          <w:p w14:paraId="42BA009C" w14:textId="25DD4DD8" w:rsidR="006C45A8" w:rsidRPr="000C3EAB" w:rsidRDefault="00EE6695" w:rsidP="006C45A8">
            <w:pPr>
              <w:bidi/>
              <w:spacing w:before="10" w:after="10"/>
              <w:jc w:val="left"/>
              <w:rPr>
                <w:b/>
                <w:bCs/>
                <w:sz w:val="20"/>
                <w:lang w:eastAsia="zh-CN"/>
              </w:rPr>
            </w:pPr>
            <w:r w:rsidRPr="000C3EAB">
              <w:rPr>
                <w:b/>
                <w:bCs/>
                <w:sz w:val="20"/>
                <w:rtl/>
                <w:lang w:eastAsia="zh-CN"/>
              </w:rPr>
              <w:t>المجموع الفرعي</w:t>
            </w:r>
          </w:p>
        </w:tc>
        <w:tc>
          <w:tcPr>
            <w:tcW w:w="1063" w:type="dxa"/>
            <w:hideMark/>
          </w:tcPr>
          <w:p w14:paraId="74B6388F" w14:textId="77777777" w:rsidR="006C45A8" w:rsidRPr="000C3EAB" w:rsidRDefault="006C45A8" w:rsidP="004F7B6E">
            <w:pPr>
              <w:bidi/>
              <w:spacing w:before="10" w:after="10"/>
              <w:jc w:val="left"/>
              <w:rPr>
                <w:b/>
                <w:bCs/>
                <w:sz w:val="20"/>
                <w:lang w:eastAsia="zh-CN"/>
              </w:rPr>
            </w:pPr>
            <w:r w:rsidRPr="000C3EAB">
              <w:rPr>
                <w:b/>
                <w:bCs/>
                <w:sz w:val="20"/>
                <w:lang w:eastAsia="zh-CN"/>
              </w:rPr>
              <w:t>100,000</w:t>
            </w:r>
          </w:p>
        </w:tc>
        <w:tc>
          <w:tcPr>
            <w:tcW w:w="1063" w:type="dxa"/>
          </w:tcPr>
          <w:p w14:paraId="0DA4C8A1" w14:textId="77777777" w:rsidR="006C45A8" w:rsidRPr="000C3EAB" w:rsidRDefault="006C45A8" w:rsidP="004F7B6E">
            <w:pPr>
              <w:bidi/>
              <w:spacing w:before="10" w:after="10"/>
              <w:jc w:val="left"/>
              <w:rPr>
                <w:b/>
                <w:bCs/>
                <w:sz w:val="20"/>
                <w:lang w:eastAsia="zh-CN"/>
              </w:rPr>
            </w:pPr>
            <w:r w:rsidRPr="000C3EAB">
              <w:rPr>
                <w:b/>
                <w:bCs/>
                <w:sz w:val="20"/>
                <w:lang w:eastAsia="zh-CN"/>
              </w:rPr>
              <w:t>250,000</w:t>
            </w:r>
          </w:p>
        </w:tc>
      </w:tr>
      <w:tr w:rsidR="006C45A8" w:rsidRPr="000C3EAB" w14:paraId="682EE90D" w14:textId="77777777" w:rsidTr="006C45A8">
        <w:trPr>
          <w:trHeight w:val="255"/>
        </w:trPr>
        <w:tc>
          <w:tcPr>
            <w:tcW w:w="9351" w:type="dxa"/>
            <w:gridSpan w:val="4"/>
            <w:vAlign w:val="center"/>
            <w:hideMark/>
          </w:tcPr>
          <w:p w14:paraId="03AB92E4" w14:textId="57BBF9C4" w:rsidR="006C45A8" w:rsidRPr="000C3EAB" w:rsidRDefault="00EE6695" w:rsidP="006C45A8">
            <w:pPr>
              <w:bidi/>
              <w:spacing w:before="10" w:after="10"/>
              <w:jc w:val="left"/>
              <w:rPr>
                <w:b/>
                <w:bCs/>
                <w:i/>
                <w:iCs/>
                <w:sz w:val="20"/>
                <w:lang w:eastAsia="zh-CN"/>
              </w:rPr>
            </w:pPr>
            <w:r w:rsidRPr="000C3EAB">
              <w:rPr>
                <w:b/>
                <w:bCs/>
                <w:i/>
                <w:iCs/>
                <w:sz w:val="20"/>
                <w:rtl/>
                <w:lang w:eastAsia="zh-CN"/>
              </w:rPr>
              <w:t>تدريب موظفي الجمارك والمستوردين ووكلاء التخليص الجمركي</w:t>
            </w:r>
          </w:p>
        </w:tc>
      </w:tr>
      <w:tr w:rsidR="006C45A8" w:rsidRPr="000C3EAB" w14:paraId="4A6AAA05" w14:textId="77777777" w:rsidTr="006C45A8">
        <w:trPr>
          <w:trHeight w:val="255"/>
        </w:trPr>
        <w:tc>
          <w:tcPr>
            <w:tcW w:w="6232" w:type="dxa"/>
            <w:hideMark/>
          </w:tcPr>
          <w:p w14:paraId="6AAF88B6" w14:textId="16A51640" w:rsidR="006C45A8" w:rsidRPr="000C3EAB" w:rsidRDefault="00912298" w:rsidP="006C45A8">
            <w:pPr>
              <w:bidi/>
              <w:spacing w:before="10" w:after="10"/>
              <w:jc w:val="left"/>
              <w:rPr>
                <w:sz w:val="20"/>
                <w:lang w:eastAsia="zh-CN"/>
              </w:rPr>
            </w:pPr>
            <w:r w:rsidRPr="000C3EAB">
              <w:rPr>
                <w:sz w:val="20"/>
                <w:rtl/>
                <w:lang w:eastAsia="zh-CN"/>
              </w:rPr>
              <w:t xml:space="preserve">تحديث </w:t>
            </w:r>
            <w:r w:rsidR="00940F7F" w:rsidRPr="000C3EAB">
              <w:rPr>
                <w:rFonts w:hint="cs"/>
                <w:sz w:val="20"/>
                <w:rtl/>
                <w:lang w:eastAsia="zh-CN"/>
              </w:rPr>
              <w:t>ال</w:t>
            </w:r>
            <w:r w:rsidRPr="000C3EAB">
              <w:rPr>
                <w:sz w:val="20"/>
                <w:rtl/>
                <w:lang w:eastAsia="zh-CN"/>
              </w:rPr>
              <w:t xml:space="preserve">مناهج </w:t>
            </w:r>
            <w:r w:rsidR="00940F7F" w:rsidRPr="000C3EAB">
              <w:rPr>
                <w:rFonts w:hint="cs"/>
                <w:sz w:val="20"/>
                <w:rtl/>
                <w:lang w:eastAsia="zh-CN"/>
              </w:rPr>
              <w:t>التعليمية ل</w:t>
            </w:r>
            <w:r w:rsidRPr="000C3EAB">
              <w:rPr>
                <w:sz w:val="20"/>
                <w:rtl/>
                <w:lang w:eastAsia="zh-CN"/>
              </w:rPr>
              <w:t xml:space="preserve">معاهد التدريب الجمركي لتشمل </w:t>
            </w:r>
            <w:r w:rsidRPr="000C3EAB">
              <w:rPr>
                <w:rFonts w:hint="cs"/>
                <w:sz w:val="20"/>
                <w:rtl/>
                <w:lang w:eastAsia="zh-CN"/>
              </w:rPr>
              <w:t>ا</w:t>
            </w:r>
            <w:r w:rsidR="00764EC1" w:rsidRPr="000C3EAB">
              <w:rPr>
                <w:rFonts w:hint="cs"/>
                <w:sz w:val="20"/>
                <w:rtl/>
                <w:lang w:eastAsia="zh-CN"/>
              </w:rPr>
              <w:t>لمواد الهيدروفلوروكربونية</w:t>
            </w:r>
            <w:r w:rsidRPr="000C3EAB">
              <w:rPr>
                <w:sz w:val="20"/>
                <w:rtl/>
                <w:lang w:eastAsia="zh-CN"/>
              </w:rPr>
              <w:t>، ورموز النظام المنسق الجديدة، وال</w:t>
            </w:r>
            <w:r w:rsidR="00940F7F" w:rsidRPr="000C3EAB">
              <w:rPr>
                <w:sz w:val="20"/>
                <w:rtl/>
                <w:lang w:eastAsia="zh-CN"/>
              </w:rPr>
              <w:t>تكنولوجيات البديلة</w:t>
            </w:r>
            <w:r w:rsidRPr="000C3EAB">
              <w:rPr>
                <w:sz w:val="20"/>
                <w:rtl/>
                <w:lang w:eastAsia="zh-CN"/>
              </w:rPr>
              <w:t xml:space="preserve">، والإطار التشريعي الجديد، وأساليب </w:t>
            </w:r>
            <w:r w:rsidR="00940F7F" w:rsidRPr="000C3EAB">
              <w:rPr>
                <w:sz w:val="20"/>
                <w:rtl/>
                <w:lang w:eastAsia="zh-CN"/>
              </w:rPr>
              <w:t>المناولة الآمنة للمواد</w:t>
            </w:r>
            <w:r w:rsidRPr="000C3EAB">
              <w:rPr>
                <w:sz w:val="20"/>
                <w:rtl/>
                <w:lang w:eastAsia="zh-CN"/>
              </w:rPr>
              <w:t xml:space="preserve"> القابلة للاشتعال</w:t>
            </w:r>
          </w:p>
        </w:tc>
        <w:tc>
          <w:tcPr>
            <w:tcW w:w="993" w:type="dxa"/>
            <w:vMerge w:val="restart"/>
            <w:hideMark/>
          </w:tcPr>
          <w:p w14:paraId="6B1CAB05" w14:textId="032146B4" w:rsidR="006C45A8" w:rsidRPr="000C3EAB" w:rsidRDefault="002161F8" w:rsidP="006C45A8">
            <w:pPr>
              <w:bidi/>
              <w:spacing w:before="10" w:after="10"/>
              <w:jc w:val="left"/>
              <w:rPr>
                <w:sz w:val="20"/>
                <w:lang w:eastAsia="zh-CN"/>
              </w:rPr>
            </w:pPr>
            <w:r w:rsidRPr="000C3EAB">
              <w:rPr>
                <w:rFonts w:hint="cs"/>
                <w:sz w:val="20"/>
                <w:rtl/>
                <w:lang w:eastAsia="zh-CN"/>
              </w:rPr>
              <w:t>اليونيب</w:t>
            </w:r>
          </w:p>
        </w:tc>
        <w:tc>
          <w:tcPr>
            <w:tcW w:w="1063" w:type="dxa"/>
            <w:noWrap/>
            <w:hideMark/>
          </w:tcPr>
          <w:p w14:paraId="45D9D727" w14:textId="77777777" w:rsidR="006C45A8" w:rsidRPr="000C3EAB" w:rsidRDefault="006C45A8" w:rsidP="004F7B6E">
            <w:pPr>
              <w:bidi/>
              <w:spacing w:before="10" w:after="10"/>
              <w:jc w:val="left"/>
              <w:rPr>
                <w:sz w:val="20"/>
                <w:lang w:eastAsia="zh-CN"/>
              </w:rPr>
            </w:pPr>
            <w:r w:rsidRPr="000C3EAB">
              <w:rPr>
                <w:sz w:val="20"/>
                <w:lang w:eastAsia="zh-CN"/>
              </w:rPr>
              <w:t>30,000</w:t>
            </w:r>
          </w:p>
        </w:tc>
        <w:tc>
          <w:tcPr>
            <w:tcW w:w="1063" w:type="dxa"/>
          </w:tcPr>
          <w:p w14:paraId="511FC237" w14:textId="77777777" w:rsidR="006C45A8" w:rsidRPr="000C3EAB" w:rsidRDefault="006C45A8" w:rsidP="004F7B6E">
            <w:pPr>
              <w:bidi/>
              <w:spacing w:before="10" w:after="10"/>
              <w:jc w:val="left"/>
              <w:rPr>
                <w:sz w:val="20"/>
                <w:lang w:eastAsia="zh-CN"/>
              </w:rPr>
            </w:pPr>
            <w:r w:rsidRPr="000C3EAB">
              <w:rPr>
                <w:sz w:val="20"/>
                <w:lang w:eastAsia="zh-CN"/>
              </w:rPr>
              <w:t>30,000</w:t>
            </w:r>
          </w:p>
        </w:tc>
      </w:tr>
      <w:tr w:rsidR="006C45A8" w:rsidRPr="000C3EAB" w14:paraId="4CE07712" w14:textId="77777777" w:rsidTr="006C45A8">
        <w:trPr>
          <w:trHeight w:val="255"/>
        </w:trPr>
        <w:tc>
          <w:tcPr>
            <w:tcW w:w="6232" w:type="dxa"/>
            <w:hideMark/>
          </w:tcPr>
          <w:p w14:paraId="79096D2F" w14:textId="39272A7F" w:rsidR="006C45A8" w:rsidRPr="000C3EAB" w:rsidRDefault="00940F7F" w:rsidP="006C45A8">
            <w:pPr>
              <w:bidi/>
              <w:spacing w:before="10" w:after="10"/>
              <w:jc w:val="left"/>
              <w:rPr>
                <w:sz w:val="20"/>
                <w:lang w:eastAsia="zh-CN"/>
              </w:rPr>
            </w:pPr>
            <w:r w:rsidRPr="000C3EAB">
              <w:rPr>
                <w:rFonts w:hint="cs"/>
                <w:sz w:val="20"/>
                <w:rtl/>
                <w:lang w:eastAsia="zh-CN"/>
              </w:rPr>
              <w:t>حلقتا عمل</w:t>
            </w:r>
            <w:r w:rsidR="00912298" w:rsidRPr="000C3EAB">
              <w:rPr>
                <w:sz w:val="20"/>
                <w:rtl/>
                <w:lang w:eastAsia="zh-CN"/>
              </w:rPr>
              <w:t xml:space="preserve"> لتدريب 20 مدربا من الموانئ الجمركية الرئيسية على </w:t>
            </w:r>
            <w:r w:rsidRPr="000C3EAB">
              <w:rPr>
                <w:sz w:val="20"/>
                <w:rtl/>
                <w:lang w:eastAsia="zh-CN"/>
              </w:rPr>
              <w:t>المناولة الآمنة للمواد</w:t>
            </w:r>
            <w:r w:rsidR="00912298" w:rsidRPr="000C3EAB">
              <w:rPr>
                <w:sz w:val="20"/>
                <w:rtl/>
                <w:lang w:eastAsia="zh-CN"/>
              </w:rPr>
              <w:t xml:space="preserve"> القابلة للاشتعال والسامة</w:t>
            </w:r>
          </w:p>
        </w:tc>
        <w:tc>
          <w:tcPr>
            <w:tcW w:w="993" w:type="dxa"/>
            <w:vMerge/>
          </w:tcPr>
          <w:p w14:paraId="79AEAF70" w14:textId="77777777" w:rsidR="006C45A8" w:rsidRPr="000C3EAB" w:rsidRDefault="006C45A8" w:rsidP="006C45A8">
            <w:pPr>
              <w:bidi/>
              <w:spacing w:before="10" w:after="10"/>
              <w:jc w:val="left"/>
              <w:rPr>
                <w:sz w:val="20"/>
                <w:lang w:eastAsia="zh-CN"/>
              </w:rPr>
            </w:pPr>
          </w:p>
        </w:tc>
        <w:tc>
          <w:tcPr>
            <w:tcW w:w="1063" w:type="dxa"/>
            <w:hideMark/>
          </w:tcPr>
          <w:p w14:paraId="3D8D5632" w14:textId="77777777" w:rsidR="006C45A8" w:rsidRPr="000C3EAB" w:rsidRDefault="006C45A8" w:rsidP="004F7B6E">
            <w:pPr>
              <w:bidi/>
              <w:spacing w:before="10" w:after="10"/>
              <w:jc w:val="left"/>
              <w:rPr>
                <w:sz w:val="20"/>
                <w:lang w:eastAsia="zh-CN"/>
              </w:rPr>
            </w:pPr>
            <w:r w:rsidRPr="000C3EAB">
              <w:rPr>
                <w:sz w:val="20"/>
                <w:lang w:eastAsia="zh-CN"/>
              </w:rPr>
              <w:t>15,000</w:t>
            </w:r>
          </w:p>
        </w:tc>
        <w:tc>
          <w:tcPr>
            <w:tcW w:w="1063" w:type="dxa"/>
          </w:tcPr>
          <w:p w14:paraId="72309567" w14:textId="77777777" w:rsidR="006C45A8" w:rsidRPr="000C3EAB" w:rsidRDefault="006C45A8" w:rsidP="004F7B6E">
            <w:pPr>
              <w:bidi/>
              <w:spacing w:before="10" w:after="10"/>
              <w:jc w:val="left"/>
              <w:rPr>
                <w:sz w:val="20"/>
                <w:lang w:eastAsia="zh-CN"/>
              </w:rPr>
            </w:pPr>
            <w:r w:rsidRPr="000C3EAB">
              <w:rPr>
                <w:sz w:val="20"/>
                <w:lang w:eastAsia="zh-CN"/>
              </w:rPr>
              <w:t>15,000</w:t>
            </w:r>
          </w:p>
        </w:tc>
      </w:tr>
      <w:tr w:rsidR="006C45A8" w:rsidRPr="000C3EAB" w14:paraId="3B932BD9" w14:textId="77777777" w:rsidTr="006C45A8">
        <w:trPr>
          <w:trHeight w:val="255"/>
        </w:trPr>
        <w:tc>
          <w:tcPr>
            <w:tcW w:w="6232" w:type="dxa"/>
            <w:hideMark/>
          </w:tcPr>
          <w:p w14:paraId="5A44C1AF" w14:textId="0ED56E44" w:rsidR="006C45A8" w:rsidRPr="000C3EAB" w:rsidRDefault="00912298" w:rsidP="006C45A8">
            <w:pPr>
              <w:bidi/>
              <w:spacing w:before="10" w:after="10"/>
              <w:jc w:val="left"/>
              <w:rPr>
                <w:sz w:val="20"/>
                <w:lang w:eastAsia="zh-CN"/>
              </w:rPr>
            </w:pPr>
            <w:r w:rsidRPr="000C3EAB">
              <w:rPr>
                <w:sz w:val="20"/>
                <w:rtl/>
                <w:lang w:eastAsia="zh-CN"/>
              </w:rPr>
              <w:t xml:space="preserve">ثلاث </w:t>
            </w:r>
            <w:r w:rsidR="00940F7F" w:rsidRPr="000C3EAB">
              <w:rPr>
                <w:rFonts w:hint="cs"/>
                <w:sz w:val="20"/>
                <w:rtl/>
                <w:lang w:eastAsia="zh-CN"/>
              </w:rPr>
              <w:t>حلقات</w:t>
            </w:r>
            <w:r w:rsidRPr="000C3EAB">
              <w:rPr>
                <w:sz w:val="20"/>
                <w:rtl/>
                <w:lang w:eastAsia="zh-CN"/>
              </w:rPr>
              <w:t xml:space="preserve"> عمل لتدريب 60 موظفا جمركيا على </w:t>
            </w:r>
            <w:r w:rsidR="00940F7F" w:rsidRPr="000C3EAB">
              <w:rPr>
                <w:rFonts w:hint="cs"/>
                <w:sz w:val="20"/>
                <w:rtl/>
                <w:lang w:eastAsia="zh-CN"/>
              </w:rPr>
              <w:t>الرقابة على</w:t>
            </w:r>
            <w:r w:rsidRPr="000C3EAB">
              <w:rPr>
                <w:sz w:val="20"/>
                <w:rtl/>
                <w:lang w:eastAsia="zh-CN"/>
              </w:rPr>
              <w:t xml:space="preserve"> </w:t>
            </w:r>
            <w:r w:rsidRPr="000C3EAB">
              <w:rPr>
                <w:rFonts w:hint="cs"/>
                <w:sz w:val="20"/>
                <w:rtl/>
                <w:lang w:eastAsia="zh-CN"/>
              </w:rPr>
              <w:t>ا</w:t>
            </w:r>
            <w:r w:rsidR="00764EC1" w:rsidRPr="000C3EAB">
              <w:rPr>
                <w:rFonts w:hint="cs"/>
                <w:sz w:val="20"/>
                <w:rtl/>
                <w:lang w:eastAsia="zh-CN"/>
              </w:rPr>
              <w:t>لمواد الهيدروفلوروكربونية</w:t>
            </w:r>
            <w:r w:rsidRPr="000C3EAB">
              <w:rPr>
                <w:sz w:val="20"/>
                <w:rtl/>
                <w:lang w:eastAsia="zh-CN"/>
              </w:rPr>
              <w:t xml:space="preserve">، بما في ذلك تحديد </w:t>
            </w:r>
            <w:r w:rsidR="00940F7F" w:rsidRPr="000C3EAB">
              <w:rPr>
                <w:rFonts w:hint="cs"/>
                <w:sz w:val="20"/>
                <w:rtl/>
                <w:lang w:eastAsia="zh-CN"/>
              </w:rPr>
              <w:t xml:space="preserve">ملامح </w:t>
            </w:r>
            <w:r w:rsidRPr="000C3EAB">
              <w:rPr>
                <w:sz w:val="20"/>
                <w:rtl/>
                <w:lang w:eastAsia="zh-CN"/>
              </w:rPr>
              <w:t>المخاطر</w:t>
            </w:r>
          </w:p>
        </w:tc>
        <w:tc>
          <w:tcPr>
            <w:tcW w:w="993" w:type="dxa"/>
            <w:vMerge/>
          </w:tcPr>
          <w:p w14:paraId="1AC72FBE" w14:textId="77777777" w:rsidR="006C45A8" w:rsidRPr="000C3EAB" w:rsidRDefault="006C45A8" w:rsidP="006C45A8">
            <w:pPr>
              <w:bidi/>
              <w:spacing w:before="10" w:after="10"/>
              <w:jc w:val="left"/>
              <w:rPr>
                <w:sz w:val="20"/>
                <w:lang w:eastAsia="zh-CN"/>
              </w:rPr>
            </w:pPr>
          </w:p>
        </w:tc>
        <w:tc>
          <w:tcPr>
            <w:tcW w:w="1063" w:type="dxa"/>
            <w:hideMark/>
          </w:tcPr>
          <w:p w14:paraId="667F4557" w14:textId="77777777" w:rsidR="006C45A8" w:rsidRPr="000C3EAB" w:rsidRDefault="006C45A8" w:rsidP="004F7B6E">
            <w:pPr>
              <w:bidi/>
              <w:spacing w:before="10" w:after="10"/>
              <w:jc w:val="left"/>
              <w:rPr>
                <w:sz w:val="20"/>
                <w:lang w:eastAsia="zh-CN"/>
              </w:rPr>
            </w:pPr>
            <w:r w:rsidRPr="000C3EAB">
              <w:rPr>
                <w:sz w:val="20"/>
                <w:lang w:eastAsia="zh-CN"/>
              </w:rPr>
              <w:t>10,000</w:t>
            </w:r>
          </w:p>
        </w:tc>
        <w:tc>
          <w:tcPr>
            <w:tcW w:w="1063" w:type="dxa"/>
          </w:tcPr>
          <w:p w14:paraId="3B941916" w14:textId="77777777" w:rsidR="006C45A8" w:rsidRPr="000C3EAB" w:rsidRDefault="006C45A8" w:rsidP="004F7B6E">
            <w:pPr>
              <w:bidi/>
              <w:spacing w:before="10" w:after="10"/>
              <w:jc w:val="left"/>
              <w:rPr>
                <w:sz w:val="20"/>
                <w:lang w:eastAsia="zh-CN"/>
              </w:rPr>
            </w:pPr>
            <w:r w:rsidRPr="000C3EAB">
              <w:rPr>
                <w:sz w:val="20"/>
                <w:lang w:eastAsia="zh-CN"/>
              </w:rPr>
              <w:t>30,000</w:t>
            </w:r>
          </w:p>
        </w:tc>
      </w:tr>
      <w:tr w:rsidR="006C45A8" w:rsidRPr="000C3EAB" w14:paraId="25BF92FC" w14:textId="77777777" w:rsidTr="006C45A8">
        <w:trPr>
          <w:trHeight w:val="255"/>
        </w:trPr>
        <w:tc>
          <w:tcPr>
            <w:tcW w:w="6232" w:type="dxa"/>
            <w:hideMark/>
          </w:tcPr>
          <w:p w14:paraId="1805E8EB" w14:textId="50B86719" w:rsidR="006C45A8" w:rsidRPr="000C3EAB" w:rsidRDefault="00940F7F" w:rsidP="006C45A8">
            <w:pPr>
              <w:bidi/>
              <w:spacing w:before="10" w:after="10"/>
              <w:jc w:val="left"/>
              <w:rPr>
                <w:sz w:val="20"/>
                <w:lang w:eastAsia="zh-CN"/>
              </w:rPr>
            </w:pPr>
            <w:r w:rsidRPr="000C3EAB">
              <w:rPr>
                <w:rFonts w:hint="cs"/>
                <w:sz w:val="20"/>
                <w:rtl/>
                <w:lang w:eastAsia="zh-CN"/>
              </w:rPr>
              <w:t>حلقتان</w:t>
            </w:r>
            <w:r w:rsidR="00912298" w:rsidRPr="000C3EAB">
              <w:rPr>
                <w:sz w:val="20"/>
                <w:rtl/>
                <w:lang w:eastAsia="zh-CN"/>
              </w:rPr>
              <w:t xml:space="preserve"> تدريبيتان لتدريب 40 من ضباط إنفاذ القانون على مستوى </w:t>
            </w:r>
            <w:r w:rsidRPr="000C3EAB">
              <w:rPr>
                <w:rFonts w:hint="cs"/>
                <w:sz w:val="20"/>
                <w:rtl/>
                <w:lang w:eastAsia="zh-CN"/>
              </w:rPr>
              <w:t>المحافظات</w:t>
            </w:r>
            <w:r w:rsidR="00912298" w:rsidRPr="000C3EAB">
              <w:rPr>
                <w:sz w:val="20"/>
                <w:rtl/>
                <w:lang w:eastAsia="zh-CN"/>
              </w:rPr>
              <w:t xml:space="preserve"> لدعم إنفاذ القانون خارج نقاط التفتيش الجمركية</w:t>
            </w:r>
          </w:p>
        </w:tc>
        <w:tc>
          <w:tcPr>
            <w:tcW w:w="993" w:type="dxa"/>
            <w:vMerge/>
          </w:tcPr>
          <w:p w14:paraId="35C544FB" w14:textId="77777777" w:rsidR="006C45A8" w:rsidRPr="000C3EAB" w:rsidRDefault="006C45A8" w:rsidP="006C45A8">
            <w:pPr>
              <w:bidi/>
              <w:spacing w:before="10" w:after="10"/>
              <w:jc w:val="left"/>
              <w:rPr>
                <w:sz w:val="20"/>
                <w:lang w:eastAsia="zh-CN"/>
              </w:rPr>
            </w:pPr>
          </w:p>
        </w:tc>
        <w:tc>
          <w:tcPr>
            <w:tcW w:w="1063" w:type="dxa"/>
            <w:noWrap/>
            <w:hideMark/>
          </w:tcPr>
          <w:p w14:paraId="6BF42134" w14:textId="77777777" w:rsidR="006C45A8" w:rsidRPr="000C3EAB" w:rsidRDefault="006C45A8" w:rsidP="004F7B6E">
            <w:pPr>
              <w:bidi/>
              <w:spacing w:before="10" w:after="10"/>
              <w:jc w:val="left"/>
              <w:rPr>
                <w:sz w:val="20"/>
                <w:lang w:eastAsia="zh-CN"/>
              </w:rPr>
            </w:pPr>
            <w:r w:rsidRPr="000C3EAB">
              <w:rPr>
                <w:sz w:val="20"/>
                <w:lang w:eastAsia="zh-CN"/>
              </w:rPr>
              <w:t>10,000</w:t>
            </w:r>
          </w:p>
        </w:tc>
        <w:tc>
          <w:tcPr>
            <w:tcW w:w="1063" w:type="dxa"/>
          </w:tcPr>
          <w:p w14:paraId="0FAAC7CC" w14:textId="77777777" w:rsidR="006C45A8" w:rsidRPr="000C3EAB" w:rsidRDefault="006C45A8" w:rsidP="004F7B6E">
            <w:pPr>
              <w:bidi/>
              <w:spacing w:before="10" w:after="10"/>
              <w:jc w:val="left"/>
              <w:rPr>
                <w:sz w:val="20"/>
                <w:lang w:eastAsia="zh-CN"/>
              </w:rPr>
            </w:pPr>
            <w:r w:rsidRPr="000C3EAB">
              <w:rPr>
                <w:sz w:val="20"/>
                <w:lang w:eastAsia="zh-CN"/>
              </w:rPr>
              <w:t>20,000</w:t>
            </w:r>
          </w:p>
        </w:tc>
      </w:tr>
      <w:tr w:rsidR="006C45A8" w:rsidRPr="000C3EAB" w14:paraId="669F54E0" w14:textId="77777777" w:rsidTr="006C45A8">
        <w:trPr>
          <w:trHeight w:val="255"/>
        </w:trPr>
        <w:tc>
          <w:tcPr>
            <w:tcW w:w="6232" w:type="dxa"/>
            <w:hideMark/>
          </w:tcPr>
          <w:p w14:paraId="41769807" w14:textId="7286DD61" w:rsidR="006C45A8" w:rsidRPr="000C3EAB" w:rsidRDefault="00940F7F" w:rsidP="006C45A8">
            <w:pPr>
              <w:bidi/>
              <w:spacing w:before="10" w:after="10"/>
              <w:jc w:val="left"/>
              <w:rPr>
                <w:sz w:val="20"/>
                <w:lang w:eastAsia="zh-CN"/>
              </w:rPr>
            </w:pPr>
            <w:r w:rsidRPr="000C3EAB">
              <w:rPr>
                <w:rFonts w:hint="cs"/>
                <w:sz w:val="20"/>
                <w:rtl/>
                <w:lang w:eastAsia="zh-CN"/>
              </w:rPr>
              <w:t>حلقتا عمل</w:t>
            </w:r>
            <w:r w:rsidRPr="000C3EAB">
              <w:rPr>
                <w:sz w:val="20"/>
                <w:rtl/>
                <w:lang w:eastAsia="zh-CN"/>
              </w:rPr>
              <w:t xml:space="preserve"> لتدريب </w:t>
            </w:r>
            <w:r w:rsidR="00912298" w:rsidRPr="000C3EAB">
              <w:rPr>
                <w:sz w:val="20"/>
                <w:rtl/>
                <w:lang w:eastAsia="zh-CN"/>
              </w:rPr>
              <w:t xml:space="preserve">40 مستوردا ووكيل تخليص جمركي/شحن على التدابير التنظيمية الجديدة في إطار المرحلة الأولى من </w:t>
            </w:r>
            <w:r w:rsidRPr="000C3EAB">
              <w:rPr>
                <w:rFonts w:hint="cs"/>
                <w:sz w:val="20"/>
                <w:rtl/>
                <w:lang w:eastAsia="zh-CN"/>
              </w:rPr>
              <w:t>خطة التنفيذ بموجب تعديل كيغالي</w:t>
            </w:r>
            <w:r w:rsidR="00912298" w:rsidRPr="000C3EAB">
              <w:rPr>
                <w:sz w:val="20"/>
                <w:rtl/>
                <w:lang w:eastAsia="zh-CN"/>
              </w:rPr>
              <w:t xml:space="preserve">، وإدارة بيانات </w:t>
            </w:r>
            <w:r w:rsidR="00912298" w:rsidRPr="000C3EAB">
              <w:rPr>
                <w:rFonts w:hint="cs"/>
                <w:sz w:val="20"/>
                <w:rtl/>
                <w:lang w:eastAsia="zh-CN"/>
              </w:rPr>
              <w:t>ا</w:t>
            </w:r>
            <w:r w:rsidR="00764EC1" w:rsidRPr="000C3EAB">
              <w:rPr>
                <w:rFonts w:hint="cs"/>
                <w:sz w:val="20"/>
                <w:rtl/>
                <w:lang w:eastAsia="zh-CN"/>
              </w:rPr>
              <w:t>لمواد الهيدروفلوروكربونية</w:t>
            </w:r>
            <w:r w:rsidR="00912298" w:rsidRPr="000C3EAB">
              <w:rPr>
                <w:sz w:val="20"/>
                <w:rtl/>
                <w:lang w:eastAsia="zh-CN"/>
              </w:rPr>
              <w:t xml:space="preserve"> و</w:t>
            </w:r>
            <w:r w:rsidRPr="000C3EAB">
              <w:rPr>
                <w:rFonts w:hint="cs"/>
                <w:sz w:val="20"/>
                <w:rtl/>
                <w:lang w:eastAsia="zh-CN"/>
              </w:rPr>
              <w:t>الإبلاغ عنها</w:t>
            </w:r>
          </w:p>
        </w:tc>
        <w:tc>
          <w:tcPr>
            <w:tcW w:w="993" w:type="dxa"/>
            <w:vMerge/>
          </w:tcPr>
          <w:p w14:paraId="7DB30D25" w14:textId="77777777" w:rsidR="006C45A8" w:rsidRPr="000C3EAB" w:rsidRDefault="006C45A8" w:rsidP="006C45A8">
            <w:pPr>
              <w:bidi/>
              <w:spacing w:before="10" w:after="10"/>
              <w:jc w:val="left"/>
              <w:rPr>
                <w:sz w:val="20"/>
                <w:lang w:eastAsia="zh-CN"/>
              </w:rPr>
            </w:pPr>
          </w:p>
        </w:tc>
        <w:tc>
          <w:tcPr>
            <w:tcW w:w="1063" w:type="dxa"/>
            <w:noWrap/>
            <w:hideMark/>
          </w:tcPr>
          <w:p w14:paraId="590C4504" w14:textId="77777777" w:rsidR="006C45A8" w:rsidRPr="000C3EAB" w:rsidRDefault="006C45A8" w:rsidP="004F7B6E">
            <w:pPr>
              <w:bidi/>
              <w:spacing w:before="10" w:after="10"/>
              <w:jc w:val="left"/>
              <w:rPr>
                <w:sz w:val="20"/>
                <w:lang w:eastAsia="zh-CN"/>
              </w:rPr>
            </w:pPr>
            <w:r w:rsidRPr="000C3EAB">
              <w:rPr>
                <w:sz w:val="20"/>
                <w:lang w:eastAsia="zh-CN"/>
              </w:rPr>
              <w:t>10,000</w:t>
            </w:r>
          </w:p>
        </w:tc>
        <w:tc>
          <w:tcPr>
            <w:tcW w:w="1063" w:type="dxa"/>
          </w:tcPr>
          <w:p w14:paraId="46C09EF7" w14:textId="77777777" w:rsidR="006C45A8" w:rsidRPr="000C3EAB" w:rsidRDefault="006C45A8" w:rsidP="004F7B6E">
            <w:pPr>
              <w:bidi/>
              <w:spacing w:before="10" w:after="10"/>
              <w:jc w:val="left"/>
              <w:rPr>
                <w:sz w:val="20"/>
                <w:lang w:eastAsia="zh-CN"/>
              </w:rPr>
            </w:pPr>
            <w:r w:rsidRPr="000C3EAB">
              <w:rPr>
                <w:sz w:val="20"/>
                <w:lang w:eastAsia="zh-CN"/>
              </w:rPr>
              <w:t>20,000</w:t>
            </w:r>
          </w:p>
        </w:tc>
      </w:tr>
      <w:tr w:rsidR="006C45A8" w:rsidRPr="000C3EAB" w14:paraId="27EF1A8F" w14:textId="77777777" w:rsidTr="006C45A8">
        <w:trPr>
          <w:trHeight w:val="255"/>
        </w:trPr>
        <w:tc>
          <w:tcPr>
            <w:tcW w:w="6232" w:type="dxa"/>
            <w:hideMark/>
          </w:tcPr>
          <w:p w14:paraId="09880BD7" w14:textId="3F45D2EE" w:rsidR="006C45A8" w:rsidRPr="000C3EAB" w:rsidRDefault="00912298" w:rsidP="006C45A8">
            <w:pPr>
              <w:bidi/>
              <w:spacing w:before="10" w:after="10"/>
              <w:jc w:val="left"/>
              <w:rPr>
                <w:sz w:val="20"/>
                <w:lang w:eastAsia="zh-CN"/>
              </w:rPr>
            </w:pPr>
            <w:r w:rsidRPr="000C3EAB">
              <w:rPr>
                <w:sz w:val="20"/>
                <w:rtl/>
                <w:lang w:eastAsia="zh-CN"/>
              </w:rPr>
              <w:t xml:space="preserve">اجتماعان للتعاون الإقليمي/العابر للحدود في مجال </w:t>
            </w:r>
            <w:r w:rsidR="00940F7F" w:rsidRPr="000C3EAB">
              <w:rPr>
                <w:rFonts w:hint="cs"/>
                <w:sz w:val="20"/>
                <w:rtl/>
                <w:lang w:eastAsia="zh-CN"/>
              </w:rPr>
              <w:t>ال</w:t>
            </w:r>
            <w:r w:rsidRPr="000C3EAB">
              <w:rPr>
                <w:sz w:val="20"/>
                <w:rtl/>
                <w:lang w:eastAsia="zh-CN"/>
              </w:rPr>
              <w:t xml:space="preserve">إنفاذ مع </w:t>
            </w:r>
            <w:r w:rsidR="00940F7F" w:rsidRPr="000C3EAB">
              <w:rPr>
                <w:rFonts w:hint="cs"/>
                <w:sz w:val="20"/>
                <w:rtl/>
                <w:lang w:eastAsia="zh-CN"/>
              </w:rPr>
              <w:t>البلدان</w:t>
            </w:r>
            <w:r w:rsidRPr="000C3EAB">
              <w:rPr>
                <w:sz w:val="20"/>
                <w:rtl/>
                <w:lang w:eastAsia="zh-CN"/>
              </w:rPr>
              <w:t xml:space="preserve"> المجاورة</w:t>
            </w:r>
          </w:p>
        </w:tc>
        <w:tc>
          <w:tcPr>
            <w:tcW w:w="993" w:type="dxa"/>
            <w:vMerge/>
          </w:tcPr>
          <w:p w14:paraId="433AF140" w14:textId="77777777" w:rsidR="006C45A8" w:rsidRPr="000C3EAB" w:rsidRDefault="006C45A8" w:rsidP="006C45A8">
            <w:pPr>
              <w:bidi/>
              <w:spacing w:before="10" w:after="10"/>
              <w:jc w:val="left"/>
              <w:rPr>
                <w:sz w:val="20"/>
                <w:lang w:eastAsia="zh-CN"/>
              </w:rPr>
            </w:pPr>
          </w:p>
        </w:tc>
        <w:tc>
          <w:tcPr>
            <w:tcW w:w="1063" w:type="dxa"/>
            <w:noWrap/>
            <w:hideMark/>
          </w:tcPr>
          <w:p w14:paraId="4745FC4A" w14:textId="77777777" w:rsidR="006C45A8" w:rsidRPr="000C3EAB" w:rsidRDefault="006C45A8" w:rsidP="004F7B6E">
            <w:pPr>
              <w:bidi/>
              <w:spacing w:before="10" w:after="10"/>
              <w:jc w:val="left"/>
              <w:rPr>
                <w:sz w:val="20"/>
                <w:lang w:eastAsia="zh-CN"/>
              </w:rPr>
            </w:pPr>
            <w:r w:rsidRPr="000C3EAB">
              <w:rPr>
                <w:sz w:val="20"/>
                <w:lang w:eastAsia="zh-CN"/>
              </w:rPr>
              <w:t>5,000</w:t>
            </w:r>
          </w:p>
        </w:tc>
        <w:tc>
          <w:tcPr>
            <w:tcW w:w="1063" w:type="dxa"/>
          </w:tcPr>
          <w:p w14:paraId="62EC8D21" w14:textId="77777777" w:rsidR="006C45A8" w:rsidRPr="000C3EAB" w:rsidRDefault="006C45A8" w:rsidP="004F7B6E">
            <w:pPr>
              <w:bidi/>
              <w:spacing w:before="10" w:after="10"/>
              <w:jc w:val="left"/>
              <w:rPr>
                <w:sz w:val="20"/>
                <w:lang w:eastAsia="zh-CN"/>
              </w:rPr>
            </w:pPr>
            <w:r w:rsidRPr="000C3EAB">
              <w:rPr>
                <w:sz w:val="20"/>
                <w:lang w:eastAsia="zh-CN"/>
              </w:rPr>
              <w:t>10,000</w:t>
            </w:r>
          </w:p>
        </w:tc>
      </w:tr>
      <w:tr w:rsidR="006C45A8" w:rsidRPr="000C3EAB" w14:paraId="4C1C84C9" w14:textId="77777777" w:rsidTr="006C45A8">
        <w:trPr>
          <w:trHeight w:val="255"/>
        </w:trPr>
        <w:tc>
          <w:tcPr>
            <w:tcW w:w="7225" w:type="dxa"/>
            <w:gridSpan w:val="2"/>
            <w:hideMark/>
          </w:tcPr>
          <w:p w14:paraId="1ADAA530" w14:textId="41550952" w:rsidR="006C45A8" w:rsidRPr="000C3EAB" w:rsidRDefault="00912298" w:rsidP="006C45A8">
            <w:pPr>
              <w:bidi/>
              <w:spacing w:before="10" w:after="10"/>
              <w:jc w:val="left"/>
              <w:rPr>
                <w:b/>
                <w:bCs/>
                <w:sz w:val="20"/>
                <w:lang w:eastAsia="zh-CN"/>
              </w:rPr>
            </w:pPr>
            <w:r w:rsidRPr="000C3EAB">
              <w:rPr>
                <w:b/>
                <w:bCs/>
                <w:sz w:val="20"/>
                <w:rtl/>
                <w:lang w:eastAsia="zh-CN"/>
              </w:rPr>
              <w:t>المجموع الفرعي</w:t>
            </w:r>
          </w:p>
        </w:tc>
        <w:tc>
          <w:tcPr>
            <w:tcW w:w="1063" w:type="dxa"/>
            <w:hideMark/>
          </w:tcPr>
          <w:p w14:paraId="50FFCF9E" w14:textId="77777777" w:rsidR="006C45A8" w:rsidRPr="000C3EAB" w:rsidRDefault="006C45A8" w:rsidP="004F7B6E">
            <w:pPr>
              <w:bidi/>
              <w:spacing w:before="10" w:after="10"/>
              <w:jc w:val="left"/>
              <w:rPr>
                <w:b/>
                <w:bCs/>
                <w:sz w:val="20"/>
                <w:lang w:eastAsia="zh-CN"/>
              </w:rPr>
            </w:pPr>
            <w:r w:rsidRPr="000C3EAB">
              <w:rPr>
                <w:b/>
                <w:bCs/>
                <w:sz w:val="20"/>
                <w:lang w:eastAsia="zh-CN"/>
              </w:rPr>
              <w:t>80,000</w:t>
            </w:r>
          </w:p>
        </w:tc>
        <w:tc>
          <w:tcPr>
            <w:tcW w:w="1063" w:type="dxa"/>
          </w:tcPr>
          <w:p w14:paraId="00CCCE8C" w14:textId="77777777" w:rsidR="006C45A8" w:rsidRPr="000C3EAB" w:rsidRDefault="006C45A8" w:rsidP="004F7B6E">
            <w:pPr>
              <w:bidi/>
              <w:spacing w:before="10" w:after="10"/>
              <w:jc w:val="left"/>
              <w:rPr>
                <w:b/>
                <w:bCs/>
                <w:sz w:val="20"/>
                <w:lang w:eastAsia="zh-CN"/>
              </w:rPr>
            </w:pPr>
            <w:r w:rsidRPr="000C3EAB">
              <w:rPr>
                <w:b/>
                <w:bCs/>
                <w:sz w:val="20"/>
                <w:lang w:eastAsia="zh-CN"/>
              </w:rPr>
              <w:t>125,000</w:t>
            </w:r>
          </w:p>
        </w:tc>
      </w:tr>
      <w:tr w:rsidR="006C45A8" w:rsidRPr="000C3EAB" w14:paraId="25BC7935" w14:textId="77777777" w:rsidTr="006C45A8">
        <w:trPr>
          <w:trHeight w:val="255"/>
        </w:trPr>
        <w:tc>
          <w:tcPr>
            <w:tcW w:w="9351" w:type="dxa"/>
            <w:gridSpan w:val="4"/>
            <w:vAlign w:val="center"/>
            <w:hideMark/>
          </w:tcPr>
          <w:p w14:paraId="7D1EE823" w14:textId="31F5B103" w:rsidR="006C45A8" w:rsidRPr="000C3EAB" w:rsidRDefault="002161F8" w:rsidP="006C45A8">
            <w:pPr>
              <w:bidi/>
              <w:spacing w:before="10" w:after="10"/>
              <w:jc w:val="left"/>
              <w:rPr>
                <w:i/>
                <w:iCs/>
                <w:sz w:val="20"/>
                <w:lang w:eastAsia="zh-CN"/>
              </w:rPr>
            </w:pPr>
            <w:r w:rsidRPr="000C3EAB">
              <w:rPr>
                <w:b/>
                <w:bCs/>
                <w:i/>
                <w:iCs/>
                <w:sz w:val="20"/>
                <w:rtl/>
                <w:lang w:eastAsia="zh-CN"/>
              </w:rPr>
              <w:t xml:space="preserve">بناء قدرات </w:t>
            </w:r>
            <w:r w:rsidR="00E90F88" w:rsidRPr="000C3EAB">
              <w:rPr>
                <w:b/>
                <w:bCs/>
                <w:i/>
                <w:iCs/>
                <w:sz w:val="20"/>
                <w:rtl/>
                <w:lang w:eastAsia="zh-CN"/>
              </w:rPr>
              <w:t>تقني</w:t>
            </w:r>
            <w:r w:rsidRPr="000C3EAB">
              <w:rPr>
                <w:b/>
                <w:bCs/>
                <w:i/>
                <w:iCs/>
                <w:sz w:val="20"/>
                <w:rtl/>
                <w:lang w:eastAsia="zh-CN"/>
              </w:rPr>
              <w:t xml:space="preserve">ي </w:t>
            </w:r>
            <w:r w:rsidR="00600EC6" w:rsidRPr="000C3EAB">
              <w:rPr>
                <w:b/>
                <w:bCs/>
                <w:i/>
                <w:iCs/>
                <w:sz w:val="20"/>
                <w:rtl/>
                <w:lang w:eastAsia="zh-CN"/>
              </w:rPr>
              <w:t>خدمة</w:t>
            </w:r>
            <w:r w:rsidRPr="000C3EAB">
              <w:rPr>
                <w:b/>
                <w:bCs/>
                <w:i/>
                <w:iCs/>
                <w:sz w:val="20"/>
                <w:rtl/>
                <w:lang w:eastAsia="zh-CN"/>
              </w:rPr>
              <w:t xml:space="preserve"> </w:t>
            </w:r>
            <w:r w:rsidR="003F3127" w:rsidRPr="000C3EAB">
              <w:rPr>
                <w:b/>
                <w:bCs/>
                <w:i/>
                <w:iCs/>
                <w:sz w:val="20"/>
                <w:rtl/>
                <w:lang w:eastAsia="zh-CN"/>
              </w:rPr>
              <w:t>أ</w:t>
            </w:r>
            <w:r w:rsidR="00940F7F" w:rsidRPr="000C3EAB">
              <w:rPr>
                <w:b/>
                <w:bCs/>
                <w:i/>
                <w:iCs/>
                <w:sz w:val="20"/>
                <w:rtl/>
                <w:lang w:eastAsia="zh-CN"/>
              </w:rPr>
              <w:t>جهزة التبريد وتكييف الهواء</w:t>
            </w:r>
            <w:r w:rsidR="00940F7F" w:rsidRPr="000C3EAB">
              <w:rPr>
                <w:rFonts w:hint="cs"/>
                <w:b/>
                <w:bCs/>
                <w:i/>
                <w:iCs/>
                <w:sz w:val="20"/>
                <w:rtl/>
                <w:lang w:eastAsia="zh-CN"/>
              </w:rPr>
              <w:t>/تكييف الهواء المتنقل</w:t>
            </w:r>
            <w:r w:rsidRPr="000C3EAB">
              <w:rPr>
                <w:b/>
                <w:bCs/>
                <w:i/>
                <w:iCs/>
                <w:sz w:val="20"/>
                <w:rtl/>
                <w:lang w:eastAsia="zh-CN"/>
              </w:rPr>
              <w:t xml:space="preserve"> </w:t>
            </w:r>
            <w:r w:rsidR="00940F7F" w:rsidRPr="000C3EAB">
              <w:rPr>
                <w:rFonts w:hint="cs"/>
                <w:b/>
                <w:bCs/>
                <w:i/>
                <w:iCs/>
                <w:sz w:val="20"/>
                <w:rtl/>
                <w:lang w:eastAsia="zh-CN"/>
              </w:rPr>
              <w:t>وحلقات</w:t>
            </w:r>
            <w:r w:rsidRPr="000C3EAB">
              <w:rPr>
                <w:b/>
                <w:bCs/>
                <w:i/>
                <w:iCs/>
                <w:sz w:val="20"/>
                <w:rtl/>
                <w:lang w:eastAsia="zh-CN"/>
              </w:rPr>
              <w:t xml:space="preserve"> العمل</w:t>
            </w:r>
          </w:p>
        </w:tc>
      </w:tr>
      <w:tr w:rsidR="006C45A8" w:rsidRPr="000C3EAB" w14:paraId="5D999CAF" w14:textId="77777777" w:rsidTr="006C45A8">
        <w:trPr>
          <w:trHeight w:val="255"/>
        </w:trPr>
        <w:tc>
          <w:tcPr>
            <w:tcW w:w="6232" w:type="dxa"/>
            <w:hideMark/>
          </w:tcPr>
          <w:p w14:paraId="4A82AEB6" w14:textId="12073396" w:rsidR="006C45A8" w:rsidRPr="000C3EAB" w:rsidRDefault="009C7DCD" w:rsidP="006C45A8">
            <w:pPr>
              <w:bidi/>
              <w:spacing w:before="10" w:after="10"/>
              <w:jc w:val="left"/>
              <w:rPr>
                <w:sz w:val="20"/>
                <w:lang w:eastAsia="zh-CN"/>
              </w:rPr>
            </w:pPr>
            <w:r w:rsidRPr="000C3EAB">
              <w:rPr>
                <w:sz w:val="20"/>
                <w:rtl/>
                <w:lang w:eastAsia="zh-CN"/>
              </w:rPr>
              <w:lastRenderedPageBreak/>
              <w:t xml:space="preserve">تدريب 360 </w:t>
            </w:r>
            <w:r w:rsidR="00E90F88" w:rsidRPr="000C3EAB">
              <w:rPr>
                <w:sz w:val="20"/>
                <w:rtl/>
                <w:lang w:eastAsia="zh-CN"/>
              </w:rPr>
              <w:t>تقني</w:t>
            </w:r>
            <w:r w:rsidRPr="000C3EAB">
              <w:rPr>
                <w:sz w:val="20"/>
                <w:rtl/>
                <w:lang w:eastAsia="zh-CN"/>
              </w:rPr>
              <w:t xml:space="preserve">ا (18 </w:t>
            </w:r>
            <w:r w:rsidR="00940F7F" w:rsidRPr="000C3EAB">
              <w:rPr>
                <w:rFonts w:hint="cs"/>
                <w:sz w:val="20"/>
                <w:rtl/>
                <w:lang w:eastAsia="zh-CN"/>
              </w:rPr>
              <w:t>حلقة عمل</w:t>
            </w:r>
            <w:r w:rsidRPr="000C3EAB">
              <w:rPr>
                <w:sz w:val="20"/>
                <w:rtl/>
                <w:lang w:eastAsia="zh-CN"/>
              </w:rPr>
              <w:t xml:space="preserve"> تدريبية) على ممارسات ال</w:t>
            </w:r>
            <w:r w:rsidR="00600EC6" w:rsidRPr="000C3EAB">
              <w:rPr>
                <w:sz w:val="20"/>
                <w:rtl/>
                <w:lang w:eastAsia="zh-CN"/>
              </w:rPr>
              <w:t>خدمة</w:t>
            </w:r>
            <w:r w:rsidRPr="000C3EAB">
              <w:rPr>
                <w:sz w:val="20"/>
                <w:rtl/>
                <w:lang w:eastAsia="zh-CN"/>
              </w:rPr>
              <w:t xml:space="preserve"> الجيدة و</w:t>
            </w:r>
            <w:r w:rsidR="00940F7F" w:rsidRPr="000C3EAB">
              <w:rPr>
                <w:sz w:val="20"/>
                <w:rtl/>
                <w:lang w:eastAsia="zh-CN"/>
              </w:rPr>
              <w:t>المناولة الآمنة ل</w:t>
            </w:r>
            <w:r w:rsidR="006265C4" w:rsidRPr="000C3EAB">
              <w:rPr>
                <w:sz w:val="20"/>
                <w:rtl/>
                <w:lang w:eastAsia="zh-CN"/>
              </w:rPr>
              <w:t>غازات التبريد</w:t>
            </w:r>
            <w:r w:rsidRPr="000C3EAB">
              <w:rPr>
                <w:sz w:val="20"/>
                <w:rtl/>
                <w:lang w:eastAsia="zh-CN"/>
              </w:rPr>
              <w:t xml:space="preserve"> القابلة للاشتعال والسامة بالتعاون مع المعاهد المحلية</w:t>
            </w:r>
          </w:p>
        </w:tc>
        <w:tc>
          <w:tcPr>
            <w:tcW w:w="993" w:type="dxa"/>
            <w:vMerge w:val="restart"/>
            <w:hideMark/>
          </w:tcPr>
          <w:p w14:paraId="12754866" w14:textId="4855C2CA" w:rsidR="006C45A8" w:rsidRPr="000C3EAB" w:rsidRDefault="002161F8" w:rsidP="006C45A8">
            <w:pPr>
              <w:bidi/>
              <w:spacing w:before="10" w:after="10"/>
              <w:jc w:val="left"/>
              <w:rPr>
                <w:sz w:val="20"/>
                <w:lang w:eastAsia="zh-CN"/>
              </w:rPr>
            </w:pPr>
            <w:r w:rsidRPr="000C3EAB">
              <w:rPr>
                <w:rFonts w:hint="cs"/>
                <w:sz w:val="20"/>
                <w:rtl/>
                <w:lang w:eastAsia="zh-CN"/>
              </w:rPr>
              <w:t>اليونيب</w:t>
            </w:r>
          </w:p>
        </w:tc>
        <w:tc>
          <w:tcPr>
            <w:tcW w:w="1063" w:type="dxa"/>
            <w:noWrap/>
            <w:hideMark/>
          </w:tcPr>
          <w:p w14:paraId="38672116" w14:textId="77777777" w:rsidR="006C45A8" w:rsidRPr="000C3EAB" w:rsidRDefault="006C45A8" w:rsidP="004F7B6E">
            <w:pPr>
              <w:bidi/>
              <w:spacing w:before="10" w:after="10"/>
              <w:jc w:val="left"/>
              <w:rPr>
                <w:sz w:val="20"/>
                <w:lang w:eastAsia="zh-CN"/>
              </w:rPr>
            </w:pPr>
            <w:r w:rsidRPr="000C3EAB">
              <w:rPr>
                <w:sz w:val="20"/>
                <w:lang w:eastAsia="zh-CN"/>
              </w:rPr>
              <w:t>60,000</w:t>
            </w:r>
          </w:p>
        </w:tc>
        <w:tc>
          <w:tcPr>
            <w:tcW w:w="1063" w:type="dxa"/>
          </w:tcPr>
          <w:p w14:paraId="676D0D06" w14:textId="77777777" w:rsidR="006C45A8" w:rsidRPr="000C3EAB" w:rsidRDefault="006C45A8" w:rsidP="004F7B6E">
            <w:pPr>
              <w:bidi/>
              <w:spacing w:before="10" w:after="10"/>
              <w:jc w:val="left"/>
              <w:rPr>
                <w:sz w:val="20"/>
                <w:lang w:eastAsia="zh-CN"/>
              </w:rPr>
            </w:pPr>
            <w:r w:rsidRPr="000C3EAB">
              <w:rPr>
                <w:sz w:val="20"/>
                <w:lang w:eastAsia="zh-CN"/>
              </w:rPr>
              <w:t>180,000</w:t>
            </w:r>
          </w:p>
        </w:tc>
      </w:tr>
      <w:tr w:rsidR="006C45A8" w:rsidRPr="000C3EAB" w14:paraId="5DDB1219" w14:textId="77777777" w:rsidTr="006C45A8">
        <w:trPr>
          <w:trHeight w:val="255"/>
        </w:trPr>
        <w:tc>
          <w:tcPr>
            <w:tcW w:w="6232" w:type="dxa"/>
            <w:hideMark/>
          </w:tcPr>
          <w:p w14:paraId="691CC8ED" w14:textId="2C034FE3" w:rsidR="006C45A8" w:rsidRPr="000C3EAB" w:rsidRDefault="00940F7F" w:rsidP="006C45A8">
            <w:pPr>
              <w:bidi/>
              <w:spacing w:before="10" w:after="10"/>
              <w:jc w:val="left"/>
              <w:rPr>
                <w:sz w:val="20"/>
                <w:lang w:eastAsia="zh-CN"/>
              </w:rPr>
            </w:pPr>
            <w:r w:rsidRPr="000C3EAB">
              <w:rPr>
                <w:rFonts w:hint="cs"/>
                <w:sz w:val="20"/>
                <w:rtl/>
                <w:lang w:eastAsia="zh-CN"/>
              </w:rPr>
              <w:t>استعراض</w:t>
            </w:r>
            <w:r w:rsidR="009C7DCD" w:rsidRPr="000C3EAB">
              <w:rPr>
                <w:sz w:val="20"/>
                <w:rtl/>
                <w:lang w:eastAsia="zh-CN"/>
              </w:rPr>
              <w:t xml:space="preserve"> وتحديث </w:t>
            </w:r>
            <w:r w:rsidRPr="000C3EAB">
              <w:rPr>
                <w:rFonts w:hint="cs"/>
                <w:sz w:val="20"/>
                <w:rtl/>
                <w:lang w:eastAsia="zh-CN"/>
              </w:rPr>
              <w:t>ال</w:t>
            </w:r>
            <w:r w:rsidR="009C7DCD" w:rsidRPr="000C3EAB">
              <w:rPr>
                <w:sz w:val="20"/>
                <w:rtl/>
                <w:lang w:eastAsia="zh-CN"/>
              </w:rPr>
              <w:t xml:space="preserve">مناهج </w:t>
            </w:r>
            <w:r w:rsidRPr="000C3EAB">
              <w:rPr>
                <w:rFonts w:hint="cs"/>
                <w:sz w:val="20"/>
                <w:rtl/>
                <w:lang w:eastAsia="zh-CN"/>
              </w:rPr>
              <w:t>الدراسية ل</w:t>
            </w:r>
            <w:r w:rsidR="009C7DCD" w:rsidRPr="000C3EAB">
              <w:rPr>
                <w:rFonts w:hint="cs"/>
                <w:sz w:val="20"/>
                <w:rtl/>
                <w:lang w:eastAsia="zh-CN"/>
              </w:rPr>
              <w:t>ل</w:t>
            </w:r>
            <w:r w:rsidR="009C7DCD" w:rsidRPr="000C3EAB">
              <w:rPr>
                <w:sz w:val="20"/>
                <w:rtl/>
                <w:lang w:eastAsia="zh-CN"/>
              </w:rPr>
              <w:t>تدريب</w:t>
            </w:r>
            <w:r w:rsidR="009C7DCD" w:rsidRPr="000C3EAB">
              <w:rPr>
                <w:rFonts w:hint="cs"/>
                <w:sz w:val="20"/>
                <w:rtl/>
                <w:lang w:eastAsia="zh-CN"/>
              </w:rPr>
              <w:t xml:space="preserve"> في </w:t>
            </w:r>
            <w:r w:rsidR="009C7DCD" w:rsidRPr="000C3EAB">
              <w:rPr>
                <w:sz w:val="20"/>
                <w:rtl/>
                <w:lang w:eastAsia="zh-CN"/>
              </w:rPr>
              <w:t xml:space="preserve">قطاع </w:t>
            </w:r>
            <w:r w:rsidRPr="000C3EAB">
              <w:rPr>
                <w:sz w:val="20"/>
                <w:rtl/>
                <w:lang w:eastAsia="zh-CN"/>
              </w:rPr>
              <w:t xml:space="preserve">تكييف الهواء المتنقل </w:t>
            </w:r>
            <w:r w:rsidR="001A1022" w:rsidRPr="000C3EAB">
              <w:rPr>
                <w:sz w:val="20"/>
                <w:rtl/>
                <w:lang w:eastAsia="zh-CN"/>
              </w:rPr>
              <w:t>لإدراجها في النظام الوطني لإصدار</w:t>
            </w:r>
            <w:r w:rsidRPr="000C3EAB">
              <w:rPr>
                <w:rFonts w:hint="cs"/>
                <w:sz w:val="20"/>
                <w:rtl/>
                <w:lang w:eastAsia="zh-CN"/>
              </w:rPr>
              <w:t xml:space="preserve"> ال</w:t>
            </w:r>
            <w:r w:rsidRPr="000C3EAB">
              <w:rPr>
                <w:sz w:val="20"/>
                <w:rtl/>
                <w:lang w:eastAsia="zh-CN"/>
              </w:rPr>
              <w:t>شهادات</w:t>
            </w:r>
            <w:r w:rsidR="009C7DCD" w:rsidRPr="000C3EAB">
              <w:rPr>
                <w:rFonts w:hint="cs"/>
                <w:sz w:val="20"/>
                <w:rtl/>
                <w:lang w:eastAsia="zh-CN"/>
              </w:rPr>
              <w:t xml:space="preserve"> </w:t>
            </w:r>
            <w:r w:rsidRPr="000C3EAB">
              <w:rPr>
                <w:rFonts w:hint="cs"/>
                <w:sz w:val="20"/>
                <w:rtl/>
                <w:lang w:eastAsia="zh-CN"/>
              </w:rPr>
              <w:t>الخاصة ب</w:t>
            </w:r>
            <w:r w:rsidRPr="000C3EAB">
              <w:rPr>
                <w:sz w:val="20"/>
                <w:rtl/>
                <w:lang w:eastAsia="zh-CN"/>
              </w:rPr>
              <w:t>تكييف الهواء المتنقل</w:t>
            </w:r>
          </w:p>
        </w:tc>
        <w:tc>
          <w:tcPr>
            <w:tcW w:w="993" w:type="dxa"/>
            <w:vMerge/>
          </w:tcPr>
          <w:p w14:paraId="105526C2" w14:textId="77777777" w:rsidR="006C45A8" w:rsidRPr="000C3EAB" w:rsidRDefault="006C45A8" w:rsidP="006C45A8">
            <w:pPr>
              <w:bidi/>
              <w:spacing w:before="10" w:after="10"/>
              <w:jc w:val="left"/>
              <w:rPr>
                <w:sz w:val="20"/>
                <w:lang w:eastAsia="zh-CN"/>
              </w:rPr>
            </w:pPr>
          </w:p>
        </w:tc>
        <w:tc>
          <w:tcPr>
            <w:tcW w:w="1063" w:type="dxa"/>
            <w:noWrap/>
            <w:hideMark/>
          </w:tcPr>
          <w:p w14:paraId="2DBCA137" w14:textId="77777777" w:rsidR="006C45A8" w:rsidRPr="000C3EAB" w:rsidRDefault="006C45A8" w:rsidP="004F7B6E">
            <w:pPr>
              <w:bidi/>
              <w:spacing w:before="10" w:after="10"/>
              <w:jc w:val="left"/>
              <w:rPr>
                <w:sz w:val="20"/>
                <w:lang w:eastAsia="zh-CN"/>
              </w:rPr>
            </w:pPr>
            <w:r w:rsidRPr="000C3EAB">
              <w:rPr>
                <w:sz w:val="20"/>
                <w:lang w:eastAsia="zh-CN"/>
              </w:rPr>
              <w:t>10,000</w:t>
            </w:r>
          </w:p>
        </w:tc>
        <w:tc>
          <w:tcPr>
            <w:tcW w:w="1063" w:type="dxa"/>
          </w:tcPr>
          <w:p w14:paraId="3881926C" w14:textId="77777777" w:rsidR="006C45A8" w:rsidRPr="000C3EAB" w:rsidRDefault="006C45A8" w:rsidP="004F7B6E">
            <w:pPr>
              <w:bidi/>
              <w:spacing w:before="10" w:after="10"/>
              <w:jc w:val="left"/>
              <w:rPr>
                <w:sz w:val="20"/>
                <w:lang w:eastAsia="zh-CN"/>
              </w:rPr>
            </w:pPr>
            <w:r w:rsidRPr="000C3EAB">
              <w:rPr>
                <w:sz w:val="20"/>
                <w:lang w:eastAsia="zh-CN"/>
              </w:rPr>
              <w:t>10,000</w:t>
            </w:r>
          </w:p>
        </w:tc>
      </w:tr>
      <w:tr w:rsidR="006C45A8" w:rsidRPr="000C3EAB" w14:paraId="3FE72BD0" w14:textId="77777777" w:rsidTr="006C45A8">
        <w:trPr>
          <w:trHeight w:val="255"/>
        </w:trPr>
        <w:tc>
          <w:tcPr>
            <w:tcW w:w="6232" w:type="dxa"/>
            <w:hideMark/>
          </w:tcPr>
          <w:p w14:paraId="38523342" w14:textId="06BE770F" w:rsidR="006C45A8" w:rsidRPr="000C3EAB" w:rsidRDefault="00940F7F" w:rsidP="006C45A8">
            <w:pPr>
              <w:bidi/>
              <w:spacing w:before="10" w:after="10"/>
              <w:jc w:val="left"/>
              <w:rPr>
                <w:sz w:val="20"/>
                <w:lang w:eastAsia="zh-CN"/>
              </w:rPr>
            </w:pPr>
            <w:r w:rsidRPr="000C3EAB">
              <w:rPr>
                <w:rFonts w:hint="cs"/>
                <w:sz w:val="20"/>
                <w:rtl/>
                <w:lang w:eastAsia="zh-CN"/>
              </w:rPr>
              <w:t>حلقة</w:t>
            </w:r>
            <w:r w:rsidR="009C7DCD" w:rsidRPr="000C3EAB">
              <w:rPr>
                <w:sz w:val="20"/>
                <w:rtl/>
                <w:lang w:eastAsia="zh-CN"/>
              </w:rPr>
              <w:t xml:space="preserve"> عمل واحدة لتدريب 10-15 مدربا في قطاع </w:t>
            </w:r>
            <w:r w:rsidR="006265C4" w:rsidRPr="000C3EAB">
              <w:rPr>
                <w:sz w:val="20"/>
                <w:rtl/>
                <w:lang w:eastAsia="zh-CN"/>
              </w:rPr>
              <w:t>تكييف الهواء المتنقل</w:t>
            </w:r>
            <w:r w:rsidR="009C7DCD" w:rsidRPr="000C3EAB">
              <w:rPr>
                <w:sz w:val="20"/>
                <w:rtl/>
                <w:lang w:eastAsia="zh-CN"/>
              </w:rPr>
              <w:t xml:space="preserve"> على ممارسات الخدمة الجيدة، وال</w:t>
            </w:r>
            <w:r w:rsidR="006265C4" w:rsidRPr="000C3EAB">
              <w:rPr>
                <w:sz w:val="20"/>
                <w:rtl/>
                <w:lang w:eastAsia="zh-CN"/>
              </w:rPr>
              <w:t>سيطرة على التسرب</w:t>
            </w:r>
            <w:r w:rsidR="009C7DCD" w:rsidRPr="000C3EAB">
              <w:rPr>
                <w:sz w:val="20"/>
                <w:rtl/>
                <w:lang w:eastAsia="zh-CN"/>
              </w:rPr>
              <w:t>، وال</w:t>
            </w:r>
            <w:r w:rsidR="00600EC6" w:rsidRPr="000C3EAB">
              <w:rPr>
                <w:sz w:val="20"/>
                <w:rtl/>
                <w:lang w:eastAsia="zh-CN"/>
              </w:rPr>
              <w:t>خدمة</w:t>
            </w:r>
            <w:r w:rsidR="009C7DCD" w:rsidRPr="000C3EAB">
              <w:rPr>
                <w:sz w:val="20"/>
                <w:rtl/>
                <w:lang w:eastAsia="zh-CN"/>
              </w:rPr>
              <w:t xml:space="preserve"> باستخدام البدائل</w:t>
            </w:r>
          </w:p>
        </w:tc>
        <w:tc>
          <w:tcPr>
            <w:tcW w:w="993" w:type="dxa"/>
            <w:vMerge/>
          </w:tcPr>
          <w:p w14:paraId="44852D37" w14:textId="77777777" w:rsidR="006C45A8" w:rsidRPr="000C3EAB" w:rsidRDefault="006C45A8" w:rsidP="006C45A8">
            <w:pPr>
              <w:bidi/>
              <w:spacing w:before="10" w:after="10"/>
              <w:jc w:val="left"/>
              <w:rPr>
                <w:sz w:val="20"/>
                <w:lang w:eastAsia="zh-CN"/>
              </w:rPr>
            </w:pPr>
          </w:p>
        </w:tc>
        <w:tc>
          <w:tcPr>
            <w:tcW w:w="1063" w:type="dxa"/>
            <w:noWrap/>
            <w:hideMark/>
          </w:tcPr>
          <w:p w14:paraId="44246056" w14:textId="77777777" w:rsidR="006C45A8" w:rsidRPr="000C3EAB" w:rsidRDefault="006C45A8" w:rsidP="004F7B6E">
            <w:pPr>
              <w:bidi/>
              <w:spacing w:before="10" w:after="10"/>
              <w:jc w:val="left"/>
              <w:rPr>
                <w:sz w:val="20"/>
                <w:lang w:eastAsia="zh-CN"/>
              </w:rPr>
            </w:pPr>
            <w:r w:rsidRPr="000C3EAB">
              <w:rPr>
                <w:sz w:val="20"/>
                <w:lang w:eastAsia="zh-CN"/>
              </w:rPr>
              <w:t>10,000</w:t>
            </w:r>
          </w:p>
        </w:tc>
        <w:tc>
          <w:tcPr>
            <w:tcW w:w="1063" w:type="dxa"/>
          </w:tcPr>
          <w:p w14:paraId="4290966A" w14:textId="77777777" w:rsidR="006C45A8" w:rsidRPr="000C3EAB" w:rsidRDefault="006C45A8" w:rsidP="004F7B6E">
            <w:pPr>
              <w:bidi/>
              <w:spacing w:before="10" w:after="10"/>
              <w:jc w:val="left"/>
              <w:rPr>
                <w:sz w:val="20"/>
                <w:lang w:eastAsia="zh-CN"/>
              </w:rPr>
            </w:pPr>
            <w:r w:rsidRPr="000C3EAB">
              <w:rPr>
                <w:sz w:val="20"/>
                <w:lang w:eastAsia="zh-CN"/>
              </w:rPr>
              <w:t>10,000</w:t>
            </w:r>
          </w:p>
        </w:tc>
      </w:tr>
      <w:tr w:rsidR="00D10553" w:rsidRPr="000C3EAB" w14:paraId="394B615E" w14:textId="77777777" w:rsidTr="006C45A8">
        <w:trPr>
          <w:trHeight w:val="255"/>
        </w:trPr>
        <w:tc>
          <w:tcPr>
            <w:tcW w:w="6232" w:type="dxa"/>
            <w:hideMark/>
          </w:tcPr>
          <w:p w14:paraId="22889318" w14:textId="4CC40757" w:rsidR="00D10553" w:rsidRPr="000C3EAB" w:rsidRDefault="00D10553" w:rsidP="00D10553">
            <w:pPr>
              <w:bidi/>
              <w:spacing w:before="10" w:after="10"/>
              <w:jc w:val="left"/>
              <w:rPr>
                <w:sz w:val="20"/>
                <w:lang w:eastAsia="zh-CN"/>
              </w:rPr>
            </w:pPr>
            <w:r w:rsidRPr="000C3EAB">
              <w:rPr>
                <w:rtl/>
              </w:rPr>
              <w:t xml:space="preserve">ثلاث </w:t>
            </w:r>
            <w:r w:rsidR="006265C4" w:rsidRPr="000C3EAB">
              <w:rPr>
                <w:rFonts w:hint="cs"/>
                <w:rtl/>
              </w:rPr>
              <w:t>حلقات</w:t>
            </w:r>
            <w:r w:rsidRPr="000C3EAB">
              <w:rPr>
                <w:rtl/>
              </w:rPr>
              <w:t xml:space="preserve"> عمل لتدريب 60 </w:t>
            </w:r>
            <w:r w:rsidR="006265C4" w:rsidRPr="000C3EAB">
              <w:rPr>
                <w:rFonts w:hint="cs"/>
                <w:rtl/>
              </w:rPr>
              <w:t xml:space="preserve">من </w:t>
            </w:r>
            <w:r w:rsidR="00E90F88" w:rsidRPr="000C3EAB">
              <w:rPr>
                <w:rtl/>
              </w:rPr>
              <w:t>تقني</w:t>
            </w:r>
            <w:r w:rsidR="006265C4" w:rsidRPr="000C3EAB">
              <w:rPr>
                <w:rFonts w:hint="cs"/>
                <w:rtl/>
              </w:rPr>
              <w:t>ي</w:t>
            </w:r>
            <w:r w:rsidRPr="000C3EAB">
              <w:rPr>
                <w:rtl/>
              </w:rPr>
              <w:t xml:space="preserve"> </w:t>
            </w:r>
            <w:r w:rsidR="006265C4" w:rsidRPr="000C3EAB">
              <w:rPr>
                <w:rtl/>
              </w:rPr>
              <w:t xml:space="preserve">تكييف الهواء المتنقل </w:t>
            </w:r>
            <w:r w:rsidRPr="000C3EAB">
              <w:rPr>
                <w:rtl/>
              </w:rPr>
              <w:t xml:space="preserve">على </w:t>
            </w:r>
            <w:r w:rsidR="001A1022" w:rsidRPr="000C3EAB">
              <w:rPr>
                <w:rtl/>
              </w:rPr>
              <w:t>ممارسات الخدمة الجيدة</w:t>
            </w:r>
            <w:r w:rsidRPr="000C3EAB">
              <w:rPr>
                <w:rtl/>
              </w:rPr>
              <w:t xml:space="preserve">، بما في ذلك </w:t>
            </w:r>
            <w:r w:rsidR="006265C4" w:rsidRPr="000C3EAB">
              <w:rPr>
                <w:rFonts w:hint="cs"/>
                <w:rtl/>
              </w:rPr>
              <w:t>السيطرة على التسرب</w:t>
            </w:r>
            <w:r w:rsidRPr="000C3EAB">
              <w:rPr>
                <w:rtl/>
              </w:rPr>
              <w:t xml:space="preserve"> و</w:t>
            </w:r>
            <w:r w:rsidR="00940F7F" w:rsidRPr="000C3EAB">
              <w:rPr>
                <w:rtl/>
              </w:rPr>
              <w:t>المناولة الآمنة ل</w:t>
            </w:r>
            <w:r w:rsidR="006265C4" w:rsidRPr="000C3EAB">
              <w:rPr>
                <w:rtl/>
              </w:rPr>
              <w:t>غازات التبريد</w:t>
            </w:r>
            <w:r w:rsidRPr="000C3EAB">
              <w:rPr>
                <w:rtl/>
              </w:rPr>
              <w:t xml:space="preserve"> البديلة</w:t>
            </w:r>
          </w:p>
        </w:tc>
        <w:tc>
          <w:tcPr>
            <w:tcW w:w="993" w:type="dxa"/>
            <w:vMerge/>
          </w:tcPr>
          <w:p w14:paraId="6C7FD2F6" w14:textId="77777777" w:rsidR="00D10553" w:rsidRPr="000C3EAB" w:rsidRDefault="00D10553" w:rsidP="00D10553">
            <w:pPr>
              <w:bidi/>
              <w:spacing w:before="10" w:after="10"/>
              <w:jc w:val="left"/>
              <w:rPr>
                <w:sz w:val="20"/>
                <w:lang w:eastAsia="zh-CN"/>
              </w:rPr>
            </w:pPr>
          </w:p>
        </w:tc>
        <w:tc>
          <w:tcPr>
            <w:tcW w:w="1063" w:type="dxa"/>
            <w:noWrap/>
            <w:hideMark/>
          </w:tcPr>
          <w:p w14:paraId="7ECD2000" w14:textId="77777777" w:rsidR="00D10553" w:rsidRPr="000C3EAB" w:rsidRDefault="00D10553" w:rsidP="004F7B6E">
            <w:pPr>
              <w:bidi/>
              <w:spacing w:before="10" w:after="10"/>
              <w:jc w:val="left"/>
              <w:rPr>
                <w:sz w:val="20"/>
                <w:lang w:eastAsia="zh-CN"/>
              </w:rPr>
            </w:pPr>
            <w:r w:rsidRPr="000C3EAB">
              <w:rPr>
                <w:sz w:val="20"/>
                <w:lang w:eastAsia="zh-CN"/>
              </w:rPr>
              <w:t>10,000</w:t>
            </w:r>
          </w:p>
        </w:tc>
        <w:tc>
          <w:tcPr>
            <w:tcW w:w="1063" w:type="dxa"/>
          </w:tcPr>
          <w:p w14:paraId="1E518AED" w14:textId="77777777" w:rsidR="00D10553" w:rsidRPr="000C3EAB" w:rsidRDefault="00D10553" w:rsidP="004F7B6E">
            <w:pPr>
              <w:bidi/>
              <w:spacing w:before="10" w:after="10"/>
              <w:jc w:val="left"/>
              <w:rPr>
                <w:sz w:val="20"/>
                <w:lang w:eastAsia="zh-CN"/>
              </w:rPr>
            </w:pPr>
            <w:r w:rsidRPr="000C3EAB">
              <w:rPr>
                <w:sz w:val="20"/>
                <w:lang w:eastAsia="zh-CN"/>
              </w:rPr>
              <w:t>30,000</w:t>
            </w:r>
          </w:p>
        </w:tc>
      </w:tr>
      <w:tr w:rsidR="00D10553" w:rsidRPr="000C3EAB" w14:paraId="5C5B045D" w14:textId="77777777" w:rsidTr="006C45A8">
        <w:trPr>
          <w:trHeight w:val="255"/>
        </w:trPr>
        <w:tc>
          <w:tcPr>
            <w:tcW w:w="6232" w:type="dxa"/>
            <w:hideMark/>
          </w:tcPr>
          <w:p w14:paraId="1BE320A0" w14:textId="5E30AA55" w:rsidR="00D10553" w:rsidRPr="000C3EAB" w:rsidRDefault="00D10553" w:rsidP="00D10553">
            <w:pPr>
              <w:bidi/>
              <w:spacing w:before="10" w:after="10"/>
              <w:jc w:val="left"/>
              <w:rPr>
                <w:sz w:val="20"/>
                <w:lang w:eastAsia="zh-CN"/>
              </w:rPr>
            </w:pPr>
            <w:r w:rsidRPr="000C3EAB">
              <w:rPr>
                <w:rtl/>
              </w:rPr>
              <w:t>تقديم منح دراسية ل</w:t>
            </w:r>
            <w:r w:rsidRPr="000C3EAB">
              <w:rPr>
                <w:rFonts w:hint="cs"/>
                <w:rtl/>
              </w:rPr>
              <w:t>عدد</w:t>
            </w:r>
            <w:r w:rsidRPr="000C3EAB">
              <w:rPr>
                <w:rtl/>
              </w:rPr>
              <w:t xml:space="preserve"> 25 امرأة لدراسة تخصصات جامعية متعلقة بتكييف </w:t>
            </w:r>
            <w:r w:rsidR="006265C4" w:rsidRPr="000C3EAB">
              <w:rPr>
                <w:rFonts w:hint="cs"/>
                <w:rtl/>
              </w:rPr>
              <w:t xml:space="preserve">الهواء المتنقل </w:t>
            </w:r>
            <w:r w:rsidRPr="000C3EAB">
              <w:rPr>
                <w:rtl/>
              </w:rPr>
              <w:t>وقطاع السيارات، بهدف بناء فريق من الخبيرات</w:t>
            </w:r>
          </w:p>
        </w:tc>
        <w:tc>
          <w:tcPr>
            <w:tcW w:w="993" w:type="dxa"/>
            <w:vMerge/>
          </w:tcPr>
          <w:p w14:paraId="73676CEB" w14:textId="77777777" w:rsidR="00D10553" w:rsidRPr="000C3EAB" w:rsidRDefault="00D10553" w:rsidP="00D10553">
            <w:pPr>
              <w:bidi/>
              <w:spacing w:before="10" w:after="10"/>
              <w:jc w:val="left"/>
              <w:rPr>
                <w:sz w:val="20"/>
                <w:lang w:eastAsia="zh-CN"/>
              </w:rPr>
            </w:pPr>
          </w:p>
        </w:tc>
        <w:tc>
          <w:tcPr>
            <w:tcW w:w="1063" w:type="dxa"/>
            <w:noWrap/>
            <w:hideMark/>
          </w:tcPr>
          <w:p w14:paraId="61CA688F" w14:textId="77777777" w:rsidR="00D10553" w:rsidRPr="000C3EAB" w:rsidRDefault="00D10553" w:rsidP="004F7B6E">
            <w:pPr>
              <w:bidi/>
              <w:spacing w:before="10" w:after="10"/>
              <w:jc w:val="left"/>
              <w:rPr>
                <w:sz w:val="20"/>
                <w:lang w:eastAsia="zh-CN"/>
              </w:rPr>
            </w:pPr>
            <w:r w:rsidRPr="000C3EAB">
              <w:rPr>
                <w:sz w:val="20"/>
                <w:lang w:eastAsia="zh-CN"/>
              </w:rPr>
              <w:t>10,500</w:t>
            </w:r>
          </w:p>
        </w:tc>
        <w:tc>
          <w:tcPr>
            <w:tcW w:w="1063" w:type="dxa"/>
          </w:tcPr>
          <w:p w14:paraId="2D1A1316" w14:textId="77777777" w:rsidR="00D10553" w:rsidRPr="000C3EAB" w:rsidRDefault="00D10553" w:rsidP="004F7B6E">
            <w:pPr>
              <w:bidi/>
              <w:spacing w:before="10" w:after="10"/>
              <w:jc w:val="left"/>
              <w:rPr>
                <w:sz w:val="20"/>
                <w:lang w:eastAsia="zh-CN"/>
              </w:rPr>
            </w:pPr>
            <w:r w:rsidRPr="000C3EAB">
              <w:rPr>
                <w:sz w:val="20"/>
                <w:lang w:eastAsia="zh-CN"/>
              </w:rPr>
              <w:t>17,500</w:t>
            </w:r>
          </w:p>
        </w:tc>
      </w:tr>
      <w:tr w:rsidR="006C45A8" w:rsidRPr="000C3EAB" w14:paraId="13B5B9C5" w14:textId="77777777" w:rsidTr="006C45A8">
        <w:trPr>
          <w:trHeight w:val="255"/>
        </w:trPr>
        <w:tc>
          <w:tcPr>
            <w:tcW w:w="6232" w:type="dxa"/>
            <w:hideMark/>
          </w:tcPr>
          <w:p w14:paraId="2AC347AB" w14:textId="47B4321A" w:rsidR="006C45A8" w:rsidRPr="000C3EAB" w:rsidRDefault="00D10553" w:rsidP="006C45A8">
            <w:pPr>
              <w:bidi/>
              <w:spacing w:before="10" w:after="10"/>
              <w:jc w:val="left"/>
              <w:rPr>
                <w:sz w:val="20"/>
                <w:lang w:eastAsia="zh-CN"/>
              </w:rPr>
            </w:pPr>
            <w:r w:rsidRPr="000C3EAB">
              <w:rPr>
                <w:sz w:val="20"/>
                <w:rtl/>
                <w:lang w:eastAsia="zh-CN"/>
              </w:rPr>
              <w:t xml:space="preserve">دعم إنشاء رابطة وطنية </w:t>
            </w:r>
            <w:r w:rsidR="006265C4" w:rsidRPr="000C3EAB">
              <w:rPr>
                <w:rFonts w:hint="cs"/>
                <w:sz w:val="20"/>
                <w:rtl/>
                <w:lang w:eastAsia="zh-CN"/>
              </w:rPr>
              <w:t>ل</w:t>
            </w:r>
            <w:r w:rsidR="006265C4" w:rsidRPr="000C3EAB">
              <w:rPr>
                <w:sz w:val="20"/>
                <w:rtl/>
                <w:lang w:eastAsia="zh-CN"/>
              </w:rPr>
              <w:t>لتبريد وتكييف الهواء/تكييف الهواء المتنقل</w:t>
            </w:r>
          </w:p>
        </w:tc>
        <w:tc>
          <w:tcPr>
            <w:tcW w:w="993" w:type="dxa"/>
            <w:vMerge/>
          </w:tcPr>
          <w:p w14:paraId="20A12378" w14:textId="77777777" w:rsidR="006C45A8" w:rsidRPr="000C3EAB" w:rsidRDefault="006C45A8" w:rsidP="006C45A8">
            <w:pPr>
              <w:bidi/>
              <w:spacing w:before="10" w:after="10"/>
              <w:jc w:val="left"/>
              <w:rPr>
                <w:sz w:val="20"/>
                <w:lang w:eastAsia="zh-CN"/>
              </w:rPr>
            </w:pPr>
          </w:p>
        </w:tc>
        <w:tc>
          <w:tcPr>
            <w:tcW w:w="1063" w:type="dxa"/>
            <w:noWrap/>
            <w:hideMark/>
          </w:tcPr>
          <w:p w14:paraId="60DA7CD9" w14:textId="77777777" w:rsidR="006C45A8" w:rsidRPr="000C3EAB" w:rsidRDefault="006C45A8" w:rsidP="004F7B6E">
            <w:pPr>
              <w:bidi/>
              <w:spacing w:before="10" w:after="10"/>
              <w:jc w:val="left"/>
              <w:rPr>
                <w:sz w:val="20"/>
                <w:lang w:eastAsia="zh-CN"/>
              </w:rPr>
            </w:pPr>
            <w:r w:rsidRPr="000C3EAB">
              <w:rPr>
                <w:sz w:val="20"/>
                <w:lang w:eastAsia="zh-CN"/>
              </w:rPr>
              <w:t>5,000</w:t>
            </w:r>
          </w:p>
        </w:tc>
        <w:tc>
          <w:tcPr>
            <w:tcW w:w="1063" w:type="dxa"/>
          </w:tcPr>
          <w:p w14:paraId="38F46AE6" w14:textId="77777777" w:rsidR="006C45A8" w:rsidRPr="000C3EAB" w:rsidRDefault="006C45A8" w:rsidP="004F7B6E">
            <w:pPr>
              <w:bidi/>
              <w:spacing w:before="10" w:after="10"/>
              <w:jc w:val="left"/>
              <w:rPr>
                <w:sz w:val="20"/>
                <w:lang w:eastAsia="zh-CN"/>
              </w:rPr>
            </w:pPr>
            <w:r w:rsidRPr="000C3EAB">
              <w:rPr>
                <w:sz w:val="20"/>
                <w:lang w:eastAsia="zh-CN"/>
              </w:rPr>
              <w:t>10,000</w:t>
            </w:r>
          </w:p>
        </w:tc>
      </w:tr>
      <w:tr w:rsidR="006C45A8" w:rsidRPr="000C3EAB" w14:paraId="3EFD333F" w14:textId="77777777" w:rsidTr="006C45A8">
        <w:trPr>
          <w:trHeight w:val="255"/>
        </w:trPr>
        <w:tc>
          <w:tcPr>
            <w:tcW w:w="6232" w:type="dxa"/>
            <w:hideMark/>
          </w:tcPr>
          <w:p w14:paraId="3DA48798" w14:textId="6FDB6B2F" w:rsidR="006C45A8" w:rsidRPr="000C3EAB" w:rsidRDefault="00D10553" w:rsidP="006C45A8">
            <w:pPr>
              <w:bidi/>
              <w:spacing w:before="10" w:after="10"/>
              <w:jc w:val="left"/>
              <w:rPr>
                <w:sz w:val="20"/>
                <w:lang w:eastAsia="zh-CN"/>
              </w:rPr>
            </w:pPr>
            <w:r w:rsidRPr="000C3EAB">
              <w:rPr>
                <w:sz w:val="20"/>
                <w:rtl/>
                <w:lang w:eastAsia="zh-CN"/>
              </w:rPr>
              <w:t>توفير أدوات ومعدات</w:t>
            </w:r>
            <w:r w:rsidR="00203877" w:rsidRPr="000C3EAB">
              <w:rPr>
                <w:rStyle w:val="FootnoteReference"/>
                <w:sz w:val="20"/>
                <w:rtl/>
                <w:lang w:eastAsia="zh-CN"/>
              </w:rPr>
              <w:footnoteReference w:id="3"/>
            </w:r>
            <w:r w:rsidRPr="000C3EAB">
              <w:rPr>
                <w:sz w:val="20"/>
                <w:rtl/>
                <w:lang w:eastAsia="zh-CN"/>
              </w:rPr>
              <w:t xml:space="preserve"> لل</w:t>
            </w:r>
            <w:r w:rsidR="00E90F88" w:rsidRPr="000C3EAB">
              <w:rPr>
                <w:sz w:val="20"/>
                <w:rtl/>
                <w:lang w:eastAsia="zh-CN"/>
              </w:rPr>
              <w:t>تقني</w:t>
            </w:r>
            <w:r w:rsidRPr="000C3EAB">
              <w:rPr>
                <w:sz w:val="20"/>
                <w:rtl/>
                <w:lang w:eastAsia="zh-CN"/>
              </w:rPr>
              <w:t xml:space="preserve">ين المدربين/المعتمدين البالغ عددهم 360 </w:t>
            </w:r>
            <w:r w:rsidR="00E90F88" w:rsidRPr="000C3EAB">
              <w:rPr>
                <w:sz w:val="20"/>
                <w:rtl/>
                <w:lang w:eastAsia="zh-CN"/>
              </w:rPr>
              <w:t>تقني</w:t>
            </w:r>
            <w:r w:rsidRPr="000C3EAB">
              <w:rPr>
                <w:sz w:val="20"/>
                <w:rtl/>
                <w:lang w:eastAsia="zh-CN"/>
              </w:rPr>
              <w:t>ا كحافز للمشاركة في الدورة التدريبية</w:t>
            </w:r>
          </w:p>
        </w:tc>
        <w:tc>
          <w:tcPr>
            <w:tcW w:w="993" w:type="dxa"/>
            <w:vMerge w:val="restart"/>
            <w:hideMark/>
          </w:tcPr>
          <w:p w14:paraId="6BF2A191" w14:textId="09C5494B" w:rsidR="006C45A8" w:rsidRPr="000C3EAB" w:rsidRDefault="00D10553" w:rsidP="006C45A8">
            <w:pPr>
              <w:bidi/>
              <w:spacing w:before="10" w:after="10"/>
              <w:jc w:val="left"/>
              <w:rPr>
                <w:sz w:val="20"/>
                <w:lang w:eastAsia="zh-CN"/>
              </w:rPr>
            </w:pPr>
            <w:r w:rsidRPr="000C3EAB">
              <w:rPr>
                <w:rFonts w:hint="cs"/>
                <w:sz w:val="20"/>
                <w:rtl/>
                <w:lang w:eastAsia="zh-CN"/>
              </w:rPr>
              <w:t>اليونيدو</w:t>
            </w:r>
          </w:p>
        </w:tc>
        <w:tc>
          <w:tcPr>
            <w:tcW w:w="1063" w:type="dxa"/>
            <w:noWrap/>
            <w:hideMark/>
          </w:tcPr>
          <w:p w14:paraId="562D1F3A" w14:textId="77777777" w:rsidR="006C45A8" w:rsidRPr="000C3EAB" w:rsidRDefault="006C45A8" w:rsidP="004F7B6E">
            <w:pPr>
              <w:bidi/>
              <w:spacing w:before="10" w:after="10"/>
              <w:jc w:val="left"/>
              <w:rPr>
                <w:sz w:val="20"/>
                <w:lang w:eastAsia="zh-CN"/>
              </w:rPr>
            </w:pPr>
            <w:r w:rsidRPr="000C3EAB">
              <w:rPr>
                <w:sz w:val="20"/>
                <w:lang w:eastAsia="zh-CN"/>
              </w:rPr>
              <w:t>54,000</w:t>
            </w:r>
          </w:p>
        </w:tc>
        <w:tc>
          <w:tcPr>
            <w:tcW w:w="1063" w:type="dxa"/>
          </w:tcPr>
          <w:p w14:paraId="1C13CF1C" w14:textId="77777777" w:rsidR="006C45A8" w:rsidRPr="000C3EAB" w:rsidRDefault="006C45A8" w:rsidP="004F7B6E">
            <w:pPr>
              <w:bidi/>
              <w:spacing w:before="10" w:after="10"/>
              <w:jc w:val="left"/>
              <w:rPr>
                <w:sz w:val="20"/>
                <w:lang w:eastAsia="zh-CN"/>
              </w:rPr>
            </w:pPr>
            <w:r w:rsidRPr="000C3EAB">
              <w:rPr>
                <w:sz w:val="20"/>
                <w:lang w:eastAsia="zh-CN"/>
              </w:rPr>
              <w:t>108,000</w:t>
            </w:r>
          </w:p>
        </w:tc>
      </w:tr>
      <w:tr w:rsidR="006C45A8" w:rsidRPr="000C3EAB" w14:paraId="5868769F" w14:textId="77777777" w:rsidTr="006C45A8">
        <w:trPr>
          <w:trHeight w:val="255"/>
        </w:trPr>
        <w:tc>
          <w:tcPr>
            <w:tcW w:w="6232" w:type="dxa"/>
            <w:hideMark/>
          </w:tcPr>
          <w:p w14:paraId="12A3DC12" w14:textId="238645FA" w:rsidR="006C45A8" w:rsidRPr="000C3EAB" w:rsidRDefault="00D10553" w:rsidP="006C45A8">
            <w:pPr>
              <w:keepNext/>
              <w:bidi/>
              <w:spacing w:before="10" w:after="10"/>
              <w:jc w:val="left"/>
              <w:rPr>
                <w:sz w:val="20"/>
                <w:lang w:eastAsia="zh-CN"/>
              </w:rPr>
            </w:pPr>
            <w:r w:rsidRPr="000C3EAB">
              <w:rPr>
                <w:sz w:val="20"/>
                <w:rtl/>
                <w:lang w:eastAsia="zh-CN"/>
              </w:rPr>
              <w:t>توفير أدوات ومعدات</w:t>
            </w:r>
            <w:r w:rsidRPr="000C3EAB">
              <w:rPr>
                <w:rStyle w:val="FootnoteReference"/>
                <w:sz w:val="20"/>
                <w:rtl/>
                <w:lang w:eastAsia="zh-CN"/>
              </w:rPr>
              <w:footnoteReference w:id="4"/>
            </w:r>
            <w:r w:rsidRPr="000C3EAB">
              <w:rPr>
                <w:sz w:val="20"/>
                <w:rtl/>
                <w:lang w:eastAsia="zh-CN"/>
              </w:rPr>
              <w:t xml:space="preserve"> ل</w:t>
            </w:r>
            <w:r w:rsidRPr="000C3EAB">
              <w:rPr>
                <w:rFonts w:hint="cs"/>
                <w:sz w:val="20"/>
                <w:rtl/>
                <w:lang w:eastAsia="zh-CN"/>
              </w:rPr>
              <w:t>عدد</w:t>
            </w:r>
            <w:r w:rsidRPr="000C3EAB">
              <w:rPr>
                <w:sz w:val="20"/>
                <w:rtl/>
                <w:lang w:eastAsia="zh-CN"/>
              </w:rPr>
              <w:t xml:space="preserve"> 160 ورشة </w:t>
            </w:r>
            <w:r w:rsidR="00600EC6" w:rsidRPr="000C3EAB">
              <w:rPr>
                <w:sz w:val="20"/>
                <w:rtl/>
                <w:lang w:eastAsia="zh-CN"/>
              </w:rPr>
              <w:t>خدمة</w:t>
            </w:r>
            <w:r w:rsidRPr="000C3EAB">
              <w:rPr>
                <w:sz w:val="20"/>
                <w:rtl/>
                <w:lang w:eastAsia="zh-CN"/>
              </w:rPr>
              <w:t xml:space="preserve"> مسجلة لتمكين ممارسات ال</w:t>
            </w:r>
            <w:r w:rsidR="00600EC6" w:rsidRPr="000C3EAB">
              <w:rPr>
                <w:sz w:val="20"/>
                <w:rtl/>
                <w:lang w:eastAsia="zh-CN"/>
              </w:rPr>
              <w:t>خدمة</w:t>
            </w:r>
            <w:r w:rsidRPr="000C3EAB">
              <w:rPr>
                <w:sz w:val="20"/>
                <w:rtl/>
                <w:lang w:eastAsia="zh-CN"/>
              </w:rPr>
              <w:t xml:space="preserve"> الجيدة</w:t>
            </w:r>
          </w:p>
        </w:tc>
        <w:tc>
          <w:tcPr>
            <w:tcW w:w="993" w:type="dxa"/>
            <w:vMerge/>
            <w:hideMark/>
          </w:tcPr>
          <w:p w14:paraId="333E4C65" w14:textId="77777777" w:rsidR="006C45A8" w:rsidRPr="000C3EAB" w:rsidRDefault="006C45A8" w:rsidP="006C45A8">
            <w:pPr>
              <w:keepNext/>
              <w:bidi/>
              <w:spacing w:before="10" w:after="10"/>
              <w:jc w:val="left"/>
              <w:rPr>
                <w:sz w:val="20"/>
                <w:lang w:eastAsia="zh-CN"/>
              </w:rPr>
            </w:pPr>
          </w:p>
        </w:tc>
        <w:tc>
          <w:tcPr>
            <w:tcW w:w="1063" w:type="dxa"/>
            <w:noWrap/>
            <w:hideMark/>
          </w:tcPr>
          <w:p w14:paraId="78059ED2" w14:textId="77777777" w:rsidR="006C45A8" w:rsidRPr="000C3EAB" w:rsidRDefault="006C45A8" w:rsidP="004F7B6E">
            <w:pPr>
              <w:keepNext/>
              <w:bidi/>
              <w:spacing w:before="10" w:after="10"/>
              <w:jc w:val="left"/>
              <w:rPr>
                <w:sz w:val="20"/>
                <w:lang w:eastAsia="zh-CN"/>
              </w:rPr>
            </w:pPr>
            <w:r w:rsidRPr="000C3EAB">
              <w:rPr>
                <w:sz w:val="20"/>
                <w:lang w:eastAsia="zh-CN"/>
              </w:rPr>
              <w:t>96,000</w:t>
            </w:r>
          </w:p>
        </w:tc>
        <w:tc>
          <w:tcPr>
            <w:tcW w:w="1063" w:type="dxa"/>
          </w:tcPr>
          <w:p w14:paraId="0AAAE038" w14:textId="77777777" w:rsidR="006C45A8" w:rsidRPr="000C3EAB" w:rsidRDefault="006C45A8" w:rsidP="004F7B6E">
            <w:pPr>
              <w:keepNext/>
              <w:bidi/>
              <w:spacing w:before="10" w:after="10"/>
              <w:jc w:val="left"/>
              <w:rPr>
                <w:sz w:val="20"/>
                <w:lang w:eastAsia="zh-CN"/>
              </w:rPr>
            </w:pPr>
            <w:r w:rsidRPr="000C3EAB">
              <w:rPr>
                <w:sz w:val="20"/>
                <w:lang w:eastAsia="zh-CN"/>
              </w:rPr>
              <w:t>192,000</w:t>
            </w:r>
          </w:p>
        </w:tc>
      </w:tr>
      <w:tr w:rsidR="006C45A8" w:rsidRPr="000C3EAB" w14:paraId="7F06293C" w14:textId="77777777" w:rsidTr="006C45A8">
        <w:trPr>
          <w:trHeight w:val="255"/>
        </w:trPr>
        <w:tc>
          <w:tcPr>
            <w:tcW w:w="7225" w:type="dxa"/>
            <w:gridSpan w:val="2"/>
            <w:hideMark/>
          </w:tcPr>
          <w:p w14:paraId="3A9B8708" w14:textId="27CF7510" w:rsidR="006C45A8" w:rsidRPr="000C3EAB" w:rsidRDefault="00904ABB" w:rsidP="006C45A8">
            <w:pPr>
              <w:bidi/>
              <w:spacing w:before="10" w:after="10"/>
              <w:jc w:val="left"/>
              <w:rPr>
                <w:b/>
                <w:bCs/>
                <w:sz w:val="20"/>
                <w:lang w:eastAsia="zh-CN"/>
              </w:rPr>
            </w:pPr>
            <w:r w:rsidRPr="000C3EAB">
              <w:rPr>
                <w:b/>
                <w:bCs/>
                <w:sz w:val="20"/>
                <w:rtl/>
                <w:lang w:eastAsia="zh-CN"/>
              </w:rPr>
              <w:t>المجموع الفرعي</w:t>
            </w:r>
          </w:p>
        </w:tc>
        <w:tc>
          <w:tcPr>
            <w:tcW w:w="1063" w:type="dxa"/>
            <w:hideMark/>
          </w:tcPr>
          <w:p w14:paraId="7B980C81" w14:textId="77777777" w:rsidR="006C45A8" w:rsidRPr="000C3EAB" w:rsidRDefault="006C45A8" w:rsidP="004F7B6E">
            <w:pPr>
              <w:bidi/>
              <w:spacing w:before="10" w:after="10"/>
              <w:jc w:val="left"/>
              <w:rPr>
                <w:b/>
                <w:bCs/>
                <w:sz w:val="20"/>
                <w:lang w:eastAsia="zh-CN"/>
              </w:rPr>
            </w:pPr>
            <w:r w:rsidRPr="000C3EAB">
              <w:rPr>
                <w:b/>
                <w:bCs/>
                <w:sz w:val="20"/>
                <w:lang w:eastAsia="zh-CN"/>
              </w:rPr>
              <w:t>255,500</w:t>
            </w:r>
          </w:p>
        </w:tc>
        <w:tc>
          <w:tcPr>
            <w:tcW w:w="1063" w:type="dxa"/>
          </w:tcPr>
          <w:p w14:paraId="13249F76" w14:textId="77777777" w:rsidR="006C45A8" w:rsidRPr="000C3EAB" w:rsidRDefault="006C45A8" w:rsidP="004F7B6E">
            <w:pPr>
              <w:bidi/>
              <w:spacing w:before="10" w:after="10"/>
              <w:jc w:val="left"/>
              <w:rPr>
                <w:b/>
                <w:bCs/>
                <w:sz w:val="20"/>
                <w:lang w:eastAsia="zh-CN"/>
              </w:rPr>
            </w:pPr>
            <w:r w:rsidRPr="000C3EAB">
              <w:rPr>
                <w:b/>
                <w:bCs/>
                <w:sz w:val="20"/>
                <w:lang w:eastAsia="zh-CN"/>
              </w:rPr>
              <w:t>557,500</w:t>
            </w:r>
          </w:p>
        </w:tc>
      </w:tr>
      <w:tr w:rsidR="006C45A8" w:rsidRPr="000C3EAB" w14:paraId="162F596F" w14:textId="77777777" w:rsidTr="006C45A8">
        <w:trPr>
          <w:trHeight w:val="255"/>
        </w:trPr>
        <w:tc>
          <w:tcPr>
            <w:tcW w:w="9351" w:type="dxa"/>
            <w:gridSpan w:val="4"/>
            <w:hideMark/>
          </w:tcPr>
          <w:p w14:paraId="2A68EBEB" w14:textId="745A3901" w:rsidR="006C45A8" w:rsidRPr="000C3EAB" w:rsidRDefault="00904ABB" w:rsidP="006C45A8">
            <w:pPr>
              <w:keepNext/>
              <w:bidi/>
              <w:spacing w:before="10" w:after="10"/>
              <w:jc w:val="left"/>
              <w:rPr>
                <w:b/>
                <w:bCs/>
                <w:i/>
                <w:iCs/>
                <w:sz w:val="20"/>
                <w:lang w:eastAsia="zh-CN"/>
              </w:rPr>
            </w:pPr>
            <w:r w:rsidRPr="000C3EAB">
              <w:rPr>
                <w:b/>
                <w:bCs/>
                <w:i/>
                <w:iCs/>
                <w:sz w:val="20"/>
                <w:rtl/>
                <w:lang w:eastAsia="zh-CN"/>
              </w:rPr>
              <w:t>الدراسات القطاعية</w:t>
            </w:r>
          </w:p>
        </w:tc>
      </w:tr>
      <w:tr w:rsidR="006C45A8" w:rsidRPr="000C3EAB" w14:paraId="3EF30B84" w14:textId="77777777" w:rsidTr="006C45A8">
        <w:trPr>
          <w:trHeight w:val="255"/>
        </w:trPr>
        <w:tc>
          <w:tcPr>
            <w:tcW w:w="6232" w:type="dxa"/>
            <w:hideMark/>
          </w:tcPr>
          <w:p w14:paraId="3186C09B" w14:textId="4B314267" w:rsidR="006C45A8" w:rsidRPr="000C3EAB" w:rsidRDefault="00904ABB" w:rsidP="006C45A8">
            <w:pPr>
              <w:bidi/>
              <w:spacing w:before="10" w:after="10"/>
              <w:jc w:val="left"/>
              <w:rPr>
                <w:sz w:val="20"/>
                <w:lang w:eastAsia="zh-CN"/>
              </w:rPr>
            </w:pPr>
            <w:r w:rsidRPr="000C3EAB">
              <w:rPr>
                <w:sz w:val="20"/>
                <w:rtl/>
                <w:lang w:eastAsia="zh-CN"/>
              </w:rPr>
              <w:t xml:space="preserve">دراسة استهلاك واستخدام </w:t>
            </w:r>
            <w:r w:rsidRPr="000C3EAB">
              <w:rPr>
                <w:rFonts w:hint="cs"/>
                <w:sz w:val="20"/>
                <w:rtl/>
                <w:lang w:eastAsia="zh-CN"/>
              </w:rPr>
              <w:t>ا</w:t>
            </w:r>
            <w:r w:rsidR="00764EC1" w:rsidRPr="000C3EAB">
              <w:rPr>
                <w:rFonts w:hint="cs"/>
                <w:sz w:val="20"/>
                <w:rtl/>
                <w:lang w:eastAsia="zh-CN"/>
              </w:rPr>
              <w:t>لمواد الهيدروفلوروكربونية</w:t>
            </w:r>
            <w:r w:rsidRPr="000C3EAB">
              <w:rPr>
                <w:sz w:val="20"/>
                <w:rtl/>
                <w:lang w:eastAsia="zh-CN"/>
              </w:rPr>
              <w:t xml:space="preserve"> في قطاعات </w:t>
            </w:r>
            <w:r w:rsidR="00EE2E26" w:rsidRPr="000C3EAB">
              <w:rPr>
                <w:rFonts w:hint="cs"/>
                <w:sz w:val="20"/>
                <w:rtl/>
                <w:lang w:eastAsia="zh-CN"/>
              </w:rPr>
              <w:t>الأيروصولات</w:t>
            </w:r>
            <w:r w:rsidRPr="000C3EAB">
              <w:rPr>
                <w:sz w:val="20"/>
                <w:rtl/>
                <w:lang w:eastAsia="zh-CN"/>
              </w:rPr>
              <w:t xml:space="preserve"> والمذيبات ومكافحة الحرائق و</w:t>
            </w:r>
            <w:r w:rsidR="0022045B" w:rsidRPr="000C3EAB">
              <w:rPr>
                <w:sz w:val="20"/>
                <w:rtl/>
                <w:lang w:eastAsia="zh-CN"/>
              </w:rPr>
              <w:t>الرغاوى</w:t>
            </w:r>
          </w:p>
        </w:tc>
        <w:tc>
          <w:tcPr>
            <w:tcW w:w="993" w:type="dxa"/>
            <w:vMerge w:val="restart"/>
            <w:hideMark/>
          </w:tcPr>
          <w:p w14:paraId="1997C683" w14:textId="116917E4" w:rsidR="006C45A8" w:rsidRPr="000C3EAB" w:rsidRDefault="00D10553" w:rsidP="006C45A8">
            <w:pPr>
              <w:bidi/>
              <w:spacing w:before="10" w:after="10"/>
              <w:jc w:val="left"/>
              <w:rPr>
                <w:sz w:val="20"/>
                <w:lang w:eastAsia="zh-CN"/>
              </w:rPr>
            </w:pPr>
            <w:r w:rsidRPr="000C3EAB">
              <w:rPr>
                <w:rFonts w:hint="cs"/>
                <w:sz w:val="20"/>
                <w:rtl/>
                <w:lang w:eastAsia="zh-CN"/>
              </w:rPr>
              <w:t>اليونيب</w:t>
            </w:r>
          </w:p>
        </w:tc>
        <w:tc>
          <w:tcPr>
            <w:tcW w:w="1063" w:type="dxa"/>
            <w:noWrap/>
            <w:hideMark/>
          </w:tcPr>
          <w:p w14:paraId="6EA75F03" w14:textId="77777777" w:rsidR="006C45A8" w:rsidRPr="000C3EAB" w:rsidRDefault="006C45A8" w:rsidP="004F7B6E">
            <w:pPr>
              <w:bidi/>
              <w:spacing w:before="10" w:after="10"/>
              <w:jc w:val="left"/>
              <w:rPr>
                <w:sz w:val="20"/>
                <w:lang w:eastAsia="zh-CN"/>
              </w:rPr>
            </w:pPr>
            <w:r w:rsidRPr="000C3EAB">
              <w:rPr>
                <w:sz w:val="20"/>
                <w:lang w:eastAsia="zh-CN"/>
              </w:rPr>
              <w:t>0</w:t>
            </w:r>
          </w:p>
        </w:tc>
        <w:tc>
          <w:tcPr>
            <w:tcW w:w="1063" w:type="dxa"/>
          </w:tcPr>
          <w:p w14:paraId="25F4E49C" w14:textId="77777777" w:rsidR="006C45A8" w:rsidRPr="000C3EAB" w:rsidRDefault="006C45A8" w:rsidP="004F7B6E">
            <w:pPr>
              <w:bidi/>
              <w:spacing w:before="10" w:after="10"/>
              <w:jc w:val="left"/>
              <w:rPr>
                <w:sz w:val="20"/>
                <w:lang w:eastAsia="zh-CN"/>
              </w:rPr>
            </w:pPr>
            <w:r w:rsidRPr="000C3EAB">
              <w:rPr>
                <w:sz w:val="20"/>
                <w:lang w:eastAsia="zh-CN"/>
              </w:rPr>
              <w:t>15,000</w:t>
            </w:r>
          </w:p>
        </w:tc>
      </w:tr>
      <w:tr w:rsidR="006C45A8" w:rsidRPr="000C3EAB" w14:paraId="73182406" w14:textId="77777777" w:rsidTr="006C45A8">
        <w:trPr>
          <w:trHeight w:val="255"/>
        </w:trPr>
        <w:tc>
          <w:tcPr>
            <w:tcW w:w="6232" w:type="dxa"/>
            <w:hideMark/>
          </w:tcPr>
          <w:p w14:paraId="0D0D8E70" w14:textId="3BCD50AB" w:rsidR="006C45A8" w:rsidRPr="000C3EAB" w:rsidRDefault="00904ABB" w:rsidP="006C45A8">
            <w:pPr>
              <w:bidi/>
              <w:spacing w:before="10" w:after="10"/>
              <w:jc w:val="left"/>
              <w:rPr>
                <w:sz w:val="20"/>
                <w:lang w:eastAsia="zh-CN"/>
              </w:rPr>
            </w:pPr>
            <w:r w:rsidRPr="000C3EAB">
              <w:rPr>
                <w:sz w:val="20"/>
                <w:rtl/>
                <w:lang w:eastAsia="zh-CN"/>
              </w:rPr>
              <w:t xml:space="preserve">دراسة استهلاك واستخدام </w:t>
            </w:r>
            <w:r w:rsidRPr="000C3EAB">
              <w:rPr>
                <w:rFonts w:hint="cs"/>
                <w:sz w:val="20"/>
                <w:rtl/>
                <w:lang w:eastAsia="zh-CN"/>
              </w:rPr>
              <w:t>ا</w:t>
            </w:r>
            <w:r w:rsidR="00764EC1" w:rsidRPr="000C3EAB">
              <w:rPr>
                <w:rFonts w:hint="cs"/>
                <w:sz w:val="20"/>
                <w:rtl/>
                <w:lang w:eastAsia="zh-CN"/>
              </w:rPr>
              <w:t>لمواد الهيدروفلوروكربونية</w:t>
            </w:r>
            <w:r w:rsidRPr="000C3EAB">
              <w:rPr>
                <w:sz w:val="20"/>
                <w:rtl/>
                <w:lang w:eastAsia="zh-CN"/>
              </w:rPr>
              <w:t xml:space="preserve"> في قطاع تركيب وتجميع </w:t>
            </w:r>
            <w:r w:rsidR="003F3127" w:rsidRPr="000C3EAB">
              <w:rPr>
                <w:sz w:val="20"/>
                <w:rtl/>
                <w:lang w:eastAsia="zh-CN"/>
              </w:rPr>
              <w:t>أ</w:t>
            </w:r>
            <w:r w:rsidR="00940F7F" w:rsidRPr="000C3EAB">
              <w:rPr>
                <w:sz w:val="20"/>
                <w:rtl/>
                <w:lang w:eastAsia="zh-CN"/>
              </w:rPr>
              <w:t>جهزة التبريد وتكييف الهواء</w:t>
            </w:r>
            <w:r w:rsidRPr="000C3EAB">
              <w:rPr>
                <w:sz w:val="20"/>
                <w:rtl/>
                <w:lang w:eastAsia="zh-CN"/>
              </w:rPr>
              <w:t xml:space="preserve"> المحلية، بالإضافة إلى ال</w:t>
            </w:r>
            <w:r w:rsidR="00940F7F" w:rsidRPr="000C3EAB">
              <w:rPr>
                <w:sz w:val="20"/>
                <w:rtl/>
                <w:lang w:eastAsia="zh-CN"/>
              </w:rPr>
              <w:t>تكنولوجيات البديلة</w:t>
            </w:r>
            <w:r w:rsidRPr="000C3EAB">
              <w:rPr>
                <w:sz w:val="20"/>
                <w:rtl/>
                <w:lang w:eastAsia="zh-CN"/>
              </w:rPr>
              <w:t xml:space="preserve"> المحتملة للسوق المحلية</w:t>
            </w:r>
          </w:p>
        </w:tc>
        <w:tc>
          <w:tcPr>
            <w:tcW w:w="993" w:type="dxa"/>
            <w:vMerge/>
          </w:tcPr>
          <w:p w14:paraId="5C1E1D1A" w14:textId="77777777" w:rsidR="006C45A8" w:rsidRPr="000C3EAB" w:rsidRDefault="006C45A8" w:rsidP="006C45A8">
            <w:pPr>
              <w:bidi/>
              <w:spacing w:before="10" w:after="10"/>
              <w:jc w:val="left"/>
              <w:rPr>
                <w:sz w:val="20"/>
                <w:lang w:eastAsia="zh-CN"/>
              </w:rPr>
            </w:pPr>
          </w:p>
        </w:tc>
        <w:tc>
          <w:tcPr>
            <w:tcW w:w="1063" w:type="dxa"/>
            <w:noWrap/>
            <w:hideMark/>
          </w:tcPr>
          <w:p w14:paraId="0A4F540D" w14:textId="77777777" w:rsidR="006C45A8" w:rsidRPr="000C3EAB" w:rsidRDefault="006C45A8" w:rsidP="004F7B6E">
            <w:pPr>
              <w:bidi/>
              <w:spacing w:before="10" w:after="10"/>
              <w:jc w:val="left"/>
              <w:rPr>
                <w:sz w:val="20"/>
                <w:lang w:eastAsia="zh-CN"/>
              </w:rPr>
            </w:pPr>
            <w:r w:rsidRPr="000C3EAB">
              <w:rPr>
                <w:sz w:val="20"/>
                <w:lang w:eastAsia="zh-CN"/>
              </w:rPr>
              <w:t>0</w:t>
            </w:r>
          </w:p>
        </w:tc>
        <w:tc>
          <w:tcPr>
            <w:tcW w:w="1063" w:type="dxa"/>
          </w:tcPr>
          <w:p w14:paraId="205835E4" w14:textId="77777777" w:rsidR="006C45A8" w:rsidRPr="000C3EAB" w:rsidRDefault="006C45A8" w:rsidP="004F7B6E">
            <w:pPr>
              <w:bidi/>
              <w:spacing w:before="10" w:after="10"/>
              <w:jc w:val="left"/>
              <w:rPr>
                <w:sz w:val="20"/>
                <w:lang w:eastAsia="zh-CN"/>
              </w:rPr>
            </w:pPr>
            <w:r w:rsidRPr="000C3EAB">
              <w:rPr>
                <w:sz w:val="20"/>
                <w:lang w:eastAsia="zh-CN"/>
              </w:rPr>
              <w:t>15,000</w:t>
            </w:r>
          </w:p>
        </w:tc>
      </w:tr>
      <w:tr w:rsidR="006C45A8" w:rsidRPr="000C3EAB" w14:paraId="3C39B7E4" w14:textId="77777777" w:rsidTr="006C45A8">
        <w:trPr>
          <w:trHeight w:val="255"/>
        </w:trPr>
        <w:tc>
          <w:tcPr>
            <w:tcW w:w="7225" w:type="dxa"/>
            <w:gridSpan w:val="2"/>
            <w:hideMark/>
          </w:tcPr>
          <w:p w14:paraId="002ADCDD" w14:textId="2F2DA835" w:rsidR="006C45A8" w:rsidRPr="000C3EAB" w:rsidRDefault="00904ABB" w:rsidP="006C45A8">
            <w:pPr>
              <w:bidi/>
              <w:spacing w:before="10" w:after="10"/>
              <w:jc w:val="left"/>
              <w:rPr>
                <w:b/>
                <w:bCs/>
                <w:sz w:val="20"/>
                <w:lang w:eastAsia="zh-CN"/>
              </w:rPr>
            </w:pPr>
            <w:r w:rsidRPr="000C3EAB">
              <w:rPr>
                <w:b/>
                <w:bCs/>
                <w:sz w:val="20"/>
                <w:rtl/>
                <w:lang w:eastAsia="zh-CN"/>
              </w:rPr>
              <w:t>المجموع الفرعي</w:t>
            </w:r>
          </w:p>
        </w:tc>
        <w:tc>
          <w:tcPr>
            <w:tcW w:w="1063" w:type="dxa"/>
            <w:hideMark/>
          </w:tcPr>
          <w:p w14:paraId="0767C64E" w14:textId="77777777" w:rsidR="006C45A8" w:rsidRPr="000C3EAB" w:rsidRDefault="006C45A8" w:rsidP="004F7B6E">
            <w:pPr>
              <w:bidi/>
              <w:spacing w:before="10" w:after="10"/>
              <w:jc w:val="left"/>
              <w:rPr>
                <w:b/>
                <w:bCs/>
                <w:sz w:val="20"/>
                <w:lang w:eastAsia="zh-CN"/>
              </w:rPr>
            </w:pPr>
            <w:r w:rsidRPr="000C3EAB">
              <w:rPr>
                <w:b/>
                <w:bCs/>
                <w:sz w:val="20"/>
                <w:lang w:eastAsia="zh-CN"/>
              </w:rPr>
              <w:t>0</w:t>
            </w:r>
          </w:p>
        </w:tc>
        <w:tc>
          <w:tcPr>
            <w:tcW w:w="1063" w:type="dxa"/>
          </w:tcPr>
          <w:p w14:paraId="332F64C5" w14:textId="77777777" w:rsidR="006C45A8" w:rsidRPr="000C3EAB" w:rsidRDefault="006C45A8" w:rsidP="004F7B6E">
            <w:pPr>
              <w:bidi/>
              <w:spacing w:before="10" w:after="10"/>
              <w:jc w:val="left"/>
              <w:rPr>
                <w:b/>
                <w:bCs/>
                <w:sz w:val="20"/>
                <w:lang w:eastAsia="zh-CN"/>
              </w:rPr>
            </w:pPr>
            <w:r w:rsidRPr="000C3EAB">
              <w:rPr>
                <w:b/>
                <w:bCs/>
                <w:sz w:val="20"/>
                <w:lang w:eastAsia="zh-CN"/>
              </w:rPr>
              <w:t>30,000</w:t>
            </w:r>
          </w:p>
        </w:tc>
      </w:tr>
      <w:tr w:rsidR="006C45A8" w:rsidRPr="000C3EAB" w14:paraId="65E691C1" w14:textId="77777777" w:rsidTr="006C45A8">
        <w:trPr>
          <w:trHeight w:val="255"/>
        </w:trPr>
        <w:tc>
          <w:tcPr>
            <w:tcW w:w="9351" w:type="dxa"/>
            <w:gridSpan w:val="4"/>
            <w:hideMark/>
          </w:tcPr>
          <w:p w14:paraId="0D508AB9" w14:textId="3F8A5572" w:rsidR="006C45A8" w:rsidRPr="000C3EAB" w:rsidRDefault="00D041F9" w:rsidP="006C45A8">
            <w:pPr>
              <w:bidi/>
              <w:spacing w:before="10" w:after="10"/>
              <w:jc w:val="left"/>
              <w:rPr>
                <w:b/>
                <w:bCs/>
                <w:i/>
                <w:iCs/>
                <w:sz w:val="20"/>
                <w:lang w:eastAsia="zh-CN"/>
              </w:rPr>
            </w:pPr>
            <w:r w:rsidRPr="000C3EAB">
              <w:rPr>
                <w:b/>
                <w:bCs/>
                <w:i/>
                <w:iCs/>
                <w:sz w:val="20"/>
                <w:rtl/>
                <w:lang w:eastAsia="zh-CN"/>
              </w:rPr>
              <w:t>النظام الوطني لإع</w:t>
            </w:r>
            <w:r w:rsidR="00904ABB" w:rsidRPr="000C3EAB">
              <w:rPr>
                <w:b/>
                <w:bCs/>
                <w:i/>
                <w:iCs/>
                <w:sz w:val="20"/>
                <w:rtl/>
                <w:lang w:eastAsia="zh-CN"/>
              </w:rPr>
              <w:t xml:space="preserve">ادة </w:t>
            </w:r>
            <w:r w:rsidR="00EE2E26" w:rsidRPr="000C3EAB">
              <w:rPr>
                <w:rFonts w:hint="cs"/>
                <w:b/>
                <w:bCs/>
                <w:i/>
                <w:iCs/>
                <w:sz w:val="20"/>
                <w:rtl/>
                <w:lang w:eastAsia="zh-CN"/>
              </w:rPr>
              <w:t>التدوير</w:t>
            </w:r>
            <w:r w:rsidR="00904ABB" w:rsidRPr="000C3EAB">
              <w:rPr>
                <w:b/>
                <w:bCs/>
                <w:i/>
                <w:iCs/>
                <w:sz w:val="20"/>
                <w:rtl/>
                <w:lang w:eastAsia="zh-CN"/>
              </w:rPr>
              <w:t xml:space="preserve"> </w:t>
            </w:r>
            <w:r w:rsidR="00EE2E26" w:rsidRPr="000C3EAB">
              <w:rPr>
                <w:rFonts w:hint="cs"/>
                <w:b/>
                <w:bCs/>
                <w:i/>
                <w:iCs/>
                <w:sz w:val="20"/>
                <w:rtl/>
                <w:lang w:eastAsia="zh-CN"/>
              </w:rPr>
              <w:t>والاسترداد والاستصلاح</w:t>
            </w:r>
          </w:p>
        </w:tc>
      </w:tr>
      <w:tr w:rsidR="006C45A8" w:rsidRPr="000C3EAB" w14:paraId="06E9482F" w14:textId="77777777" w:rsidTr="006C45A8">
        <w:trPr>
          <w:trHeight w:val="255"/>
        </w:trPr>
        <w:tc>
          <w:tcPr>
            <w:tcW w:w="6232" w:type="dxa"/>
            <w:hideMark/>
          </w:tcPr>
          <w:p w14:paraId="59727BF1" w14:textId="7906FA62" w:rsidR="006C45A8" w:rsidRPr="000C3EAB" w:rsidRDefault="00106D9D" w:rsidP="006C45A8">
            <w:pPr>
              <w:bidi/>
              <w:spacing w:before="10" w:after="10"/>
              <w:jc w:val="left"/>
              <w:rPr>
                <w:sz w:val="20"/>
                <w:lang w:eastAsia="zh-CN"/>
              </w:rPr>
            </w:pPr>
            <w:r w:rsidRPr="000C3EAB">
              <w:rPr>
                <w:rFonts w:hint="cs"/>
                <w:sz w:val="20"/>
                <w:rtl/>
                <w:lang w:eastAsia="zh-CN"/>
              </w:rPr>
              <w:t>توفير</w:t>
            </w:r>
            <w:r w:rsidR="00904ABB" w:rsidRPr="000C3EAB">
              <w:rPr>
                <w:sz w:val="20"/>
                <w:rtl/>
                <w:lang w:eastAsia="zh-CN"/>
              </w:rPr>
              <w:t xml:space="preserve"> المساعدة التقنية والمعدات (الأسطوانات وخزانات التخزين الكبيرة) لمركز </w:t>
            </w:r>
            <w:r w:rsidRPr="000C3EAB">
              <w:rPr>
                <w:sz w:val="20"/>
                <w:rtl/>
                <w:lang w:eastAsia="zh-CN"/>
              </w:rPr>
              <w:t>إعادة التدوير والاسترداد والاستصلاح</w:t>
            </w:r>
            <w:r w:rsidR="00904ABB" w:rsidRPr="000C3EAB">
              <w:rPr>
                <w:sz w:val="20"/>
                <w:rtl/>
                <w:lang w:eastAsia="zh-CN"/>
              </w:rPr>
              <w:t xml:space="preserve"> القائم لإدراج </w:t>
            </w:r>
            <w:r w:rsidR="00904ABB" w:rsidRPr="000C3EAB">
              <w:rPr>
                <w:rFonts w:hint="cs"/>
                <w:sz w:val="20"/>
                <w:rtl/>
                <w:lang w:eastAsia="zh-CN"/>
              </w:rPr>
              <w:t>ا</w:t>
            </w:r>
            <w:r w:rsidR="00764EC1" w:rsidRPr="000C3EAB">
              <w:rPr>
                <w:rFonts w:hint="cs"/>
                <w:sz w:val="20"/>
                <w:rtl/>
                <w:lang w:eastAsia="zh-CN"/>
              </w:rPr>
              <w:t>لمواد الهيدروفلوروكربونية</w:t>
            </w:r>
          </w:p>
        </w:tc>
        <w:tc>
          <w:tcPr>
            <w:tcW w:w="993" w:type="dxa"/>
            <w:hideMark/>
          </w:tcPr>
          <w:p w14:paraId="1809BCCC" w14:textId="4175B131" w:rsidR="006C45A8" w:rsidRPr="000C3EAB" w:rsidRDefault="00D10553" w:rsidP="006C45A8">
            <w:pPr>
              <w:bidi/>
              <w:spacing w:before="10" w:after="10"/>
              <w:jc w:val="left"/>
              <w:rPr>
                <w:sz w:val="20"/>
                <w:lang w:eastAsia="zh-CN"/>
              </w:rPr>
            </w:pPr>
            <w:r w:rsidRPr="000C3EAB">
              <w:rPr>
                <w:rFonts w:hint="cs"/>
                <w:sz w:val="20"/>
                <w:rtl/>
                <w:lang w:eastAsia="zh-CN"/>
              </w:rPr>
              <w:t>اليونيدو</w:t>
            </w:r>
          </w:p>
        </w:tc>
        <w:tc>
          <w:tcPr>
            <w:tcW w:w="1063" w:type="dxa"/>
            <w:noWrap/>
            <w:hideMark/>
          </w:tcPr>
          <w:p w14:paraId="489C9555" w14:textId="77777777" w:rsidR="006C45A8" w:rsidRPr="000C3EAB" w:rsidRDefault="006C45A8" w:rsidP="004F7B6E">
            <w:pPr>
              <w:bidi/>
              <w:spacing w:before="10" w:after="10"/>
              <w:jc w:val="left"/>
              <w:rPr>
                <w:sz w:val="20"/>
                <w:lang w:eastAsia="zh-CN"/>
              </w:rPr>
            </w:pPr>
            <w:r w:rsidRPr="000C3EAB">
              <w:rPr>
                <w:sz w:val="20"/>
                <w:lang w:eastAsia="zh-CN"/>
              </w:rPr>
              <w:t>45,000</w:t>
            </w:r>
          </w:p>
        </w:tc>
        <w:tc>
          <w:tcPr>
            <w:tcW w:w="1063" w:type="dxa"/>
          </w:tcPr>
          <w:p w14:paraId="3A19B2B3" w14:textId="77777777" w:rsidR="006C45A8" w:rsidRPr="000C3EAB" w:rsidRDefault="006C45A8" w:rsidP="004F7B6E">
            <w:pPr>
              <w:bidi/>
              <w:spacing w:before="10" w:after="10"/>
              <w:jc w:val="left"/>
              <w:rPr>
                <w:sz w:val="20"/>
                <w:lang w:eastAsia="zh-CN"/>
              </w:rPr>
            </w:pPr>
            <w:r w:rsidRPr="000C3EAB">
              <w:rPr>
                <w:sz w:val="20"/>
                <w:lang w:eastAsia="zh-CN"/>
              </w:rPr>
              <w:t>45,000</w:t>
            </w:r>
          </w:p>
        </w:tc>
      </w:tr>
      <w:tr w:rsidR="006C45A8" w:rsidRPr="000C3EAB" w14:paraId="2E62A79E" w14:textId="77777777" w:rsidTr="006C45A8">
        <w:trPr>
          <w:trHeight w:val="255"/>
        </w:trPr>
        <w:tc>
          <w:tcPr>
            <w:tcW w:w="7225" w:type="dxa"/>
            <w:gridSpan w:val="2"/>
            <w:hideMark/>
          </w:tcPr>
          <w:p w14:paraId="3E82EDAB" w14:textId="0D200DC1" w:rsidR="006C45A8" w:rsidRPr="000C3EAB" w:rsidRDefault="00904ABB" w:rsidP="006C45A8">
            <w:pPr>
              <w:bidi/>
              <w:spacing w:before="10" w:after="10"/>
              <w:jc w:val="left"/>
              <w:rPr>
                <w:b/>
                <w:bCs/>
                <w:sz w:val="20"/>
                <w:lang w:eastAsia="zh-CN"/>
              </w:rPr>
            </w:pPr>
            <w:r w:rsidRPr="000C3EAB">
              <w:rPr>
                <w:b/>
                <w:bCs/>
                <w:sz w:val="20"/>
                <w:rtl/>
                <w:lang w:eastAsia="zh-CN"/>
              </w:rPr>
              <w:t>المجموع الفرعي</w:t>
            </w:r>
          </w:p>
        </w:tc>
        <w:tc>
          <w:tcPr>
            <w:tcW w:w="1063" w:type="dxa"/>
            <w:hideMark/>
          </w:tcPr>
          <w:p w14:paraId="3FE4949C" w14:textId="77777777" w:rsidR="006C45A8" w:rsidRPr="000C3EAB" w:rsidRDefault="006C45A8" w:rsidP="004F7B6E">
            <w:pPr>
              <w:bidi/>
              <w:spacing w:before="10" w:after="10"/>
              <w:jc w:val="left"/>
              <w:rPr>
                <w:b/>
                <w:bCs/>
                <w:sz w:val="20"/>
                <w:lang w:eastAsia="zh-CN"/>
              </w:rPr>
            </w:pPr>
            <w:r w:rsidRPr="000C3EAB">
              <w:rPr>
                <w:b/>
                <w:bCs/>
                <w:sz w:val="20"/>
                <w:lang w:eastAsia="zh-CN"/>
              </w:rPr>
              <w:t>45,000</w:t>
            </w:r>
          </w:p>
        </w:tc>
        <w:tc>
          <w:tcPr>
            <w:tcW w:w="1063" w:type="dxa"/>
          </w:tcPr>
          <w:p w14:paraId="3F25F632" w14:textId="77777777" w:rsidR="006C45A8" w:rsidRPr="000C3EAB" w:rsidRDefault="006C45A8" w:rsidP="004F7B6E">
            <w:pPr>
              <w:bidi/>
              <w:spacing w:before="10" w:after="10"/>
              <w:jc w:val="left"/>
              <w:rPr>
                <w:b/>
                <w:bCs/>
                <w:sz w:val="20"/>
                <w:lang w:eastAsia="zh-CN"/>
              </w:rPr>
            </w:pPr>
            <w:r w:rsidRPr="000C3EAB">
              <w:rPr>
                <w:b/>
                <w:bCs/>
                <w:sz w:val="20"/>
                <w:lang w:eastAsia="zh-CN"/>
              </w:rPr>
              <w:t>45,000</w:t>
            </w:r>
          </w:p>
        </w:tc>
      </w:tr>
      <w:tr w:rsidR="006C45A8" w:rsidRPr="000C3EAB" w14:paraId="3CA3C5A7" w14:textId="77777777" w:rsidTr="006C45A8">
        <w:trPr>
          <w:trHeight w:val="255"/>
        </w:trPr>
        <w:tc>
          <w:tcPr>
            <w:tcW w:w="9351" w:type="dxa"/>
            <w:gridSpan w:val="4"/>
            <w:hideMark/>
          </w:tcPr>
          <w:p w14:paraId="19C52EDE" w14:textId="389C442E" w:rsidR="006C45A8" w:rsidRPr="000C3EAB" w:rsidRDefault="00904ABB" w:rsidP="006C45A8">
            <w:pPr>
              <w:bidi/>
              <w:spacing w:before="10" w:after="10"/>
              <w:jc w:val="left"/>
              <w:rPr>
                <w:i/>
                <w:iCs/>
                <w:sz w:val="20"/>
                <w:lang w:eastAsia="zh-CN"/>
              </w:rPr>
            </w:pPr>
            <w:r w:rsidRPr="000C3EAB">
              <w:rPr>
                <w:b/>
                <w:bCs/>
                <w:i/>
                <w:iCs/>
                <w:sz w:val="20"/>
                <w:rtl/>
                <w:lang w:eastAsia="zh-CN"/>
              </w:rPr>
              <w:t>الترويج لل</w:t>
            </w:r>
            <w:r w:rsidR="00940F7F" w:rsidRPr="000C3EAB">
              <w:rPr>
                <w:b/>
                <w:bCs/>
                <w:i/>
                <w:iCs/>
                <w:sz w:val="20"/>
                <w:rtl/>
                <w:lang w:eastAsia="zh-CN"/>
              </w:rPr>
              <w:t>تكنولوجيات البديلة</w:t>
            </w:r>
          </w:p>
        </w:tc>
      </w:tr>
      <w:tr w:rsidR="006C45A8" w:rsidRPr="000C3EAB" w14:paraId="6A38234A" w14:textId="77777777" w:rsidTr="006C45A8">
        <w:trPr>
          <w:trHeight w:val="255"/>
        </w:trPr>
        <w:tc>
          <w:tcPr>
            <w:tcW w:w="6232" w:type="dxa"/>
            <w:hideMark/>
          </w:tcPr>
          <w:p w14:paraId="71E26AB0" w14:textId="570A9D83" w:rsidR="006C45A8" w:rsidRPr="000C3EAB" w:rsidRDefault="00904ABB" w:rsidP="006C45A8">
            <w:pPr>
              <w:bidi/>
              <w:spacing w:before="10" w:after="10"/>
              <w:jc w:val="left"/>
              <w:rPr>
                <w:sz w:val="20"/>
                <w:lang w:eastAsia="zh-CN"/>
              </w:rPr>
            </w:pPr>
            <w:r w:rsidRPr="000C3EAB">
              <w:rPr>
                <w:sz w:val="20"/>
                <w:rtl/>
                <w:lang w:eastAsia="zh-CN"/>
              </w:rPr>
              <w:t xml:space="preserve">دراسة جدوى </w:t>
            </w:r>
            <w:r w:rsidR="00106D9D" w:rsidRPr="000C3EAB">
              <w:rPr>
                <w:rFonts w:hint="cs"/>
                <w:sz w:val="20"/>
                <w:rtl/>
                <w:lang w:eastAsia="zh-CN"/>
              </w:rPr>
              <w:t>بشأن</w:t>
            </w:r>
            <w:r w:rsidRPr="000C3EAB">
              <w:rPr>
                <w:sz w:val="20"/>
                <w:rtl/>
                <w:lang w:eastAsia="zh-CN"/>
              </w:rPr>
              <w:t xml:space="preserve"> ت</w:t>
            </w:r>
            <w:r w:rsidR="00106D9D" w:rsidRPr="000C3EAB">
              <w:rPr>
                <w:rFonts w:hint="cs"/>
                <w:sz w:val="20"/>
                <w:rtl/>
                <w:lang w:eastAsia="zh-CN"/>
              </w:rPr>
              <w:t>عديل</w:t>
            </w:r>
            <w:r w:rsidRPr="000C3EAB">
              <w:rPr>
                <w:sz w:val="20"/>
                <w:rtl/>
                <w:lang w:eastAsia="zh-CN"/>
              </w:rPr>
              <w:t xml:space="preserve"> قطاع تكييف </w:t>
            </w:r>
            <w:r w:rsidR="00106D9D" w:rsidRPr="000C3EAB">
              <w:rPr>
                <w:rFonts w:hint="cs"/>
                <w:sz w:val="20"/>
                <w:rtl/>
                <w:lang w:eastAsia="zh-CN"/>
              </w:rPr>
              <w:t xml:space="preserve">الهواء </w:t>
            </w:r>
            <w:r w:rsidRPr="000C3EAB">
              <w:rPr>
                <w:sz w:val="20"/>
                <w:rtl/>
                <w:lang w:eastAsia="zh-CN"/>
              </w:rPr>
              <w:t xml:space="preserve">المنزلي </w:t>
            </w:r>
            <w:r w:rsidR="00106D9D" w:rsidRPr="000C3EAB">
              <w:rPr>
                <w:rFonts w:hint="cs"/>
                <w:sz w:val="20"/>
                <w:rtl/>
                <w:lang w:eastAsia="zh-CN"/>
              </w:rPr>
              <w:t xml:space="preserve">بما يناسب </w:t>
            </w:r>
            <w:r w:rsidRPr="000C3EAB">
              <w:rPr>
                <w:sz w:val="20"/>
                <w:rtl/>
                <w:lang w:eastAsia="zh-CN"/>
              </w:rPr>
              <w:t>ال</w:t>
            </w:r>
            <w:r w:rsidR="00940F7F" w:rsidRPr="000C3EAB">
              <w:rPr>
                <w:sz w:val="20"/>
                <w:rtl/>
                <w:lang w:eastAsia="zh-CN"/>
              </w:rPr>
              <w:t>تكنولوجيات البديلة</w:t>
            </w:r>
            <w:r w:rsidRPr="000C3EAB">
              <w:rPr>
                <w:sz w:val="20"/>
                <w:rtl/>
                <w:lang w:eastAsia="zh-CN"/>
              </w:rPr>
              <w:t xml:space="preserve"> </w:t>
            </w:r>
            <w:r w:rsidR="00106D9D" w:rsidRPr="000C3EAB">
              <w:rPr>
                <w:rFonts w:hint="cs"/>
                <w:sz w:val="20"/>
                <w:rtl/>
                <w:lang w:eastAsia="zh-CN"/>
              </w:rPr>
              <w:t>منخفضة القدرة على إحداث</w:t>
            </w:r>
            <w:r w:rsidRPr="000C3EAB">
              <w:rPr>
                <w:rFonts w:hint="cs"/>
                <w:sz w:val="20"/>
                <w:rtl/>
                <w:lang w:eastAsia="zh-CN"/>
              </w:rPr>
              <w:t xml:space="preserve"> الاحترار </w:t>
            </w:r>
            <w:r w:rsidR="00E9434B" w:rsidRPr="000C3EAB">
              <w:rPr>
                <w:rFonts w:hint="cs"/>
                <w:sz w:val="20"/>
                <w:rtl/>
                <w:lang w:eastAsia="zh-CN"/>
              </w:rPr>
              <w:t>العالمي</w:t>
            </w:r>
          </w:p>
        </w:tc>
        <w:tc>
          <w:tcPr>
            <w:tcW w:w="993" w:type="dxa"/>
            <w:vMerge w:val="restart"/>
            <w:hideMark/>
          </w:tcPr>
          <w:p w14:paraId="1623C5AC" w14:textId="22D38CDD" w:rsidR="006C45A8" w:rsidRPr="000C3EAB" w:rsidRDefault="00D10553" w:rsidP="006C45A8">
            <w:pPr>
              <w:bidi/>
              <w:spacing w:before="10" w:after="10"/>
              <w:jc w:val="left"/>
              <w:rPr>
                <w:sz w:val="20"/>
                <w:lang w:eastAsia="zh-CN"/>
              </w:rPr>
            </w:pPr>
            <w:r w:rsidRPr="000C3EAB">
              <w:rPr>
                <w:rFonts w:hint="cs"/>
                <w:sz w:val="20"/>
                <w:rtl/>
                <w:lang w:eastAsia="zh-CN"/>
              </w:rPr>
              <w:t>اليونيب</w:t>
            </w:r>
          </w:p>
        </w:tc>
        <w:tc>
          <w:tcPr>
            <w:tcW w:w="1063" w:type="dxa"/>
            <w:noWrap/>
            <w:hideMark/>
          </w:tcPr>
          <w:p w14:paraId="756301F7" w14:textId="77777777" w:rsidR="006C45A8" w:rsidRPr="000C3EAB" w:rsidRDefault="006C45A8" w:rsidP="004F7B6E">
            <w:pPr>
              <w:bidi/>
              <w:spacing w:before="10" w:after="10"/>
              <w:jc w:val="left"/>
              <w:rPr>
                <w:sz w:val="20"/>
                <w:lang w:eastAsia="zh-CN"/>
              </w:rPr>
            </w:pPr>
            <w:r w:rsidRPr="000C3EAB">
              <w:rPr>
                <w:sz w:val="20"/>
                <w:lang w:eastAsia="zh-CN"/>
              </w:rPr>
              <w:t>18,466</w:t>
            </w:r>
          </w:p>
        </w:tc>
        <w:tc>
          <w:tcPr>
            <w:tcW w:w="1063" w:type="dxa"/>
          </w:tcPr>
          <w:p w14:paraId="724F608E" w14:textId="77777777" w:rsidR="006C45A8" w:rsidRPr="000C3EAB" w:rsidRDefault="006C45A8" w:rsidP="004F7B6E">
            <w:pPr>
              <w:bidi/>
              <w:spacing w:before="10" w:after="10"/>
              <w:jc w:val="left"/>
              <w:rPr>
                <w:sz w:val="20"/>
                <w:lang w:eastAsia="zh-CN"/>
              </w:rPr>
            </w:pPr>
            <w:r w:rsidRPr="000C3EAB">
              <w:rPr>
                <w:sz w:val="20"/>
                <w:lang w:eastAsia="zh-CN"/>
              </w:rPr>
              <w:t>18,466</w:t>
            </w:r>
          </w:p>
        </w:tc>
      </w:tr>
      <w:tr w:rsidR="006C45A8" w:rsidRPr="000C3EAB" w14:paraId="54892BDD" w14:textId="77777777" w:rsidTr="006C45A8">
        <w:trPr>
          <w:trHeight w:val="255"/>
        </w:trPr>
        <w:tc>
          <w:tcPr>
            <w:tcW w:w="6232" w:type="dxa"/>
            <w:hideMark/>
          </w:tcPr>
          <w:p w14:paraId="06AEC9E5" w14:textId="33A312E2" w:rsidR="006C45A8" w:rsidRPr="000C3EAB" w:rsidRDefault="00E9434B" w:rsidP="006C45A8">
            <w:pPr>
              <w:bidi/>
              <w:spacing w:before="10" w:after="10"/>
              <w:jc w:val="left"/>
              <w:rPr>
                <w:sz w:val="20"/>
                <w:lang w:eastAsia="zh-CN"/>
              </w:rPr>
            </w:pPr>
            <w:r w:rsidRPr="000C3EAB">
              <w:rPr>
                <w:sz w:val="20"/>
                <w:rtl/>
                <w:lang w:eastAsia="zh-CN"/>
              </w:rPr>
              <w:t xml:space="preserve">ثلاث </w:t>
            </w:r>
            <w:r w:rsidR="00897CA7" w:rsidRPr="000C3EAB">
              <w:rPr>
                <w:rFonts w:hint="cs"/>
                <w:sz w:val="20"/>
                <w:rtl/>
                <w:lang w:eastAsia="zh-CN"/>
              </w:rPr>
              <w:t>دورات</w:t>
            </w:r>
            <w:r w:rsidRPr="000C3EAB">
              <w:rPr>
                <w:sz w:val="20"/>
                <w:rtl/>
                <w:lang w:eastAsia="zh-CN"/>
              </w:rPr>
              <w:t xml:space="preserve"> لنشر المعلومات </w:t>
            </w:r>
            <w:r w:rsidR="00897CA7" w:rsidRPr="000C3EAB">
              <w:rPr>
                <w:rFonts w:hint="cs"/>
                <w:sz w:val="20"/>
                <w:rtl/>
                <w:lang w:eastAsia="zh-CN"/>
              </w:rPr>
              <w:t>عن</w:t>
            </w:r>
            <w:r w:rsidRPr="000C3EAB">
              <w:rPr>
                <w:sz w:val="20"/>
                <w:rtl/>
                <w:lang w:eastAsia="zh-CN"/>
              </w:rPr>
              <w:t xml:space="preserve"> أحدث التطورات والت</w:t>
            </w:r>
            <w:r w:rsidR="00887F7D" w:rsidRPr="000C3EAB">
              <w:rPr>
                <w:rFonts w:hint="cs"/>
                <w:sz w:val="20"/>
                <w:rtl/>
                <w:lang w:eastAsia="zh-CN"/>
              </w:rPr>
              <w:t>كنولوج</w:t>
            </w:r>
            <w:r w:rsidRPr="000C3EAB">
              <w:rPr>
                <w:sz w:val="20"/>
                <w:rtl/>
                <w:lang w:eastAsia="zh-CN"/>
              </w:rPr>
              <w:t xml:space="preserve">يات الناشئة الجديدة مع التركيز بشكل خاص على </w:t>
            </w:r>
            <w:r w:rsidR="00CA3C44" w:rsidRPr="000C3EAB">
              <w:rPr>
                <w:sz w:val="20"/>
                <w:rtl/>
                <w:lang w:eastAsia="zh-CN"/>
              </w:rPr>
              <w:t>الخدمة</w:t>
            </w:r>
            <w:r w:rsidRPr="000C3EAB">
              <w:rPr>
                <w:sz w:val="20"/>
                <w:rtl/>
                <w:lang w:eastAsia="zh-CN"/>
              </w:rPr>
              <w:t xml:space="preserve"> بالتعاون مع </w:t>
            </w:r>
            <w:r w:rsidR="00887F7D" w:rsidRPr="000C3EAB">
              <w:rPr>
                <w:rFonts w:hint="cs"/>
                <w:sz w:val="20"/>
                <w:rtl/>
                <w:lang w:eastAsia="zh-CN"/>
              </w:rPr>
              <w:t>رابطات</w:t>
            </w:r>
            <w:r w:rsidR="002E3050" w:rsidRPr="000C3EAB">
              <w:rPr>
                <w:rFonts w:hint="cs"/>
                <w:sz w:val="20"/>
                <w:rtl/>
                <w:lang w:eastAsia="zh-CN"/>
              </w:rPr>
              <w:t xml:space="preserve"> </w:t>
            </w:r>
            <w:r w:rsidR="00887F7D" w:rsidRPr="000C3EAB">
              <w:rPr>
                <w:rFonts w:hint="cs"/>
                <w:sz w:val="20"/>
                <w:rtl/>
                <w:lang w:eastAsia="zh-CN"/>
              </w:rPr>
              <w:t>التبريد وتكييف الهواء</w:t>
            </w:r>
          </w:p>
        </w:tc>
        <w:tc>
          <w:tcPr>
            <w:tcW w:w="993" w:type="dxa"/>
            <w:vMerge/>
          </w:tcPr>
          <w:p w14:paraId="7A83FAE7" w14:textId="77777777" w:rsidR="006C45A8" w:rsidRPr="000C3EAB" w:rsidRDefault="006C45A8" w:rsidP="006C45A8">
            <w:pPr>
              <w:bidi/>
              <w:spacing w:before="10" w:after="10"/>
              <w:jc w:val="left"/>
              <w:rPr>
                <w:sz w:val="20"/>
                <w:lang w:eastAsia="zh-CN"/>
              </w:rPr>
            </w:pPr>
          </w:p>
        </w:tc>
        <w:tc>
          <w:tcPr>
            <w:tcW w:w="1063" w:type="dxa"/>
            <w:noWrap/>
            <w:hideMark/>
          </w:tcPr>
          <w:p w14:paraId="343D7045" w14:textId="77777777" w:rsidR="006C45A8" w:rsidRPr="000C3EAB" w:rsidRDefault="006C45A8" w:rsidP="004F7B6E">
            <w:pPr>
              <w:bidi/>
              <w:spacing w:before="10" w:after="10"/>
              <w:jc w:val="left"/>
              <w:rPr>
                <w:sz w:val="20"/>
                <w:lang w:eastAsia="zh-CN"/>
              </w:rPr>
            </w:pPr>
            <w:r w:rsidRPr="000C3EAB">
              <w:rPr>
                <w:sz w:val="20"/>
                <w:lang w:eastAsia="zh-CN"/>
              </w:rPr>
              <w:t>15,000</w:t>
            </w:r>
          </w:p>
        </w:tc>
        <w:tc>
          <w:tcPr>
            <w:tcW w:w="1063" w:type="dxa"/>
          </w:tcPr>
          <w:p w14:paraId="3408E6C0" w14:textId="77777777" w:rsidR="006C45A8" w:rsidRPr="000C3EAB" w:rsidRDefault="006C45A8" w:rsidP="004F7B6E">
            <w:pPr>
              <w:bidi/>
              <w:spacing w:before="10" w:after="10"/>
              <w:jc w:val="left"/>
              <w:rPr>
                <w:sz w:val="20"/>
                <w:lang w:eastAsia="zh-CN"/>
              </w:rPr>
            </w:pPr>
            <w:r w:rsidRPr="000C3EAB">
              <w:rPr>
                <w:sz w:val="20"/>
                <w:lang w:eastAsia="zh-CN"/>
              </w:rPr>
              <w:t>45,000</w:t>
            </w:r>
          </w:p>
        </w:tc>
      </w:tr>
      <w:tr w:rsidR="006C45A8" w:rsidRPr="000C3EAB" w14:paraId="30480AF3" w14:textId="77777777" w:rsidTr="006C45A8">
        <w:trPr>
          <w:trHeight w:val="255"/>
        </w:trPr>
        <w:tc>
          <w:tcPr>
            <w:tcW w:w="6232" w:type="dxa"/>
            <w:hideMark/>
          </w:tcPr>
          <w:p w14:paraId="2D64AE81" w14:textId="1B9A8EB0" w:rsidR="006C45A8" w:rsidRPr="000C3EAB" w:rsidRDefault="002E3050" w:rsidP="006C45A8">
            <w:pPr>
              <w:bidi/>
              <w:spacing w:before="10" w:after="10"/>
              <w:jc w:val="left"/>
              <w:rPr>
                <w:sz w:val="20"/>
                <w:lang w:eastAsia="zh-CN"/>
              </w:rPr>
            </w:pPr>
            <w:r w:rsidRPr="000C3EAB">
              <w:rPr>
                <w:sz w:val="20"/>
                <w:rtl/>
                <w:lang w:eastAsia="zh-CN"/>
              </w:rPr>
              <w:t>تقديم الدعم ال</w:t>
            </w:r>
            <w:r w:rsidR="00E90F88" w:rsidRPr="000C3EAB">
              <w:rPr>
                <w:sz w:val="20"/>
                <w:rtl/>
                <w:lang w:eastAsia="zh-CN"/>
              </w:rPr>
              <w:t>تقني</w:t>
            </w:r>
            <w:r w:rsidRPr="000C3EAB">
              <w:rPr>
                <w:sz w:val="20"/>
                <w:rtl/>
                <w:lang w:eastAsia="zh-CN"/>
              </w:rPr>
              <w:t xml:space="preserve"> ل</w:t>
            </w:r>
            <w:r w:rsidR="00887F7D" w:rsidRPr="000C3EAB">
              <w:rPr>
                <w:rFonts w:hint="cs"/>
                <w:sz w:val="20"/>
                <w:rtl/>
                <w:lang w:eastAsia="zh-CN"/>
              </w:rPr>
              <w:t>كبار ا</w:t>
            </w:r>
            <w:r w:rsidRPr="000C3EAB">
              <w:rPr>
                <w:sz w:val="20"/>
                <w:rtl/>
                <w:lang w:eastAsia="zh-CN"/>
              </w:rPr>
              <w:t>لمستخدمين النهائيين للحد من ال</w:t>
            </w:r>
            <w:r w:rsidR="00887F7D" w:rsidRPr="000C3EAB">
              <w:rPr>
                <w:sz w:val="20"/>
                <w:rtl/>
                <w:lang w:eastAsia="zh-CN"/>
              </w:rPr>
              <w:t>تسربات</w:t>
            </w:r>
            <w:r w:rsidRPr="000C3EAB">
              <w:rPr>
                <w:sz w:val="20"/>
                <w:rtl/>
                <w:lang w:eastAsia="zh-CN"/>
              </w:rPr>
              <w:t xml:space="preserve"> والتحول إلى بدائل غير </w:t>
            </w:r>
            <w:r w:rsidR="00887F7D" w:rsidRPr="000C3EAB">
              <w:rPr>
                <w:rFonts w:hint="cs"/>
                <w:sz w:val="20"/>
                <w:rtl/>
                <w:lang w:eastAsia="zh-CN"/>
              </w:rPr>
              <w:t>المواد ال</w:t>
            </w:r>
            <w:r w:rsidRPr="000C3EAB">
              <w:rPr>
                <w:sz w:val="20"/>
                <w:rtl/>
                <w:lang w:eastAsia="zh-CN"/>
              </w:rPr>
              <w:t xml:space="preserve">مستنفدة للأوزون ومنخفضة </w:t>
            </w:r>
            <w:r w:rsidR="00887F7D" w:rsidRPr="000C3EAB">
              <w:rPr>
                <w:rFonts w:hint="cs"/>
                <w:sz w:val="20"/>
                <w:rtl/>
                <w:lang w:eastAsia="zh-CN"/>
              </w:rPr>
              <w:t xml:space="preserve">القدرة على إحداث </w:t>
            </w:r>
            <w:r w:rsidRPr="000C3EAB">
              <w:rPr>
                <w:sz w:val="20"/>
                <w:rtl/>
                <w:lang w:eastAsia="zh-CN"/>
              </w:rPr>
              <w:t xml:space="preserve">الاحترار العالمي، وذلك من خلال توفير معلومات </w:t>
            </w:r>
            <w:r w:rsidR="00887F7D" w:rsidRPr="000C3EAB">
              <w:rPr>
                <w:rFonts w:hint="cs"/>
                <w:sz w:val="20"/>
                <w:rtl/>
                <w:lang w:eastAsia="zh-CN"/>
              </w:rPr>
              <w:t>عن</w:t>
            </w:r>
            <w:r w:rsidRPr="000C3EAB">
              <w:rPr>
                <w:sz w:val="20"/>
                <w:rtl/>
                <w:lang w:eastAsia="zh-CN"/>
              </w:rPr>
              <w:t xml:space="preserve"> الحد من ال</w:t>
            </w:r>
            <w:r w:rsidR="00887F7D" w:rsidRPr="000C3EAB">
              <w:rPr>
                <w:sz w:val="20"/>
                <w:rtl/>
                <w:lang w:eastAsia="zh-CN"/>
              </w:rPr>
              <w:t>تسربات</w:t>
            </w:r>
            <w:r w:rsidRPr="000C3EAB">
              <w:rPr>
                <w:sz w:val="20"/>
                <w:rtl/>
                <w:lang w:eastAsia="zh-CN"/>
              </w:rPr>
              <w:t xml:space="preserve">، وتحسين التصميم، وممارسات </w:t>
            </w:r>
            <w:r w:rsidR="00600EC6" w:rsidRPr="000C3EAB">
              <w:rPr>
                <w:sz w:val="20"/>
                <w:rtl/>
                <w:lang w:eastAsia="zh-CN"/>
              </w:rPr>
              <w:t>خدمة</w:t>
            </w:r>
            <w:r w:rsidRPr="000C3EAB">
              <w:rPr>
                <w:sz w:val="20"/>
                <w:rtl/>
                <w:lang w:eastAsia="zh-CN"/>
              </w:rPr>
              <w:t xml:space="preserve"> </w:t>
            </w:r>
            <w:r w:rsidR="00656706" w:rsidRPr="000C3EAB">
              <w:rPr>
                <w:sz w:val="20"/>
                <w:rtl/>
                <w:lang w:eastAsia="zh-CN"/>
              </w:rPr>
              <w:t>معدات التبريد وتكييف الهواء</w:t>
            </w:r>
            <w:r w:rsidRPr="000C3EAB">
              <w:rPr>
                <w:sz w:val="20"/>
                <w:rtl/>
                <w:lang w:eastAsia="zh-CN"/>
              </w:rPr>
              <w:t xml:space="preserve">؛ ويشمل ذلك </w:t>
            </w:r>
            <w:r w:rsidR="00887F7D" w:rsidRPr="000C3EAB">
              <w:rPr>
                <w:rFonts w:hint="cs"/>
                <w:sz w:val="20"/>
                <w:rtl/>
                <w:lang w:eastAsia="zh-CN"/>
              </w:rPr>
              <w:t>حلقتا</w:t>
            </w:r>
            <w:r w:rsidRPr="000C3EAB">
              <w:rPr>
                <w:sz w:val="20"/>
                <w:rtl/>
                <w:lang w:eastAsia="zh-CN"/>
              </w:rPr>
              <w:t xml:space="preserve"> عمل ل</w:t>
            </w:r>
            <w:r w:rsidRPr="000C3EAB">
              <w:rPr>
                <w:rFonts w:hint="cs"/>
                <w:sz w:val="20"/>
                <w:rtl/>
                <w:lang w:eastAsia="zh-CN"/>
              </w:rPr>
              <w:t>عدد</w:t>
            </w:r>
            <w:r w:rsidRPr="000C3EAB">
              <w:rPr>
                <w:sz w:val="20"/>
                <w:rtl/>
                <w:lang w:eastAsia="zh-CN"/>
              </w:rPr>
              <w:t xml:space="preserve"> 40 مستخدما نهائيا، </w:t>
            </w:r>
            <w:r w:rsidR="00887F7D" w:rsidRPr="000C3EAB">
              <w:rPr>
                <w:rFonts w:hint="cs"/>
                <w:sz w:val="20"/>
                <w:rtl/>
                <w:lang w:eastAsia="zh-CN"/>
              </w:rPr>
              <w:t>فضلا عن</w:t>
            </w:r>
            <w:r w:rsidRPr="000C3EAB">
              <w:rPr>
                <w:sz w:val="20"/>
                <w:rtl/>
                <w:lang w:eastAsia="zh-CN"/>
              </w:rPr>
              <w:t xml:space="preserve"> إرشادات ميدانية لمؤسسات تجارية/صناعية كبيرة مختارة</w:t>
            </w:r>
          </w:p>
        </w:tc>
        <w:tc>
          <w:tcPr>
            <w:tcW w:w="993" w:type="dxa"/>
            <w:vMerge/>
          </w:tcPr>
          <w:p w14:paraId="0A874FF3" w14:textId="77777777" w:rsidR="006C45A8" w:rsidRPr="000C3EAB" w:rsidRDefault="006C45A8" w:rsidP="006C45A8">
            <w:pPr>
              <w:bidi/>
              <w:spacing w:before="10" w:after="10"/>
              <w:jc w:val="left"/>
              <w:rPr>
                <w:sz w:val="20"/>
                <w:lang w:eastAsia="zh-CN"/>
              </w:rPr>
            </w:pPr>
          </w:p>
        </w:tc>
        <w:tc>
          <w:tcPr>
            <w:tcW w:w="1063" w:type="dxa"/>
            <w:noWrap/>
            <w:hideMark/>
          </w:tcPr>
          <w:p w14:paraId="0412E2E4" w14:textId="77777777" w:rsidR="006C45A8" w:rsidRPr="000C3EAB" w:rsidRDefault="006C45A8" w:rsidP="004F7B6E">
            <w:pPr>
              <w:bidi/>
              <w:spacing w:before="10" w:after="10"/>
              <w:jc w:val="left"/>
              <w:rPr>
                <w:sz w:val="20"/>
                <w:lang w:eastAsia="zh-CN"/>
              </w:rPr>
            </w:pPr>
            <w:r w:rsidRPr="000C3EAB">
              <w:rPr>
                <w:sz w:val="20"/>
                <w:lang w:eastAsia="zh-CN"/>
              </w:rPr>
              <w:t>15,000</w:t>
            </w:r>
          </w:p>
        </w:tc>
        <w:tc>
          <w:tcPr>
            <w:tcW w:w="1063" w:type="dxa"/>
          </w:tcPr>
          <w:p w14:paraId="6396EE7D" w14:textId="77777777" w:rsidR="006C45A8" w:rsidRPr="000C3EAB" w:rsidRDefault="006C45A8" w:rsidP="004F7B6E">
            <w:pPr>
              <w:bidi/>
              <w:spacing w:before="10" w:after="10"/>
              <w:jc w:val="left"/>
              <w:rPr>
                <w:sz w:val="20"/>
                <w:lang w:eastAsia="zh-CN"/>
              </w:rPr>
            </w:pPr>
            <w:r w:rsidRPr="000C3EAB">
              <w:rPr>
                <w:sz w:val="20"/>
                <w:lang w:eastAsia="zh-CN"/>
              </w:rPr>
              <w:t>30,000</w:t>
            </w:r>
          </w:p>
        </w:tc>
      </w:tr>
      <w:tr w:rsidR="006C45A8" w:rsidRPr="000C3EAB" w14:paraId="3C3853A1" w14:textId="77777777" w:rsidTr="006C45A8">
        <w:trPr>
          <w:trHeight w:val="255"/>
        </w:trPr>
        <w:tc>
          <w:tcPr>
            <w:tcW w:w="6232" w:type="dxa"/>
            <w:hideMark/>
          </w:tcPr>
          <w:p w14:paraId="56D8E870" w14:textId="1360BE79" w:rsidR="006C45A8" w:rsidRPr="000C3EAB" w:rsidRDefault="002E3050" w:rsidP="006C45A8">
            <w:pPr>
              <w:bidi/>
              <w:spacing w:before="10" w:after="10"/>
              <w:jc w:val="left"/>
              <w:rPr>
                <w:sz w:val="20"/>
                <w:lang w:eastAsia="zh-CN"/>
              </w:rPr>
            </w:pPr>
            <w:r w:rsidRPr="000C3EAB">
              <w:rPr>
                <w:sz w:val="20"/>
                <w:rtl/>
                <w:lang w:eastAsia="zh-CN"/>
              </w:rPr>
              <w:t xml:space="preserve">المساعدة التقنية لإنشاء نظام وطني لإدارة </w:t>
            </w:r>
            <w:r w:rsidR="00656706" w:rsidRPr="000C3EAB">
              <w:rPr>
                <w:sz w:val="20"/>
                <w:rtl/>
                <w:lang w:eastAsia="zh-CN"/>
              </w:rPr>
              <w:t>غازات التبريد</w:t>
            </w:r>
            <w:r w:rsidRPr="000C3EAB">
              <w:rPr>
                <w:sz w:val="20"/>
                <w:rtl/>
                <w:lang w:eastAsia="zh-CN"/>
              </w:rPr>
              <w:t xml:space="preserve"> لتتبع المواد الخاضعة للرقابة طوال دورة حياتها</w:t>
            </w:r>
          </w:p>
        </w:tc>
        <w:tc>
          <w:tcPr>
            <w:tcW w:w="993" w:type="dxa"/>
            <w:vMerge/>
          </w:tcPr>
          <w:p w14:paraId="5A59FA8F" w14:textId="77777777" w:rsidR="006C45A8" w:rsidRPr="000C3EAB" w:rsidRDefault="006C45A8" w:rsidP="006C45A8">
            <w:pPr>
              <w:bidi/>
              <w:spacing w:before="10" w:after="10"/>
              <w:jc w:val="left"/>
              <w:rPr>
                <w:sz w:val="20"/>
                <w:lang w:eastAsia="zh-CN"/>
              </w:rPr>
            </w:pPr>
          </w:p>
        </w:tc>
        <w:tc>
          <w:tcPr>
            <w:tcW w:w="1063" w:type="dxa"/>
            <w:noWrap/>
            <w:hideMark/>
          </w:tcPr>
          <w:p w14:paraId="48EE330A" w14:textId="77777777" w:rsidR="006C45A8" w:rsidRPr="000C3EAB" w:rsidRDefault="006C45A8" w:rsidP="004F7B6E">
            <w:pPr>
              <w:bidi/>
              <w:spacing w:before="10" w:after="10"/>
              <w:jc w:val="left"/>
              <w:rPr>
                <w:sz w:val="20"/>
                <w:lang w:eastAsia="zh-CN"/>
              </w:rPr>
            </w:pPr>
            <w:r w:rsidRPr="000C3EAB">
              <w:rPr>
                <w:sz w:val="20"/>
                <w:lang w:eastAsia="zh-CN"/>
              </w:rPr>
              <w:t>40,000</w:t>
            </w:r>
          </w:p>
        </w:tc>
        <w:tc>
          <w:tcPr>
            <w:tcW w:w="1063" w:type="dxa"/>
          </w:tcPr>
          <w:p w14:paraId="7528E078" w14:textId="77777777" w:rsidR="006C45A8" w:rsidRPr="000C3EAB" w:rsidRDefault="006C45A8" w:rsidP="004F7B6E">
            <w:pPr>
              <w:bidi/>
              <w:spacing w:before="10" w:after="10"/>
              <w:jc w:val="left"/>
              <w:rPr>
                <w:sz w:val="20"/>
                <w:lang w:eastAsia="zh-CN"/>
              </w:rPr>
            </w:pPr>
            <w:r w:rsidRPr="000C3EAB">
              <w:rPr>
                <w:sz w:val="20"/>
                <w:lang w:eastAsia="zh-CN"/>
              </w:rPr>
              <w:t>40,000</w:t>
            </w:r>
          </w:p>
        </w:tc>
      </w:tr>
      <w:tr w:rsidR="006C45A8" w:rsidRPr="000C3EAB" w14:paraId="6B51F2CC" w14:textId="77777777" w:rsidTr="006C45A8">
        <w:trPr>
          <w:trHeight w:val="255"/>
        </w:trPr>
        <w:tc>
          <w:tcPr>
            <w:tcW w:w="6232" w:type="dxa"/>
            <w:hideMark/>
          </w:tcPr>
          <w:p w14:paraId="57ED2107" w14:textId="3616D8D6" w:rsidR="006C45A8" w:rsidRPr="000C3EAB" w:rsidRDefault="002E3050" w:rsidP="006C45A8">
            <w:pPr>
              <w:bidi/>
              <w:spacing w:before="10" w:after="10"/>
              <w:jc w:val="left"/>
              <w:rPr>
                <w:sz w:val="20"/>
                <w:lang w:eastAsia="zh-CN"/>
              </w:rPr>
            </w:pPr>
            <w:r w:rsidRPr="000C3EAB">
              <w:rPr>
                <w:sz w:val="20"/>
                <w:rtl/>
                <w:lang w:eastAsia="zh-CN"/>
              </w:rPr>
              <w:t xml:space="preserve">دراسة جدوى التخلص النهائي من </w:t>
            </w:r>
            <w:r w:rsidR="00656706" w:rsidRPr="000C3EAB">
              <w:rPr>
                <w:sz w:val="20"/>
                <w:rtl/>
                <w:lang w:eastAsia="zh-CN"/>
              </w:rPr>
              <w:t>غازات التبريد</w:t>
            </w:r>
            <w:r w:rsidRPr="000C3EAB">
              <w:rPr>
                <w:sz w:val="20"/>
                <w:rtl/>
                <w:lang w:eastAsia="zh-CN"/>
              </w:rPr>
              <w:t xml:space="preserve"> غير المرغوب فيها، بما في ذلك </w:t>
            </w:r>
            <w:r w:rsidR="00887F7D" w:rsidRPr="000C3EAB">
              <w:rPr>
                <w:rFonts w:hint="cs"/>
                <w:sz w:val="20"/>
                <w:rtl/>
                <w:lang w:eastAsia="zh-CN"/>
              </w:rPr>
              <w:t>استعراض</w:t>
            </w:r>
            <w:r w:rsidRPr="000C3EAB">
              <w:rPr>
                <w:sz w:val="20"/>
                <w:rtl/>
                <w:lang w:eastAsia="zh-CN"/>
              </w:rPr>
              <w:t xml:space="preserve"> الإطار التنظيمي الحالي والقدرة على إدارة المواد المستنفدة للأوزون بطريقة سليمة بيئيا</w:t>
            </w:r>
          </w:p>
        </w:tc>
        <w:tc>
          <w:tcPr>
            <w:tcW w:w="993" w:type="dxa"/>
            <w:vMerge/>
          </w:tcPr>
          <w:p w14:paraId="3F18E5B5" w14:textId="77777777" w:rsidR="006C45A8" w:rsidRPr="000C3EAB" w:rsidRDefault="006C45A8" w:rsidP="006C45A8">
            <w:pPr>
              <w:bidi/>
              <w:spacing w:before="10" w:after="10"/>
              <w:jc w:val="left"/>
              <w:rPr>
                <w:sz w:val="20"/>
                <w:lang w:eastAsia="zh-CN"/>
              </w:rPr>
            </w:pPr>
          </w:p>
        </w:tc>
        <w:tc>
          <w:tcPr>
            <w:tcW w:w="1063" w:type="dxa"/>
            <w:noWrap/>
            <w:hideMark/>
          </w:tcPr>
          <w:p w14:paraId="39311444" w14:textId="77777777" w:rsidR="006C45A8" w:rsidRPr="000C3EAB" w:rsidRDefault="006C45A8" w:rsidP="004F7B6E">
            <w:pPr>
              <w:bidi/>
              <w:spacing w:before="10" w:after="10"/>
              <w:jc w:val="left"/>
              <w:rPr>
                <w:sz w:val="20"/>
                <w:lang w:eastAsia="zh-CN"/>
              </w:rPr>
            </w:pPr>
            <w:r w:rsidRPr="000C3EAB">
              <w:rPr>
                <w:sz w:val="20"/>
                <w:lang w:eastAsia="zh-CN"/>
              </w:rPr>
              <w:t>0</w:t>
            </w:r>
          </w:p>
        </w:tc>
        <w:tc>
          <w:tcPr>
            <w:tcW w:w="1063" w:type="dxa"/>
          </w:tcPr>
          <w:p w14:paraId="2AE3416E" w14:textId="77777777" w:rsidR="006C45A8" w:rsidRPr="000C3EAB" w:rsidRDefault="006C45A8" w:rsidP="004F7B6E">
            <w:pPr>
              <w:bidi/>
              <w:spacing w:before="10" w:after="10"/>
              <w:jc w:val="left"/>
              <w:rPr>
                <w:sz w:val="20"/>
                <w:lang w:eastAsia="zh-CN"/>
              </w:rPr>
            </w:pPr>
            <w:r w:rsidRPr="000C3EAB">
              <w:rPr>
                <w:sz w:val="20"/>
                <w:lang w:eastAsia="zh-CN"/>
              </w:rPr>
              <w:t>20,000</w:t>
            </w:r>
          </w:p>
        </w:tc>
      </w:tr>
      <w:tr w:rsidR="006C45A8" w:rsidRPr="000C3EAB" w14:paraId="0B98D6D9" w14:textId="77777777" w:rsidTr="006C45A8">
        <w:trPr>
          <w:trHeight w:val="255"/>
        </w:trPr>
        <w:tc>
          <w:tcPr>
            <w:tcW w:w="7225" w:type="dxa"/>
            <w:gridSpan w:val="2"/>
            <w:hideMark/>
          </w:tcPr>
          <w:p w14:paraId="41DC7425" w14:textId="253FA544" w:rsidR="006C45A8" w:rsidRPr="000C3EAB" w:rsidRDefault="002E3050" w:rsidP="006C45A8">
            <w:pPr>
              <w:bidi/>
              <w:spacing w:before="10" w:after="10"/>
              <w:jc w:val="left"/>
              <w:rPr>
                <w:b/>
                <w:bCs/>
                <w:sz w:val="20"/>
                <w:lang w:eastAsia="zh-CN"/>
              </w:rPr>
            </w:pPr>
            <w:r w:rsidRPr="000C3EAB">
              <w:rPr>
                <w:b/>
                <w:bCs/>
                <w:sz w:val="20"/>
                <w:rtl/>
                <w:lang w:eastAsia="zh-CN"/>
              </w:rPr>
              <w:t>المجموع الفرعي</w:t>
            </w:r>
          </w:p>
        </w:tc>
        <w:tc>
          <w:tcPr>
            <w:tcW w:w="1063" w:type="dxa"/>
            <w:hideMark/>
          </w:tcPr>
          <w:p w14:paraId="416088FB" w14:textId="77777777" w:rsidR="006C45A8" w:rsidRPr="000C3EAB" w:rsidRDefault="006C45A8" w:rsidP="004F7B6E">
            <w:pPr>
              <w:bidi/>
              <w:spacing w:before="10" w:after="10"/>
              <w:jc w:val="left"/>
              <w:rPr>
                <w:b/>
                <w:sz w:val="20"/>
                <w:lang w:eastAsia="zh-CN"/>
              </w:rPr>
            </w:pPr>
            <w:r w:rsidRPr="000C3EAB">
              <w:rPr>
                <w:b/>
                <w:sz w:val="20"/>
                <w:lang w:eastAsia="zh-CN"/>
              </w:rPr>
              <w:t>88,466</w:t>
            </w:r>
          </w:p>
        </w:tc>
        <w:tc>
          <w:tcPr>
            <w:tcW w:w="1063" w:type="dxa"/>
          </w:tcPr>
          <w:p w14:paraId="2F73E159" w14:textId="77777777" w:rsidR="006C45A8" w:rsidRPr="000C3EAB" w:rsidRDefault="006C45A8" w:rsidP="004F7B6E">
            <w:pPr>
              <w:bidi/>
              <w:spacing w:before="10" w:after="10"/>
              <w:jc w:val="left"/>
              <w:rPr>
                <w:b/>
                <w:sz w:val="20"/>
                <w:lang w:eastAsia="zh-CN"/>
              </w:rPr>
            </w:pPr>
            <w:r w:rsidRPr="000C3EAB">
              <w:rPr>
                <w:b/>
                <w:sz w:val="20"/>
                <w:lang w:eastAsia="zh-CN"/>
              </w:rPr>
              <w:t>153,466</w:t>
            </w:r>
          </w:p>
        </w:tc>
      </w:tr>
      <w:tr w:rsidR="006C45A8" w:rsidRPr="000C3EAB" w14:paraId="49DCFD01" w14:textId="77777777" w:rsidTr="006C45A8">
        <w:trPr>
          <w:trHeight w:val="255"/>
        </w:trPr>
        <w:tc>
          <w:tcPr>
            <w:tcW w:w="9351" w:type="dxa"/>
            <w:gridSpan w:val="4"/>
            <w:hideMark/>
          </w:tcPr>
          <w:p w14:paraId="0176E933" w14:textId="235A323A" w:rsidR="006C45A8" w:rsidRPr="000C3EAB" w:rsidRDefault="002E3050" w:rsidP="006C45A8">
            <w:pPr>
              <w:bidi/>
              <w:spacing w:before="10" w:after="10"/>
              <w:jc w:val="left"/>
              <w:rPr>
                <w:i/>
                <w:iCs/>
                <w:sz w:val="20"/>
                <w:lang w:eastAsia="zh-CN"/>
              </w:rPr>
            </w:pPr>
            <w:r w:rsidRPr="000C3EAB">
              <w:rPr>
                <w:b/>
                <w:bCs/>
                <w:i/>
                <w:iCs/>
                <w:sz w:val="20"/>
                <w:rtl/>
                <w:lang w:eastAsia="zh-CN"/>
              </w:rPr>
              <w:t>حملات التوعية</w:t>
            </w:r>
          </w:p>
        </w:tc>
      </w:tr>
      <w:tr w:rsidR="006C45A8" w:rsidRPr="000C3EAB" w14:paraId="3908D9F5" w14:textId="77777777" w:rsidTr="006C45A8">
        <w:trPr>
          <w:trHeight w:val="255"/>
        </w:trPr>
        <w:tc>
          <w:tcPr>
            <w:tcW w:w="6232" w:type="dxa"/>
            <w:hideMark/>
          </w:tcPr>
          <w:p w14:paraId="3DE2E109" w14:textId="56D65364" w:rsidR="006C45A8" w:rsidRPr="000C3EAB" w:rsidRDefault="007B3A81" w:rsidP="006C45A8">
            <w:pPr>
              <w:bidi/>
              <w:spacing w:before="10" w:after="10"/>
              <w:jc w:val="left"/>
              <w:rPr>
                <w:sz w:val="20"/>
                <w:lang w:eastAsia="zh-CN"/>
              </w:rPr>
            </w:pPr>
            <w:r w:rsidRPr="000C3EAB">
              <w:rPr>
                <w:sz w:val="20"/>
                <w:rtl/>
                <w:lang w:eastAsia="zh-CN"/>
              </w:rPr>
              <w:t xml:space="preserve">حملات توعية </w:t>
            </w:r>
            <w:r w:rsidR="00887F7D" w:rsidRPr="000C3EAB">
              <w:rPr>
                <w:rFonts w:hint="cs"/>
                <w:sz w:val="20"/>
                <w:rtl/>
                <w:lang w:eastAsia="zh-CN"/>
              </w:rPr>
              <w:t>مستهدفة</w:t>
            </w:r>
            <w:r w:rsidRPr="000C3EAB">
              <w:rPr>
                <w:sz w:val="20"/>
                <w:rtl/>
                <w:lang w:eastAsia="zh-CN"/>
              </w:rPr>
              <w:t xml:space="preserve"> بشأن </w:t>
            </w:r>
            <w:r w:rsidRPr="000C3EAB">
              <w:rPr>
                <w:rFonts w:hint="cs"/>
                <w:sz w:val="20"/>
                <w:rtl/>
                <w:lang w:eastAsia="zh-CN"/>
              </w:rPr>
              <w:t>ا</w:t>
            </w:r>
            <w:r w:rsidR="00764EC1" w:rsidRPr="000C3EAB">
              <w:rPr>
                <w:rFonts w:hint="cs"/>
                <w:sz w:val="20"/>
                <w:rtl/>
                <w:lang w:eastAsia="zh-CN"/>
              </w:rPr>
              <w:t>لمواد الهيدروفلوروكربونية</w:t>
            </w:r>
            <w:r w:rsidRPr="000C3EAB">
              <w:rPr>
                <w:sz w:val="20"/>
                <w:rtl/>
                <w:lang w:eastAsia="zh-CN"/>
              </w:rPr>
              <w:t xml:space="preserve"> و</w:t>
            </w:r>
            <w:r w:rsidR="00887F7D" w:rsidRPr="000C3EAB">
              <w:rPr>
                <w:rFonts w:hint="cs"/>
                <w:sz w:val="20"/>
                <w:rtl/>
                <w:lang w:eastAsia="zh-CN"/>
              </w:rPr>
              <w:t>التكنولوجيات منخفضة القدرة على إحداث</w:t>
            </w:r>
            <w:r w:rsidRPr="000C3EAB">
              <w:rPr>
                <w:sz w:val="20"/>
                <w:rtl/>
                <w:lang w:eastAsia="zh-CN"/>
              </w:rPr>
              <w:t xml:space="preserve"> الاحترار العالمي، بما في ذلك حملات تستهدف النساء</w:t>
            </w:r>
          </w:p>
        </w:tc>
        <w:tc>
          <w:tcPr>
            <w:tcW w:w="993" w:type="dxa"/>
            <w:vMerge w:val="restart"/>
            <w:hideMark/>
          </w:tcPr>
          <w:p w14:paraId="43DFFB20" w14:textId="3E01F413" w:rsidR="006C45A8" w:rsidRPr="000C3EAB" w:rsidRDefault="00D10553" w:rsidP="006C45A8">
            <w:pPr>
              <w:bidi/>
              <w:spacing w:before="10" w:after="10"/>
              <w:jc w:val="left"/>
              <w:rPr>
                <w:sz w:val="20"/>
                <w:lang w:eastAsia="zh-CN"/>
              </w:rPr>
            </w:pPr>
            <w:r w:rsidRPr="000C3EAB">
              <w:rPr>
                <w:rFonts w:hint="cs"/>
                <w:sz w:val="20"/>
                <w:rtl/>
                <w:lang w:eastAsia="zh-CN"/>
              </w:rPr>
              <w:t>اليونيب</w:t>
            </w:r>
          </w:p>
        </w:tc>
        <w:tc>
          <w:tcPr>
            <w:tcW w:w="1063" w:type="dxa"/>
            <w:noWrap/>
            <w:hideMark/>
          </w:tcPr>
          <w:p w14:paraId="02B1C0D6" w14:textId="77777777" w:rsidR="006C45A8" w:rsidRPr="000C3EAB" w:rsidRDefault="006C45A8" w:rsidP="004F7B6E">
            <w:pPr>
              <w:bidi/>
              <w:spacing w:before="10" w:after="10"/>
              <w:jc w:val="left"/>
              <w:rPr>
                <w:sz w:val="20"/>
                <w:lang w:eastAsia="zh-CN"/>
              </w:rPr>
            </w:pPr>
            <w:r w:rsidRPr="000C3EAB">
              <w:rPr>
                <w:sz w:val="20"/>
                <w:lang w:eastAsia="zh-CN"/>
              </w:rPr>
              <w:t>15,000</w:t>
            </w:r>
          </w:p>
        </w:tc>
        <w:tc>
          <w:tcPr>
            <w:tcW w:w="1063" w:type="dxa"/>
          </w:tcPr>
          <w:p w14:paraId="783F8CC8" w14:textId="77777777" w:rsidR="006C45A8" w:rsidRPr="000C3EAB" w:rsidRDefault="006C45A8" w:rsidP="004F7B6E">
            <w:pPr>
              <w:bidi/>
              <w:spacing w:before="10" w:after="10"/>
              <w:jc w:val="left"/>
              <w:rPr>
                <w:sz w:val="20"/>
                <w:lang w:eastAsia="zh-CN"/>
              </w:rPr>
            </w:pPr>
            <w:r w:rsidRPr="000C3EAB">
              <w:rPr>
                <w:sz w:val="20"/>
                <w:lang w:eastAsia="zh-CN"/>
              </w:rPr>
              <w:t>30,000</w:t>
            </w:r>
          </w:p>
        </w:tc>
      </w:tr>
      <w:tr w:rsidR="006C45A8" w:rsidRPr="000C3EAB" w14:paraId="5E6EA098" w14:textId="77777777" w:rsidTr="006C45A8">
        <w:trPr>
          <w:trHeight w:val="255"/>
        </w:trPr>
        <w:tc>
          <w:tcPr>
            <w:tcW w:w="6232" w:type="dxa"/>
            <w:hideMark/>
          </w:tcPr>
          <w:p w14:paraId="239E5BCE" w14:textId="214908AF" w:rsidR="006C45A8" w:rsidRPr="000C3EAB" w:rsidRDefault="00887F7D" w:rsidP="006C45A8">
            <w:pPr>
              <w:bidi/>
              <w:spacing w:before="10" w:after="10"/>
              <w:jc w:val="left"/>
              <w:rPr>
                <w:sz w:val="20"/>
                <w:lang w:eastAsia="zh-CN"/>
              </w:rPr>
            </w:pPr>
            <w:r w:rsidRPr="000C3EAB">
              <w:rPr>
                <w:rFonts w:hint="cs"/>
                <w:sz w:val="20"/>
                <w:rtl/>
                <w:lang w:eastAsia="zh-CN"/>
              </w:rPr>
              <w:t>حلقات</w:t>
            </w:r>
            <w:r w:rsidR="007B3A81" w:rsidRPr="000C3EAB">
              <w:rPr>
                <w:sz w:val="20"/>
                <w:rtl/>
                <w:lang w:eastAsia="zh-CN"/>
              </w:rPr>
              <w:t xml:space="preserve"> عمل إعلامية وتوعوية للمشغلين الاقتصاديين (المستوردين والموزعين) ومقدمي الخدمات و</w:t>
            </w:r>
            <w:r w:rsidRPr="000C3EAB">
              <w:rPr>
                <w:rFonts w:hint="cs"/>
                <w:sz w:val="20"/>
                <w:rtl/>
                <w:lang w:eastAsia="zh-CN"/>
              </w:rPr>
              <w:t>موظفي</w:t>
            </w:r>
            <w:r w:rsidR="007B3A81" w:rsidRPr="000C3EAB">
              <w:rPr>
                <w:sz w:val="20"/>
                <w:rtl/>
                <w:lang w:eastAsia="zh-CN"/>
              </w:rPr>
              <w:t xml:space="preserve"> الامتثال</w:t>
            </w:r>
          </w:p>
        </w:tc>
        <w:tc>
          <w:tcPr>
            <w:tcW w:w="993" w:type="dxa"/>
            <w:vMerge/>
            <w:hideMark/>
          </w:tcPr>
          <w:p w14:paraId="0D34B279" w14:textId="77777777" w:rsidR="006C45A8" w:rsidRPr="000C3EAB" w:rsidRDefault="006C45A8" w:rsidP="006C45A8">
            <w:pPr>
              <w:bidi/>
              <w:spacing w:before="10" w:after="10"/>
              <w:jc w:val="left"/>
              <w:rPr>
                <w:sz w:val="20"/>
                <w:lang w:eastAsia="zh-CN"/>
              </w:rPr>
            </w:pPr>
          </w:p>
        </w:tc>
        <w:tc>
          <w:tcPr>
            <w:tcW w:w="1063" w:type="dxa"/>
            <w:noWrap/>
            <w:hideMark/>
          </w:tcPr>
          <w:p w14:paraId="39AF8E1F" w14:textId="77777777" w:rsidR="006C45A8" w:rsidRPr="000C3EAB" w:rsidRDefault="006C45A8" w:rsidP="004F7B6E">
            <w:pPr>
              <w:bidi/>
              <w:spacing w:before="10" w:after="10"/>
              <w:jc w:val="left"/>
              <w:rPr>
                <w:sz w:val="20"/>
                <w:lang w:eastAsia="zh-CN"/>
              </w:rPr>
            </w:pPr>
            <w:r w:rsidRPr="000C3EAB">
              <w:rPr>
                <w:sz w:val="20"/>
                <w:lang w:eastAsia="zh-CN"/>
              </w:rPr>
              <w:t>15,000</w:t>
            </w:r>
          </w:p>
        </w:tc>
        <w:tc>
          <w:tcPr>
            <w:tcW w:w="1063" w:type="dxa"/>
          </w:tcPr>
          <w:p w14:paraId="1EEBFDA7" w14:textId="77777777" w:rsidR="006C45A8" w:rsidRPr="000C3EAB" w:rsidRDefault="006C45A8" w:rsidP="004F7B6E">
            <w:pPr>
              <w:bidi/>
              <w:spacing w:before="10" w:after="10"/>
              <w:jc w:val="left"/>
              <w:rPr>
                <w:sz w:val="20"/>
                <w:lang w:eastAsia="zh-CN"/>
              </w:rPr>
            </w:pPr>
            <w:r w:rsidRPr="000C3EAB">
              <w:rPr>
                <w:sz w:val="20"/>
                <w:lang w:eastAsia="zh-CN"/>
              </w:rPr>
              <w:t>30,000</w:t>
            </w:r>
          </w:p>
        </w:tc>
      </w:tr>
      <w:tr w:rsidR="006C45A8" w:rsidRPr="000C3EAB" w14:paraId="4A0EC882" w14:textId="77777777" w:rsidTr="006C45A8">
        <w:trPr>
          <w:trHeight w:val="255"/>
        </w:trPr>
        <w:tc>
          <w:tcPr>
            <w:tcW w:w="7225" w:type="dxa"/>
            <w:gridSpan w:val="2"/>
            <w:hideMark/>
          </w:tcPr>
          <w:p w14:paraId="5513D882" w14:textId="080B9167" w:rsidR="006C45A8" w:rsidRPr="000C3EAB" w:rsidRDefault="007B3A81" w:rsidP="006C45A8">
            <w:pPr>
              <w:bidi/>
              <w:spacing w:before="10" w:after="10"/>
              <w:jc w:val="left"/>
              <w:rPr>
                <w:b/>
                <w:bCs/>
                <w:sz w:val="20"/>
                <w:lang w:eastAsia="zh-CN"/>
              </w:rPr>
            </w:pPr>
            <w:r w:rsidRPr="000C3EAB">
              <w:rPr>
                <w:b/>
                <w:bCs/>
                <w:sz w:val="20"/>
                <w:rtl/>
                <w:lang w:eastAsia="zh-CN"/>
              </w:rPr>
              <w:t>المجموع الفرعي</w:t>
            </w:r>
          </w:p>
        </w:tc>
        <w:tc>
          <w:tcPr>
            <w:tcW w:w="1063" w:type="dxa"/>
            <w:hideMark/>
          </w:tcPr>
          <w:p w14:paraId="7565E5A4" w14:textId="77777777" w:rsidR="006C45A8" w:rsidRPr="000C3EAB" w:rsidRDefault="006C45A8" w:rsidP="004F7B6E">
            <w:pPr>
              <w:bidi/>
              <w:spacing w:before="10" w:after="10"/>
              <w:jc w:val="left"/>
              <w:rPr>
                <w:b/>
                <w:bCs/>
                <w:sz w:val="20"/>
                <w:lang w:eastAsia="zh-CN"/>
              </w:rPr>
            </w:pPr>
            <w:r w:rsidRPr="000C3EAB">
              <w:rPr>
                <w:b/>
                <w:bCs/>
                <w:sz w:val="20"/>
                <w:lang w:eastAsia="zh-CN"/>
              </w:rPr>
              <w:t>30,000</w:t>
            </w:r>
          </w:p>
        </w:tc>
        <w:tc>
          <w:tcPr>
            <w:tcW w:w="1063" w:type="dxa"/>
          </w:tcPr>
          <w:p w14:paraId="6127AC6D" w14:textId="77777777" w:rsidR="006C45A8" w:rsidRPr="000C3EAB" w:rsidRDefault="006C45A8" w:rsidP="004F7B6E">
            <w:pPr>
              <w:bidi/>
              <w:spacing w:before="10" w:after="10"/>
              <w:jc w:val="left"/>
              <w:rPr>
                <w:b/>
                <w:bCs/>
                <w:sz w:val="20"/>
                <w:lang w:eastAsia="zh-CN"/>
              </w:rPr>
            </w:pPr>
            <w:r w:rsidRPr="000C3EAB">
              <w:rPr>
                <w:b/>
                <w:bCs/>
                <w:sz w:val="20"/>
                <w:lang w:eastAsia="zh-CN"/>
              </w:rPr>
              <w:t>60,000</w:t>
            </w:r>
          </w:p>
        </w:tc>
      </w:tr>
      <w:tr w:rsidR="006C45A8" w:rsidRPr="000C3EAB" w14:paraId="2F0EC04F" w14:textId="77777777" w:rsidTr="006C45A8">
        <w:trPr>
          <w:trHeight w:val="255"/>
        </w:trPr>
        <w:tc>
          <w:tcPr>
            <w:tcW w:w="7225" w:type="dxa"/>
            <w:gridSpan w:val="2"/>
            <w:hideMark/>
          </w:tcPr>
          <w:p w14:paraId="342F072F" w14:textId="468E8F26" w:rsidR="006C45A8" w:rsidRPr="000C3EAB" w:rsidRDefault="00887F7D" w:rsidP="006C45A8">
            <w:pPr>
              <w:bidi/>
              <w:spacing w:before="10" w:after="10"/>
              <w:jc w:val="left"/>
              <w:rPr>
                <w:b/>
                <w:bCs/>
                <w:sz w:val="20"/>
                <w:lang w:eastAsia="zh-CN"/>
              </w:rPr>
            </w:pPr>
            <w:r w:rsidRPr="000C3EAB">
              <w:rPr>
                <w:rFonts w:hint="cs"/>
                <w:b/>
                <w:bCs/>
                <w:sz w:val="20"/>
                <w:rtl/>
                <w:lang w:eastAsia="zh-CN"/>
              </w:rPr>
              <w:lastRenderedPageBreak/>
              <w:t>ال</w:t>
            </w:r>
            <w:r w:rsidR="007B3A81" w:rsidRPr="000C3EAB">
              <w:rPr>
                <w:rFonts w:hint="cs"/>
                <w:b/>
                <w:bCs/>
                <w:sz w:val="20"/>
                <w:rtl/>
                <w:lang w:eastAsia="zh-CN"/>
              </w:rPr>
              <w:t>مجموع</w:t>
            </w:r>
            <w:r w:rsidR="007B3A81" w:rsidRPr="000C3EAB">
              <w:rPr>
                <w:b/>
                <w:bCs/>
                <w:sz w:val="20"/>
                <w:rtl/>
                <w:lang w:eastAsia="zh-CN"/>
              </w:rPr>
              <w:t xml:space="preserve"> (</w:t>
            </w:r>
            <w:r w:rsidR="00E90F88" w:rsidRPr="000C3EAB">
              <w:rPr>
                <w:b/>
                <w:bCs/>
                <w:sz w:val="20"/>
                <w:rtl/>
                <w:lang w:eastAsia="zh-CN"/>
              </w:rPr>
              <w:t>خدمة أ</w:t>
            </w:r>
            <w:r w:rsidR="00940F7F" w:rsidRPr="000C3EAB">
              <w:rPr>
                <w:b/>
                <w:bCs/>
                <w:sz w:val="20"/>
                <w:rtl/>
                <w:lang w:eastAsia="zh-CN"/>
              </w:rPr>
              <w:t xml:space="preserve">جهزة التبريد وتكييف </w:t>
            </w:r>
            <w:r w:rsidRPr="000C3EAB">
              <w:rPr>
                <w:b/>
                <w:bCs/>
                <w:sz w:val="20"/>
                <w:rtl/>
                <w:lang w:eastAsia="zh-CN"/>
              </w:rPr>
              <w:t>الهواء</w:t>
            </w:r>
            <w:r w:rsidR="007B3A81" w:rsidRPr="000C3EAB">
              <w:rPr>
                <w:b/>
                <w:bCs/>
                <w:sz w:val="20"/>
                <w:rtl/>
                <w:lang w:eastAsia="zh-CN"/>
              </w:rPr>
              <w:t>)</w:t>
            </w:r>
          </w:p>
        </w:tc>
        <w:tc>
          <w:tcPr>
            <w:tcW w:w="1063" w:type="dxa"/>
            <w:hideMark/>
          </w:tcPr>
          <w:p w14:paraId="0B335564" w14:textId="77777777" w:rsidR="006C45A8" w:rsidRPr="000C3EAB" w:rsidRDefault="006C45A8" w:rsidP="004F7B6E">
            <w:pPr>
              <w:bidi/>
              <w:spacing w:before="10" w:after="10"/>
              <w:jc w:val="left"/>
              <w:rPr>
                <w:b/>
                <w:bCs/>
                <w:sz w:val="20"/>
                <w:lang w:eastAsia="zh-CN"/>
              </w:rPr>
            </w:pPr>
            <w:r w:rsidRPr="000C3EAB">
              <w:rPr>
                <w:b/>
                <w:bCs/>
                <w:sz w:val="20"/>
                <w:lang w:eastAsia="zh-CN"/>
              </w:rPr>
              <w:t>598,966</w:t>
            </w:r>
          </w:p>
        </w:tc>
        <w:tc>
          <w:tcPr>
            <w:tcW w:w="1063" w:type="dxa"/>
          </w:tcPr>
          <w:p w14:paraId="4B5FA376" w14:textId="77777777" w:rsidR="006C45A8" w:rsidRPr="000C3EAB" w:rsidRDefault="006C45A8" w:rsidP="004F7B6E">
            <w:pPr>
              <w:bidi/>
              <w:spacing w:before="10" w:after="10"/>
              <w:jc w:val="left"/>
              <w:rPr>
                <w:b/>
                <w:bCs/>
                <w:sz w:val="20"/>
                <w:lang w:eastAsia="zh-CN"/>
              </w:rPr>
            </w:pPr>
            <w:r w:rsidRPr="000C3EAB">
              <w:rPr>
                <w:b/>
                <w:bCs/>
                <w:sz w:val="20"/>
                <w:lang w:eastAsia="zh-CN"/>
              </w:rPr>
              <w:t>1,220,966</w:t>
            </w:r>
          </w:p>
        </w:tc>
      </w:tr>
    </w:tbl>
    <w:p w14:paraId="1A4767E8" w14:textId="77777777" w:rsidR="006C45A8" w:rsidRPr="000C3EAB" w:rsidRDefault="006C45A8" w:rsidP="006C45A8">
      <w:pPr>
        <w:bidi/>
        <w:spacing w:after="240"/>
        <w:outlineLvl w:val="0"/>
        <w:rPr>
          <w:b/>
          <w:sz w:val="26"/>
          <w:szCs w:val="26"/>
          <w:rtl/>
        </w:rPr>
      </w:pPr>
    </w:p>
    <w:p w14:paraId="1923AC88" w14:textId="3C6875DF" w:rsidR="0097545F" w:rsidRPr="000C3EAB" w:rsidRDefault="0097545F" w:rsidP="0097545F">
      <w:pPr>
        <w:bidi/>
        <w:spacing w:after="240"/>
        <w:outlineLvl w:val="0"/>
        <w:rPr>
          <w:b/>
          <w:i/>
          <w:iCs/>
          <w:sz w:val="26"/>
          <w:szCs w:val="26"/>
          <w:rtl/>
        </w:rPr>
      </w:pPr>
      <w:r w:rsidRPr="000C3EAB">
        <w:rPr>
          <w:b/>
          <w:i/>
          <w:iCs/>
          <w:sz w:val="26"/>
          <w:szCs w:val="26"/>
          <w:rtl/>
        </w:rPr>
        <w:t xml:space="preserve">تنفيذ المشروع وتنسيقه </w:t>
      </w:r>
      <w:r w:rsidR="00887F7D" w:rsidRPr="000C3EAB">
        <w:rPr>
          <w:rFonts w:hint="cs"/>
          <w:b/>
          <w:i/>
          <w:iCs/>
          <w:sz w:val="26"/>
          <w:szCs w:val="26"/>
          <w:rtl/>
        </w:rPr>
        <w:t>ورصده</w:t>
      </w:r>
    </w:p>
    <w:p w14:paraId="7C1E7557" w14:textId="440FC882" w:rsidR="002C5033" w:rsidRPr="000C3EAB" w:rsidRDefault="00FA24FE" w:rsidP="00887F7D">
      <w:pPr>
        <w:pStyle w:val="ListParagraph"/>
        <w:numPr>
          <w:ilvl w:val="0"/>
          <w:numId w:val="28"/>
        </w:numPr>
        <w:bidi/>
        <w:spacing w:after="240"/>
        <w:ind w:left="0" w:firstLine="0"/>
        <w:contextualSpacing w:val="0"/>
        <w:outlineLvl w:val="0"/>
        <w:rPr>
          <w:b/>
          <w:sz w:val="26"/>
          <w:szCs w:val="26"/>
        </w:rPr>
      </w:pPr>
      <w:r w:rsidRPr="000C3EAB">
        <w:rPr>
          <w:b/>
          <w:sz w:val="26"/>
          <w:szCs w:val="26"/>
          <w:rtl/>
          <w:lang w:bidi="ar-DZ"/>
        </w:rPr>
        <w:t xml:space="preserve">سيستمر استخدام </w:t>
      </w:r>
      <w:r w:rsidR="00141CC2" w:rsidRPr="000C3EAB">
        <w:rPr>
          <w:rFonts w:hint="cs"/>
          <w:b/>
          <w:sz w:val="26"/>
          <w:szCs w:val="26"/>
          <w:rtl/>
          <w:lang w:bidi="ar-DZ"/>
        </w:rPr>
        <w:t>طريقة</w:t>
      </w:r>
      <w:r w:rsidRPr="000C3EAB">
        <w:rPr>
          <w:b/>
          <w:sz w:val="26"/>
          <w:szCs w:val="26"/>
          <w:rtl/>
          <w:lang w:bidi="ar-DZ"/>
        </w:rPr>
        <w:t xml:space="preserve"> تنفيذ </w:t>
      </w:r>
      <w:r w:rsidR="002E386A" w:rsidRPr="000C3EAB">
        <w:rPr>
          <w:rFonts w:hint="cs"/>
          <w:b/>
          <w:sz w:val="26"/>
          <w:szCs w:val="26"/>
          <w:rtl/>
        </w:rPr>
        <w:t>خطة إدارة إزالة المواد الهيدروكلوروفلوروكربونية</w:t>
      </w:r>
      <w:r w:rsidRPr="000C3EAB">
        <w:rPr>
          <w:b/>
          <w:sz w:val="26"/>
          <w:szCs w:val="26"/>
          <w:rtl/>
          <w:lang w:bidi="ar-DZ"/>
        </w:rPr>
        <w:t xml:space="preserve"> لتنفيذ </w:t>
      </w:r>
      <w:r w:rsidR="0021405D" w:rsidRPr="000C3EAB">
        <w:rPr>
          <w:rFonts w:hint="cs"/>
          <w:b/>
          <w:sz w:val="26"/>
          <w:szCs w:val="26"/>
          <w:rtl/>
        </w:rPr>
        <w:t xml:space="preserve">خطة التنفيذ بموجب تعديل </w:t>
      </w:r>
      <w:r w:rsidR="002A1B4F" w:rsidRPr="000C3EAB">
        <w:rPr>
          <w:rFonts w:hint="cs"/>
          <w:b/>
          <w:sz w:val="26"/>
          <w:szCs w:val="26"/>
          <w:rtl/>
        </w:rPr>
        <w:t>كيغالي</w:t>
      </w:r>
      <w:r w:rsidR="00805282" w:rsidRPr="000C3EAB">
        <w:rPr>
          <w:b/>
          <w:sz w:val="26"/>
          <w:szCs w:val="26"/>
          <w:rtl/>
          <w:lang w:bidi="ar-DZ"/>
        </w:rPr>
        <w:t>.</w:t>
      </w:r>
      <w:r w:rsidR="00756224" w:rsidRPr="000C3EAB">
        <w:rPr>
          <w:b/>
          <w:sz w:val="26"/>
          <w:szCs w:val="26"/>
          <w:rtl/>
          <w:lang w:bidi="ar-DZ"/>
        </w:rPr>
        <w:t xml:space="preserve"> وس</w:t>
      </w:r>
      <w:r w:rsidRPr="000C3EAB">
        <w:rPr>
          <w:b/>
          <w:sz w:val="26"/>
          <w:szCs w:val="26"/>
          <w:rtl/>
          <w:lang w:bidi="ar-DZ"/>
        </w:rPr>
        <w:t>يتم تنفيذ عمليات رصد المشروع وتنسيقه و</w:t>
      </w:r>
      <w:r w:rsidR="00141CC2" w:rsidRPr="000C3EAB">
        <w:rPr>
          <w:rFonts w:hint="cs"/>
          <w:b/>
          <w:sz w:val="26"/>
          <w:szCs w:val="26"/>
          <w:rtl/>
          <w:lang w:bidi="ar-DZ"/>
        </w:rPr>
        <w:t>الإبلاغ عنه</w:t>
      </w:r>
      <w:r w:rsidRPr="000C3EAB">
        <w:rPr>
          <w:b/>
          <w:sz w:val="26"/>
          <w:szCs w:val="26"/>
          <w:rtl/>
          <w:lang w:bidi="ar-DZ"/>
        </w:rPr>
        <w:t xml:space="preserve"> من خلال وحدة </w:t>
      </w:r>
      <w:r w:rsidRPr="000C3EAB">
        <w:rPr>
          <w:rFonts w:hint="cs"/>
          <w:b/>
          <w:sz w:val="26"/>
          <w:szCs w:val="26"/>
          <w:rtl/>
        </w:rPr>
        <w:t>الأوزون</w:t>
      </w:r>
      <w:r w:rsidRPr="000C3EAB">
        <w:rPr>
          <w:b/>
          <w:sz w:val="26"/>
          <w:szCs w:val="26"/>
          <w:rtl/>
          <w:lang w:bidi="ar-DZ"/>
        </w:rPr>
        <w:t xml:space="preserve"> الوطنية، المسؤولة عن جمع البيانات و</w:t>
      </w:r>
      <w:r w:rsidR="00141CC2" w:rsidRPr="000C3EAB">
        <w:rPr>
          <w:rFonts w:hint="cs"/>
          <w:b/>
          <w:sz w:val="26"/>
          <w:szCs w:val="26"/>
          <w:rtl/>
          <w:lang w:bidi="ar-DZ"/>
        </w:rPr>
        <w:t>ال</w:t>
      </w:r>
      <w:r w:rsidRPr="000C3EAB">
        <w:rPr>
          <w:b/>
          <w:sz w:val="26"/>
          <w:szCs w:val="26"/>
          <w:rtl/>
          <w:lang w:bidi="ar-DZ"/>
        </w:rPr>
        <w:t xml:space="preserve">رصد وإعداد التقارير، بينما ستكون وحدة إدارة </w:t>
      </w:r>
      <w:r w:rsidRPr="000C3EAB">
        <w:rPr>
          <w:rFonts w:hint="cs"/>
          <w:b/>
          <w:sz w:val="26"/>
          <w:szCs w:val="26"/>
          <w:rtl/>
        </w:rPr>
        <w:t xml:space="preserve">أداء </w:t>
      </w:r>
      <w:r w:rsidRPr="000C3EAB">
        <w:rPr>
          <w:b/>
          <w:sz w:val="26"/>
          <w:szCs w:val="26"/>
          <w:rtl/>
          <w:lang w:bidi="ar-DZ"/>
        </w:rPr>
        <w:t xml:space="preserve">المشروع مسؤولة عن تنفيذ المشروع ودعم </w:t>
      </w:r>
      <w:r w:rsidR="00141CC2" w:rsidRPr="000C3EAB">
        <w:rPr>
          <w:b/>
          <w:sz w:val="26"/>
          <w:szCs w:val="26"/>
          <w:rtl/>
          <w:lang w:bidi="ar-DZ"/>
        </w:rPr>
        <w:t xml:space="preserve">وحدة </w:t>
      </w:r>
      <w:r w:rsidR="00141CC2" w:rsidRPr="000C3EAB">
        <w:rPr>
          <w:rFonts w:hint="cs"/>
          <w:b/>
          <w:sz w:val="26"/>
          <w:szCs w:val="26"/>
          <w:rtl/>
        </w:rPr>
        <w:t>الأوزون</w:t>
      </w:r>
      <w:r w:rsidR="00141CC2" w:rsidRPr="000C3EAB">
        <w:rPr>
          <w:b/>
          <w:sz w:val="26"/>
          <w:szCs w:val="26"/>
          <w:rtl/>
          <w:lang w:bidi="ar-DZ"/>
        </w:rPr>
        <w:t xml:space="preserve"> </w:t>
      </w:r>
      <w:r w:rsidRPr="000C3EAB">
        <w:rPr>
          <w:b/>
          <w:sz w:val="26"/>
          <w:szCs w:val="26"/>
          <w:rtl/>
          <w:lang w:bidi="ar-DZ"/>
        </w:rPr>
        <w:t>الوطنية</w:t>
      </w:r>
      <w:r w:rsidR="00805282" w:rsidRPr="000C3EAB">
        <w:rPr>
          <w:b/>
          <w:sz w:val="26"/>
          <w:szCs w:val="26"/>
          <w:rtl/>
          <w:lang w:bidi="ar-DZ"/>
        </w:rPr>
        <w:t>.</w:t>
      </w:r>
      <w:r w:rsidR="00756224" w:rsidRPr="000C3EAB">
        <w:rPr>
          <w:b/>
          <w:sz w:val="26"/>
          <w:szCs w:val="26"/>
          <w:rtl/>
          <w:lang w:bidi="ar-DZ"/>
        </w:rPr>
        <w:t xml:space="preserve"> وت</w:t>
      </w:r>
      <w:r w:rsidRPr="000C3EAB">
        <w:rPr>
          <w:b/>
          <w:sz w:val="26"/>
          <w:szCs w:val="26"/>
          <w:rtl/>
          <w:lang w:bidi="ar-DZ"/>
        </w:rPr>
        <w:t xml:space="preserve">قدر التكلفة الإجمالية لوحدة إدارة المشروع بمبلغ 128,160 دولارا أمريكيا </w:t>
      </w:r>
      <w:r w:rsidR="00AC46FE" w:rsidRPr="000C3EAB">
        <w:rPr>
          <w:b/>
          <w:sz w:val="26"/>
          <w:szCs w:val="26"/>
          <w:rtl/>
          <w:lang w:bidi="ar-DZ"/>
        </w:rPr>
        <w:t>لليونيب</w:t>
      </w:r>
      <w:r w:rsidRPr="000C3EAB">
        <w:rPr>
          <w:b/>
          <w:sz w:val="26"/>
          <w:szCs w:val="26"/>
          <w:rtl/>
          <w:lang w:bidi="ar-DZ"/>
        </w:rPr>
        <w:t>، موزعة كالتالي</w:t>
      </w:r>
      <w:r w:rsidR="00805282" w:rsidRPr="000C3EAB">
        <w:rPr>
          <w:b/>
          <w:sz w:val="26"/>
          <w:szCs w:val="26"/>
          <w:rtl/>
          <w:lang w:bidi="ar-DZ"/>
        </w:rPr>
        <w:t>:</w:t>
      </w:r>
      <w:r w:rsidRPr="000C3EAB">
        <w:rPr>
          <w:b/>
          <w:sz w:val="26"/>
          <w:szCs w:val="26"/>
          <w:rtl/>
          <w:lang w:bidi="ar-DZ"/>
        </w:rPr>
        <w:t xml:space="preserve"> 104,400 دولار أمريكي للموظفين والاستشاريين، و6,500 دولار أمريكي لإيجار المكتب، و9,760 دولارا أمريكيا للسفر، و7,500 دولار أمريكي للاجتماعات و</w:t>
      </w:r>
      <w:r w:rsidR="00141CC2" w:rsidRPr="000C3EAB">
        <w:rPr>
          <w:rFonts w:hint="cs"/>
          <w:b/>
          <w:sz w:val="26"/>
          <w:szCs w:val="26"/>
          <w:rtl/>
          <w:lang w:bidi="ar-DZ"/>
        </w:rPr>
        <w:t>حلقات</w:t>
      </w:r>
      <w:r w:rsidRPr="000C3EAB">
        <w:rPr>
          <w:b/>
          <w:sz w:val="26"/>
          <w:szCs w:val="26"/>
          <w:rtl/>
          <w:lang w:bidi="ar-DZ"/>
        </w:rPr>
        <w:t xml:space="preserve"> العمل</w:t>
      </w:r>
      <w:r w:rsidR="00805282" w:rsidRPr="000C3EAB">
        <w:rPr>
          <w:b/>
          <w:sz w:val="26"/>
          <w:szCs w:val="26"/>
          <w:rtl/>
          <w:lang w:bidi="ar-DZ"/>
        </w:rPr>
        <w:t>.</w:t>
      </w:r>
    </w:p>
    <w:p w14:paraId="361CFAF5" w14:textId="4608EFDF" w:rsidR="00DD50E4" w:rsidRPr="000C3EAB" w:rsidRDefault="00AF510F" w:rsidP="002C5033">
      <w:pPr>
        <w:pStyle w:val="ListParagraph"/>
        <w:bidi/>
        <w:spacing w:after="240"/>
        <w:ind w:left="0"/>
        <w:contextualSpacing w:val="0"/>
        <w:outlineLvl w:val="0"/>
        <w:rPr>
          <w:b/>
          <w:sz w:val="26"/>
          <w:szCs w:val="26"/>
          <w:u w:val="single"/>
          <w:rtl/>
          <w:lang w:bidi="ar-DZ"/>
        </w:rPr>
      </w:pPr>
      <w:r w:rsidRPr="000C3EAB">
        <w:rPr>
          <w:b/>
          <w:sz w:val="26"/>
          <w:szCs w:val="26"/>
          <w:u w:val="single"/>
          <w:rtl/>
          <w:lang w:bidi="ar-DZ"/>
        </w:rPr>
        <w:t xml:space="preserve">التكلفة الإجمالية للمرحلة الأولى من </w:t>
      </w:r>
      <w:r w:rsidR="00F74DB9" w:rsidRPr="000C3EAB">
        <w:rPr>
          <w:b/>
          <w:sz w:val="26"/>
          <w:szCs w:val="26"/>
          <w:u w:val="single"/>
          <w:rtl/>
          <w:lang w:bidi="ar-DZ"/>
        </w:rPr>
        <w:t>خطة التنفيذ بموجب تعديل كيغالي</w:t>
      </w:r>
    </w:p>
    <w:p w14:paraId="27EBA0AD" w14:textId="5002EF88" w:rsidR="00DD50E4" w:rsidRPr="000C3EAB" w:rsidRDefault="00DD50E4" w:rsidP="00141CC2">
      <w:pPr>
        <w:pStyle w:val="ListParagraph"/>
        <w:numPr>
          <w:ilvl w:val="0"/>
          <w:numId w:val="28"/>
        </w:numPr>
        <w:bidi/>
        <w:spacing w:after="240"/>
        <w:ind w:left="0" w:firstLine="0"/>
        <w:contextualSpacing w:val="0"/>
        <w:outlineLvl w:val="0"/>
        <w:rPr>
          <w:b/>
          <w:sz w:val="26"/>
          <w:szCs w:val="26"/>
        </w:rPr>
      </w:pPr>
      <w:r w:rsidRPr="000C3EAB">
        <w:rPr>
          <w:b/>
          <w:sz w:val="26"/>
          <w:szCs w:val="26"/>
          <w:rtl/>
        </w:rPr>
        <w:t xml:space="preserve">تم اقتراح ميزانية للمرحلة </w:t>
      </w:r>
      <w:r w:rsidRPr="000C3EAB">
        <w:rPr>
          <w:b/>
          <w:sz w:val="26"/>
          <w:szCs w:val="26"/>
          <w:rtl/>
          <w:lang w:bidi="ar-DZ"/>
        </w:rPr>
        <w:t>الأولى</w:t>
      </w:r>
      <w:r w:rsidRPr="000C3EAB">
        <w:rPr>
          <w:b/>
          <w:sz w:val="26"/>
          <w:szCs w:val="26"/>
          <w:rtl/>
        </w:rPr>
        <w:t xml:space="preserve"> </w:t>
      </w:r>
      <w:r w:rsidR="00141CC2" w:rsidRPr="000C3EAB">
        <w:rPr>
          <w:rFonts w:hint="cs"/>
          <w:b/>
          <w:sz w:val="26"/>
          <w:szCs w:val="26"/>
          <w:rtl/>
        </w:rPr>
        <w:t>قدرها</w:t>
      </w:r>
      <w:r w:rsidRPr="000C3EAB">
        <w:rPr>
          <w:b/>
          <w:sz w:val="26"/>
          <w:szCs w:val="26"/>
          <w:rtl/>
        </w:rPr>
        <w:t xml:space="preserve"> 1,394,161 دولارا أمريكيا</w:t>
      </w:r>
      <w:r w:rsidR="00805282" w:rsidRPr="000C3EAB">
        <w:rPr>
          <w:b/>
          <w:sz w:val="26"/>
          <w:szCs w:val="26"/>
          <w:rtl/>
        </w:rPr>
        <w:t>.</w:t>
      </w:r>
      <w:r w:rsidRPr="000C3EAB">
        <w:rPr>
          <w:b/>
          <w:sz w:val="26"/>
          <w:szCs w:val="26"/>
          <w:rtl/>
        </w:rPr>
        <w:t xml:space="preserve"> </w:t>
      </w:r>
      <w:r w:rsidR="00141CC2" w:rsidRPr="000C3EAB">
        <w:rPr>
          <w:rFonts w:hint="cs"/>
          <w:b/>
          <w:sz w:val="26"/>
          <w:szCs w:val="26"/>
          <w:rtl/>
        </w:rPr>
        <w:t>ويرد ملخص ل</w:t>
      </w:r>
      <w:r w:rsidRPr="000C3EAB">
        <w:rPr>
          <w:b/>
          <w:sz w:val="26"/>
          <w:szCs w:val="26"/>
          <w:rtl/>
        </w:rPr>
        <w:t xml:space="preserve">لأنشطة المقترحة وتكلفة المرحلة الأولى، بالإضافة إلى الشريحة الأولى من </w:t>
      </w:r>
      <w:r w:rsidR="0021405D" w:rsidRPr="000C3EAB">
        <w:rPr>
          <w:rFonts w:hint="cs"/>
          <w:b/>
          <w:sz w:val="26"/>
          <w:szCs w:val="26"/>
          <w:rtl/>
        </w:rPr>
        <w:t xml:space="preserve">خطة التنفيذ بموجب تعديل </w:t>
      </w:r>
      <w:r w:rsidR="002A1B4F" w:rsidRPr="000C3EAB">
        <w:rPr>
          <w:rFonts w:hint="cs"/>
          <w:b/>
          <w:sz w:val="26"/>
          <w:szCs w:val="26"/>
          <w:rtl/>
        </w:rPr>
        <w:t>كيغالي</w:t>
      </w:r>
      <w:r w:rsidR="00141CC2" w:rsidRPr="000C3EAB">
        <w:rPr>
          <w:rFonts w:hint="cs"/>
          <w:b/>
          <w:sz w:val="26"/>
          <w:szCs w:val="26"/>
          <w:rtl/>
        </w:rPr>
        <w:t xml:space="preserve"> في </w:t>
      </w:r>
      <w:r w:rsidR="00141CC2" w:rsidRPr="000C3EAB">
        <w:rPr>
          <w:b/>
          <w:sz w:val="26"/>
          <w:szCs w:val="26"/>
          <w:rtl/>
        </w:rPr>
        <w:t>الجدول 10</w:t>
      </w:r>
      <w:r w:rsidR="00805282" w:rsidRPr="000C3EAB">
        <w:rPr>
          <w:b/>
          <w:sz w:val="26"/>
          <w:szCs w:val="26"/>
          <w:rtl/>
        </w:rPr>
        <w:t>.</w:t>
      </w:r>
    </w:p>
    <w:p w14:paraId="6C3838E9" w14:textId="1BAC04CF" w:rsidR="007836E3" w:rsidRPr="000C3EAB" w:rsidRDefault="00DD50E4" w:rsidP="007836E3">
      <w:pPr>
        <w:pStyle w:val="ListParagraph"/>
        <w:bidi/>
        <w:ind w:left="0"/>
        <w:contextualSpacing w:val="0"/>
        <w:outlineLvl w:val="0"/>
        <w:rPr>
          <w:bCs/>
          <w:sz w:val="26"/>
          <w:szCs w:val="26"/>
          <w:rtl/>
        </w:rPr>
      </w:pPr>
      <w:r w:rsidRPr="000C3EAB">
        <w:rPr>
          <w:bCs/>
          <w:sz w:val="26"/>
          <w:szCs w:val="26"/>
          <w:rtl/>
        </w:rPr>
        <w:t>الجدول 10</w:t>
      </w:r>
      <w:r w:rsidR="00805282" w:rsidRPr="000C3EAB">
        <w:rPr>
          <w:bCs/>
          <w:sz w:val="26"/>
          <w:szCs w:val="26"/>
          <w:rtl/>
        </w:rPr>
        <w:t>.</w:t>
      </w:r>
      <w:r w:rsidR="00756224" w:rsidRPr="000C3EAB">
        <w:rPr>
          <w:bCs/>
          <w:sz w:val="26"/>
          <w:szCs w:val="26"/>
          <w:rtl/>
        </w:rPr>
        <w:t xml:space="preserve"> </w:t>
      </w:r>
      <w:r w:rsidR="00764EC1" w:rsidRPr="000C3EAB">
        <w:rPr>
          <w:bCs/>
          <w:sz w:val="26"/>
          <w:szCs w:val="26"/>
          <w:rtl/>
        </w:rPr>
        <w:t>موجز</w:t>
      </w:r>
      <w:r w:rsidRPr="000C3EAB">
        <w:rPr>
          <w:bCs/>
          <w:sz w:val="26"/>
          <w:szCs w:val="26"/>
          <w:rtl/>
        </w:rPr>
        <w:t xml:space="preserve"> التكاليف المقترحة للأنشطة التي سيتم تنفيذها في المرحلة الأولى وفي الشريحة الأولى من المرحلة الأولى من </w:t>
      </w:r>
      <w:r w:rsidR="0021405D" w:rsidRPr="000C3EAB">
        <w:rPr>
          <w:rFonts w:hint="cs"/>
          <w:bCs/>
          <w:sz w:val="26"/>
          <w:szCs w:val="26"/>
          <w:rtl/>
        </w:rPr>
        <w:t xml:space="preserve">خطة التنفيذ بموجب تعديل </w:t>
      </w:r>
      <w:r w:rsidR="002A1B4F" w:rsidRPr="000C3EAB">
        <w:rPr>
          <w:rFonts w:hint="cs"/>
          <w:bCs/>
          <w:sz w:val="26"/>
          <w:szCs w:val="26"/>
          <w:rtl/>
        </w:rPr>
        <w:t>كيغالي</w:t>
      </w:r>
      <w:r w:rsidRPr="000C3EAB">
        <w:rPr>
          <w:rFonts w:hint="cs"/>
          <w:bCs/>
          <w:sz w:val="26"/>
          <w:szCs w:val="26"/>
          <w:rtl/>
        </w:rPr>
        <w:t xml:space="preserve"> </w:t>
      </w:r>
      <w:r w:rsidRPr="000C3EAB">
        <w:rPr>
          <w:bCs/>
          <w:sz w:val="26"/>
          <w:szCs w:val="26"/>
          <w:rtl/>
        </w:rPr>
        <w:t xml:space="preserve">في عمان </w:t>
      </w:r>
      <w:r w:rsidR="00D3094F" w:rsidRPr="000C3EAB">
        <w:rPr>
          <w:bCs/>
          <w:sz w:val="26"/>
          <w:szCs w:val="26"/>
          <w:rtl/>
        </w:rPr>
        <w:t>(دولار أمريكي)</w:t>
      </w:r>
    </w:p>
    <w:tbl>
      <w:tblPr>
        <w:bidiVisual/>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4223"/>
        <w:gridCol w:w="2429"/>
        <w:gridCol w:w="2698"/>
      </w:tblGrid>
      <w:tr w:rsidR="007836E3" w:rsidRPr="000C3EAB" w14:paraId="79B9C530" w14:textId="77777777" w:rsidTr="004F7B6E">
        <w:trPr>
          <w:trHeight w:val="20"/>
          <w:tblHeader/>
        </w:trPr>
        <w:tc>
          <w:tcPr>
            <w:tcW w:w="2258" w:type="pct"/>
            <w:vAlign w:val="center"/>
            <w:hideMark/>
          </w:tcPr>
          <w:p w14:paraId="2F8612C3" w14:textId="21749B3D" w:rsidR="007836E3" w:rsidRPr="000C3EAB" w:rsidRDefault="007836E3" w:rsidP="007836E3">
            <w:pPr>
              <w:bidi/>
              <w:spacing w:before="20" w:after="20"/>
              <w:jc w:val="center"/>
              <w:rPr>
                <w:rFonts w:asciiTheme="majorBidi" w:hAnsiTheme="majorBidi" w:cstheme="majorBidi"/>
                <w:b/>
                <w:bCs/>
                <w:color w:val="000000"/>
                <w:sz w:val="20"/>
                <w:lang w:eastAsia="zh-CN"/>
              </w:rPr>
            </w:pPr>
            <w:r w:rsidRPr="000C3EAB">
              <w:rPr>
                <w:rFonts w:asciiTheme="majorBidi" w:hAnsiTheme="majorBidi"/>
                <w:b/>
                <w:bCs/>
                <w:color w:val="000000"/>
                <w:sz w:val="20"/>
                <w:rtl/>
                <w:lang w:eastAsia="zh-CN"/>
              </w:rPr>
              <w:t>قطاع النشاط</w:t>
            </w:r>
          </w:p>
        </w:tc>
        <w:tc>
          <w:tcPr>
            <w:tcW w:w="1299" w:type="pct"/>
            <w:vAlign w:val="center"/>
          </w:tcPr>
          <w:p w14:paraId="458A94A9" w14:textId="56BC249B" w:rsidR="007836E3" w:rsidRPr="000C3EAB" w:rsidRDefault="007836E3" w:rsidP="007836E3">
            <w:pPr>
              <w:bidi/>
              <w:spacing w:before="20" w:after="20"/>
              <w:jc w:val="center"/>
              <w:rPr>
                <w:rFonts w:asciiTheme="majorBidi" w:hAnsiTheme="majorBidi" w:cstheme="majorBidi"/>
                <w:b/>
                <w:bCs/>
                <w:color w:val="000000"/>
                <w:sz w:val="20"/>
                <w:lang w:eastAsia="zh-CN"/>
              </w:rPr>
            </w:pPr>
            <w:r w:rsidRPr="000C3EAB">
              <w:rPr>
                <w:rFonts w:asciiTheme="majorBidi" w:hAnsiTheme="majorBidi"/>
                <w:b/>
                <w:bCs/>
                <w:color w:val="000000"/>
                <w:sz w:val="20"/>
                <w:rtl/>
                <w:lang w:eastAsia="zh-CN"/>
              </w:rPr>
              <w:t>الشريحة الأولى</w:t>
            </w:r>
          </w:p>
        </w:tc>
        <w:tc>
          <w:tcPr>
            <w:tcW w:w="1443" w:type="pct"/>
            <w:noWrap/>
            <w:vAlign w:val="center"/>
            <w:hideMark/>
          </w:tcPr>
          <w:p w14:paraId="7075FEB8" w14:textId="68DE7FE7" w:rsidR="007836E3" w:rsidRPr="000C3EAB" w:rsidRDefault="007836E3" w:rsidP="007836E3">
            <w:pPr>
              <w:bidi/>
              <w:spacing w:before="20" w:after="20"/>
              <w:jc w:val="center"/>
              <w:rPr>
                <w:rFonts w:asciiTheme="majorBidi" w:hAnsiTheme="majorBidi" w:cstheme="majorBidi"/>
                <w:b/>
                <w:bCs/>
                <w:color w:val="000000"/>
                <w:sz w:val="20"/>
                <w:lang w:eastAsia="zh-CN"/>
              </w:rPr>
            </w:pPr>
            <w:r w:rsidRPr="000C3EAB">
              <w:rPr>
                <w:rFonts w:asciiTheme="majorBidi" w:hAnsiTheme="majorBidi"/>
                <w:b/>
                <w:bCs/>
                <w:color w:val="000000"/>
                <w:sz w:val="20"/>
                <w:rtl/>
                <w:lang w:eastAsia="zh-CN"/>
              </w:rPr>
              <w:t>المرحلة الأولى</w:t>
            </w:r>
          </w:p>
        </w:tc>
      </w:tr>
      <w:tr w:rsidR="007836E3" w:rsidRPr="000C3EAB" w14:paraId="27426F02" w14:textId="77777777" w:rsidTr="004F7B6E">
        <w:trPr>
          <w:trHeight w:val="20"/>
        </w:trPr>
        <w:tc>
          <w:tcPr>
            <w:tcW w:w="2258" w:type="pct"/>
            <w:hideMark/>
          </w:tcPr>
          <w:p w14:paraId="66CEB573" w14:textId="585531B7" w:rsidR="007836E3" w:rsidRPr="000C3EAB" w:rsidRDefault="007836E3" w:rsidP="007836E3">
            <w:pPr>
              <w:bidi/>
              <w:spacing w:before="20" w:after="20"/>
              <w:jc w:val="left"/>
              <w:rPr>
                <w:rFonts w:asciiTheme="majorBidi" w:hAnsiTheme="majorBidi" w:cstheme="majorBidi"/>
                <w:color w:val="000000"/>
                <w:sz w:val="20"/>
                <w:lang w:eastAsia="zh-CN"/>
              </w:rPr>
            </w:pPr>
            <w:r w:rsidRPr="000C3EAB">
              <w:rPr>
                <w:rtl/>
              </w:rPr>
              <w:t>قطاع التركيب والتجميع المحلي</w:t>
            </w:r>
          </w:p>
        </w:tc>
        <w:tc>
          <w:tcPr>
            <w:tcW w:w="1299" w:type="pct"/>
            <w:vAlign w:val="center"/>
          </w:tcPr>
          <w:p w14:paraId="2313F617" w14:textId="77777777" w:rsidR="007836E3" w:rsidRPr="000C3EAB" w:rsidRDefault="007836E3" w:rsidP="004F7B6E">
            <w:pPr>
              <w:bidi/>
              <w:spacing w:before="20" w:after="20"/>
              <w:jc w:val="left"/>
              <w:rPr>
                <w:rFonts w:asciiTheme="majorBidi" w:hAnsiTheme="majorBidi" w:cstheme="majorBidi"/>
                <w:color w:val="000000"/>
                <w:sz w:val="20"/>
                <w:lang w:eastAsia="zh-CN"/>
              </w:rPr>
            </w:pPr>
            <w:r w:rsidRPr="000C3EAB">
              <w:rPr>
                <w:rFonts w:asciiTheme="majorBidi" w:hAnsiTheme="majorBidi" w:cstheme="majorBidi"/>
                <w:color w:val="000000"/>
                <w:sz w:val="20"/>
                <w:lang w:eastAsia="zh-CN"/>
              </w:rPr>
              <w:t>24,000</w:t>
            </w:r>
          </w:p>
        </w:tc>
        <w:tc>
          <w:tcPr>
            <w:tcW w:w="1443" w:type="pct"/>
            <w:noWrap/>
            <w:vAlign w:val="center"/>
            <w:hideMark/>
          </w:tcPr>
          <w:p w14:paraId="4FD486C1" w14:textId="77777777" w:rsidR="007836E3" w:rsidRPr="000C3EAB" w:rsidRDefault="007836E3" w:rsidP="004F7B6E">
            <w:pPr>
              <w:bidi/>
              <w:spacing w:before="20" w:after="20"/>
              <w:jc w:val="left"/>
              <w:rPr>
                <w:rFonts w:asciiTheme="majorBidi" w:hAnsiTheme="majorBidi" w:cstheme="majorBidi"/>
                <w:color w:val="000000"/>
                <w:sz w:val="20"/>
                <w:lang w:eastAsia="zh-CN"/>
              </w:rPr>
            </w:pPr>
            <w:r w:rsidRPr="000C3EAB">
              <w:rPr>
                <w:rFonts w:asciiTheme="majorBidi" w:hAnsiTheme="majorBidi" w:cstheme="majorBidi"/>
                <w:color w:val="000000"/>
                <w:sz w:val="20"/>
                <w:lang w:eastAsia="zh-CN"/>
              </w:rPr>
              <w:t>60,693</w:t>
            </w:r>
          </w:p>
        </w:tc>
      </w:tr>
      <w:tr w:rsidR="007836E3" w:rsidRPr="000C3EAB" w14:paraId="0D449E8D" w14:textId="77777777" w:rsidTr="004F7B6E">
        <w:trPr>
          <w:trHeight w:val="20"/>
        </w:trPr>
        <w:tc>
          <w:tcPr>
            <w:tcW w:w="2258" w:type="pct"/>
            <w:hideMark/>
          </w:tcPr>
          <w:p w14:paraId="3AA971D9" w14:textId="5BF9AD19" w:rsidR="007836E3" w:rsidRPr="000C3EAB" w:rsidRDefault="007836E3" w:rsidP="007836E3">
            <w:pPr>
              <w:bidi/>
              <w:spacing w:before="20" w:after="20"/>
              <w:jc w:val="left"/>
              <w:rPr>
                <w:rFonts w:asciiTheme="majorBidi" w:hAnsiTheme="majorBidi" w:cstheme="majorBidi"/>
                <w:color w:val="000000"/>
                <w:sz w:val="20"/>
                <w:lang w:eastAsia="zh-CN"/>
              </w:rPr>
            </w:pPr>
            <w:r w:rsidRPr="000C3EAB">
              <w:rPr>
                <w:rtl/>
              </w:rPr>
              <w:t xml:space="preserve">قطاع </w:t>
            </w:r>
            <w:r w:rsidR="00141CC2" w:rsidRPr="000C3EAB">
              <w:rPr>
                <w:rtl/>
              </w:rPr>
              <w:t xml:space="preserve">خدمة </w:t>
            </w:r>
            <w:r w:rsidR="00141CC2" w:rsidRPr="000C3EAB">
              <w:rPr>
                <w:rFonts w:hint="cs"/>
                <w:rtl/>
              </w:rPr>
              <w:t>التبريد و</w:t>
            </w:r>
            <w:r w:rsidR="00141CC2" w:rsidRPr="000C3EAB">
              <w:rPr>
                <w:rtl/>
              </w:rPr>
              <w:t>تكييف</w:t>
            </w:r>
            <w:r w:rsidR="006265C4" w:rsidRPr="000C3EAB">
              <w:rPr>
                <w:rtl/>
              </w:rPr>
              <w:t xml:space="preserve"> الهواء</w:t>
            </w:r>
          </w:p>
        </w:tc>
        <w:tc>
          <w:tcPr>
            <w:tcW w:w="1299" w:type="pct"/>
            <w:vAlign w:val="center"/>
          </w:tcPr>
          <w:p w14:paraId="11816EAC" w14:textId="77777777" w:rsidR="007836E3" w:rsidRPr="000C3EAB" w:rsidRDefault="007836E3" w:rsidP="004F7B6E">
            <w:pPr>
              <w:bidi/>
              <w:spacing w:before="20" w:after="20"/>
              <w:jc w:val="left"/>
              <w:rPr>
                <w:rFonts w:asciiTheme="majorBidi" w:hAnsiTheme="majorBidi" w:cstheme="majorBidi"/>
                <w:color w:val="000000"/>
                <w:sz w:val="20"/>
                <w:lang w:eastAsia="zh-CN"/>
              </w:rPr>
            </w:pPr>
            <w:r w:rsidRPr="000C3EAB">
              <w:rPr>
                <w:rFonts w:asciiTheme="majorBidi" w:hAnsiTheme="majorBidi" w:cstheme="majorBidi"/>
                <w:color w:val="000000"/>
                <w:sz w:val="20"/>
                <w:lang w:eastAsia="zh-CN"/>
              </w:rPr>
              <w:t>598,966</w:t>
            </w:r>
          </w:p>
        </w:tc>
        <w:tc>
          <w:tcPr>
            <w:tcW w:w="1443" w:type="pct"/>
            <w:noWrap/>
            <w:vAlign w:val="center"/>
            <w:hideMark/>
          </w:tcPr>
          <w:p w14:paraId="2D7F71FC" w14:textId="77777777" w:rsidR="007836E3" w:rsidRPr="000C3EAB" w:rsidRDefault="007836E3" w:rsidP="004F7B6E">
            <w:pPr>
              <w:bidi/>
              <w:spacing w:before="20" w:after="20"/>
              <w:jc w:val="left"/>
              <w:rPr>
                <w:rFonts w:asciiTheme="majorBidi" w:hAnsiTheme="majorBidi" w:cstheme="majorBidi"/>
                <w:color w:val="000000"/>
                <w:sz w:val="20"/>
                <w:lang w:eastAsia="zh-CN"/>
              </w:rPr>
            </w:pPr>
            <w:r w:rsidRPr="000C3EAB">
              <w:rPr>
                <w:rFonts w:asciiTheme="majorBidi" w:hAnsiTheme="majorBidi" w:cstheme="majorBidi"/>
                <w:color w:val="000000"/>
                <w:sz w:val="20"/>
                <w:lang w:eastAsia="zh-CN"/>
              </w:rPr>
              <w:t>1,220,966</w:t>
            </w:r>
          </w:p>
        </w:tc>
      </w:tr>
      <w:tr w:rsidR="007836E3" w:rsidRPr="000C3EAB" w14:paraId="448C525F" w14:textId="77777777" w:rsidTr="004F7B6E">
        <w:trPr>
          <w:trHeight w:val="20"/>
        </w:trPr>
        <w:tc>
          <w:tcPr>
            <w:tcW w:w="2258" w:type="pct"/>
            <w:hideMark/>
          </w:tcPr>
          <w:p w14:paraId="1C833E13" w14:textId="4C68EEBA" w:rsidR="007836E3" w:rsidRPr="000C3EAB" w:rsidRDefault="007836E3" w:rsidP="007836E3">
            <w:pPr>
              <w:bidi/>
              <w:spacing w:before="20" w:after="20"/>
              <w:jc w:val="left"/>
              <w:rPr>
                <w:rFonts w:asciiTheme="majorBidi" w:hAnsiTheme="majorBidi" w:cstheme="majorBidi"/>
                <w:color w:val="000000"/>
                <w:sz w:val="20"/>
                <w:lang w:eastAsia="zh-CN"/>
              </w:rPr>
            </w:pPr>
            <w:r w:rsidRPr="000C3EAB">
              <w:rPr>
                <w:rtl/>
              </w:rPr>
              <w:t xml:space="preserve">تنفيذ </w:t>
            </w:r>
            <w:r w:rsidRPr="000C3EAB">
              <w:rPr>
                <w:rFonts w:hint="cs"/>
                <w:rtl/>
              </w:rPr>
              <w:t>المشروع</w:t>
            </w:r>
            <w:r w:rsidRPr="000C3EAB">
              <w:rPr>
                <w:rtl/>
              </w:rPr>
              <w:t xml:space="preserve"> </w:t>
            </w:r>
            <w:r w:rsidR="00141CC2" w:rsidRPr="000C3EAB">
              <w:rPr>
                <w:rFonts w:hint="cs"/>
                <w:rtl/>
              </w:rPr>
              <w:t>ورصده</w:t>
            </w:r>
          </w:p>
        </w:tc>
        <w:tc>
          <w:tcPr>
            <w:tcW w:w="1299" w:type="pct"/>
            <w:vAlign w:val="center"/>
          </w:tcPr>
          <w:p w14:paraId="71F110E0" w14:textId="77777777" w:rsidR="007836E3" w:rsidRPr="000C3EAB" w:rsidRDefault="007836E3" w:rsidP="004F7B6E">
            <w:pPr>
              <w:bidi/>
              <w:spacing w:before="20" w:after="20"/>
              <w:jc w:val="left"/>
              <w:rPr>
                <w:rFonts w:asciiTheme="majorBidi" w:hAnsiTheme="majorBidi" w:cstheme="majorBidi"/>
                <w:color w:val="000000"/>
                <w:sz w:val="20"/>
                <w:lang w:eastAsia="zh-CN"/>
              </w:rPr>
            </w:pPr>
            <w:r w:rsidRPr="000C3EAB">
              <w:rPr>
                <w:rFonts w:asciiTheme="majorBidi" w:hAnsiTheme="majorBidi" w:cstheme="majorBidi"/>
                <w:color w:val="000000"/>
                <w:sz w:val="20"/>
                <w:lang w:eastAsia="zh-CN"/>
              </w:rPr>
              <w:t>51,264</w:t>
            </w:r>
          </w:p>
        </w:tc>
        <w:tc>
          <w:tcPr>
            <w:tcW w:w="1443" w:type="pct"/>
            <w:noWrap/>
            <w:vAlign w:val="center"/>
            <w:hideMark/>
          </w:tcPr>
          <w:p w14:paraId="4821677F" w14:textId="77777777" w:rsidR="007836E3" w:rsidRPr="000C3EAB" w:rsidRDefault="007836E3" w:rsidP="004F7B6E">
            <w:pPr>
              <w:bidi/>
              <w:spacing w:before="20" w:after="20"/>
              <w:jc w:val="left"/>
              <w:rPr>
                <w:rFonts w:asciiTheme="majorBidi" w:hAnsiTheme="majorBidi" w:cstheme="majorBidi"/>
                <w:color w:val="000000"/>
                <w:sz w:val="20"/>
                <w:lang w:eastAsia="zh-CN"/>
              </w:rPr>
            </w:pPr>
            <w:r w:rsidRPr="000C3EAB">
              <w:rPr>
                <w:rFonts w:asciiTheme="majorBidi" w:hAnsiTheme="majorBidi" w:cstheme="majorBidi"/>
                <w:color w:val="000000"/>
                <w:sz w:val="20"/>
                <w:lang w:eastAsia="zh-CN"/>
              </w:rPr>
              <w:t>128,160</w:t>
            </w:r>
          </w:p>
        </w:tc>
      </w:tr>
      <w:tr w:rsidR="007836E3" w:rsidRPr="000C3EAB" w14:paraId="73544F5D" w14:textId="77777777" w:rsidTr="004F7B6E">
        <w:trPr>
          <w:trHeight w:val="20"/>
        </w:trPr>
        <w:tc>
          <w:tcPr>
            <w:tcW w:w="2258" w:type="pct"/>
            <w:vAlign w:val="center"/>
          </w:tcPr>
          <w:p w14:paraId="5640DB2E" w14:textId="62B351A5" w:rsidR="007836E3" w:rsidRPr="000C3EAB" w:rsidRDefault="007836E3" w:rsidP="007836E3">
            <w:pPr>
              <w:bidi/>
              <w:spacing w:before="20" w:after="20"/>
              <w:jc w:val="left"/>
              <w:rPr>
                <w:rFonts w:asciiTheme="majorBidi" w:hAnsiTheme="majorBidi" w:cstheme="majorBidi"/>
                <w:b/>
                <w:bCs/>
                <w:i/>
                <w:iCs/>
                <w:color w:val="000000"/>
                <w:sz w:val="20"/>
                <w:lang w:eastAsia="zh-CN"/>
              </w:rPr>
            </w:pPr>
            <w:r w:rsidRPr="000C3EAB">
              <w:rPr>
                <w:rFonts w:asciiTheme="majorBidi" w:hAnsiTheme="majorBidi"/>
                <w:b/>
                <w:bCs/>
                <w:i/>
                <w:iCs/>
                <w:color w:val="000000"/>
                <w:sz w:val="20"/>
                <w:rtl/>
                <w:lang w:eastAsia="zh-CN"/>
              </w:rPr>
              <w:t xml:space="preserve">المجموع الفرعي </w:t>
            </w:r>
            <w:r w:rsidR="00AC46FE" w:rsidRPr="000C3EAB">
              <w:rPr>
                <w:rFonts w:asciiTheme="majorBidi" w:hAnsiTheme="majorBidi"/>
                <w:b/>
                <w:bCs/>
                <w:i/>
                <w:iCs/>
                <w:color w:val="000000"/>
                <w:sz w:val="20"/>
                <w:rtl/>
                <w:lang w:eastAsia="zh-CN"/>
              </w:rPr>
              <w:t>لليونيب</w:t>
            </w:r>
          </w:p>
        </w:tc>
        <w:tc>
          <w:tcPr>
            <w:tcW w:w="1299" w:type="pct"/>
            <w:vAlign w:val="center"/>
          </w:tcPr>
          <w:p w14:paraId="1125574B" w14:textId="77777777" w:rsidR="007836E3" w:rsidRPr="000C3EAB" w:rsidRDefault="007836E3" w:rsidP="004F7B6E">
            <w:pPr>
              <w:bidi/>
              <w:spacing w:before="20" w:after="20"/>
              <w:jc w:val="left"/>
              <w:rPr>
                <w:rFonts w:asciiTheme="majorBidi" w:hAnsiTheme="majorBidi" w:cstheme="majorBidi"/>
                <w:b/>
                <w:bCs/>
                <w:i/>
                <w:iCs/>
                <w:color w:val="000000"/>
                <w:sz w:val="20"/>
                <w:lang w:eastAsia="zh-CN"/>
              </w:rPr>
            </w:pPr>
            <w:r w:rsidRPr="000C3EAB">
              <w:rPr>
                <w:rFonts w:asciiTheme="majorBidi" w:hAnsiTheme="majorBidi" w:cstheme="majorBidi"/>
                <w:b/>
                <w:bCs/>
                <w:i/>
                <w:iCs/>
                <w:color w:val="000000"/>
                <w:sz w:val="20"/>
                <w:lang w:eastAsia="zh-CN"/>
              </w:rPr>
              <w:t>479,230</w:t>
            </w:r>
          </w:p>
        </w:tc>
        <w:tc>
          <w:tcPr>
            <w:tcW w:w="1443" w:type="pct"/>
            <w:noWrap/>
            <w:vAlign w:val="center"/>
          </w:tcPr>
          <w:p w14:paraId="60929B15" w14:textId="77777777" w:rsidR="007836E3" w:rsidRPr="000C3EAB" w:rsidRDefault="007836E3" w:rsidP="004F7B6E">
            <w:pPr>
              <w:bidi/>
              <w:spacing w:before="20" w:after="20"/>
              <w:jc w:val="left"/>
              <w:rPr>
                <w:rFonts w:asciiTheme="majorBidi" w:hAnsiTheme="majorBidi" w:cstheme="majorBidi"/>
                <w:b/>
                <w:bCs/>
                <w:i/>
                <w:iCs/>
                <w:color w:val="000000"/>
                <w:sz w:val="20"/>
                <w:lang w:eastAsia="zh-CN"/>
              </w:rPr>
            </w:pPr>
            <w:r w:rsidRPr="000C3EAB">
              <w:rPr>
                <w:rFonts w:asciiTheme="majorBidi" w:hAnsiTheme="majorBidi" w:cstheme="majorBidi"/>
                <w:b/>
                <w:bCs/>
                <w:i/>
                <w:iCs/>
                <w:color w:val="000000"/>
                <w:sz w:val="20"/>
                <w:lang w:eastAsia="zh-CN"/>
              </w:rPr>
              <w:t>1,040,819</w:t>
            </w:r>
          </w:p>
        </w:tc>
      </w:tr>
      <w:tr w:rsidR="007836E3" w:rsidRPr="000C3EAB" w14:paraId="2AD192E1" w14:textId="77777777" w:rsidTr="004F7B6E">
        <w:trPr>
          <w:trHeight w:val="20"/>
        </w:trPr>
        <w:tc>
          <w:tcPr>
            <w:tcW w:w="2258" w:type="pct"/>
            <w:vAlign w:val="center"/>
          </w:tcPr>
          <w:p w14:paraId="0475A1B8" w14:textId="26A3C539" w:rsidR="007836E3" w:rsidRPr="000C3EAB" w:rsidRDefault="007836E3" w:rsidP="007836E3">
            <w:pPr>
              <w:bidi/>
              <w:spacing w:before="20" w:after="20"/>
              <w:jc w:val="left"/>
              <w:rPr>
                <w:rFonts w:asciiTheme="majorBidi" w:hAnsiTheme="majorBidi" w:cstheme="majorBidi"/>
                <w:b/>
                <w:bCs/>
                <w:i/>
                <w:iCs/>
                <w:color w:val="000000"/>
                <w:sz w:val="20"/>
                <w:lang w:eastAsia="zh-CN"/>
              </w:rPr>
            </w:pPr>
            <w:r w:rsidRPr="000C3EAB">
              <w:rPr>
                <w:rFonts w:asciiTheme="majorBidi" w:hAnsiTheme="majorBidi"/>
                <w:b/>
                <w:bCs/>
                <w:i/>
                <w:iCs/>
                <w:color w:val="000000"/>
                <w:sz w:val="20"/>
                <w:rtl/>
                <w:lang w:eastAsia="zh-CN"/>
              </w:rPr>
              <w:t xml:space="preserve">المجموع الفرعي </w:t>
            </w:r>
            <w:r w:rsidR="00AC46FE" w:rsidRPr="000C3EAB">
              <w:rPr>
                <w:rFonts w:asciiTheme="majorBidi" w:hAnsiTheme="majorBidi"/>
                <w:b/>
                <w:bCs/>
                <w:i/>
                <w:iCs/>
                <w:color w:val="000000"/>
                <w:sz w:val="20"/>
                <w:rtl/>
                <w:lang w:eastAsia="zh-CN"/>
              </w:rPr>
              <w:t>لليونيدو</w:t>
            </w:r>
          </w:p>
        </w:tc>
        <w:tc>
          <w:tcPr>
            <w:tcW w:w="1299" w:type="pct"/>
            <w:vAlign w:val="center"/>
          </w:tcPr>
          <w:p w14:paraId="2FC9B7EF" w14:textId="77777777" w:rsidR="007836E3" w:rsidRPr="000C3EAB" w:rsidRDefault="007836E3" w:rsidP="004F7B6E">
            <w:pPr>
              <w:bidi/>
              <w:spacing w:before="20" w:after="20"/>
              <w:jc w:val="left"/>
              <w:rPr>
                <w:rFonts w:asciiTheme="majorBidi" w:hAnsiTheme="majorBidi" w:cstheme="majorBidi"/>
                <w:b/>
                <w:bCs/>
                <w:i/>
                <w:iCs/>
                <w:color w:val="000000"/>
                <w:sz w:val="20"/>
                <w:lang w:eastAsia="zh-CN"/>
              </w:rPr>
            </w:pPr>
            <w:r w:rsidRPr="000C3EAB">
              <w:rPr>
                <w:rFonts w:asciiTheme="majorBidi" w:hAnsiTheme="majorBidi" w:cstheme="majorBidi"/>
                <w:b/>
                <w:bCs/>
                <w:i/>
                <w:iCs/>
                <w:color w:val="000000"/>
                <w:sz w:val="20"/>
                <w:lang w:eastAsia="zh-CN"/>
              </w:rPr>
              <w:t>195,000</w:t>
            </w:r>
          </w:p>
        </w:tc>
        <w:tc>
          <w:tcPr>
            <w:tcW w:w="1443" w:type="pct"/>
            <w:noWrap/>
            <w:vAlign w:val="center"/>
          </w:tcPr>
          <w:p w14:paraId="68A2061E" w14:textId="77777777" w:rsidR="007836E3" w:rsidRPr="000C3EAB" w:rsidRDefault="007836E3" w:rsidP="004F7B6E">
            <w:pPr>
              <w:bidi/>
              <w:spacing w:before="20" w:after="20"/>
              <w:jc w:val="left"/>
              <w:rPr>
                <w:rFonts w:asciiTheme="majorBidi" w:hAnsiTheme="majorBidi" w:cstheme="majorBidi"/>
                <w:b/>
                <w:bCs/>
                <w:i/>
                <w:iCs/>
                <w:color w:val="000000"/>
                <w:sz w:val="20"/>
                <w:lang w:eastAsia="zh-CN"/>
              </w:rPr>
            </w:pPr>
            <w:r w:rsidRPr="000C3EAB">
              <w:rPr>
                <w:rFonts w:asciiTheme="majorBidi" w:hAnsiTheme="majorBidi" w:cstheme="majorBidi"/>
                <w:b/>
                <w:bCs/>
                <w:i/>
                <w:iCs/>
                <w:color w:val="000000"/>
                <w:sz w:val="20"/>
                <w:lang w:eastAsia="zh-CN"/>
              </w:rPr>
              <w:t>369,000</w:t>
            </w:r>
          </w:p>
        </w:tc>
      </w:tr>
      <w:tr w:rsidR="007836E3" w:rsidRPr="000C3EAB" w14:paraId="0281A3C8" w14:textId="77777777" w:rsidTr="004F7B6E">
        <w:trPr>
          <w:trHeight w:val="20"/>
        </w:trPr>
        <w:tc>
          <w:tcPr>
            <w:tcW w:w="2258" w:type="pct"/>
            <w:noWrap/>
            <w:vAlign w:val="center"/>
            <w:hideMark/>
          </w:tcPr>
          <w:p w14:paraId="44FC7D62" w14:textId="7D23C9B7" w:rsidR="007836E3" w:rsidRPr="000C3EAB" w:rsidRDefault="007836E3" w:rsidP="007836E3">
            <w:pPr>
              <w:bidi/>
              <w:spacing w:before="20" w:after="20"/>
              <w:jc w:val="left"/>
              <w:rPr>
                <w:rFonts w:asciiTheme="majorBidi" w:hAnsiTheme="majorBidi" w:cstheme="majorBidi"/>
                <w:b/>
                <w:bCs/>
                <w:color w:val="000000"/>
                <w:sz w:val="20"/>
                <w:lang w:eastAsia="zh-CN"/>
              </w:rPr>
            </w:pPr>
            <w:r w:rsidRPr="000C3EAB">
              <w:rPr>
                <w:rFonts w:asciiTheme="majorBidi" w:hAnsiTheme="majorBidi" w:hint="cs"/>
                <w:b/>
                <w:bCs/>
                <w:color w:val="000000"/>
                <w:sz w:val="20"/>
                <w:rtl/>
                <w:lang w:eastAsia="zh-CN"/>
              </w:rPr>
              <w:t xml:space="preserve">مجموع </w:t>
            </w:r>
            <w:r w:rsidRPr="000C3EAB">
              <w:rPr>
                <w:rFonts w:asciiTheme="majorBidi" w:hAnsiTheme="majorBidi"/>
                <w:b/>
                <w:bCs/>
                <w:color w:val="000000"/>
                <w:sz w:val="20"/>
                <w:rtl/>
                <w:lang w:eastAsia="zh-CN"/>
              </w:rPr>
              <w:t xml:space="preserve">تكلفة </w:t>
            </w:r>
            <w:r w:rsidRPr="000C3EAB">
              <w:rPr>
                <w:rFonts w:asciiTheme="majorBidi" w:hAnsiTheme="majorBidi" w:hint="cs"/>
                <w:b/>
                <w:bCs/>
                <w:color w:val="000000"/>
                <w:sz w:val="20"/>
                <w:rtl/>
                <w:lang w:eastAsia="zh-CN"/>
              </w:rPr>
              <w:t>ا</w:t>
            </w:r>
            <w:r w:rsidRPr="000C3EAB">
              <w:rPr>
                <w:rFonts w:asciiTheme="majorBidi" w:hAnsiTheme="majorBidi"/>
                <w:b/>
                <w:bCs/>
                <w:color w:val="000000"/>
                <w:sz w:val="20"/>
                <w:rtl/>
                <w:lang w:eastAsia="zh-CN"/>
              </w:rPr>
              <w:t>لمشروع</w:t>
            </w:r>
          </w:p>
        </w:tc>
        <w:tc>
          <w:tcPr>
            <w:tcW w:w="1299" w:type="pct"/>
            <w:vAlign w:val="center"/>
          </w:tcPr>
          <w:p w14:paraId="2562E28F" w14:textId="77777777" w:rsidR="007836E3" w:rsidRPr="000C3EAB" w:rsidRDefault="007836E3" w:rsidP="004F7B6E">
            <w:pPr>
              <w:bidi/>
              <w:spacing w:before="20" w:after="20"/>
              <w:jc w:val="left"/>
              <w:rPr>
                <w:rFonts w:asciiTheme="majorBidi" w:hAnsiTheme="majorBidi" w:cstheme="majorBidi"/>
                <w:b/>
                <w:bCs/>
                <w:color w:val="000000"/>
                <w:sz w:val="20"/>
                <w:lang w:eastAsia="zh-CN"/>
              </w:rPr>
            </w:pPr>
            <w:r w:rsidRPr="000C3EAB">
              <w:rPr>
                <w:rFonts w:asciiTheme="majorBidi" w:hAnsiTheme="majorBidi" w:cstheme="majorBidi"/>
                <w:b/>
                <w:bCs/>
                <w:color w:val="000000"/>
                <w:sz w:val="20"/>
                <w:lang w:eastAsia="zh-CN"/>
              </w:rPr>
              <w:t>674,230</w:t>
            </w:r>
          </w:p>
        </w:tc>
        <w:tc>
          <w:tcPr>
            <w:tcW w:w="1443" w:type="pct"/>
            <w:noWrap/>
            <w:vAlign w:val="center"/>
            <w:hideMark/>
          </w:tcPr>
          <w:p w14:paraId="5D9A4623" w14:textId="77777777" w:rsidR="007836E3" w:rsidRPr="000C3EAB" w:rsidRDefault="007836E3" w:rsidP="004F7B6E">
            <w:pPr>
              <w:bidi/>
              <w:spacing w:before="20" w:after="20"/>
              <w:jc w:val="left"/>
              <w:rPr>
                <w:rFonts w:asciiTheme="majorBidi" w:hAnsiTheme="majorBidi" w:cstheme="majorBidi"/>
                <w:b/>
                <w:bCs/>
                <w:color w:val="000000"/>
                <w:sz w:val="20"/>
                <w:lang w:eastAsia="zh-CN"/>
              </w:rPr>
            </w:pPr>
            <w:r w:rsidRPr="000C3EAB">
              <w:rPr>
                <w:rFonts w:asciiTheme="majorBidi" w:hAnsiTheme="majorBidi" w:cstheme="majorBidi"/>
                <w:b/>
                <w:bCs/>
                <w:color w:val="000000"/>
                <w:sz w:val="20"/>
                <w:lang w:eastAsia="zh-CN"/>
              </w:rPr>
              <w:t>1,409,819</w:t>
            </w:r>
          </w:p>
        </w:tc>
      </w:tr>
    </w:tbl>
    <w:p w14:paraId="3F111772" w14:textId="327B2A20" w:rsidR="007E4370" w:rsidRPr="000C3EAB" w:rsidRDefault="00141CC2" w:rsidP="00141CC2">
      <w:pPr>
        <w:pStyle w:val="ListParagraph"/>
        <w:numPr>
          <w:ilvl w:val="0"/>
          <w:numId w:val="28"/>
        </w:numPr>
        <w:bidi/>
        <w:spacing w:before="240" w:after="240"/>
        <w:ind w:left="0" w:firstLine="0"/>
        <w:contextualSpacing w:val="0"/>
        <w:outlineLvl w:val="0"/>
        <w:rPr>
          <w:b/>
          <w:sz w:val="26"/>
          <w:szCs w:val="26"/>
        </w:rPr>
      </w:pPr>
      <w:r w:rsidRPr="000C3EAB">
        <w:rPr>
          <w:rFonts w:hint="cs"/>
          <w:b/>
          <w:sz w:val="26"/>
          <w:szCs w:val="26"/>
          <w:rtl/>
        </w:rPr>
        <w:t>و</w:t>
      </w:r>
      <w:r w:rsidR="007E4370" w:rsidRPr="000C3EAB">
        <w:rPr>
          <w:b/>
          <w:sz w:val="26"/>
          <w:szCs w:val="26"/>
          <w:rtl/>
        </w:rPr>
        <w:t xml:space="preserve">تم اقتراح تكاليف الأنشطة في قطاع </w:t>
      </w:r>
      <w:r w:rsidR="0022045B" w:rsidRPr="000C3EAB">
        <w:rPr>
          <w:b/>
          <w:sz w:val="26"/>
          <w:szCs w:val="26"/>
          <w:rtl/>
        </w:rPr>
        <w:t>خدمة التبريد</w:t>
      </w:r>
      <w:r w:rsidR="007E4370" w:rsidRPr="000C3EAB">
        <w:rPr>
          <w:b/>
          <w:sz w:val="26"/>
          <w:szCs w:val="26"/>
          <w:rtl/>
        </w:rPr>
        <w:t xml:space="preserve"> بما يتماشى مع ال</w:t>
      </w:r>
      <w:r w:rsidR="00805282" w:rsidRPr="000C3EAB">
        <w:rPr>
          <w:b/>
          <w:sz w:val="26"/>
          <w:szCs w:val="26"/>
          <w:rtl/>
        </w:rPr>
        <w:t>مقرر</w:t>
      </w:r>
      <w:r w:rsidR="007E4370" w:rsidRPr="000C3EAB">
        <w:rPr>
          <w:b/>
          <w:sz w:val="26"/>
          <w:szCs w:val="26"/>
          <w:rtl/>
        </w:rPr>
        <w:t xml:space="preserve"> 92/37</w:t>
      </w:r>
      <w:r w:rsidR="00805282" w:rsidRPr="000C3EAB">
        <w:rPr>
          <w:b/>
          <w:sz w:val="26"/>
          <w:szCs w:val="26"/>
          <w:rtl/>
        </w:rPr>
        <w:t>.</w:t>
      </w:r>
      <w:r w:rsidR="007E4370" w:rsidRPr="000C3EAB">
        <w:rPr>
          <w:b/>
          <w:sz w:val="26"/>
          <w:szCs w:val="26"/>
          <w:rtl/>
        </w:rPr>
        <w:t xml:space="preserve"> وي</w:t>
      </w:r>
      <w:r w:rsidR="00087CA6" w:rsidRPr="000C3EAB">
        <w:rPr>
          <w:rFonts w:hint="cs"/>
          <w:b/>
          <w:sz w:val="26"/>
          <w:szCs w:val="26"/>
          <w:rtl/>
        </w:rPr>
        <w:t>ُ</w:t>
      </w:r>
      <w:r w:rsidR="007E4370" w:rsidRPr="000C3EAB">
        <w:rPr>
          <w:b/>
          <w:sz w:val="26"/>
          <w:szCs w:val="26"/>
          <w:rtl/>
        </w:rPr>
        <w:t xml:space="preserve">طلب تحديد تكلفة </w:t>
      </w:r>
      <w:r w:rsidR="00087CA6" w:rsidRPr="000C3EAB">
        <w:rPr>
          <w:rFonts w:hint="cs"/>
          <w:b/>
          <w:sz w:val="26"/>
          <w:szCs w:val="26"/>
          <w:rtl/>
        </w:rPr>
        <w:t>ال</w:t>
      </w:r>
      <w:r w:rsidR="007E4370" w:rsidRPr="000C3EAB">
        <w:rPr>
          <w:b/>
          <w:sz w:val="26"/>
          <w:szCs w:val="26"/>
          <w:rtl/>
        </w:rPr>
        <w:t xml:space="preserve">قطاع </w:t>
      </w:r>
      <w:r w:rsidR="00087CA6" w:rsidRPr="000C3EAB">
        <w:rPr>
          <w:rFonts w:hint="cs"/>
          <w:b/>
          <w:sz w:val="26"/>
          <w:szCs w:val="26"/>
          <w:rtl/>
        </w:rPr>
        <w:t>الفرعي ل</w:t>
      </w:r>
      <w:r w:rsidR="007E4370" w:rsidRPr="000C3EAB">
        <w:rPr>
          <w:b/>
          <w:sz w:val="26"/>
          <w:szCs w:val="26"/>
          <w:rtl/>
        </w:rPr>
        <w:t>لتركيب والتجميع المحلي بمبلغ 7</w:t>
      </w:r>
      <w:r w:rsidR="00805282" w:rsidRPr="000C3EAB">
        <w:rPr>
          <w:b/>
          <w:sz w:val="26"/>
          <w:szCs w:val="26"/>
          <w:rtl/>
        </w:rPr>
        <w:t>.</w:t>
      </w:r>
      <w:r w:rsidR="007E4370" w:rsidRPr="000C3EAB">
        <w:rPr>
          <w:b/>
          <w:sz w:val="26"/>
          <w:szCs w:val="26"/>
          <w:rtl/>
        </w:rPr>
        <w:t>6 دولار أمريكي/</w:t>
      </w:r>
      <w:r w:rsidR="00087CA6" w:rsidRPr="000C3EAB">
        <w:rPr>
          <w:b/>
          <w:sz w:val="26"/>
          <w:szCs w:val="26"/>
          <w:rtl/>
        </w:rPr>
        <w:t>كغم</w:t>
      </w:r>
      <w:r w:rsidR="007E4370" w:rsidRPr="000C3EAB">
        <w:rPr>
          <w:b/>
          <w:sz w:val="26"/>
          <w:szCs w:val="26"/>
          <w:rtl/>
        </w:rPr>
        <w:t xml:space="preserve"> بناء على أفضل تقدير متاح مقدم من </w:t>
      </w:r>
      <w:r w:rsidR="00AC46FE" w:rsidRPr="000C3EAB">
        <w:rPr>
          <w:b/>
          <w:sz w:val="26"/>
          <w:szCs w:val="26"/>
          <w:rtl/>
        </w:rPr>
        <w:t>اليونيب</w:t>
      </w:r>
      <w:r w:rsidR="007E4370" w:rsidRPr="000C3EAB">
        <w:rPr>
          <w:b/>
          <w:sz w:val="26"/>
          <w:szCs w:val="26"/>
          <w:rtl/>
        </w:rPr>
        <w:t>، كما هو موضح في الجدول 11</w:t>
      </w:r>
      <w:r w:rsidR="00805282" w:rsidRPr="000C3EAB">
        <w:rPr>
          <w:b/>
          <w:sz w:val="26"/>
          <w:szCs w:val="26"/>
          <w:rtl/>
        </w:rPr>
        <w:t>.</w:t>
      </w:r>
    </w:p>
    <w:p w14:paraId="2B4F92AD" w14:textId="27A55978" w:rsidR="007E4370" w:rsidRPr="000C3EAB" w:rsidRDefault="007E4370" w:rsidP="004166AD">
      <w:pPr>
        <w:pStyle w:val="ListParagraph"/>
        <w:bidi/>
        <w:spacing w:before="240"/>
        <w:ind w:left="0"/>
        <w:contextualSpacing w:val="0"/>
        <w:outlineLvl w:val="0"/>
        <w:rPr>
          <w:bCs/>
          <w:sz w:val="26"/>
          <w:szCs w:val="26"/>
          <w:rtl/>
          <w:lang w:bidi="ar-DZ"/>
        </w:rPr>
      </w:pPr>
      <w:r w:rsidRPr="000C3EAB">
        <w:rPr>
          <w:bCs/>
          <w:sz w:val="26"/>
          <w:szCs w:val="26"/>
          <w:rtl/>
          <w:lang w:bidi="ar-DZ"/>
        </w:rPr>
        <w:t>الجدول 11</w:t>
      </w:r>
      <w:r w:rsidR="00805282" w:rsidRPr="000C3EAB">
        <w:rPr>
          <w:bCs/>
          <w:sz w:val="26"/>
          <w:szCs w:val="26"/>
          <w:rtl/>
          <w:lang w:bidi="ar-DZ"/>
        </w:rPr>
        <w:t>.</w:t>
      </w:r>
      <w:r w:rsidRPr="000C3EAB">
        <w:rPr>
          <w:bCs/>
          <w:sz w:val="26"/>
          <w:szCs w:val="26"/>
          <w:rtl/>
          <w:lang w:bidi="ar-DZ"/>
        </w:rPr>
        <w:t xml:space="preserve"> </w:t>
      </w:r>
      <w:r w:rsidR="00087CA6" w:rsidRPr="000C3EAB">
        <w:rPr>
          <w:rFonts w:hint="cs"/>
          <w:bCs/>
          <w:sz w:val="26"/>
          <w:szCs w:val="26"/>
          <w:rtl/>
          <w:lang w:bidi="ar-DZ"/>
        </w:rPr>
        <w:t>ال</w:t>
      </w:r>
      <w:r w:rsidRPr="000C3EAB">
        <w:rPr>
          <w:rFonts w:hint="cs"/>
          <w:bCs/>
          <w:sz w:val="26"/>
          <w:szCs w:val="26"/>
          <w:rtl/>
          <w:lang w:bidi="ar-DZ"/>
        </w:rPr>
        <w:t xml:space="preserve">إزالة </w:t>
      </w:r>
      <w:r w:rsidRPr="000C3EAB">
        <w:rPr>
          <w:bCs/>
          <w:sz w:val="26"/>
          <w:szCs w:val="26"/>
          <w:rtl/>
          <w:lang w:bidi="ar-DZ"/>
        </w:rPr>
        <w:t xml:space="preserve">وفعالية تكلفة </w:t>
      </w:r>
      <w:r w:rsidR="00087CA6" w:rsidRPr="000C3EAB">
        <w:rPr>
          <w:rFonts w:hint="cs"/>
          <w:bCs/>
          <w:sz w:val="26"/>
          <w:szCs w:val="26"/>
          <w:rtl/>
          <w:lang w:bidi="ar-DZ"/>
        </w:rPr>
        <w:t>الأنشطة</w:t>
      </w:r>
      <w:r w:rsidRPr="000C3EAB">
        <w:rPr>
          <w:bCs/>
          <w:sz w:val="26"/>
          <w:szCs w:val="26"/>
          <w:rtl/>
          <w:lang w:bidi="ar-DZ"/>
        </w:rPr>
        <w:t xml:space="preserve"> المقترحة التي سيتم تنفيذها في المرحلة الأولى من</w:t>
      </w:r>
      <w:r w:rsidRPr="000C3EAB">
        <w:rPr>
          <w:rFonts w:hint="cs"/>
          <w:b/>
          <w:sz w:val="26"/>
          <w:szCs w:val="26"/>
          <w:rtl/>
        </w:rPr>
        <w:t xml:space="preserve"> </w:t>
      </w:r>
      <w:r w:rsidR="0021405D" w:rsidRPr="000C3EAB">
        <w:rPr>
          <w:rFonts w:hint="cs"/>
          <w:bCs/>
          <w:sz w:val="26"/>
          <w:szCs w:val="26"/>
          <w:rtl/>
        </w:rPr>
        <w:t xml:space="preserve">خطة التنفيذ بموجب تعديل </w:t>
      </w:r>
      <w:r w:rsidR="002A1B4F" w:rsidRPr="000C3EAB">
        <w:rPr>
          <w:rFonts w:hint="cs"/>
          <w:bCs/>
          <w:sz w:val="26"/>
          <w:szCs w:val="26"/>
          <w:rtl/>
        </w:rPr>
        <w:t>كيغالي</w:t>
      </w:r>
      <w:r w:rsidRPr="000C3EAB">
        <w:rPr>
          <w:bCs/>
          <w:sz w:val="26"/>
          <w:szCs w:val="26"/>
          <w:rtl/>
          <w:lang w:bidi="ar-DZ"/>
        </w:rPr>
        <w:t xml:space="preserve"> ل</w:t>
      </w:r>
      <w:r w:rsidR="00AC46FE" w:rsidRPr="000C3EAB">
        <w:rPr>
          <w:bCs/>
          <w:sz w:val="26"/>
          <w:szCs w:val="26"/>
          <w:rtl/>
          <w:lang w:bidi="ar-DZ"/>
        </w:rPr>
        <w:t>عمان</w:t>
      </w:r>
      <w:r w:rsidRPr="000C3EAB">
        <w:rPr>
          <w:rFonts w:hint="cs"/>
          <w:bCs/>
          <w:sz w:val="26"/>
          <w:szCs w:val="26"/>
          <w:rtl/>
          <w:lang w:bidi="ar-DZ"/>
        </w:rPr>
        <w:t>،</w:t>
      </w:r>
      <w:r w:rsidRPr="000C3EAB">
        <w:rPr>
          <w:bCs/>
          <w:sz w:val="26"/>
          <w:szCs w:val="26"/>
          <w:rtl/>
          <w:lang w:bidi="ar-DZ"/>
        </w:rPr>
        <w:t xml:space="preserve"> كما تم تقديمها في الأصل </w:t>
      </w:r>
      <w:r w:rsidR="00D3094F" w:rsidRPr="000C3EAB">
        <w:rPr>
          <w:bCs/>
          <w:sz w:val="26"/>
          <w:szCs w:val="26"/>
          <w:rtl/>
          <w:lang w:bidi="ar-DZ"/>
        </w:rPr>
        <w:t>(دولار أمريكي)</w:t>
      </w:r>
    </w:p>
    <w:tbl>
      <w:tblPr>
        <w:bidiVisual/>
        <w:tblW w:w="9443"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57" w:type="dxa"/>
          <w:right w:w="57" w:type="dxa"/>
        </w:tblCellMar>
        <w:tblLook w:val="04A0" w:firstRow="1" w:lastRow="0" w:firstColumn="1" w:lastColumn="0" w:noHBand="0" w:noVBand="1"/>
      </w:tblPr>
      <w:tblGrid>
        <w:gridCol w:w="1358"/>
        <w:gridCol w:w="3416"/>
        <w:gridCol w:w="850"/>
        <w:gridCol w:w="1006"/>
        <w:gridCol w:w="980"/>
        <w:gridCol w:w="1038"/>
        <w:gridCol w:w="795"/>
      </w:tblGrid>
      <w:tr w:rsidR="007E4370" w:rsidRPr="000C3EAB" w14:paraId="4A71FB58" w14:textId="77777777" w:rsidTr="00652597">
        <w:trPr>
          <w:trHeight w:val="239"/>
          <w:tblHeader/>
        </w:trPr>
        <w:tc>
          <w:tcPr>
            <w:tcW w:w="1358" w:type="dxa"/>
            <w:vMerge w:val="restart"/>
            <w:noWrap/>
            <w:vAlign w:val="center"/>
          </w:tcPr>
          <w:p w14:paraId="28CFB41D" w14:textId="78AAA092" w:rsidR="007E4370" w:rsidRPr="000C3EAB" w:rsidRDefault="0083072C" w:rsidP="007E4370">
            <w:pPr>
              <w:bidi/>
              <w:spacing w:before="10" w:after="10"/>
              <w:jc w:val="center"/>
              <w:rPr>
                <w:b/>
                <w:bCs/>
                <w:color w:val="000000"/>
                <w:sz w:val="20"/>
                <w:lang w:eastAsia="en-CA"/>
              </w:rPr>
            </w:pPr>
            <w:r w:rsidRPr="000C3EAB">
              <w:rPr>
                <w:rFonts w:hint="cs"/>
                <w:b/>
                <w:bCs/>
                <w:color w:val="000000"/>
                <w:sz w:val="20"/>
                <w:rtl/>
                <w:lang w:eastAsia="en-CA"/>
              </w:rPr>
              <w:t>القطاع</w:t>
            </w:r>
          </w:p>
        </w:tc>
        <w:tc>
          <w:tcPr>
            <w:tcW w:w="3416" w:type="dxa"/>
            <w:vMerge w:val="restart"/>
            <w:noWrap/>
            <w:vAlign w:val="center"/>
          </w:tcPr>
          <w:p w14:paraId="433D7C60" w14:textId="5BCD79F4" w:rsidR="007E4370" w:rsidRPr="000C3EAB" w:rsidRDefault="0083072C" w:rsidP="007E4370">
            <w:pPr>
              <w:bidi/>
              <w:spacing w:before="10" w:after="10"/>
              <w:jc w:val="center"/>
              <w:rPr>
                <w:b/>
                <w:bCs/>
                <w:color w:val="000000"/>
                <w:sz w:val="20"/>
                <w:lang w:eastAsia="en-CA"/>
              </w:rPr>
            </w:pPr>
            <w:r w:rsidRPr="000C3EAB">
              <w:rPr>
                <w:rFonts w:hint="cs"/>
                <w:b/>
                <w:bCs/>
                <w:color w:val="000000"/>
                <w:sz w:val="20"/>
                <w:rtl/>
                <w:lang w:eastAsia="en-CA"/>
              </w:rPr>
              <w:t>المواد</w:t>
            </w:r>
          </w:p>
        </w:tc>
        <w:tc>
          <w:tcPr>
            <w:tcW w:w="1856" w:type="dxa"/>
            <w:gridSpan w:val="2"/>
            <w:noWrap/>
          </w:tcPr>
          <w:p w14:paraId="28D93F6D" w14:textId="1FE49923" w:rsidR="007E4370" w:rsidRPr="000C3EAB" w:rsidRDefault="00087CA6" w:rsidP="007E4370">
            <w:pPr>
              <w:bidi/>
              <w:spacing w:before="10" w:after="10"/>
              <w:jc w:val="center"/>
              <w:rPr>
                <w:b/>
                <w:bCs/>
                <w:color w:val="000000"/>
                <w:sz w:val="20"/>
                <w:lang w:eastAsia="en-CA"/>
              </w:rPr>
            </w:pPr>
            <w:r w:rsidRPr="000C3EAB">
              <w:rPr>
                <w:rFonts w:hint="cs"/>
                <w:b/>
                <w:bCs/>
                <w:color w:val="000000"/>
                <w:sz w:val="20"/>
                <w:rtl/>
                <w:lang w:eastAsia="en-CA"/>
              </w:rPr>
              <w:t>ال</w:t>
            </w:r>
            <w:r w:rsidR="0083072C" w:rsidRPr="000C3EAB">
              <w:rPr>
                <w:rFonts w:hint="cs"/>
                <w:b/>
                <w:bCs/>
                <w:color w:val="000000"/>
                <w:sz w:val="20"/>
                <w:rtl/>
                <w:lang w:eastAsia="en-CA"/>
              </w:rPr>
              <w:t>إزالة</w:t>
            </w:r>
          </w:p>
        </w:tc>
        <w:tc>
          <w:tcPr>
            <w:tcW w:w="980" w:type="dxa"/>
            <w:vMerge w:val="restart"/>
            <w:noWrap/>
          </w:tcPr>
          <w:p w14:paraId="524737AD" w14:textId="77777777" w:rsidR="0083072C" w:rsidRPr="000C3EAB" w:rsidRDefault="0083072C" w:rsidP="0083072C">
            <w:pPr>
              <w:bidi/>
              <w:spacing w:before="10" w:after="10"/>
              <w:jc w:val="center"/>
              <w:rPr>
                <w:b/>
                <w:bCs/>
                <w:color w:val="000000"/>
                <w:sz w:val="20"/>
                <w:lang w:eastAsia="en-CA"/>
              </w:rPr>
            </w:pPr>
            <w:r w:rsidRPr="000C3EAB">
              <w:rPr>
                <w:b/>
                <w:bCs/>
                <w:color w:val="000000"/>
                <w:sz w:val="20"/>
                <w:rtl/>
                <w:lang w:eastAsia="en-CA"/>
              </w:rPr>
              <w:t>التمويل المطلوب</w:t>
            </w:r>
          </w:p>
          <w:p w14:paraId="3162F631" w14:textId="518BC3DA" w:rsidR="007E4370" w:rsidRPr="000C3EAB" w:rsidRDefault="00D3094F" w:rsidP="0083072C">
            <w:pPr>
              <w:bidi/>
              <w:spacing w:before="10" w:after="10"/>
              <w:jc w:val="center"/>
              <w:rPr>
                <w:b/>
                <w:bCs/>
                <w:color w:val="000000"/>
                <w:sz w:val="20"/>
                <w:lang w:eastAsia="en-CA"/>
              </w:rPr>
            </w:pPr>
            <w:r w:rsidRPr="000C3EAB">
              <w:rPr>
                <w:b/>
                <w:bCs/>
                <w:color w:val="000000"/>
                <w:sz w:val="20"/>
                <w:rtl/>
                <w:lang w:eastAsia="en-CA"/>
              </w:rPr>
              <w:t>(دولار أمريكي)</w:t>
            </w:r>
          </w:p>
        </w:tc>
        <w:tc>
          <w:tcPr>
            <w:tcW w:w="1038" w:type="dxa"/>
            <w:vMerge w:val="restart"/>
            <w:noWrap/>
          </w:tcPr>
          <w:p w14:paraId="7FA0BED4" w14:textId="022C260E" w:rsidR="0083072C" w:rsidRPr="000C3EAB" w:rsidRDefault="00087CA6" w:rsidP="0083072C">
            <w:pPr>
              <w:bidi/>
              <w:spacing w:before="10" w:after="10"/>
              <w:jc w:val="center"/>
              <w:rPr>
                <w:b/>
                <w:bCs/>
                <w:color w:val="000000"/>
                <w:sz w:val="20"/>
                <w:lang w:eastAsia="en-CA"/>
              </w:rPr>
            </w:pPr>
            <w:r w:rsidRPr="000C3EAB">
              <w:rPr>
                <w:rFonts w:hint="cs"/>
                <w:b/>
                <w:bCs/>
                <w:color w:val="000000"/>
                <w:sz w:val="20"/>
                <w:rtl/>
                <w:lang w:eastAsia="en-CA"/>
              </w:rPr>
              <w:t>فعالية التكلفة</w:t>
            </w:r>
          </w:p>
          <w:p w14:paraId="3C8B751E" w14:textId="746B4108" w:rsidR="007E4370" w:rsidRPr="000C3EAB" w:rsidRDefault="0083072C" w:rsidP="0083072C">
            <w:pPr>
              <w:bidi/>
              <w:spacing w:before="10" w:after="10"/>
              <w:jc w:val="center"/>
              <w:rPr>
                <w:b/>
                <w:bCs/>
                <w:color w:val="000000"/>
                <w:sz w:val="20"/>
                <w:lang w:eastAsia="en-CA"/>
              </w:rPr>
            </w:pPr>
            <w:r w:rsidRPr="000C3EAB">
              <w:rPr>
                <w:b/>
                <w:bCs/>
                <w:color w:val="000000"/>
                <w:sz w:val="20"/>
                <w:rtl/>
                <w:lang w:eastAsia="en-CA"/>
              </w:rPr>
              <w:t>(دولار أمريكي/</w:t>
            </w:r>
            <w:r w:rsidR="00087CA6" w:rsidRPr="000C3EAB">
              <w:rPr>
                <w:b/>
                <w:bCs/>
                <w:color w:val="000000"/>
                <w:sz w:val="20"/>
                <w:rtl/>
                <w:lang w:eastAsia="en-CA"/>
              </w:rPr>
              <w:t>كغم</w:t>
            </w:r>
            <w:r w:rsidRPr="000C3EAB">
              <w:rPr>
                <w:b/>
                <w:bCs/>
                <w:color w:val="000000"/>
                <w:sz w:val="20"/>
                <w:rtl/>
                <w:lang w:eastAsia="en-CA"/>
              </w:rPr>
              <w:t>)</w:t>
            </w:r>
          </w:p>
        </w:tc>
        <w:tc>
          <w:tcPr>
            <w:tcW w:w="795" w:type="dxa"/>
            <w:vMerge w:val="restart"/>
            <w:noWrap/>
          </w:tcPr>
          <w:p w14:paraId="4D18C608" w14:textId="7F7AAFBE" w:rsidR="007E4370" w:rsidRPr="000C3EAB" w:rsidRDefault="0083072C" w:rsidP="007E4370">
            <w:pPr>
              <w:bidi/>
              <w:spacing w:before="10" w:after="10"/>
              <w:jc w:val="center"/>
              <w:rPr>
                <w:b/>
                <w:bCs/>
                <w:color w:val="000000"/>
                <w:sz w:val="20"/>
                <w:lang w:eastAsia="en-CA"/>
              </w:rPr>
            </w:pPr>
            <w:r w:rsidRPr="000C3EAB">
              <w:rPr>
                <w:rFonts w:hint="cs"/>
                <w:b/>
                <w:bCs/>
                <w:color w:val="000000"/>
                <w:sz w:val="20"/>
                <w:rtl/>
                <w:lang w:eastAsia="en-CA"/>
              </w:rPr>
              <w:t>الوكالة</w:t>
            </w:r>
          </w:p>
        </w:tc>
      </w:tr>
      <w:tr w:rsidR="007E4370" w:rsidRPr="000C3EAB" w14:paraId="7B98CCED" w14:textId="77777777" w:rsidTr="00652597">
        <w:trPr>
          <w:trHeight w:val="269"/>
        </w:trPr>
        <w:tc>
          <w:tcPr>
            <w:tcW w:w="1358" w:type="dxa"/>
            <w:vMerge/>
            <w:noWrap/>
            <w:hideMark/>
          </w:tcPr>
          <w:p w14:paraId="11C44207" w14:textId="77777777" w:rsidR="007E4370" w:rsidRPr="000C3EAB" w:rsidRDefault="007E4370" w:rsidP="007E4370">
            <w:pPr>
              <w:bidi/>
              <w:spacing w:before="10" w:after="10"/>
              <w:jc w:val="left"/>
              <w:rPr>
                <w:b/>
                <w:bCs/>
                <w:color w:val="000000"/>
                <w:sz w:val="20"/>
                <w:lang w:eastAsia="en-CA"/>
              </w:rPr>
            </w:pPr>
          </w:p>
        </w:tc>
        <w:tc>
          <w:tcPr>
            <w:tcW w:w="3416" w:type="dxa"/>
            <w:vMerge/>
            <w:noWrap/>
            <w:hideMark/>
          </w:tcPr>
          <w:p w14:paraId="3125BEF7" w14:textId="77777777" w:rsidR="007E4370" w:rsidRPr="000C3EAB" w:rsidRDefault="007E4370" w:rsidP="007E4370">
            <w:pPr>
              <w:bidi/>
              <w:spacing w:before="10" w:after="10"/>
              <w:jc w:val="left"/>
              <w:rPr>
                <w:b/>
                <w:bCs/>
                <w:color w:val="000000"/>
                <w:sz w:val="20"/>
                <w:lang w:eastAsia="en-CA"/>
              </w:rPr>
            </w:pPr>
          </w:p>
        </w:tc>
        <w:tc>
          <w:tcPr>
            <w:tcW w:w="850" w:type="dxa"/>
            <w:noWrap/>
            <w:hideMark/>
          </w:tcPr>
          <w:p w14:paraId="101BDAF5" w14:textId="72F23BB0" w:rsidR="007E4370" w:rsidRPr="000C3EAB" w:rsidRDefault="0083072C" w:rsidP="007E4370">
            <w:pPr>
              <w:bidi/>
              <w:spacing w:before="10" w:after="10"/>
              <w:jc w:val="left"/>
              <w:rPr>
                <w:b/>
                <w:bCs/>
                <w:color w:val="000000"/>
                <w:sz w:val="20"/>
                <w:lang w:eastAsia="en-CA"/>
              </w:rPr>
            </w:pPr>
            <w:r w:rsidRPr="000C3EAB">
              <w:rPr>
                <w:rFonts w:hint="cs"/>
                <w:b/>
                <w:bCs/>
                <w:color w:val="000000"/>
                <w:sz w:val="20"/>
                <w:rtl/>
                <w:lang w:eastAsia="en-CA"/>
              </w:rPr>
              <w:t>طن متري</w:t>
            </w:r>
            <w:r w:rsidR="007E4370" w:rsidRPr="000C3EAB">
              <w:rPr>
                <w:b/>
                <w:bCs/>
                <w:color w:val="000000"/>
                <w:sz w:val="20"/>
                <w:lang w:eastAsia="en-CA"/>
              </w:rPr>
              <w:t xml:space="preserve"> </w:t>
            </w:r>
          </w:p>
        </w:tc>
        <w:tc>
          <w:tcPr>
            <w:tcW w:w="1006" w:type="dxa"/>
            <w:noWrap/>
            <w:hideMark/>
          </w:tcPr>
          <w:p w14:paraId="17AB9896" w14:textId="2367F9E9" w:rsidR="007E4370" w:rsidRPr="000C3EAB" w:rsidRDefault="00600EC6" w:rsidP="007E4370">
            <w:pPr>
              <w:bidi/>
              <w:spacing w:before="10" w:after="10"/>
              <w:jc w:val="left"/>
              <w:rPr>
                <w:b/>
                <w:bCs/>
                <w:color w:val="000000"/>
                <w:sz w:val="20"/>
                <w:lang w:eastAsia="en-CA"/>
              </w:rPr>
            </w:pPr>
            <w:r w:rsidRPr="000C3EAB">
              <w:rPr>
                <w:b/>
                <w:bCs/>
                <w:color w:val="000000"/>
                <w:sz w:val="20"/>
                <w:rtl/>
                <w:lang w:eastAsia="en-CA"/>
              </w:rPr>
              <w:t>طن من مكافئ ثاني أكسيد</w:t>
            </w:r>
            <w:r w:rsidR="0083072C" w:rsidRPr="000C3EAB">
              <w:rPr>
                <w:b/>
                <w:bCs/>
                <w:color w:val="000000"/>
                <w:sz w:val="20"/>
                <w:rtl/>
                <w:lang w:eastAsia="en-CA"/>
              </w:rPr>
              <w:t xml:space="preserve"> الكربون</w:t>
            </w:r>
            <w:r w:rsidR="007E4370" w:rsidRPr="000C3EAB">
              <w:rPr>
                <w:b/>
                <w:bCs/>
                <w:color w:val="000000"/>
                <w:sz w:val="20"/>
                <w:lang w:eastAsia="en-CA"/>
              </w:rPr>
              <w:t xml:space="preserve"> </w:t>
            </w:r>
          </w:p>
        </w:tc>
        <w:tc>
          <w:tcPr>
            <w:tcW w:w="980" w:type="dxa"/>
            <w:vMerge/>
            <w:noWrap/>
            <w:hideMark/>
          </w:tcPr>
          <w:p w14:paraId="2D097315" w14:textId="77777777" w:rsidR="007E4370" w:rsidRPr="000C3EAB" w:rsidRDefault="007E4370" w:rsidP="007E4370">
            <w:pPr>
              <w:bidi/>
              <w:spacing w:before="10" w:after="10"/>
              <w:jc w:val="left"/>
              <w:rPr>
                <w:b/>
                <w:bCs/>
                <w:color w:val="000000"/>
                <w:sz w:val="20"/>
                <w:lang w:eastAsia="en-CA"/>
              </w:rPr>
            </w:pPr>
          </w:p>
        </w:tc>
        <w:tc>
          <w:tcPr>
            <w:tcW w:w="1038" w:type="dxa"/>
            <w:vMerge/>
            <w:noWrap/>
            <w:hideMark/>
          </w:tcPr>
          <w:p w14:paraId="5E90B622" w14:textId="77777777" w:rsidR="007E4370" w:rsidRPr="000C3EAB" w:rsidRDefault="007E4370" w:rsidP="007E4370">
            <w:pPr>
              <w:bidi/>
              <w:spacing w:before="10" w:after="10"/>
              <w:jc w:val="left"/>
              <w:rPr>
                <w:b/>
                <w:bCs/>
                <w:color w:val="000000"/>
                <w:sz w:val="20"/>
                <w:lang w:eastAsia="en-CA"/>
              </w:rPr>
            </w:pPr>
          </w:p>
        </w:tc>
        <w:tc>
          <w:tcPr>
            <w:tcW w:w="795" w:type="dxa"/>
            <w:vMerge/>
            <w:noWrap/>
            <w:hideMark/>
          </w:tcPr>
          <w:p w14:paraId="70A81775" w14:textId="77777777" w:rsidR="007E4370" w:rsidRPr="000C3EAB" w:rsidRDefault="007E4370" w:rsidP="007E4370">
            <w:pPr>
              <w:bidi/>
              <w:spacing w:before="10" w:after="10"/>
              <w:jc w:val="left"/>
              <w:rPr>
                <w:b/>
                <w:bCs/>
                <w:color w:val="000000"/>
                <w:sz w:val="20"/>
                <w:lang w:eastAsia="en-CA"/>
              </w:rPr>
            </w:pPr>
          </w:p>
        </w:tc>
      </w:tr>
      <w:tr w:rsidR="007E4370" w:rsidRPr="000C3EAB" w14:paraId="16133BCC" w14:textId="77777777" w:rsidTr="00652597">
        <w:trPr>
          <w:trHeight w:val="623"/>
        </w:trPr>
        <w:tc>
          <w:tcPr>
            <w:tcW w:w="1358" w:type="dxa"/>
            <w:noWrap/>
            <w:hideMark/>
          </w:tcPr>
          <w:p w14:paraId="2FFA8FD1" w14:textId="568ABF5C" w:rsidR="007E4370" w:rsidRPr="000C3EAB" w:rsidRDefault="00CA3C44" w:rsidP="007E4370">
            <w:pPr>
              <w:bidi/>
              <w:spacing w:before="10" w:after="10"/>
              <w:jc w:val="left"/>
              <w:rPr>
                <w:color w:val="000000"/>
                <w:sz w:val="20"/>
                <w:lang w:eastAsia="en-CA"/>
              </w:rPr>
            </w:pPr>
            <w:r w:rsidRPr="000C3EAB">
              <w:rPr>
                <w:color w:val="000000"/>
                <w:sz w:val="20"/>
                <w:rtl/>
                <w:lang w:eastAsia="en-CA"/>
              </w:rPr>
              <w:t>الخدمة</w:t>
            </w:r>
          </w:p>
        </w:tc>
        <w:tc>
          <w:tcPr>
            <w:tcW w:w="3416" w:type="dxa"/>
            <w:noWrap/>
            <w:hideMark/>
          </w:tcPr>
          <w:p w14:paraId="3A6C182C" w14:textId="6B10D26D" w:rsidR="007E4370" w:rsidRPr="000C3EAB" w:rsidRDefault="00B4744C" w:rsidP="00087CA6">
            <w:pPr>
              <w:bidi/>
              <w:spacing w:before="10" w:after="10"/>
              <w:jc w:val="left"/>
              <w:rPr>
                <w:color w:val="000000" w:themeColor="text1"/>
                <w:sz w:val="20"/>
                <w:lang w:val="pt-BR" w:eastAsia="en-CA"/>
              </w:rPr>
            </w:pPr>
            <w:r w:rsidRPr="000C3EAB">
              <w:rPr>
                <w:color w:val="000000" w:themeColor="text1"/>
                <w:sz w:val="20"/>
                <w:lang w:val="pt-BR" w:eastAsia="en-CA"/>
              </w:rPr>
              <w:t>HFC</w:t>
            </w:r>
            <w:r w:rsidR="00087CA6" w:rsidRPr="000C3EAB">
              <w:rPr>
                <w:color w:val="000000" w:themeColor="text1"/>
                <w:sz w:val="20"/>
                <w:lang w:val="pt-BR" w:eastAsia="en-CA"/>
              </w:rPr>
              <w:t>-134a</w:t>
            </w:r>
            <w:r w:rsidR="007E1B85" w:rsidRPr="000C3EAB">
              <w:rPr>
                <w:rFonts w:hint="cs"/>
                <w:color w:val="000000" w:themeColor="text1"/>
                <w:sz w:val="20"/>
                <w:rtl/>
                <w:lang w:eastAsia="en-CA"/>
              </w:rPr>
              <w:t xml:space="preserve">، </w:t>
            </w:r>
            <w:r w:rsidR="00087CA6" w:rsidRPr="000C3EAB">
              <w:rPr>
                <w:rFonts w:hint="cs"/>
                <w:color w:val="000000" w:themeColor="text1"/>
                <w:sz w:val="20"/>
                <w:rtl/>
                <w:lang w:eastAsia="en-CA"/>
              </w:rPr>
              <w:t>و</w:t>
            </w:r>
            <w:r w:rsidR="007E1B85" w:rsidRPr="000C3EAB">
              <w:rPr>
                <w:color w:val="000000" w:themeColor="text1"/>
                <w:sz w:val="20"/>
                <w:lang w:val="pt-BR" w:eastAsia="en-CA"/>
              </w:rPr>
              <w:t>R-410A</w:t>
            </w:r>
            <w:r w:rsidR="007E1B85" w:rsidRPr="000C3EAB">
              <w:rPr>
                <w:rFonts w:hint="cs"/>
                <w:color w:val="000000" w:themeColor="text1"/>
                <w:sz w:val="20"/>
                <w:rtl/>
                <w:lang w:eastAsia="en-CA"/>
              </w:rPr>
              <w:t>،</w:t>
            </w:r>
            <w:r w:rsidR="00087CA6" w:rsidRPr="000C3EAB">
              <w:rPr>
                <w:rFonts w:hint="cs"/>
                <w:color w:val="000000" w:themeColor="text1"/>
                <w:sz w:val="20"/>
                <w:rtl/>
                <w:lang w:eastAsia="en-CA"/>
              </w:rPr>
              <w:t xml:space="preserve"> و</w:t>
            </w:r>
            <w:r w:rsidR="007E1B85" w:rsidRPr="000C3EAB">
              <w:rPr>
                <w:color w:val="000000" w:themeColor="text1"/>
                <w:sz w:val="20"/>
                <w:lang w:val="pt-BR" w:eastAsia="en-CA"/>
              </w:rPr>
              <w:t>R-404</w:t>
            </w:r>
            <w:r w:rsidR="00842023" w:rsidRPr="000C3EAB">
              <w:rPr>
                <w:color w:val="000000" w:themeColor="text1"/>
                <w:sz w:val="20"/>
                <w:lang w:val="pt-BR" w:eastAsia="en-CA"/>
              </w:rPr>
              <w:t>A</w:t>
            </w:r>
            <w:r w:rsidR="00842023" w:rsidRPr="000C3EAB">
              <w:rPr>
                <w:rFonts w:hint="cs"/>
                <w:color w:val="000000" w:themeColor="text1"/>
                <w:sz w:val="20"/>
                <w:rtl/>
                <w:lang w:eastAsia="en-CA"/>
              </w:rPr>
              <w:t xml:space="preserve">، </w:t>
            </w:r>
            <w:r w:rsidR="00087CA6" w:rsidRPr="000C3EAB">
              <w:rPr>
                <w:rFonts w:hint="cs"/>
                <w:color w:val="000000" w:themeColor="text1"/>
                <w:sz w:val="20"/>
                <w:rtl/>
                <w:lang w:eastAsia="en-CA"/>
              </w:rPr>
              <w:t>و</w:t>
            </w:r>
            <w:r w:rsidR="00842023" w:rsidRPr="000C3EAB">
              <w:rPr>
                <w:color w:val="000000" w:themeColor="text1"/>
                <w:sz w:val="20"/>
                <w:lang w:val="pt-BR" w:eastAsia="en-CA"/>
              </w:rPr>
              <w:t>R-507A</w:t>
            </w:r>
            <w:r w:rsidR="00842023" w:rsidRPr="000C3EAB">
              <w:rPr>
                <w:rFonts w:hint="cs"/>
                <w:color w:val="000000" w:themeColor="text1"/>
                <w:sz w:val="20"/>
                <w:rtl/>
                <w:lang w:eastAsia="en-CA"/>
              </w:rPr>
              <w:t xml:space="preserve">، </w:t>
            </w:r>
            <w:r w:rsidR="00087CA6" w:rsidRPr="000C3EAB">
              <w:rPr>
                <w:rFonts w:hint="cs"/>
                <w:color w:val="000000" w:themeColor="text1"/>
                <w:sz w:val="20"/>
                <w:rtl/>
                <w:lang w:eastAsia="en-CA"/>
              </w:rPr>
              <w:t>و</w:t>
            </w:r>
            <w:r w:rsidR="00842023" w:rsidRPr="000C3EAB">
              <w:rPr>
                <w:color w:val="000000" w:themeColor="text1"/>
                <w:sz w:val="20"/>
                <w:lang w:val="pt-BR" w:eastAsia="en-CA"/>
              </w:rPr>
              <w:t>R-407C</w:t>
            </w:r>
            <w:r w:rsidR="00842023" w:rsidRPr="000C3EAB">
              <w:rPr>
                <w:rFonts w:hint="cs"/>
                <w:color w:val="000000" w:themeColor="text1"/>
                <w:sz w:val="20"/>
                <w:rtl/>
                <w:lang w:eastAsia="en-CA"/>
              </w:rPr>
              <w:t xml:space="preserve">، </w:t>
            </w:r>
            <w:r w:rsidR="00087CA6" w:rsidRPr="000C3EAB">
              <w:rPr>
                <w:rFonts w:hint="cs"/>
                <w:color w:val="000000" w:themeColor="text1"/>
                <w:sz w:val="20"/>
                <w:rtl/>
                <w:lang w:eastAsia="en-CA"/>
              </w:rPr>
              <w:t>و</w:t>
            </w:r>
            <w:r w:rsidRPr="000C3EAB">
              <w:rPr>
                <w:color w:val="000000" w:themeColor="text1"/>
                <w:sz w:val="20"/>
                <w:lang w:val="pt-BR" w:eastAsia="en-CA"/>
              </w:rPr>
              <w:t>HFC</w:t>
            </w:r>
            <w:r w:rsidR="00087CA6" w:rsidRPr="000C3EAB">
              <w:rPr>
                <w:color w:val="000000" w:themeColor="text1"/>
                <w:sz w:val="20"/>
                <w:lang w:val="pt-BR" w:eastAsia="en-CA"/>
              </w:rPr>
              <w:t>-32</w:t>
            </w:r>
            <w:r w:rsidR="00842023" w:rsidRPr="000C3EAB">
              <w:rPr>
                <w:rFonts w:hint="cs"/>
                <w:color w:val="000000" w:themeColor="text1"/>
                <w:sz w:val="20"/>
                <w:rtl/>
                <w:lang w:val="pt-BR" w:eastAsia="en-CA"/>
              </w:rPr>
              <w:t xml:space="preserve">، </w:t>
            </w:r>
            <w:r w:rsidR="00087CA6" w:rsidRPr="000C3EAB">
              <w:rPr>
                <w:rFonts w:hint="cs"/>
                <w:color w:val="000000" w:themeColor="text1"/>
                <w:sz w:val="20"/>
                <w:rtl/>
                <w:lang w:val="pt-BR" w:eastAsia="en-CA"/>
              </w:rPr>
              <w:t>و</w:t>
            </w:r>
            <w:r w:rsidR="00842023" w:rsidRPr="000C3EAB">
              <w:rPr>
                <w:rFonts w:hint="cs"/>
                <w:color w:val="000000" w:themeColor="text1"/>
                <w:sz w:val="20"/>
                <w:lang w:val="pt-BR" w:eastAsia="en-CA"/>
              </w:rPr>
              <w:t>R</w:t>
            </w:r>
            <w:r w:rsidR="00842023" w:rsidRPr="000C3EAB">
              <w:rPr>
                <w:color w:val="000000" w:themeColor="text1"/>
                <w:sz w:val="20"/>
                <w:lang w:val="pt-BR" w:eastAsia="en-CA"/>
              </w:rPr>
              <w:t>-407A</w:t>
            </w:r>
            <w:r w:rsidR="00842023" w:rsidRPr="000C3EAB">
              <w:rPr>
                <w:rFonts w:hint="cs"/>
                <w:color w:val="000000" w:themeColor="text1"/>
                <w:sz w:val="20"/>
                <w:rtl/>
                <w:lang w:val="pt-BR" w:eastAsia="en-CA"/>
              </w:rPr>
              <w:t>،</w:t>
            </w:r>
            <w:r w:rsidR="00087CA6" w:rsidRPr="000C3EAB">
              <w:rPr>
                <w:rFonts w:hint="cs"/>
                <w:color w:val="000000" w:themeColor="text1"/>
                <w:sz w:val="20"/>
                <w:rtl/>
                <w:lang w:val="pt-BR" w:eastAsia="en-CA"/>
              </w:rPr>
              <w:t xml:space="preserve"> و</w:t>
            </w:r>
            <w:r w:rsidRPr="000C3EAB">
              <w:rPr>
                <w:color w:val="000000" w:themeColor="text1"/>
                <w:sz w:val="20"/>
                <w:lang w:val="pt-BR" w:eastAsia="en-CA"/>
              </w:rPr>
              <w:t>HFC</w:t>
            </w:r>
            <w:r w:rsidR="00087CA6" w:rsidRPr="000C3EAB">
              <w:rPr>
                <w:color w:val="000000" w:themeColor="text1"/>
                <w:sz w:val="20"/>
                <w:lang w:val="pt-BR" w:eastAsia="en-CA"/>
              </w:rPr>
              <w:noBreakHyphen/>
              <w:t>245fa</w:t>
            </w:r>
            <w:r w:rsidR="00842023" w:rsidRPr="000C3EAB">
              <w:rPr>
                <w:rFonts w:hint="cs"/>
                <w:color w:val="000000" w:themeColor="text1"/>
                <w:sz w:val="20"/>
                <w:rtl/>
                <w:lang w:val="pt-BR" w:eastAsia="en-CA"/>
              </w:rPr>
              <w:t>،</w:t>
            </w:r>
            <w:r w:rsidR="00652597" w:rsidRPr="000C3EAB">
              <w:rPr>
                <w:rFonts w:hint="cs"/>
                <w:color w:val="000000" w:themeColor="text1"/>
                <w:sz w:val="20"/>
                <w:rtl/>
                <w:lang w:val="pt-BR" w:eastAsia="en-CA"/>
              </w:rPr>
              <w:t xml:space="preserve"> و</w:t>
            </w:r>
            <w:r w:rsidRPr="000C3EAB">
              <w:rPr>
                <w:color w:val="000000" w:themeColor="text1"/>
                <w:sz w:val="19"/>
                <w:szCs w:val="19"/>
                <w:lang w:val="pt-BR" w:eastAsia="en-CA"/>
              </w:rPr>
              <w:t>HFC</w:t>
            </w:r>
            <w:r w:rsidR="00652597" w:rsidRPr="000C3EAB">
              <w:rPr>
                <w:color w:val="000000" w:themeColor="text1"/>
                <w:sz w:val="19"/>
                <w:szCs w:val="19"/>
                <w:lang w:val="pt-BR" w:eastAsia="en-CA"/>
              </w:rPr>
              <w:t>-236fa</w:t>
            </w:r>
            <w:r w:rsidR="00652597" w:rsidRPr="000C3EAB">
              <w:rPr>
                <w:rFonts w:hint="cs"/>
                <w:color w:val="000000" w:themeColor="text1"/>
                <w:sz w:val="19"/>
                <w:szCs w:val="19"/>
                <w:rtl/>
                <w:lang w:val="pt-BR" w:eastAsia="en-CA"/>
              </w:rPr>
              <w:t>،</w:t>
            </w:r>
            <w:r w:rsidR="00842023" w:rsidRPr="000C3EAB">
              <w:rPr>
                <w:rFonts w:hint="cs"/>
                <w:color w:val="000000" w:themeColor="text1"/>
                <w:sz w:val="20"/>
                <w:rtl/>
                <w:lang w:val="pt-BR" w:eastAsia="en-CA"/>
              </w:rPr>
              <w:t xml:space="preserve"> </w:t>
            </w:r>
            <w:r w:rsidR="00087CA6" w:rsidRPr="000C3EAB">
              <w:rPr>
                <w:rFonts w:hint="cs"/>
                <w:color w:val="000000" w:themeColor="text1"/>
                <w:sz w:val="20"/>
                <w:rtl/>
                <w:lang w:val="pt-BR" w:eastAsia="en-CA"/>
              </w:rPr>
              <w:t>و</w:t>
            </w:r>
            <w:r w:rsidR="00842023" w:rsidRPr="000C3EAB">
              <w:rPr>
                <w:color w:val="000000" w:themeColor="text1"/>
                <w:sz w:val="20"/>
                <w:lang w:val="pt-BR" w:eastAsia="en-CA"/>
              </w:rPr>
              <w:t>R-407F</w:t>
            </w:r>
            <w:r w:rsidR="00842023" w:rsidRPr="000C3EAB">
              <w:rPr>
                <w:rFonts w:hint="cs"/>
                <w:color w:val="000000" w:themeColor="text1"/>
                <w:sz w:val="20"/>
                <w:rtl/>
                <w:lang w:val="pt-BR" w:eastAsia="en-CA"/>
              </w:rPr>
              <w:t xml:space="preserve">، </w:t>
            </w:r>
            <w:r w:rsidR="00087CA6" w:rsidRPr="000C3EAB">
              <w:rPr>
                <w:rFonts w:hint="cs"/>
                <w:color w:val="000000" w:themeColor="text1"/>
                <w:sz w:val="20"/>
                <w:rtl/>
                <w:lang w:val="pt-BR" w:eastAsia="en-CA"/>
              </w:rPr>
              <w:t>و</w:t>
            </w:r>
            <w:r w:rsidR="00842023" w:rsidRPr="000C3EAB">
              <w:rPr>
                <w:color w:val="000000" w:themeColor="text1"/>
                <w:sz w:val="20"/>
                <w:lang w:val="pt-BR" w:eastAsia="en-CA"/>
              </w:rPr>
              <w:t>R</w:t>
            </w:r>
            <w:r w:rsidR="00842023" w:rsidRPr="000C3EAB">
              <w:rPr>
                <w:color w:val="000000" w:themeColor="text1"/>
                <w:sz w:val="20"/>
                <w:lang w:val="pt-BR" w:eastAsia="en-CA"/>
              </w:rPr>
              <w:noBreakHyphen/>
              <w:t>452A</w:t>
            </w:r>
          </w:p>
        </w:tc>
        <w:tc>
          <w:tcPr>
            <w:tcW w:w="850" w:type="dxa"/>
            <w:noWrap/>
            <w:hideMark/>
          </w:tcPr>
          <w:p w14:paraId="5FE82241" w14:textId="79745F28" w:rsidR="007E4370" w:rsidRPr="000C3EAB" w:rsidRDefault="007E4370" w:rsidP="004F7B6E">
            <w:pPr>
              <w:bidi/>
              <w:spacing w:before="10" w:after="10"/>
              <w:jc w:val="left"/>
              <w:rPr>
                <w:color w:val="000000" w:themeColor="text1"/>
                <w:sz w:val="20"/>
                <w:lang w:eastAsia="en-CA"/>
              </w:rPr>
            </w:pPr>
            <w:r w:rsidRPr="000C3EAB">
              <w:rPr>
                <w:color w:val="000000" w:themeColor="text1"/>
                <w:sz w:val="20"/>
                <w:lang w:eastAsia="en-CA"/>
              </w:rPr>
              <w:t>239</w:t>
            </w:r>
            <w:r w:rsidR="00805282" w:rsidRPr="000C3EAB">
              <w:rPr>
                <w:color w:val="000000" w:themeColor="text1"/>
                <w:sz w:val="20"/>
                <w:lang w:eastAsia="en-CA"/>
              </w:rPr>
              <w:t>.</w:t>
            </w:r>
            <w:r w:rsidRPr="000C3EAB">
              <w:rPr>
                <w:color w:val="000000" w:themeColor="text1"/>
                <w:sz w:val="20"/>
                <w:lang w:eastAsia="en-CA"/>
              </w:rPr>
              <w:t>41</w:t>
            </w:r>
          </w:p>
        </w:tc>
        <w:tc>
          <w:tcPr>
            <w:tcW w:w="1006" w:type="dxa"/>
            <w:noWrap/>
            <w:hideMark/>
          </w:tcPr>
          <w:p w14:paraId="67770262" w14:textId="77777777" w:rsidR="007E4370" w:rsidRPr="000C3EAB" w:rsidRDefault="007E4370" w:rsidP="004F7B6E">
            <w:pPr>
              <w:bidi/>
              <w:spacing w:before="10" w:after="10"/>
              <w:jc w:val="left"/>
              <w:rPr>
                <w:color w:val="000000" w:themeColor="text1"/>
                <w:sz w:val="20"/>
                <w:lang w:eastAsia="en-CA"/>
              </w:rPr>
            </w:pPr>
            <w:r w:rsidRPr="000C3EAB">
              <w:rPr>
                <w:color w:val="000000" w:themeColor="text1"/>
                <w:sz w:val="20"/>
                <w:lang w:eastAsia="en-CA"/>
              </w:rPr>
              <w:t>445,084</w:t>
            </w:r>
          </w:p>
        </w:tc>
        <w:tc>
          <w:tcPr>
            <w:tcW w:w="980" w:type="dxa"/>
            <w:noWrap/>
            <w:hideMark/>
          </w:tcPr>
          <w:p w14:paraId="5BA36395" w14:textId="77777777" w:rsidR="007E4370" w:rsidRPr="000C3EAB" w:rsidRDefault="007E4370" w:rsidP="004F7B6E">
            <w:pPr>
              <w:bidi/>
              <w:spacing w:before="10" w:after="10"/>
              <w:ind w:left="-57" w:right="-170"/>
              <w:jc w:val="left"/>
              <w:rPr>
                <w:color w:val="000000" w:themeColor="text1"/>
                <w:sz w:val="20"/>
                <w:lang w:eastAsia="en-CA"/>
              </w:rPr>
            </w:pPr>
            <w:r w:rsidRPr="000C3EAB">
              <w:rPr>
                <w:color w:val="000000" w:themeColor="text1"/>
                <w:sz w:val="20"/>
                <w:lang w:eastAsia="en-CA"/>
              </w:rPr>
              <w:t xml:space="preserve">1,220,966 </w:t>
            </w:r>
          </w:p>
        </w:tc>
        <w:tc>
          <w:tcPr>
            <w:tcW w:w="1038" w:type="dxa"/>
            <w:noWrap/>
            <w:hideMark/>
          </w:tcPr>
          <w:p w14:paraId="2630403E" w14:textId="6AE0140F" w:rsidR="007E4370" w:rsidRPr="000C3EAB" w:rsidRDefault="007E4370" w:rsidP="004F7B6E">
            <w:pPr>
              <w:bidi/>
              <w:spacing w:before="10" w:after="10"/>
              <w:jc w:val="left"/>
              <w:rPr>
                <w:color w:val="000000" w:themeColor="text1"/>
                <w:sz w:val="20"/>
                <w:lang w:eastAsia="en-CA"/>
              </w:rPr>
            </w:pPr>
            <w:r w:rsidRPr="000C3EAB">
              <w:rPr>
                <w:color w:val="000000" w:themeColor="text1"/>
                <w:sz w:val="20"/>
                <w:lang w:eastAsia="en-CA"/>
              </w:rPr>
              <w:t>5</w:t>
            </w:r>
            <w:r w:rsidR="00805282" w:rsidRPr="000C3EAB">
              <w:rPr>
                <w:color w:val="000000" w:themeColor="text1"/>
                <w:sz w:val="20"/>
                <w:lang w:eastAsia="en-CA"/>
              </w:rPr>
              <w:t>.</w:t>
            </w:r>
            <w:r w:rsidRPr="000C3EAB">
              <w:rPr>
                <w:color w:val="000000" w:themeColor="text1"/>
                <w:sz w:val="20"/>
                <w:lang w:eastAsia="en-CA"/>
              </w:rPr>
              <w:t>10</w:t>
            </w:r>
          </w:p>
        </w:tc>
        <w:tc>
          <w:tcPr>
            <w:tcW w:w="795" w:type="dxa"/>
            <w:noWrap/>
            <w:hideMark/>
          </w:tcPr>
          <w:p w14:paraId="514440B6" w14:textId="77777777" w:rsidR="00217DA6" w:rsidRPr="000C3EAB" w:rsidRDefault="00217DA6" w:rsidP="007E4370">
            <w:pPr>
              <w:bidi/>
              <w:spacing w:before="10" w:after="10"/>
              <w:jc w:val="left"/>
              <w:rPr>
                <w:color w:val="000000" w:themeColor="text1"/>
                <w:sz w:val="20"/>
                <w:rtl/>
                <w:lang w:eastAsia="en-CA"/>
              </w:rPr>
            </w:pPr>
            <w:r w:rsidRPr="000C3EAB">
              <w:rPr>
                <w:rFonts w:hint="cs"/>
                <w:color w:val="000000" w:themeColor="text1"/>
                <w:sz w:val="20"/>
                <w:rtl/>
                <w:lang w:eastAsia="en-CA"/>
              </w:rPr>
              <w:t>اليونيب/</w:t>
            </w:r>
          </w:p>
          <w:p w14:paraId="241D60B1" w14:textId="08376C59" w:rsidR="007E4370" w:rsidRPr="000C3EAB" w:rsidRDefault="00217DA6" w:rsidP="00217DA6">
            <w:pPr>
              <w:bidi/>
              <w:spacing w:before="10" w:after="10"/>
              <w:jc w:val="left"/>
              <w:rPr>
                <w:color w:val="000000" w:themeColor="text1"/>
                <w:sz w:val="20"/>
                <w:lang w:eastAsia="en-CA"/>
              </w:rPr>
            </w:pPr>
            <w:r w:rsidRPr="000C3EAB">
              <w:rPr>
                <w:rFonts w:hint="cs"/>
                <w:color w:val="000000" w:themeColor="text1"/>
                <w:sz w:val="20"/>
                <w:rtl/>
                <w:lang w:eastAsia="en-CA"/>
              </w:rPr>
              <w:t>اليونيدو</w:t>
            </w:r>
          </w:p>
        </w:tc>
      </w:tr>
      <w:tr w:rsidR="00217DA6" w:rsidRPr="000C3EAB" w14:paraId="67D4B5D0" w14:textId="77777777" w:rsidTr="00652597">
        <w:trPr>
          <w:trHeight w:val="248"/>
        </w:trPr>
        <w:tc>
          <w:tcPr>
            <w:tcW w:w="1358" w:type="dxa"/>
            <w:noWrap/>
          </w:tcPr>
          <w:p w14:paraId="7AE9BE3F" w14:textId="372070F9" w:rsidR="00217DA6" w:rsidRPr="000C3EAB" w:rsidRDefault="00217DA6" w:rsidP="00217DA6">
            <w:pPr>
              <w:bidi/>
              <w:spacing w:before="10" w:after="10"/>
              <w:jc w:val="left"/>
              <w:rPr>
                <w:color w:val="000000"/>
                <w:sz w:val="20"/>
                <w:lang w:eastAsia="en-CA"/>
              </w:rPr>
            </w:pPr>
            <w:r w:rsidRPr="000C3EAB">
              <w:rPr>
                <w:rtl/>
              </w:rPr>
              <w:t>التركيب والتجميع محليا</w:t>
            </w:r>
          </w:p>
        </w:tc>
        <w:tc>
          <w:tcPr>
            <w:tcW w:w="3416" w:type="dxa"/>
            <w:noWrap/>
          </w:tcPr>
          <w:p w14:paraId="1D0B709F" w14:textId="770F8B6F" w:rsidR="00217DA6" w:rsidRPr="000C3EAB" w:rsidRDefault="00217DA6" w:rsidP="00217DA6">
            <w:pPr>
              <w:bidi/>
              <w:spacing w:before="10" w:after="10"/>
              <w:jc w:val="left"/>
              <w:rPr>
                <w:color w:val="000000" w:themeColor="text1"/>
                <w:sz w:val="20"/>
                <w:lang w:eastAsia="en-CA"/>
              </w:rPr>
            </w:pPr>
            <w:r w:rsidRPr="000C3EAB">
              <w:rPr>
                <w:rFonts w:hint="cs"/>
                <w:color w:val="000000" w:themeColor="text1"/>
                <w:sz w:val="20"/>
                <w:rtl/>
                <w:lang w:eastAsia="en-CA"/>
              </w:rPr>
              <w:t>إزالة</w:t>
            </w:r>
            <w:r w:rsidR="00805282" w:rsidRPr="000C3EAB">
              <w:rPr>
                <w:color w:val="000000" w:themeColor="text1"/>
                <w:sz w:val="20"/>
                <w:rtl/>
                <w:lang w:eastAsia="en-CA"/>
              </w:rPr>
              <w:t>:</w:t>
            </w:r>
            <w:r w:rsidR="0083072C" w:rsidRPr="000C3EAB">
              <w:rPr>
                <w:rFonts w:hint="cs"/>
                <w:color w:val="000000" w:themeColor="text1"/>
                <w:sz w:val="20"/>
                <w:rtl/>
                <w:lang w:eastAsia="en-CA"/>
              </w:rPr>
              <w:t xml:space="preserve"> </w:t>
            </w:r>
            <w:r w:rsidR="00B4744C" w:rsidRPr="000C3EAB">
              <w:rPr>
                <w:color w:val="000000" w:themeColor="text1"/>
                <w:sz w:val="20"/>
                <w:lang w:eastAsia="en-CA"/>
              </w:rPr>
              <w:t>HFC</w:t>
            </w:r>
            <w:r w:rsidR="00087CA6" w:rsidRPr="000C3EAB">
              <w:rPr>
                <w:color w:val="000000" w:themeColor="text1"/>
                <w:sz w:val="20"/>
                <w:lang w:eastAsia="en-CA"/>
              </w:rPr>
              <w:t>-134a</w:t>
            </w:r>
            <w:r w:rsidR="007E1B85" w:rsidRPr="000C3EAB">
              <w:rPr>
                <w:rFonts w:hint="cs"/>
                <w:color w:val="000000" w:themeColor="text1"/>
                <w:sz w:val="20"/>
                <w:rtl/>
                <w:lang w:eastAsia="en-CA"/>
              </w:rPr>
              <w:t>،</w:t>
            </w:r>
            <w:r w:rsidR="00087CA6" w:rsidRPr="000C3EAB">
              <w:rPr>
                <w:rFonts w:hint="cs"/>
                <w:color w:val="000000" w:themeColor="text1"/>
                <w:sz w:val="20"/>
                <w:rtl/>
                <w:lang w:eastAsia="en-CA"/>
              </w:rPr>
              <w:t xml:space="preserve"> و</w:t>
            </w:r>
            <w:r w:rsidR="007E1B85" w:rsidRPr="000C3EAB">
              <w:rPr>
                <w:color w:val="000000" w:themeColor="text1"/>
                <w:sz w:val="20"/>
                <w:lang w:eastAsia="en-CA"/>
              </w:rPr>
              <w:t>R-410A</w:t>
            </w:r>
          </w:p>
        </w:tc>
        <w:tc>
          <w:tcPr>
            <w:tcW w:w="850" w:type="dxa"/>
            <w:noWrap/>
          </w:tcPr>
          <w:p w14:paraId="5AEC3CA2" w14:textId="741D04A6" w:rsidR="00217DA6" w:rsidRPr="000C3EAB" w:rsidRDefault="00217DA6" w:rsidP="004F7B6E">
            <w:pPr>
              <w:bidi/>
              <w:spacing w:before="10" w:after="10"/>
              <w:jc w:val="left"/>
              <w:rPr>
                <w:color w:val="000000" w:themeColor="text1"/>
                <w:sz w:val="20"/>
                <w:lang w:eastAsia="en-CA"/>
              </w:rPr>
            </w:pPr>
            <w:r w:rsidRPr="000C3EAB">
              <w:rPr>
                <w:color w:val="000000" w:themeColor="text1"/>
                <w:sz w:val="20"/>
                <w:lang w:eastAsia="en-CA"/>
              </w:rPr>
              <w:t>7</w:t>
            </w:r>
            <w:r w:rsidR="00805282" w:rsidRPr="000C3EAB">
              <w:rPr>
                <w:color w:val="000000" w:themeColor="text1"/>
                <w:sz w:val="20"/>
                <w:lang w:eastAsia="en-CA"/>
              </w:rPr>
              <w:t>.</w:t>
            </w:r>
            <w:r w:rsidRPr="000C3EAB">
              <w:rPr>
                <w:color w:val="000000" w:themeColor="text1"/>
                <w:sz w:val="20"/>
                <w:lang w:eastAsia="en-CA"/>
              </w:rPr>
              <w:t>99</w:t>
            </w:r>
          </w:p>
        </w:tc>
        <w:tc>
          <w:tcPr>
            <w:tcW w:w="1006" w:type="dxa"/>
            <w:noWrap/>
          </w:tcPr>
          <w:p w14:paraId="33DEE786" w14:textId="77777777" w:rsidR="00217DA6" w:rsidRPr="000C3EAB" w:rsidRDefault="00217DA6" w:rsidP="004F7B6E">
            <w:pPr>
              <w:bidi/>
              <w:spacing w:before="10" w:after="10"/>
              <w:jc w:val="left"/>
              <w:rPr>
                <w:color w:val="000000" w:themeColor="text1"/>
                <w:sz w:val="20"/>
                <w:lang w:eastAsia="en-CA"/>
              </w:rPr>
            </w:pPr>
            <w:r w:rsidRPr="000C3EAB">
              <w:rPr>
                <w:color w:val="000000" w:themeColor="text1"/>
                <w:sz w:val="20"/>
                <w:lang w:eastAsia="en-CA"/>
              </w:rPr>
              <w:t>16,278</w:t>
            </w:r>
          </w:p>
        </w:tc>
        <w:tc>
          <w:tcPr>
            <w:tcW w:w="980" w:type="dxa"/>
            <w:noWrap/>
          </w:tcPr>
          <w:p w14:paraId="0964BCE6" w14:textId="77777777" w:rsidR="00217DA6" w:rsidRPr="000C3EAB" w:rsidRDefault="00217DA6" w:rsidP="004F7B6E">
            <w:pPr>
              <w:bidi/>
              <w:spacing w:before="10" w:after="10"/>
              <w:jc w:val="left"/>
              <w:rPr>
                <w:color w:val="000000" w:themeColor="text1"/>
                <w:sz w:val="20"/>
                <w:lang w:eastAsia="en-CA"/>
              </w:rPr>
            </w:pPr>
            <w:r w:rsidRPr="000C3EAB">
              <w:rPr>
                <w:color w:val="000000" w:themeColor="text1"/>
                <w:sz w:val="20"/>
                <w:lang w:eastAsia="en-CA"/>
              </w:rPr>
              <w:t>60,693</w:t>
            </w:r>
          </w:p>
        </w:tc>
        <w:tc>
          <w:tcPr>
            <w:tcW w:w="1038" w:type="dxa"/>
            <w:noWrap/>
          </w:tcPr>
          <w:p w14:paraId="78AF8663" w14:textId="27E7C788" w:rsidR="00217DA6" w:rsidRPr="000C3EAB" w:rsidRDefault="00217DA6" w:rsidP="004F7B6E">
            <w:pPr>
              <w:bidi/>
              <w:spacing w:before="10" w:after="10"/>
              <w:jc w:val="left"/>
              <w:rPr>
                <w:color w:val="000000" w:themeColor="text1"/>
                <w:sz w:val="20"/>
                <w:lang w:eastAsia="en-CA"/>
              </w:rPr>
            </w:pPr>
            <w:r w:rsidRPr="000C3EAB">
              <w:rPr>
                <w:color w:val="000000" w:themeColor="text1"/>
                <w:sz w:val="20"/>
                <w:lang w:eastAsia="en-CA"/>
              </w:rPr>
              <w:t>7</w:t>
            </w:r>
            <w:r w:rsidR="00805282" w:rsidRPr="000C3EAB">
              <w:rPr>
                <w:color w:val="000000" w:themeColor="text1"/>
                <w:sz w:val="20"/>
                <w:lang w:eastAsia="en-CA"/>
              </w:rPr>
              <w:t>.</w:t>
            </w:r>
            <w:r w:rsidRPr="000C3EAB">
              <w:rPr>
                <w:color w:val="000000" w:themeColor="text1"/>
                <w:sz w:val="20"/>
                <w:lang w:eastAsia="en-CA"/>
              </w:rPr>
              <w:t>60</w:t>
            </w:r>
          </w:p>
        </w:tc>
        <w:tc>
          <w:tcPr>
            <w:tcW w:w="795" w:type="dxa"/>
            <w:noWrap/>
          </w:tcPr>
          <w:p w14:paraId="37CE609A" w14:textId="77777777" w:rsidR="00217DA6" w:rsidRPr="000C3EAB" w:rsidRDefault="00217DA6" w:rsidP="00217DA6">
            <w:pPr>
              <w:bidi/>
              <w:spacing w:before="10" w:after="10"/>
              <w:jc w:val="left"/>
              <w:rPr>
                <w:color w:val="000000" w:themeColor="text1"/>
                <w:sz w:val="20"/>
                <w:rtl/>
                <w:lang w:eastAsia="en-CA"/>
              </w:rPr>
            </w:pPr>
            <w:r w:rsidRPr="000C3EAB">
              <w:rPr>
                <w:rFonts w:hint="cs"/>
                <w:color w:val="000000" w:themeColor="text1"/>
                <w:sz w:val="20"/>
                <w:rtl/>
                <w:lang w:eastAsia="en-CA"/>
              </w:rPr>
              <w:t>اليونيب/</w:t>
            </w:r>
          </w:p>
          <w:p w14:paraId="00C38512" w14:textId="035CD402" w:rsidR="00217DA6" w:rsidRPr="000C3EAB" w:rsidRDefault="00217DA6" w:rsidP="00217DA6">
            <w:pPr>
              <w:bidi/>
              <w:spacing w:before="10" w:after="10"/>
              <w:jc w:val="left"/>
              <w:rPr>
                <w:color w:val="000000" w:themeColor="text1"/>
                <w:sz w:val="20"/>
                <w:lang w:eastAsia="en-CA"/>
              </w:rPr>
            </w:pPr>
            <w:r w:rsidRPr="000C3EAB">
              <w:rPr>
                <w:rFonts w:hint="cs"/>
                <w:color w:val="000000" w:themeColor="text1"/>
                <w:sz w:val="20"/>
                <w:rtl/>
                <w:lang w:eastAsia="en-CA"/>
              </w:rPr>
              <w:t>اليونيدو</w:t>
            </w:r>
          </w:p>
        </w:tc>
      </w:tr>
      <w:tr w:rsidR="00652597" w:rsidRPr="000C3EAB" w14:paraId="5B39B8CE" w14:textId="77777777" w:rsidTr="00652597">
        <w:trPr>
          <w:trHeight w:val="457"/>
        </w:trPr>
        <w:tc>
          <w:tcPr>
            <w:tcW w:w="1358" w:type="dxa"/>
            <w:noWrap/>
            <w:hideMark/>
          </w:tcPr>
          <w:p w14:paraId="664FE831" w14:textId="037A8F55" w:rsidR="00652597" w:rsidRPr="000C3EAB" w:rsidRDefault="00652597" w:rsidP="00652597">
            <w:pPr>
              <w:bidi/>
              <w:spacing w:before="10" w:after="10"/>
              <w:jc w:val="left"/>
              <w:rPr>
                <w:color w:val="000000"/>
                <w:sz w:val="20"/>
                <w:lang w:eastAsia="en-CA"/>
              </w:rPr>
            </w:pPr>
            <w:r w:rsidRPr="000C3EAB">
              <w:rPr>
                <w:rtl/>
              </w:rPr>
              <w:t>تنفيذ المشروع ومتابعته</w:t>
            </w:r>
          </w:p>
        </w:tc>
        <w:tc>
          <w:tcPr>
            <w:tcW w:w="3416" w:type="dxa"/>
            <w:noWrap/>
            <w:hideMark/>
          </w:tcPr>
          <w:p w14:paraId="228BA03B" w14:textId="0D7AC19E" w:rsidR="00652597" w:rsidRPr="000C3EAB" w:rsidRDefault="00652597" w:rsidP="00652597">
            <w:pPr>
              <w:bidi/>
              <w:spacing w:before="10" w:after="10"/>
              <w:jc w:val="left"/>
              <w:rPr>
                <w:color w:val="000000" w:themeColor="text1"/>
                <w:sz w:val="20"/>
                <w:lang w:eastAsia="en-CA"/>
              </w:rPr>
            </w:pPr>
            <w:r w:rsidRPr="000C3EAB">
              <w:rPr>
                <w:rFonts w:hint="cs"/>
                <w:color w:val="000000" w:themeColor="text1"/>
                <w:sz w:val="20"/>
                <w:rtl/>
                <w:lang w:eastAsia="en-CA"/>
              </w:rPr>
              <w:t>غير متوفر</w:t>
            </w:r>
          </w:p>
        </w:tc>
        <w:tc>
          <w:tcPr>
            <w:tcW w:w="850" w:type="dxa"/>
            <w:noWrap/>
            <w:hideMark/>
          </w:tcPr>
          <w:p w14:paraId="618EB7A5" w14:textId="4C1FC34C" w:rsidR="00652597" w:rsidRPr="000C3EAB" w:rsidRDefault="00652597" w:rsidP="00652597">
            <w:pPr>
              <w:bidi/>
              <w:spacing w:before="10" w:after="10"/>
              <w:jc w:val="right"/>
              <w:rPr>
                <w:color w:val="000000" w:themeColor="text1"/>
                <w:sz w:val="20"/>
                <w:lang w:eastAsia="en-CA"/>
              </w:rPr>
            </w:pPr>
            <w:r w:rsidRPr="000C3EAB">
              <w:rPr>
                <w:rFonts w:hint="cs"/>
                <w:color w:val="000000" w:themeColor="text1"/>
                <w:sz w:val="20"/>
                <w:rtl/>
                <w:lang w:eastAsia="en-CA"/>
              </w:rPr>
              <w:t>غير متوفر</w:t>
            </w:r>
          </w:p>
        </w:tc>
        <w:tc>
          <w:tcPr>
            <w:tcW w:w="1006" w:type="dxa"/>
            <w:noWrap/>
            <w:hideMark/>
          </w:tcPr>
          <w:p w14:paraId="3B282855" w14:textId="42935DEC" w:rsidR="00652597" w:rsidRPr="000C3EAB" w:rsidRDefault="00652597" w:rsidP="00652597">
            <w:pPr>
              <w:bidi/>
              <w:spacing w:before="10" w:after="10"/>
              <w:jc w:val="right"/>
              <w:rPr>
                <w:color w:val="000000" w:themeColor="text1"/>
                <w:sz w:val="20"/>
                <w:lang w:eastAsia="en-CA"/>
              </w:rPr>
            </w:pPr>
            <w:r w:rsidRPr="000C3EAB">
              <w:rPr>
                <w:rFonts w:hint="cs"/>
                <w:color w:val="000000" w:themeColor="text1"/>
                <w:sz w:val="20"/>
                <w:rtl/>
                <w:lang w:eastAsia="en-CA"/>
              </w:rPr>
              <w:t>غير متوفر</w:t>
            </w:r>
          </w:p>
        </w:tc>
        <w:tc>
          <w:tcPr>
            <w:tcW w:w="980" w:type="dxa"/>
            <w:noWrap/>
            <w:hideMark/>
          </w:tcPr>
          <w:p w14:paraId="0EA0143B" w14:textId="77777777" w:rsidR="00652597" w:rsidRPr="000C3EAB" w:rsidRDefault="00652597" w:rsidP="004F7B6E">
            <w:pPr>
              <w:bidi/>
              <w:spacing w:before="10" w:after="10"/>
              <w:ind w:left="-57" w:right="-170"/>
              <w:jc w:val="left"/>
              <w:rPr>
                <w:color w:val="000000" w:themeColor="text1"/>
                <w:sz w:val="20"/>
                <w:lang w:eastAsia="en-CA"/>
              </w:rPr>
            </w:pPr>
            <w:r w:rsidRPr="000C3EAB">
              <w:rPr>
                <w:color w:val="000000" w:themeColor="text1"/>
                <w:sz w:val="20"/>
                <w:lang w:eastAsia="en-CA"/>
              </w:rPr>
              <w:t xml:space="preserve">128,160 </w:t>
            </w:r>
          </w:p>
        </w:tc>
        <w:tc>
          <w:tcPr>
            <w:tcW w:w="1038" w:type="dxa"/>
            <w:noWrap/>
            <w:hideMark/>
          </w:tcPr>
          <w:p w14:paraId="2E34DC9F" w14:textId="513231DB" w:rsidR="00652597" w:rsidRPr="000C3EAB" w:rsidRDefault="00652597" w:rsidP="00652597">
            <w:pPr>
              <w:bidi/>
              <w:spacing w:before="10" w:after="10"/>
              <w:ind w:right="21"/>
              <w:jc w:val="right"/>
              <w:rPr>
                <w:color w:val="000000" w:themeColor="text1"/>
                <w:sz w:val="20"/>
                <w:lang w:eastAsia="en-CA"/>
              </w:rPr>
            </w:pPr>
            <w:r w:rsidRPr="000C3EAB">
              <w:rPr>
                <w:rFonts w:hint="cs"/>
                <w:color w:val="000000" w:themeColor="text1"/>
                <w:sz w:val="20"/>
                <w:rtl/>
                <w:lang w:eastAsia="en-CA"/>
              </w:rPr>
              <w:t>غير متوفر</w:t>
            </w:r>
          </w:p>
        </w:tc>
        <w:tc>
          <w:tcPr>
            <w:tcW w:w="795" w:type="dxa"/>
            <w:noWrap/>
            <w:hideMark/>
          </w:tcPr>
          <w:p w14:paraId="3D009AA6" w14:textId="5F7A5C7D" w:rsidR="00652597" w:rsidRPr="000C3EAB" w:rsidRDefault="00652597" w:rsidP="00652597">
            <w:pPr>
              <w:bidi/>
              <w:spacing w:before="10" w:after="10"/>
              <w:jc w:val="left"/>
              <w:rPr>
                <w:color w:val="000000" w:themeColor="text1"/>
                <w:sz w:val="20"/>
                <w:lang w:eastAsia="en-CA"/>
              </w:rPr>
            </w:pPr>
            <w:r w:rsidRPr="000C3EAB">
              <w:rPr>
                <w:rFonts w:hint="cs"/>
                <w:color w:val="000000" w:themeColor="text1"/>
                <w:sz w:val="20"/>
                <w:rtl/>
                <w:lang w:eastAsia="en-CA"/>
              </w:rPr>
              <w:t>اليونيب</w:t>
            </w:r>
          </w:p>
        </w:tc>
      </w:tr>
      <w:tr w:rsidR="007E4370" w:rsidRPr="000C3EAB" w14:paraId="2036998B" w14:textId="77777777" w:rsidTr="00652597">
        <w:trPr>
          <w:trHeight w:val="275"/>
        </w:trPr>
        <w:tc>
          <w:tcPr>
            <w:tcW w:w="4774" w:type="dxa"/>
            <w:gridSpan w:val="2"/>
            <w:noWrap/>
            <w:vAlign w:val="center"/>
            <w:hideMark/>
          </w:tcPr>
          <w:p w14:paraId="5073A342" w14:textId="23528624" w:rsidR="007E4370" w:rsidRPr="000C3EAB" w:rsidRDefault="00217DA6" w:rsidP="007E4370">
            <w:pPr>
              <w:bidi/>
              <w:spacing w:before="10" w:after="10"/>
              <w:jc w:val="left"/>
              <w:rPr>
                <w:b/>
                <w:bCs/>
                <w:color w:val="000000" w:themeColor="text1"/>
                <w:sz w:val="20"/>
                <w:lang w:eastAsia="en-CA"/>
              </w:rPr>
            </w:pPr>
            <w:r w:rsidRPr="000C3EAB">
              <w:rPr>
                <w:rFonts w:hint="cs"/>
                <w:b/>
                <w:bCs/>
                <w:color w:val="000000" w:themeColor="text1"/>
                <w:sz w:val="20"/>
                <w:rtl/>
                <w:lang w:eastAsia="en-CA"/>
              </w:rPr>
              <w:t>المجموع</w:t>
            </w:r>
          </w:p>
        </w:tc>
        <w:tc>
          <w:tcPr>
            <w:tcW w:w="850" w:type="dxa"/>
            <w:noWrap/>
            <w:vAlign w:val="center"/>
            <w:hideMark/>
          </w:tcPr>
          <w:p w14:paraId="7F4AEE71" w14:textId="4F979EA8" w:rsidR="007E4370" w:rsidRPr="000C3EAB" w:rsidRDefault="007E4370" w:rsidP="004F7B6E">
            <w:pPr>
              <w:bidi/>
              <w:spacing w:before="10" w:after="10"/>
              <w:jc w:val="left"/>
              <w:rPr>
                <w:b/>
                <w:bCs/>
                <w:color w:val="000000" w:themeColor="text1"/>
                <w:sz w:val="20"/>
              </w:rPr>
            </w:pPr>
            <w:r w:rsidRPr="000C3EAB">
              <w:rPr>
                <w:b/>
                <w:bCs/>
                <w:color w:val="000000" w:themeColor="text1"/>
                <w:sz w:val="20"/>
              </w:rPr>
              <w:t>247</w:t>
            </w:r>
            <w:r w:rsidR="00805282" w:rsidRPr="000C3EAB">
              <w:rPr>
                <w:b/>
                <w:bCs/>
                <w:color w:val="000000" w:themeColor="text1"/>
                <w:sz w:val="20"/>
              </w:rPr>
              <w:t>.</w:t>
            </w:r>
            <w:r w:rsidRPr="000C3EAB">
              <w:rPr>
                <w:b/>
                <w:bCs/>
                <w:color w:val="000000" w:themeColor="text1"/>
                <w:sz w:val="20"/>
              </w:rPr>
              <w:t>40</w:t>
            </w:r>
          </w:p>
        </w:tc>
        <w:tc>
          <w:tcPr>
            <w:tcW w:w="1006" w:type="dxa"/>
            <w:vAlign w:val="center"/>
          </w:tcPr>
          <w:p w14:paraId="78AA7296" w14:textId="77777777" w:rsidR="007E4370" w:rsidRPr="000C3EAB" w:rsidRDefault="007E4370" w:rsidP="004F7B6E">
            <w:pPr>
              <w:bidi/>
              <w:spacing w:before="10" w:after="10"/>
              <w:jc w:val="left"/>
              <w:rPr>
                <w:b/>
                <w:bCs/>
                <w:color w:val="000000" w:themeColor="text1"/>
                <w:sz w:val="20"/>
              </w:rPr>
            </w:pPr>
            <w:r w:rsidRPr="000C3EAB">
              <w:rPr>
                <w:b/>
                <w:bCs/>
                <w:color w:val="000000" w:themeColor="text1"/>
                <w:sz w:val="20"/>
              </w:rPr>
              <w:t>461,362</w:t>
            </w:r>
          </w:p>
        </w:tc>
        <w:tc>
          <w:tcPr>
            <w:tcW w:w="980" w:type="dxa"/>
            <w:vAlign w:val="center"/>
          </w:tcPr>
          <w:p w14:paraId="3DFAE957" w14:textId="77777777" w:rsidR="007E4370" w:rsidRPr="000C3EAB" w:rsidRDefault="007E4370" w:rsidP="004F7B6E">
            <w:pPr>
              <w:bidi/>
              <w:spacing w:before="10" w:after="10"/>
              <w:jc w:val="left"/>
              <w:rPr>
                <w:b/>
                <w:bCs/>
                <w:color w:val="000000" w:themeColor="text1"/>
                <w:sz w:val="20"/>
                <w:lang w:eastAsia="en-CA"/>
              </w:rPr>
            </w:pPr>
            <w:r w:rsidRPr="000C3EAB">
              <w:rPr>
                <w:b/>
                <w:bCs/>
                <w:color w:val="000000" w:themeColor="text1"/>
                <w:sz w:val="20"/>
                <w:lang w:eastAsia="en-CA"/>
              </w:rPr>
              <w:t>1,409,819</w:t>
            </w:r>
          </w:p>
        </w:tc>
        <w:tc>
          <w:tcPr>
            <w:tcW w:w="1038" w:type="dxa"/>
            <w:noWrap/>
            <w:vAlign w:val="center"/>
            <w:hideMark/>
          </w:tcPr>
          <w:p w14:paraId="5DD68A64" w14:textId="6AD603BB" w:rsidR="007E4370" w:rsidRPr="000C3EAB" w:rsidRDefault="007E4370" w:rsidP="004F7B6E">
            <w:pPr>
              <w:bidi/>
              <w:spacing w:before="10" w:after="10"/>
              <w:jc w:val="left"/>
              <w:rPr>
                <w:b/>
                <w:bCs/>
                <w:color w:val="000000" w:themeColor="text1"/>
                <w:sz w:val="20"/>
                <w:lang w:eastAsia="en-CA"/>
              </w:rPr>
            </w:pPr>
            <w:r w:rsidRPr="000C3EAB">
              <w:rPr>
                <w:b/>
                <w:bCs/>
                <w:color w:val="000000" w:themeColor="text1"/>
                <w:sz w:val="20"/>
                <w:lang w:eastAsia="en-CA"/>
              </w:rPr>
              <w:t>5</w:t>
            </w:r>
            <w:r w:rsidR="00805282" w:rsidRPr="000C3EAB">
              <w:rPr>
                <w:b/>
                <w:bCs/>
                <w:color w:val="000000" w:themeColor="text1"/>
                <w:sz w:val="20"/>
                <w:lang w:eastAsia="en-CA"/>
              </w:rPr>
              <w:t>.</w:t>
            </w:r>
            <w:r w:rsidRPr="000C3EAB">
              <w:rPr>
                <w:b/>
                <w:bCs/>
                <w:color w:val="000000" w:themeColor="text1"/>
                <w:sz w:val="20"/>
                <w:lang w:eastAsia="en-CA"/>
              </w:rPr>
              <w:t>70</w:t>
            </w:r>
          </w:p>
        </w:tc>
        <w:tc>
          <w:tcPr>
            <w:tcW w:w="795" w:type="dxa"/>
            <w:noWrap/>
            <w:vAlign w:val="center"/>
            <w:hideMark/>
          </w:tcPr>
          <w:p w14:paraId="0A880BBA" w14:textId="77777777" w:rsidR="007E4370" w:rsidRPr="000C3EAB" w:rsidRDefault="007E4370" w:rsidP="007E4370">
            <w:pPr>
              <w:bidi/>
              <w:spacing w:before="10" w:after="10"/>
              <w:jc w:val="left"/>
              <w:rPr>
                <w:b/>
                <w:bCs/>
                <w:color w:val="000000" w:themeColor="text1"/>
                <w:sz w:val="20"/>
                <w:lang w:eastAsia="en-CA"/>
              </w:rPr>
            </w:pPr>
            <w:r w:rsidRPr="000C3EAB">
              <w:rPr>
                <w:b/>
                <w:bCs/>
                <w:color w:val="000000" w:themeColor="text1"/>
                <w:sz w:val="20"/>
                <w:lang w:eastAsia="en-CA"/>
              </w:rPr>
              <w:t>-</w:t>
            </w:r>
          </w:p>
        </w:tc>
      </w:tr>
    </w:tbl>
    <w:p w14:paraId="2A93F808" w14:textId="77777777" w:rsidR="004166AD" w:rsidRPr="000C3EAB" w:rsidRDefault="004166AD" w:rsidP="007E4370">
      <w:pPr>
        <w:pStyle w:val="ListParagraph"/>
        <w:bidi/>
        <w:spacing w:before="240" w:after="240"/>
        <w:ind w:left="0"/>
        <w:contextualSpacing w:val="0"/>
        <w:outlineLvl w:val="0"/>
        <w:rPr>
          <w:b/>
          <w:sz w:val="26"/>
          <w:szCs w:val="26"/>
          <w:u w:val="single"/>
          <w:rtl/>
        </w:rPr>
      </w:pPr>
      <w:r w:rsidRPr="000C3EAB">
        <w:rPr>
          <w:b/>
          <w:sz w:val="26"/>
          <w:szCs w:val="26"/>
          <w:u w:val="single"/>
          <w:rtl/>
        </w:rPr>
        <w:lastRenderedPageBreak/>
        <w:t>خطة تنفيذ الشريحة الأولى</w:t>
      </w:r>
    </w:p>
    <w:p w14:paraId="74485E45" w14:textId="77777777" w:rsidR="00B469E9" w:rsidRPr="00B469E9" w:rsidRDefault="00E26D4E" w:rsidP="00652597">
      <w:pPr>
        <w:pStyle w:val="ListParagraph"/>
        <w:numPr>
          <w:ilvl w:val="0"/>
          <w:numId w:val="28"/>
        </w:numPr>
        <w:bidi/>
        <w:spacing w:before="240" w:after="240"/>
        <w:ind w:left="0" w:firstLine="0"/>
        <w:contextualSpacing w:val="0"/>
        <w:outlineLvl w:val="0"/>
        <w:rPr>
          <w:bCs/>
          <w:sz w:val="26"/>
          <w:szCs w:val="26"/>
        </w:rPr>
      </w:pPr>
      <w:r w:rsidRPr="000C3EAB">
        <w:rPr>
          <w:rFonts w:hint="cs"/>
          <w:b/>
          <w:sz w:val="26"/>
          <w:szCs w:val="26"/>
          <w:rtl/>
        </w:rPr>
        <w:t>قُدمت</w:t>
      </w:r>
      <w:r w:rsidR="004166AD" w:rsidRPr="000C3EAB">
        <w:rPr>
          <w:b/>
          <w:sz w:val="26"/>
          <w:szCs w:val="26"/>
          <w:rtl/>
        </w:rPr>
        <w:t xml:space="preserve"> شريحة </w:t>
      </w:r>
      <w:r w:rsidRPr="000C3EAB">
        <w:rPr>
          <w:rFonts w:hint="cs"/>
          <w:b/>
          <w:sz w:val="26"/>
          <w:szCs w:val="26"/>
          <w:rtl/>
        </w:rPr>
        <w:t>ال</w:t>
      </w:r>
      <w:r w:rsidRPr="000C3EAB">
        <w:rPr>
          <w:b/>
          <w:sz w:val="26"/>
          <w:szCs w:val="26"/>
          <w:rtl/>
        </w:rPr>
        <w:t xml:space="preserve">تمويل </w:t>
      </w:r>
      <w:r w:rsidR="004166AD" w:rsidRPr="000C3EAB">
        <w:rPr>
          <w:b/>
          <w:sz w:val="26"/>
          <w:szCs w:val="26"/>
          <w:rtl/>
        </w:rPr>
        <w:t xml:space="preserve">الأولى من المرحلة الأولى من </w:t>
      </w:r>
      <w:r w:rsidR="0021405D" w:rsidRPr="000C3EAB">
        <w:rPr>
          <w:rFonts w:hint="cs"/>
          <w:b/>
          <w:sz w:val="26"/>
          <w:szCs w:val="26"/>
          <w:rtl/>
        </w:rPr>
        <w:t>خطة التنفيذ بموجب تعديل كيغالي</w:t>
      </w:r>
      <w:r w:rsidR="004166AD" w:rsidRPr="000C3EAB">
        <w:rPr>
          <w:b/>
          <w:sz w:val="26"/>
          <w:szCs w:val="26"/>
          <w:rtl/>
        </w:rPr>
        <w:t xml:space="preserve"> بمبلغ إجمالي قدره 674,230 دولارا أمريكيا، كما هو موضح في الجدول 10 أعلاه، لتنفيذها بين يوليو</w:t>
      </w:r>
      <w:r w:rsidR="004166AD" w:rsidRPr="000C3EAB">
        <w:rPr>
          <w:rFonts w:hint="cs"/>
          <w:b/>
          <w:sz w:val="26"/>
          <w:szCs w:val="26"/>
          <w:rtl/>
        </w:rPr>
        <w:t>/تموز</w:t>
      </w:r>
      <w:r w:rsidR="004166AD" w:rsidRPr="000C3EAB">
        <w:rPr>
          <w:b/>
          <w:sz w:val="26"/>
          <w:szCs w:val="26"/>
          <w:rtl/>
        </w:rPr>
        <w:t xml:space="preserve"> 2026 وديسمبر</w:t>
      </w:r>
      <w:r w:rsidR="004166AD" w:rsidRPr="000C3EAB">
        <w:rPr>
          <w:rFonts w:hint="cs"/>
          <w:b/>
          <w:sz w:val="26"/>
          <w:szCs w:val="26"/>
          <w:rtl/>
        </w:rPr>
        <w:t>/كانون الأول</w:t>
      </w:r>
      <w:r w:rsidR="004166AD" w:rsidRPr="000C3EAB">
        <w:rPr>
          <w:b/>
          <w:sz w:val="26"/>
          <w:szCs w:val="26"/>
          <w:rtl/>
        </w:rPr>
        <w:t xml:space="preserve"> 2029</w:t>
      </w:r>
      <w:r w:rsidR="00805282" w:rsidRPr="000C3EAB">
        <w:rPr>
          <w:b/>
          <w:sz w:val="26"/>
          <w:szCs w:val="26"/>
          <w:rtl/>
        </w:rPr>
        <w:t>.</w:t>
      </w:r>
      <w:r w:rsidR="004166AD" w:rsidRPr="000C3EAB">
        <w:rPr>
          <w:b/>
          <w:sz w:val="26"/>
          <w:szCs w:val="26"/>
          <w:rtl/>
        </w:rPr>
        <w:t xml:space="preserve"> وترد معلومات مفصلة عن الأنشطة التي سيتم تنفيذها في إطار الشريحة الأولى، بما في ذلك التعديلات ومستوى الأموال المتفق عليها، في الفقرة 55 أدناه</w:t>
      </w:r>
      <w:r w:rsidR="00805282" w:rsidRPr="000C3EAB">
        <w:rPr>
          <w:b/>
          <w:sz w:val="26"/>
          <w:szCs w:val="26"/>
          <w:rtl/>
        </w:rPr>
        <w:t>.</w:t>
      </w:r>
    </w:p>
    <w:p w14:paraId="3A021788" w14:textId="77777777" w:rsidR="00B469E9" w:rsidRDefault="00B469E9" w:rsidP="004166AD">
      <w:pPr>
        <w:pStyle w:val="ListParagraph"/>
        <w:bidi/>
        <w:spacing w:before="240" w:after="240"/>
        <w:ind w:left="0"/>
        <w:contextualSpacing w:val="0"/>
        <w:jc w:val="center"/>
        <w:outlineLvl w:val="0"/>
        <w:rPr>
          <w:bCs/>
          <w:sz w:val="26"/>
          <w:szCs w:val="26"/>
        </w:rPr>
      </w:pPr>
    </w:p>
    <w:p w14:paraId="2C9A0576" w14:textId="602D0412" w:rsidR="004166AD" w:rsidRPr="000C3EAB" w:rsidRDefault="004166AD" w:rsidP="00B469E9">
      <w:pPr>
        <w:pStyle w:val="ListParagraph"/>
        <w:bidi/>
        <w:spacing w:before="240" w:after="240"/>
        <w:ind w:left="0"/>
        <w:contextualSpacing w:val="0"/>
        <w:jc w:val="center"/>
        <w:outlineLvl w:val="0"/>
        <w:rPr>
          <w:bCs/>
          <w:sz w:val="26"/>
          <w:szCs w:val="26"/>
          <w:rtl/>
        </w:rPr>
      </w:pPr>
      <w:r w:rsidRPr="000C3EAB">
        <w:rPr>
          <w:bCs/>
          <w:sz w:val="26"/>
          <w:szCs w:val="26"/>
          <w:rtl/>
        </w:rPr>
        <w:t>تعليقات ال</w:t>
      </w:r>
      <w:r w:rsidR="00764EC1" w:rsidRPr="000C3EAB">
        <w:rPr>
          <w:bCs/>
          <w:sz w:val="26"/>
          <w:szCs w:val="26"/>
          <w:rtl/>
        </w:rPr>
        <w:t>أمانة</w:t>
      </w:r>
      <w:r w:rsidR="00E26D4E" w:rsidRPr="000C3EAB">
        <w:rPr>
          <w:rFonts w:hint="cs"/>
          <w:bCs/>
          <w:sz w:val="26"/>
          <w:szCs w:val="26"/>
          <w:rtl/>
        </w:rPr>
        <w:t xml:space="preserve"> وتوصيتها</w:t>
      </w:r>
    </w:p>
    <w:p w14:paraId="05EE43B1" w14:textId="0E5D8069" w:rsidR="005614B2" w:rsidRPr="000C3EAB" w:rsidRDefault="004166AD" w:rsidP="005614B2">
      <w:pPr>
        <w:keepNext/>
        <w:bidi/>
        <w:spacing w:after="240"/>
        <w:outlineLvl w:val="1"/>
        <w:rPr>
          <w:bCs/>
          <w:sz w:val="26"/>
          <w:szCs w:val="26"/>
          <w:rtl/>
          <w:lang w:bidi="ar-SA"/>
        </w:rPr>
      </w:pPr>
      <w:r w:rsidRPr="000C3EAB">
        <w:rPr>
          <w:rFonts w:hint="cs"/>
          <w:b/>
          <w:bCs/>
          <w:sz w:val="26"/>
          <w:szCs w:val="26"/>
          <w:rtl/>
        </w:rPr>
        <w:t>خامسا</w:t>
      </w:r>
      <w:r w:rsidR="00805282" w:rsidRPr="000C3EAB">
        <w:rPr>
          <w:rFonts w:hint="cs"/>
          <w:b/>
          <w:bCs/>
          <w:sz w:val="26"/>
          <w:szCs w:val="26"/>
          <w:rtl/>
        </w:rPr>
        <w:t>.</w:t>
      </w:r>
      <w:r w:rsidRPr="000C3EAB">
        <w:rPr>
          <w:b/>
          <w:bCs/>
          <w:sz w:val="26"/>
          <w:szCs w:val="26"/>
          <w:rtl/>
        </w:rPr>
        <w:tab/>
      </w:r>
      <w:r w:rsidR="005614B2" w:rsidRPr="000C3EAB">
        <w:rPr>
          <w:b/>
          <w:bCs/>
          <w:sz w:val="26"/>
          <w:szCs w:val="26"/>
          <w:rtl/>
        </w:rPr>
        <w:tab/>
      </w:r>
      <w:r w:rsidRPr="000C3EAB">
        <w:rPr>
          <w:b/>
          <w:bCs/>
          <w:sz w:val="26"/>
          <w:szCs w:val="26"/>
          <w:rtl/>
        </w:rPr>
        <w:t>التعليقات</w:t>
      </w:r>
      <w:r w:rsidRPr="000C3EAB">
        <w:rPr>
          <w:bCs/>
          <w:sz w:val="26"/>
          <w:szCs w:val="26"/>
          <w:rtl/>
          <w:lang w:bidi="ar-SA"/>
        </w:rPr>
        <w:t xml:space="preserve"> </w:t>
      </w:r>
    </w:p>
    <w:p w14:paraId="6BCA57DA" w14:textId="45D69E93" w:rsidR="005614B2" w:rsidRPr="000C3EAB" w:rsidRDefault="005614B2" w:rsidP="005614B2">
      <w:pPr>
        <w:keepNext/>
        <w:bidi/>
        <w:spacing w:after="240"/>
        <w:outlineLvl w:val="1"/>
        <w:rPr>
          <w:b/>
          <w:sz w:val="26"/>
          <w:szCs w:val="26"/>
          <w:u w:val="single"/>
          <w:rtl/>
        </w:rPr>
      </w:pPr>
      <w:r w:rsidRPr="000C3EAB">
        <w:rPr>
          <w:b/>
          <w:sz w:val="26"/>
          <w:szCs w:val="26"/>
          <w:u w:val="single"/>
          <w:rtl/>
        </w:rPr>
        <w:t xml:space="preserve">استهلاك </w:t>
      </w:r>
      <w:r w:rsidRPr="000C3EAB">
        <w:rPr>
          <w:rFonts w:hint="cs"/>
          <w:b/>
          <w:sz w:val="26"/>
          <w:szCs w:val="26"/>
          <w:u w:val="single"/>
          <w:rtl/>
        </w:rPr>
        <w:t>ا</w:t>
      </w:r>
      <w:r w:rsidR="00764EC1" w:rsidRPr="000C3EAB">
        <w:rPr>
          <w:rFonts w:hint="cs"/>
          <w:b/>
          <w:sz w:val="26"/>
          <w:szCs w:val="26"/>
          <w:u w:val="single"/>
          <w:rtl/>
        </w:rPr>
        <w:t>لمواد الهيدروفلوروكربونية</w:t>
      </w:r>
    </w:p>
    <w:p w14:paraId="291FF9D0" w14:textId="215AA7D0" w:rsidR="005614B2" w:rsidRPr="000C3EAB" w:rsidRDefault="005614B2" w:rsidP="00E26D4E">
      <w:pPr>
        <w:pStyle w:val="ListParagraph"/>
        <w:numPr>
          <w:ilvl w:val="0"/>
          <w:numId w:val="28"/>
        </w:numPr>
        <w:bidi/>
        <w:spacing w:before="240" w:after="240"/>
        <w:ind w:left="0" w:firstLine="0"/>
        <w:contextualSpacing w:val="0"/>
        <w:outlineLvl w:val="0"/>
        <w:rPr>
          <w:b/>
          <w:sz w:val="26"/>
          <w:szCs w:val="26"/>
        </w:rPr>
      </w:pPr>
      <w:r w:rsidRPr="000C3EAB">
        <w:rPr>
          <w:b/>
          <w:sz w:val="26"/>
          <w:szCs w:val="26"/>
          <w:rtl/>
          <w:lang w:bidi="ar-DZ"/>
        </w:rPr>
        <w:t xml:space="preserve">على الرغم </w:t>
      </w:r>
      <w:r w:rsidRPr="000C3EAB">
        <w:rPr>
          <w:b/>
          <w:sz w:val="26"/>
          <w:szCs w:val="26"/>
          <w:rtl/>
        </w:rPr>
        <w:t>من</w:t>
      </w:r>
      <w:r w:rsidRPr="000C3EAB">
        <w:rPr>
          <w:b/>
          <w:sz w:val="26"/>
          <w:szCs w:val="26"/>
          <w:rtl/>
          <w:lang w:bidi="ar-DZ"/>
        </w:rPr>
        <w:t xml:space="preserve"> أن مسح </w:t>
      </w:r>
      <w:r w:rsidR="0021405D" w:rsidRPr="000C3EAB">
        <w:rPr>
          <w:rFonts w:hint="cs"/>
          <w:b/>
          <w:sz w:val="26"/>
          <w:szCs w:val="26"/>
          <w:rtl/>
        </w:rPr>
        <w:t>خطة التنفيذ بموجب تعديل كيغالي</w:t>
      </w:r>
      <w:r w:rsidRPr="000C3EAB">
        <w:rPr>
          <w:b/>
          <w:sz w:val="26"/>
          <w:szCs w:val="26"/>
          <w:rtl/>
        </w:rPr>
        <w:t xml:space="preserve"> </w:t>
      </w:r>
      <w:r w:rsidRPr="000C3EAB">
        <w:rPr>
          <w:b/>
          <w:sz w:val="26"/>
          <w:szCs w:val="26"/>
          <w:rtl/>
          <w:lang w:bidi="ar-DZ"/>
        </w:rPr>
        <w:t xml:space="preserve">جمع بعض المعلومات عن قطاع التصنيع، إلا أنه لم يتمكن من جمع بيانات تفصيلية عن </w:t>
      </w:r>
      <w:r w:rsidR="00FE6781" w:rsidRPr="000C3EAB">
        <w:rPr>
          <w:rFonts w:hint="cs"/>
          <w:b/>
          <w:sz w:val="26"/>
          <w:szCs w:val="26"/>
          <w:rtl/>
          <w:lang w:bidi="ar-DZ"/>
        </w:rPr>
        <w:t>ال</w:t>
      </w:r>
      <w:r w:rsidRPr="000C3EAB">
        <w:rPr>
          <w:b/>
          <w:sz w:val="26"/>
          <w:szCs w:val="26"/>
          <w:rtl/>
          <w:lang w:bidi="ar-DZ"/>
        </w:rPr>
        <w:t>قطاعي</w:t>
      </w:r>
      <w:r w:rsidR="00FE6781" w:rsidRPr="000C3EAB">
        <w:rPr>
          <w:rFonts w:hint="cs"/>
          <w:b/>
          <w:sz w:val="26"/>
          <w:szCs w:val="26"/>
          <w:rtl/>
          <w:lang w:bidi="ar-DZ"/>
        </w:rPr>
        <w:t>ن</w:t>
      </w:r>
      <w:r w:rsidRPr="000C3EAB">
        <w:rPr>
          <w:b/>
          <w:sz w:val="26"/>
          <w:szCs w:val="26"/>
          <w:rtl/>
          <w:lang w:bidi="ar-DZ"/>
        </w:rPr>
        <w:t xml:space="preserve"> </w:t>
      </w:r>
      <w:r w:rsidR="00FE6781" w:rsidRPr="000C3EAB">
        <w:rPr>
          <w:b/>
          <w:sz w:val="26"/>
          <w:szCs w:val="26"/>
          <w:rtl/>
          <w:lang w:bidi="ar-DZ"/>
        </w:rPr>
        <w:t xml:space="preserve">الفرعيين </w:t>
      </w:r>
      <w:r w:rsidR="00FE6781" w:rsidRPr="000C3EAB">
        <w:rPr>
          <w:rFonts w:hint="cs"/>
          <w:b/>
          <w:sz w:val="26"/>
          <w:szCs w:val="26"/>
          <w:rtl/>
          <w:lang w:bidi="ar-DZ"/>
        </w:rPr>
        <w:t>ل</w:t>
      </w:r>
      <w:r w:rsidR="0022045B" w:rsidRPr="000C3EAB">
        <w:rPr>
          <w:b/>
          <w:sz w:val="26"/>
          <w:szCs w:val="26"/>
          <w:rtl/>
          <w:lang w:bidi="ar-DZ"/>
        </w:rPr>
        <w:t>لرغاوى</w:t>
      </w:r>
      <w:r w:rsidRPr="000C3EAB">
        <w:rPr>
          <w:b/>
          <w:sz w:val="26"/>
          <w:szCs w:val="26"/>
          <w:rtl/>
          <w:lang w:bidi="ar-DZ"/>
        </w:rPr>
        <w:t xml:space="preserve"> ومكافحة الحرائق، وذلك لعدم توفر معلومات خاصة بكل قطاع (مثل ملفات تعريف الشركات، </w:t>
      </w:r>
      <w:r w:rsidRPr="000C3EAB">
        <w:rPr>
          <w:b/>
          <w:sz w:val="26"/>
          <w:szCs w:val="26"/>
          <w:rtl/>
        </w:rPr>
        <w:t>وإحصاءات</w:t>
      </w:r>
      <w:r w:rsidRPr="000C3EAB">
        <w:rPr>
          <w:b/>
          <w:sz w:val="26"/>
          <w:szCs w:val="26"/>
          <w:rtl/>
          <w:lang w:bidi="ar-DZ"/>
        </w:rPr>
        <w:t xml:space="preserve"> الإنتاج والاستهلاك، ومواصفات المعدات)، بالإضافة إلى ضيق الوقت المتاح للإعداد</w:t>
      </w:r>
      <w:r w:rsidR="00805282" w:rsidRPr="000C3EAB">
        <w:rPr>
          <w:b/>
          <w:sz w:val="26"/>
          <w:szCs w:val="26"/>
          <w:rtl/>
          <w:lang w:bidi="ar-DZ"/>
        </w:rPr>
        <w:t>.</w:t>
      </w:r>
      <w:r w:rsidRPr="000C3EAB">
        <w:rPr>
          <w:b/>
          <w:sz w:val="26"/>
          <w:szCs w:val="26"/>
          <w:rtl/>
          <w:lang w:bidi="ar-DZ"/>
        </w:rPr>
        <w:t xml:space="preserve"> ونتيجة لذلك، قررت الحكومة تأجيل إعداد مشروع استثماري كامل في قطاع التصنيع</w:t>
      </w:r>
      <w:r w:rsidR="00805282" w:rsidRPr="000C3EAB">
        <w:rPr>
          <w:b/>
          <w:sz w:val="26"/>
          <w:szCs w:val="26"/>
          <w:rtl/>
          <w:lang w:bidi="ar-DZ"/>
        </w:rPr>
        <w:t>.</w:t>
      </w:r>
      <w:r w:rsidRPr="000C3EAB">
        <w:rPr>
          <w:b/>
          <w:sz w:val="26"/>
          <w:szCs w:val="26"/>
          <w:rtl/>
          <w:lang w:bidi="ar-DZ"/>
        </w:rPr>
        <w:t xml:space="preserve"> وبدلا من ذلك، ستقوم خلال المرحلة الأولى من التنفيذ بجمع البيانات الصناعية اللازمة لصياغة </w:t>
      </w:r>
      <w:r w:rsidR="00FE6781" w:rsidRPr="000C3EAB">
        <w:rPr>
          <w:rFonts w:hint="cs"/>
          <w:b/>
          <w:sz w:val="26"/>
          <w:szCs w:val="26"/>
          <w:rtl/>
          <w:lang w:bidi="ar-DZ"/>
        </w:rPr>
        <w:t>المكون</w:t>
      </w:r>
      <w:r w:rsidRPr="000C3EAB">
        <w:rPr>
          <w:b/>
          <w:sz w:val="26"/>
          <w:szCs w:val="26"/>
          <w:rtl/>
          <w:lang w:bidi="ar-DZ"/>
        </w:rPr>
        <w:t xml:space="preserve"> الاستثمار</w:t>
      </w:r>
      <w:r w:rsidR="00FE6781" w:rsidRPr="000C3EAB">
        <w:rPr>
          <w:rFonts w:hint="cs"/>
          <w:b/>
          <w:sz w:val="26"/>
          <w:szCs w:val="26"/>
          <w:rtl/>
          <w:lang w:bidi="ar-DZ"/>
        </w:rPr>
        <w:t>ي</w:t>
      </w:r>
      <w:r w:rsidRPr="000C3EAB">
        <w:rPr>
          <w:b/>
          <w:sz w:val="26"/>
          <w:szCs w:val="26"/>
          <w:rtl/>
          <w:lang w:bidi="ar-DZ"/>
        </w:rPr>
        <w:t xml:space="preserve"> لهذين القطاعين الفرعيين</w:t>
      </w:r>
      <w:r w:rsidR="00805282" w:rsidRPr="000C3EAB">
        <w:rPr>
          <w:b/>
          <w:sz w:val="26"/>
          <w:szCs w:val="26"/>
          <w:rtl/>
          <w:lang w:bidi="ar-DZ"/>
        </w:rPr>
        <w:t>.</w:t>
      </w:r>
    </w:p>
    <w:p w14:paraId="2A274860" w14:textId="1A576D26" w:rsidR="005614B2" w:rsidRPr="000C3EAB" w:rsidRDefault="00FE6781" w:rsidP="00FE6781">
      <w:pPr>
        <w:pStyle w:val="ListParagraph"/>
        <w:numPr>
          <w:ilvl w:val="0"/>
          <w:numId w:val="28"/>
        </w:numPr>
        <w:bidi/>
        <w:spacing w:before="240" w:after="240"/>
        <w:ind w:left="0" w:firstLine="0"/>
        <w:contextualSpacing w:val="0"/>
        <w:outlineLvl w:val="0"/>
        <w:rPr>
          <w:b/>
          <w:sz w:val="26"/>
          <w:szCs w:val="26"/>
        </w:rPr>
      </w:pPr>
      <w:r w:rsidRPr="000C3EAB">
        <w:rPr>
          <w:rFonts w:hint="cs"/>
          <w:b/>
          <w:sz w:val="26"/>
          <w:szCs w:val="26"/>
          <w:rtl/>
          <w:lang w:bidi="ar-DZ"/>
        </w:rPr>
        <w:t>و</w:t>
      </w:r>
      <w:r w:rsidR="005614B2" w:rsidRPr="000C3EAB">
        <w:rPr>
          <w:b/>
          <w:sz w:val="26"/>
          <w:szCs w:val="26"/>
          <w:rtl/>
          <w:lang w:bidi="ar-DZ"/>
        </w:rPr>
        <w:t>أشارت</w:t>
      </w:r>
      <w:r w:rsidR="005614B2" w:rsidRPr="000C3EAB">
        <w:rPr>
          <w:b/>
          <w:sz w:val="26"/>
          <w:szCs w:val="26"/>
          <w:rtl/>
        </w:rPr>
        <w:t xml:space="preserve"> ال</w:t>
      </w:r>
      <w:r w:rsidR="00764EC1" w:rsidRPr="000C3EAB">
        <w:rPr>
          <w:b/>
          <w:sz w:val="26"/>
          <w:szCs w:val="26"/>
          <w:rtl/>
        </w:rPr>
        <w:t>أمانة</w:t>
      </w:r>
      <w:r w:rsidR="005614B2" w:rsidRPr="000C3EAB">
        <w:rPr>
          <w:b/>
          <w:sz w:val="26"/>
          <w:szCs w:val="26"/>
          <w:rtl/>
        </w:rPr>
        <w:t xml:space="preserve"> إلى أن استهلاك </w:t>
      </w:r>
      <w:r w:rsidR="005614B2" w:rsidRPr="000C3EAB">
        <w:rPr>
          <w:rFonts w:hint="cs"/>
          <w:b/>
          <w:sz w:val="26"/>
          <w:szCs w:val="26"/>
          <w:rtl/>
        </w:rPr>
        <w:t>ا</w:t>
      </w:r>
      <w:r w:rsidR="00764EC1" w:rsidRPr="000C3EAB">
        <w:rPr>
          <w:rFonts w:hint="cs"/>
          <w:b/>
          <w:sz w:val="26"/>
          <w:szCs w:val="26"/>
          <w:rtl/>
        </w:rPr>
        <w:t>لمواد الهيدروفلوروكربونية</w:t>
      </w:r>
      <w:r w:rsidR="005614B2" w:rsidRPr="000C3EAB">
        <w:rPr>
          <w:b/>
          <w:sz w:val="26"/>
          <w:szCs w:val="26"/>
          <w:rtl/>
        </w:rPr>
        <w:t xml:space="preserve"> في عام 2025 أقل بنسبة 20</w:t>
      </w:r>
      <w:r w:rsidR="005614B2" w:rsidRPr="000C3EAB">
        <w:rPr>
          <w:rFonts w:hint="cs"/>
          <w:b/>
          <w:sz w:val="26"/>
          <w:szCs w:val="26"/>
          <w:rtl/>
        </w:rPr>
        <w:t xml:space="preserve"> في المائة </w:t>
      </w:r>
      <w:r w:rsidR="005614B2" w:rsidRPr="000C3EAB">
        <w:rPr>
          <w:b/>
          <w:sz w:val="26"/>
          <w:szCs w:val="26"/>
          <w:rtl/>
        </w:rPr>
        <w:t xml:space="preserve">من عام 2024، واستفسرت عن </w:t>
      </w:r>
      <w:r w:rsidR="00652597" w:rsidRPr="000C3EAB">
        <w:rPr>
          <w:b/>
          <w:sz w:val="26"/>
          <w:szCs w:val="26"/>
          <w:rtl/>
        </w:rPr>
        <w:t xml:space="preserve">استهلاك </w:t>
      </w:r>
      <w:r w:rsidR="00652597" w:rsidRPr="000C3EAB">
        <w:rPr>
          <w:rFonts w:hint="cs"/>
          <w:b/>
          <w:sz w:val="26"/>
          <w:szCs w:val="26"/>
          <w:rtl/>
        </w:rPr>
        <w:t>المواد الهيدروفلوروكربونية</w:t>
      </w:r>
      <w:r w:rsidR="00652597" w:rsidRPr="000C3EAB">
        <w:rPr>
          <w:b/>
          <w:sz w:val="26"/>
          <w:szCs w:val="26"/>
          <w:rtl/>
        </w:rPr>
        <w:t xml:space="preserve"> </w:t>
      </w:r>
      <w:r w:rsidR="005614B2" w:rsidRPr="000C3EAB">
        <w:rPr>
          <w:b/>
          <w:sz w:val="26"/>
          <w:szCs w:val="26"/>
          <w:rtl/>
        </w:rPr>
        <w:t>المقدر لعام 2026</w:t>
      </w:r>
      <w:r w:rsidR="00805282" w:rsidRPr="000C3EAB">
        <w:rPr>
          <w:b/>
          <w:sz w:val="26"/>
          <w:szCs w:val="26"/>
          <w:rtl/>
        </w:rPr>
        <w:t>.</w:t>
      </w:r>
      <w:r w:rsidR="005614B2" w:rsidRPr="000C3EAB">
        <w:rPr>
          <w:b/>
          <w:sz w:val="26"/>
          <w:szCs w:val="26"/>
          <w:rtl/>
        </w:rPr>
        <w:t xml:space="preserve"> وأفاد </w:t>
      </w:r>
      <w:r w:rsidR="00AC46FE" w:rsidRPr="000C3EAB">
        <w:rPr>
          <w:b/>
          <w:sz w:val="26"/>
          <w:szCs w:val="26"/>
          <w:rtl/>
        </w:rPr>
        <w:t>اليونيب</w:t>
      </w:r>
      <w:r w:rsidR="005614B2" w:rsidRPr="000C3EAB">
        <w:rPr>
          <w:b/>
          <w:sz w:val="26"/>
          <w:szCs w:val="26"/>
          <w:rtl/>
        </w:rPr>
        <w:t xml:space="preserve"> بأن </w:t>
      </w:r>
      <w:r w:rsidR="00AC46FE" w:rsidRPr="000C3EAB">
        <w:rPr>
          <w:b/>
          <w:sz w:val="26"/>
          <w:szCs w:val="26"/>
          <w:rtl/>
        </w:rPr>
        <w:t>عمان</w:t>
      </w:r>
      <w:r w:rsidR="005614B2" w:rsidRPr="000C3EAB">
        <w:rPr>
          <w:b/>
          <w:sz w:val="26"/>
          <w:szCs w:val="26"/>
          <w:rtl/>
        </w:rPr>
        <w:t xml:space="preserve"> تتوقع </w:t>
      </w:r>
      <w:r w:rsidR="00656706" w:rsidRPr="000C3EAB">
        <w:rPr>
          <w:b/>
          <w:sz w:val="26"/>
          <w:szCs w:val="26"/>
          <w:rtl/>
        </w:rPr>
        <w:t>استقرار</w:t>
      </w:r>
      <w:r w:rsidRPr="000C3EAB">
        <w:rPr>
          <w:rFonts w:hint="cs"/>
          <w:b/>
          <w:sz w:val="26"/>
          <w:szCs w:val="26"/>
          <w:rtl/>
        </w:rPr>
        <w:t xml:space="preserve"> </w:t>
      </w:r>
      <w:r w:rsidR="005614B2" w:rsidRPr="000C3EAB">
        <w:rPr>
          <w:b/>
          <w:sz w:val="26"/>
          <w:szCs w:val="26"/>
          <w:rtl/>
        </w:rPr>
        <w:t xml:space="preserve">الاستهلاك </w:t>
      </w:r>
      <w:r w:rsidRPr="000C3EAB">
        <w:rPr>
          <w:rFonts w:hint="cs"/>
          <w:b/>
          <w:sz w:val="26"/>
          <w:szCs w:val="26"/>
          <w:rtl/>
        </w:rPr>
        <w:t xml:space="preserve">في </w:t>
      </w:r>
      <w:r w:rsidR="005614B2" w:rsidRPr="000C3EAB">
        <w:rPr>
          <w:b/>
          <w:sz w:val="26"/>
          <w:szCs w:val="26"/>
          <w:rtl/>
        </w:rPr>
        <w:t xml:space="preserve">عام 2026، </w:t>
      </w:r>
      <w:r w:rsidRPr="000C3EAB">
        <w:rPr>
          <w:rFonts w:hint="cs"/>
          <w:b/>
          <w:sz w:val="26"/>
          <w:szCs w:val="26"/>
          <w:rtl/>
        </w:rPr>
        <w:t>وحدوث</w:t>
      </w:r>
      <w:r w:rsidR="005614B2" w:rsidRPr="000C3EAB">
        <w:rPr>
          <w:b/>
          <w:sz w:val="26"/>
          <w:szCs w:val="26"/>
          <w:rtl/>
        </w:rPr>
        <w:t xml:space="preserve"> انخفاض طفيف عن مستوى عام 2025، وذلك بفضل الأنشطة الجارية، بما في ذلك تكثيف جهود الرصد والتوعية لمنع </w:t>
      </w:r>
      <w:r w:rsidRPr="000C3EAB">
        <w:rPr>
          <w:rFonts w:hint="cs"/>
          <w:b/>
          <w:sz w:val="26"/>
          <w:szCs w:val="26"/>
          <w:rtl/>
        </w:rPr>
        <w:t>ال</w:t>
      </w:r>
      <w:r w:rsidR="005614B2" w:rsidRPr="000C3EAB">
        <w:rPr>
          <w:b/>
          <w:sz w:val="26"/>
          <w:szCs w:val="26"/>
          <w:rtl/>
        </w:rPr>
        <w:t xml:space="preserve">زيادات </w:t>
      </w:r>
      <w:r w:rsidRPr="000C3EAB">
        <w:rPr>
          <w:rFonts w:hint="cs"/>
          <w:b/>
          <w:sz w:val="26"/>
          <w:szCs w:val="26"/>
          <w:rtl/>
        </w:rPr>
        <w:t>ال</w:t>
      </w:r>
      <w:r w:rsidR="005614B2" w:rsidRPr="000C3EAB">
        <w:rPr>
          <w:b/>
          <w:sz w:val="26"/>
          <w:szCs w:val="26"/>
          <w:rtl/>
        </w:rPr>
        <w:t>حادة قبل تطبيق الحظر في عام 2028</w:t>
      </w:r>
      <w:r w:rsidR="00805282" w:rsidRPr="000C3EAB">
        <w:rPr>
          <w:b/>
          <w:sz w:val="26"/>
          <w:szCs w:val="26"/>
          <w:rtl/>
        </w:rPr>
        <w:t>.</w:t>
      </w:r>
      <w:r w:rsidR="00756224" w:rsidRPr="000C3EAB">
        <w:rPr>
          <w:b/>
          <w:sz w:val="26"/>
          <w:szCs w:val="26"/>
          <w:rtl/>
        </w:rPr>
        <w:t xml:space="preserve"> وع</w:t>
      </w:r>
      <w:r w:rsidR="005614B2" w:rsidRPr="000C3EAB">
        <w:rPr>
          <w:b/>
          <w:sz w:val="26"/>
          <w:szCs w:val="26"/>
          <w:rtl/>
        </w:rPr>
        <w:t>لاوة على ذلك، فإن استمرار تطبيق ممارسات ال</w:t>
      </w:r>
      <w:r w:rsidR="00600EC6" w:rsidRPr="000C3EAB">
        <w:rPr>
          <w:b/>
          <w:sz w:val="26"/>
          <w:szCs w:val="26"/>
          <w:rtl/>
        </w:rPr>
        <w:t>خدمة</w:t>
      </w:r>
      <w:r w:rsidR="005614B2" w:rsidRPr="000C3EAB">
        <w:rPr>
          <w:b/>
          <w:sz w:val="26"/>
          <w:szCs w:val="26"/>
          <w:rtl/>
        </w:rPr>
        <w:t xml:space="preserve"> الجيدة في إطار </w:t>
      </w:r>
      <w:r w:rsidR="002E386A" w:rsidRPr="000C3EAB">
        <w:rPr>
          <w:rFonts w:hint="cs"/>
          <w:b/>
          <w:sz w:val="26"/>
          <w:szCs w:val="26"/>
          <w:rtl/>
        </w:rPr>
        <w:t>خطة إدارة إزالة المواد الهيدروكلوروفلوروكربونية</w:t>
      </w:r>
      <w:r w:rsidR="005614B2" w:rsidRPr="000C3EAB">
        <w:rPr>
          <w:rFonts w:hint="cs"/>
          <w:b/>
          <w:sz w:val="26"/>
          <w:szCs w:val="26"/>
          <w:rtl/>
        </w:rPr>
        <w:t xml:space="preserve"> </w:t>
      </w:r>
      <w:r w:rsidR="005614B2" w:rsidRPr="000C3EAB">
        <w:rPr>
          <w:b/>
          <w:sz w:val="26"/>
          <w:szCs w:val="26"/>
          <w:rtl/>
        </w:rPr>
        <w:t>سيساهم في الحفاظ على انخفاض الطلب الناتج عن ال</w:t>
      </w:r>
      <w:r w:rsidR="00887F7D" w:rsidRPr="000C3EAB">
        <w:rPr>
          <w:b/>
          <w:sz w:val="26"/>
          <w:szCs w:val="26"/>
          <w:rtl/>
        </w:rPr>
        <w:t>تسربات</w:t>
      </w:r>
      <w:r w:rsidR="00805282" w:rsidRPr="000C3EAB">
        <w:rPr>
          <w:b/>
          <w:sz w:val="26"/>
          <w:szCs w:val="26"/>
          <w:rtl/>
        </w:rPr>
        <w:t>.</w:t>
      </w:r>
    </w:p>
    <w:p w14:paraId="412C66F5" w14:textId="77777777" w:rsidR="00073FD1" w:rsidRPr="000C3EAB" w:rsidRDefault="00073FD1" w:rsidP="00073FD1">
      <w:pPr>
        <w:pStyle w:val="ListParagraph"/>
        <w:bidi/>
        <w:spacing w:before="240" w:after="240"/>
        <w:ind w:left="0"/>
        <w:contextualSpacing w:val="0"/>
        <w:outlineLvl w:val="0"/>
        <w:rPr>
          <w:b/>
          <w:sz w:val="26"/>
          <w:szCs w:val="26"/>
          <w:u w:val="single"/>
          <w:rtl/>
          <w:lang w:val="en-US" w:bidi="ar-EG"/>
        </w:rPr>
      </w:pPr>
      <w:r w:rsidRPr="000C3EAB">
        <w:rPr>
          <w:b/>
          <w:sz w:val="26"/>
          <w:szCs w:val="26"/>
          <w:u w:val="single"/>
          <w:rtl/>
          <w:lang w:val="en-US" w:bidi="ar-EG"/>
        </w:rPr>
        <w:t>تحديد خط الأساس "المؤقت"</w:t>
      </w:r>
    </w:p>
    <w:p w14:paraId="16270037" w14:textId="36515069" w:rsidR="00526878" w:rsidRPr="000C3EAB" w:rsidRDefault="00526878" w:rsidP="00FE6781">
      <w:pPr>
        <w:pStyle w:val="ListParagraph"/>
        <w:numPr>
          <w:ilvl w:val="0"/>
          <w:numId w:val="28"/>
        </w:numPr>
        <w:bidi/>
        <w:spacing w:before="240" w:after="240"/>
        <w:ind w:left="0" w:firstLine="0"/>
        <w:contextualSpacing w:val="0"/>
        <w:outlineLvl w:val="0"/>
        <w:rPr>
          <w:b/>
          <w:sz w:val="26"/>
          <w:szCs w:val="26"/>
        </w:rPr>
      </w:pPr>
      <w:r w:rsidRPr="000C3EAB">
        <w:rPr>
          <w:b/>
          <w:sz w:val="26"/>
          <w:szCs w:val="26"/>
          <w:rtl/>
          <w:lang w:val="en-US" w:bidi="ar-EG"/>
        </w:rPr>
        <w:t xml:space="preserve">كما هو </w:t>
      </w:r>
      <w:r w:rsidRPr="000C3EAB">
        <w:rPr>
          <w:b/>
          <w:sz w:val="26"/>
          <w:szCs w:val="26"/>
          <w:rtl/>
        </w:rPr>
        <w:t>موضح</w:t>
      </w:r>
      <w:r w:rsidRPr="000C3EAB">
        <w:rPr>
          <w:b/>
          <w:sz w:val="26"/>
          <w:szCs w:val="26"/>
          <w:rtl/>
          <w:lang w:val="en-US" w:bidi="ar-EG"/>
        </w:rPr>
        <w:t xml:space="preserve"> في الفقرة 3 أعلاه، سيتم حساب خط الأساس </w:t>
      </w:r>
      <w:r w:rsidR="00FE6781" w:rsidRPr="000C3EAB">
        <w:rPr>
          <w:rFonts w:hint="cs"/>
          <w:b/>
          <w:sz w:val="26"/>
          <w:szCs w:val="26"/>
          <w:rtl/>
          <w:lang w:val="en-US" w:bidi="ar-EG"/>
        </w:rPr>
        <w:t>الخاص ب</w:t>
      </w:r>
      <w:r w:rsidRPr="000C3EAB">
        <w:rPr>
          <w:rFonts w:hint="cs"/>
          <w:b/>
          <w:sz w:val="26"/>
          <w:szCs w:val="26"/>
          <w:rtl/>
          <w:lang w:val="en-US" w:bidi="ar-EG"/>
        </w:rPr>
        <w:t>ا</w:t>
      </w:r>
      <w:r w:rsidR="00764EC1" w:rsidRPr="000C3EAB">
        <w:rPr>
          <w:rFonts w:hint="cs"/>
          <w:b/>
          <w:sz w:val="26"/>
          <w:szCs w:val="26"/>
          <w:rtl/>
          <w:lang w:val="en-US" w:bidi="ar-EG"/>
        </w:rPr>
        <w:t>لمواد الهيدروفلوروكربونية</w:t>
      </w:r>
      <w:r w:rsidRPr="000C3EAB">
        <w:rPr>
          <w:b/>
          <w:sz w:val="26"/>
          <w:szCs w:val="26"/>
          <w:rtl/>
          <w:lang w:val="en-US" w:bidi="ar-EG"/>
        </w:rPr>
        <w:t xml:space="preserve"> في </w:t>
      </w:r>
      <w:r w:rsidR="00AC46FE" w:rsidRPr="000C3EAB">
        <w:rPr>
          <w:b/>
          <w:sz w:val="26"/>
          <w:szCs w:val="26"/>
          <w:rtl/>
          <w:lang w:val="en-US" w:bidi="ar-EG"/>
        </w:rPr>
        <w:t>عمان</w:t>
      </w:r>
      <w:r w:rsidRPr="000C3EAB">
        <w:rPr>
          <w:b/>
          <w:sz w:val="26"/>
          <w:szCs w:val="26"/>
          <w:rtl/>
          <w:lang w:val="en-US" w:bidi="ar-EG"/>
        </w:rPr>
        <w:t xml:space="preserve"> بناء على متوسط ​​الاستهلاك </w:t>
      </w:r>
      <w:r w:rsidR="00FE6781" w:rsidRPr="000C3EAB">
        <w:rPr>
          <w:rFonts w:hint="cs"/>
          <w:b/>
          <w:sz w:val="26"/>
          <w:szCs w:val="26"/>
          <w:rtl/>
          <w:lang w:val="en-US" w:bidi="ar-EG"/>
        </w:rPr>
        <w:t>في ا</w:t>
      </w:r>
      <w:r w:rsidRPr="000C3EAB">
        <w:rPr>
          <w:b/>
          <w:sz w:val="26"/>
          <w:szCs w:val="26"/>
          <w:rtl/>
          <w:lang w:val="en-US" w:bidi="ar-EG"/>
        </w:rPr>
        <w:t>لفترة من</w:t>
      </w:r>
      <w:r w:rsidR="00FE6781" w:rsidRPr="000C3EAB">
        <w:rPr>
          <w:rFonts w:hint="cs"/>
          <w:b/>
          <w:sz w:val="26"/>
          <w:szCs w:val="26"/>
          <w:rtl/>
          <w:lang w:val="en-US" w:bidi="ar-EG"/>
        </w:rPr>
        <w:t xml:space="preserve"> عام</w:t>
      </w:r>
      <w:r w:rsidRPr="000C3EAB">
        <w:rPr>
          <w:b/>
          <w:sz w:val="26"/>
          <w:szCs w:val="26"/>
          <w:rtl/>
          <w:lang w:val="en-US" w:bidi="ar-EG"/>
        </w:rPr>
        <w:t xml:space="preserve"> 2024 إلى</w:t>
      </w:r>
      <w:r w:rsidR="00FE6781" w:rsidRPr="000C3EAB">
        <w:rPr>
          <w:rFonts w:hint="cs"/>
          <w:b/>
          <w:sz w:val="26"/>
          <w:szCs w:val="26"/>
          <w:rtl/>
          <w:lang w:val="en-US" w:bidi="ar-EG"/>
        </w:rPr>
        <w:t xml:space="preserve"> عام</w:t>
      </w:r>
      <w:r w:rsidRPr="000C3EAB">
        <w:rPr>
          <w:b/>
          <w:sz w:val="26"/>
          <w:szCs w:val="26"/>
          <w:rtl/>
          <w:lang w:val="en-US" w:bidi="ar-EG"/>
        </w:rPr>
        <w:t xml:space="preserve"> 2026</w:t>
      </w:r>
      <w:r w:rsidR="00805282" w:rsidRPr="000C3EAB">
        <w:rPr>
          <w:b/>
          <w:sz w:val="26"/>
          <w:szCs w:val="26"/>
          <w:rtl/>
          <w:lang w:val="en-US" w:bidi="ar-EG"/>
        </w:rPr>
        <w:t>.</w:t>
      </w:r>
      <w:r w:rsidRPr="000C3EAB">
        <w:rPr>
          <w:b/>
          <w:sz w:val="26"/>
          <w:szCs w:val="26"/>
          <w:rtl/>
          <w:lang w:val="en-US" w:bidi="ar-EG"/>
        </w:rPr>
        <w:t xml:space="preserve"> ونظرا لعدم توفر بيانات استهلاك عام 2026 حتى الآن، تقترح الحكومة استخدام بيانات استهلاك </w:t>
      </w:r>
      <w:r w:rsidRPr="000C3EAB">
        <w:rPr>
          <w:rFonts w:hint="cs"/>
          <w:b/>
          <w:sz w:val="26"/>
          <w:szCs w:val="26"/>
          <w:rtl/>
          <w:lang w:val="en-US" w:bidi="ar-EG"/>
        </w:rPr>
        <w:t>ا</w:t>
      </w:r>
      <w:r w:rsidR="00764EC1" w:rsidRPr="000C3EAB">
        <w:rPr>
          <w:rFonts w:hint="cs"/>
          <w:b/>
          <w:sz w:val="26"/>
          <w:szCs w:val="26"/>
          <w:rtl/>
          <w:lang w:val="en-US" w:bidi="ar-EG"/>
        </w:rPr>
        <w:t>لمواد الهيدروفلوروكربونية</w:t>
      </w:r>
      <w:r w:rsidRPr="000C3EAB">
        <w:rPr>
          <w:b/>
          <w:sz w:val="26"/>
          <w:szCs w:val="26"/>
          <w:rtl/>
          <w:lang w:val="en-US" w:bidi="ar-EG"/>
        </w:rPr>
        <w:t xml:space="preserve"> </w:t>
      </w:r>
      <w:r w:rsidR="00FE6781" w:rsidRPr="000C3EAB">
        <w:rPr>
          <w:rFonts w:hint="cs"/>
          <w:b/>
          <w:sz w:val="26"/>
          <w:szCs w:val="26"/>
          <w:rtl/>
          <w:lang w:val="en-US" w:bidi="ar-EG"/>
        </w:rPr>
        <w:t>في</w:t>
      </w:r>
      <w:r w:rsidRPr="000C3EAB">
        <w:rPr>
          <w:b/>
          <w:sz w:val="26"/>
          <w:szCs w:val="26"/>
          <w:rtl/>
          <w:lang w:val="en-US" w:bidi="ar-EG"/>
        </w:rPr>
        <w:t xml:space="preserve"> السنوات الثلاث الأخيرة (2023-2025) </w:t>
      </w:r>
      <w:r w:rsidR="00FE6781" w:rsidRPr="000C3EAB">
        <w:rPr>
          <w:rFonts w:hint="cs"/>
          <w:b/>
          <w:sz w:val="26"/>
          <w:szCs w:val="26"/>
          <w:rtl/>
          <w:lang w:val="en-US" w:bidi="ar-EG"/>
        </w:rPr>
        <w:t>لوضع</w:t>
      </w:r>
      <w:r w:rsidRPr="000C3EAB">
        <w:rPr>
          <w:b/>
          <w:sz w:val="26"/>
          <w:szCs w:val="26"/>
          <w:rtl/>
          <w:lang w:val="en-US" w:bidi="ar-EG"/>
        </w:rPr>
        <w:t xml:space="preserve"> خط أساس "مؤقت" لتحديد أهداف المرحلة الأولى، والذي يحسب عند 2,787,916 طنا من مكافئ ثاني أكسيد الكربون</w:t>
      </w:r>
      <w:r w:rsidR="00805282" w:rsidRPr="000C3EAB">
        <w:rPr>
          <w:b/>
          <w:sz w:val="26"/>
          <w:szCs w:val="26"/>
          <w:rtl/>
          <w:lang w:val="en-US" w:bidi="ar-EG"/>
        </w:rPr>
        <w:t>.</w:t>
      </w:r>
      <w:r w:rsidRPr="000C3EAB">
        <w:rPr>
          <w:b/>
          <w:sz w:val="26"/>
          <w:szCs w:val="26"/>
          <w:rtl/>
          <w:lang w:val="en-US" w:bidi="ar-EG"/>
        </w:rPr>
        <w:t xml:space="preserve"> وبمجرد توفر البيانات الرسمية لعام 2026 في عام 2027، س</w:t>
      </w:r>
      <w:r w:rsidR="00FE6781" w:rsidRPr="000C3EAB">
        <w:rPr>
          <w:rFonts w:hint="cs"/>
          <w:b/>
          <w:sz w:val="26"/>
          <w:szCs w:val="26"/>
          <w:rtl/>
          <w:lang w:val="en-US" w:bidi="ar-EG"/>
        </w:rPr>
        <w:t>يُ</w:t>
      </w:r>
      <w:r w:rsidRPr="000C3EAB">
        <w:rPr>
          <w:b/>
          <w:sz w:val="26"/>
          <w:szCs w:val="26"/>
          <w:rtl/>
          <w:lang w:val="en-US" w:bidi="ar-EG"/>
        </w:rPr>
        <w:t xml:space="preserve">عاد حساب الأهداف الواردة في </w:t>
      </w:r>
      <w:r w:rsidR="00FE6781" w:rsidRPr="000C3EAB">
        <w:rPr>
          <w:rFonts w:hint="cs"/>
          <w:b/>
          <w:sz w:val="26"/>
          <w:szCs w:val="26"/>
          <w:rtl/>
          <w:lang w:val="en-US" w:bidi="ar-EG"/>
        </w:rPr>
        <w:t>التذييل</w:t>
      </w:r>
      <w:r w:rsidRPr="000C3EAB">
        <w:rPr>
          <w:b/>
          <w:sz w:val="26"/>
          <w:szCs w:val="26"/>
          <w:rtl/>
          <w:lang w:val="en-US" w:bidi="ar-EG"/>
        </w:rPr>
        <w:t xml:space="preserve"> 2-أ</w:t>
      </w:r>
      <w:r w:rsidR="00FE6781" w:rsidRPr="000C3EAB">
        <w:rPr>
          <w:rFonts w:hint="cs"/>
          <w:b/>
          <w:sz w:val="26"/>
          <w:szCs w:val="26"/>
          <w:rtl/>
          <w:lang w:val="en-US" w:bidi="ar-EG"/>
        </w:rPr>
        <w:t>لف</w:t>
      </w:r>
      <w:r w:rsidRPr="000C3EAB">
        <w:rPr>
          <w:b/>
          <w:sz w:val="26"/>
          <w:szCs w:val="26"/>
          <w:rtl/>
          <w:lang w:val="en-US" w:bidi="ar-EG"/>
        </w:rPr>
        <w:t xml:space="preserve"> من الاتفاق بناء على خط أساس </w:t>
      </w:r>
      <w:r w:rsidRPr="000C3EAB">
        <w:rPr>
          <w:rFonts w:hint="cs"/>
          <w:b/>
          <w:sz w:val="26"/>
          <w:szCs w:val="26"/>
          <w:rtl/>
          <w:lang w:val="en-US" w:bidi="ar-EG"/>
        </w:rPr>
        <w:t>ا</w:t>
      </w:r>
      <w:r w:rsidR="00764EC1" w:rsidRPr="000C3EAB">
        <w:rPr>
          <w:rFonts w:hint="cs"/>
          <w:b/>
          <w:sz w:val="26"/>
          <w:szCs w:val="26"/>
          <w:rtl/>
          <w:lang w:val="en-US" w:bidi="ar-EG"/>
        </w:rPr>
        <w:t>لمواد الهيدروفلوروكربونية</w:t>
      </w:r>
      <w:r w:rsidR="00805282" w:rsidRPr="000C3EAB">
        <w:rPr>
          <w:b/>
          <w:sz w:val="26"/>
          <w:szCs w:val="26"/>
          <w:rtl/>
          <w:lang w:val="en-US" w:bidi="ar-EG"/>
        </w:rPr>
        <w:t>.</w:t>
      </w:r>
      <w:r w:rsidRPr="000C3EAB">
        <w:rPr>
          <w:b/>
          <w:sz w:val="26"/>
          <w:szCs w:val="26"/>
          <w:rtl/>
          <w:lang w:val="en-US" w:bidi="ar-EG"/>
        </w:rPr>
        <w:t xml:space="preserve"> ومع ذلك، تشير توقعات الاستهلاك في عام 2026 إلى أن التخفيضات المقترحة ستكون كافية لتحقيق هدف </w:t>
      </w:r>
      <w:r w:rsidR="00FE6781" w:rsidRPr="000C3EAB">
        <w:rPr>
          <w:rFonts w:hint="cs"/>
          <w:b/>
          <w:sz w:val="26"/>
          <w:szCs w:val="26"/>
          <w:rtl/>
          <w:lang w:val="en-US" w:bidi="ar-EG"/>
        </w:rPr>
        <w:t>ال</w:t>
      </w:r>
      <w:r w:rsidRPr="000C3EAB">
        <w:rPr>
          <w:b/>
          <w:sz w:val="26"/>
          <w:szCs w:val="26"/>
          <w:rtl/>
          <w:lang w:val="en-US" w:bidi="ar-EG"/>
        </w:rPr>
        <w:t xml:space="preserve">خفض </w:t>
      </w:r>
      <w:r w:rsidR="00FE6781" w:rsidRPr="000C3EAB">
        <w:rPr>
          <w:rFonts w:hint="cs"/>
          <w:b/>
          <w:sz w:val="26"/>
          <w:szCs w:val="26"/>
          <w:rtl/>
          <w:lang w:val="en-US" w:bidi="ar-EG"/>
        </w:rPr>
        <w:t>البالغ</w:t>
      </w:r>
      <w:r w:rsidRPr="000C3EAB">
        <w:rPr>
          <w:b/>
          <w:sz w:val="26"/>
          <w:szCs w:val="26"/>
          <w:rtl/>
          <w:lang w:val="en-US" w:bidi="ar-EG"/>
        </w:rPr>
        <w:t xml:space="preserve"> 10</w:t>
      </w:r>
      <w:r w:rsidRPr="000C3EAB">
        <w:rPr>
          <w:rFonts w:hint="cs"/>
          <w:b/>
          <w:sz w:val="26"/>
          <w:szCs w:val="26"/>
          <w:rtl/>
          <w:lang w:val="en-US" w:bidi="ar-EG"/>
        </w:rPr>
        <w:t xml:space="preserve"> في المائة</w:t>
      </w:r>
      <w:r w:rsidRPr="000C3EAB">
        <w:rPr>
          <w:b/>
          <w:sz w:val="26"/>
          <w:szCs w:val="26"/>
          <w:rtl/>
          <w:lang w:val="en-US" w:bidi="ar-EG"/>
        </w:rPr>
        <w:t xml:space="preserve"> في عام 2032 بمجرد تحديد خط الأساس، وبالتالي من المتوقع أن تظل المستويات المتفق عليها لخفض </w:t>
      </w:r>
      <w:r w:rsidRPr="000C3EAB">
        <w:rPr>
          <w:rFonts w:hint="cs"/>
          <w:b/>
          <w:sz w:val="26"/>
          <w:szCs w:val="26"/>
          <w:rtl/>
          <w:lang w:val="en-US" w:bidi="ar-EG"/>
        </w:rPr>
        <w:t>ا</w:t>
      </w:r>
      <w:r w:rsidR="00764EC1" w:rsidRPr="000C3EAB">
        <w:rPr>
          <w:rFonts w:hint="cs"/>
          <w:b/>
          <w:sz w:val="26"/>
          <w:szCs w:val="26"/>
          <w:rtl/>
          <w:lang w:val="en-US" w:bidi="ar-EG"/>
        </w:rPr>
        <w:t>لمواد الهيدروفلوروكربونية</w:t>
      </w:r>
      <w:r w:rsidRPr="000C3EAB">
        <w:rPr>
          <w:b/>
          <w:sz w:val="26"/>
          <w:szCs w:val="26"/>
          <w:rtl/>
          <w:lang w:val="en-US" w:bidi="ar-EG"/>
        </w:rPr>
        <w:t xml:space="preserve"> والأنشطة والتمويل دون تغيير يذكر</w:t>
      </w:r>
      <w:r w:rsidR="00805282" w:rsidRPr="000C3EAB">
        <w:rPr>
          <w:b/>
          <w:sz w:val="26"/>
          <w:szCs w:val="26"/>
          <w:rtl/>
          <w:lang w:val="en-US" w:bidi="ar-EG"/>
        </w:rPr>
        <w:t>.</w:t>
      </w:r>
      <w:r w:rsidR="00756224" w:rsidRPr="000C3EAB">
        <w:rPr>
          <w:b/>
          <w:sz w:val="26"/>
          <w:szCs w:val="26"/>
          <w:rtl/>
          <w:lang w:val="en-US" w:bidi="ar-EG"/>
        </w:rPr>
        <w:t xml:space="preserve"> </w:t>
      </w:r>
    </w:p>
    <w:p w14:paraId="147A3717" w14:textId="77777777" w:rsidR="00E64A4E" w:rsidRPr="000C3EAB" w:rsidRDefault="009E4981" w:rsidP="00FE6781">
      <w:pPr>
        <w:pStyle w:val="ListParagraph"/>
        <w:keepNext/>
        <w:bidi/>
        <w:spacing w:before="240" w:after="240"/>
        <w:ind w:left="0"/>
        <w:contextualSpacing w:val="0"/>
        <w:outlineLvl w:val="0"/>
        <w:rPr>
          <w:b/>
          <w:sz w:val="26"/>
          <w:szCs w:val="26"/>
          <w:u w:val="single"/>
          <w:rtl/>
          <w:lang w:bidi="ar-DZ"/>
        </w:rPr>
      </w:pPr>
      <w:r w:rsidRPr="000C3EAB">
        <w:rPr>
          <w:b/>
          <w:sz w:val="26"/>
          <w:szCs w:val="26"/>
          <w:u w:val="single"/>
          <w:rtl/>
          <w:lang w:bidi="ar-DZ"/>
        </w:rPr>
        <w:t>الاستراتيجية الشاملة</w:t>
      </w:r>
    </w:p>
    <w:p w14:paraId="77901580" w14:textId="3BE98A7B" w:rsidR="00E711BA" w:rsidRPr="000C3EAB" w:rsidRDefault="00E711BA" w:rsidP="00FE6781">
      <w:pPr>
        <w:pStyle w:val="ListParagraph"/>
        <w:numPr>
          <w:ilvl w:val="0"/>
          <w:numId w:val="28"/>
        </w:numPr>
        <w:bidi/>
        <w:spacing w:before="240" w:after="240"/>
        <w:ind w:left="0" w:firstLine="0"/>
        <w:contextualSpacing w:val="0"/>
        <w:outlineLvl w:val="0"/>
        <w:rPr>
          <w:b/>
          <w:sz w:val="26"/>
          <w:szCs w:val="26"/>
        </w:rPr>
      </w:pPr>
      <w:r w:rsidRPr="000C3EAB">
        <w:rPr>
          <w:b/>
          <w:sz w:val="26"/>
          <w:szCs w:val="26"/>
          <w:rtl/>
        </w:rPr>
        <w:t xml:space="preserve">تقترح </w:t>
      </w:r>
      <w:r w:rsidRPr="000C3EAB">
        <w:rPr>
          <w:b/>
          <w:sz w:val="26"/>
          <w:szCs w:val="26"/>
          <w:rtl/>
          <w:lang w:val="en-US" w:bidi="ar-EG"/>
        </w:rPr>
        <w:t>حكومة</w:t>
      </w:r>
      <w:r w:rsidRPr="000C3EAB">
        <w:rPr>
          <w:b/>
          <w:sz w:val="26"/>
          <w:szCs w:val="26"/>
          <w:rtl/>
        </w:rPr>
        <w:t xml:space="preserve"> </w:t>
      </w:r>
      <w:r w:rsidR="00AC46FE" w:rsidRPr="000C3EAB">
        <w:rPr>
          <w:b/>
          <w:sz w:val="26"/>
          <w:szCs w:val="26"/>
          <w:rtl/>
        </w:rPr>
        <w:t>عمان</w:t>
      </w:r>
      <w:r w:rsidRPr="000C3EAB">
        <w:rPr>
          <w:b/>
          <w:sz w:val="26"/>
          <w:szCs w:val="26"/>
          <w:rtl/>
        </w:rPr>
        <w:t xml:space="preserve"> خفض استهلاك </w:t>
      </w:r>
      <w:r w:rsidRPr="000C3EAB">
        <w:rPr>
          <w:rFonts w:hint="cs"/>
          <w:b/>
          <w:sz w:val="26"/>
          <w:szCs w:val="26"/>
          <w:rtl/>
        </w:rPr>
        <w:t>ا</w:t>
      </w:r>
      <w:r w:rsidR="00764EC1" w:rsidRPr="000C3EAB">
        <w:rPr>
          <w:rFonts w:hint="cs"/>
          <w:b/>
          <w:sz w:val="26"/>
          <w:szCs w:val="26"/>
          <w:rtl/>
        </w:rPr>
        <w:t>لمواد الهيدروفلوروكربونية</w:t>
      </w:r>
      <w:r w:rsidRPr="000C3EAB">
        <w:rPr>
          <w:b/>
          <w:sz w:val="26"/>
          <w:szCs w:val="26"/>
          <w:rtl/>
        </w:rPr>
        <w:t xml:space="preserve"> بنسبة 16</w:t>
      </w:r>
      <w:r w:rsidR="00805282" w:rsidRPr="000C3EAB">
        <w:rPr>
          <w:b/>
          <w:sz w:val="26"/>
          <w:szCs w:val="26"/>
          <w:rtl/>
        </w:rPr>
        <w:t>.</w:t>
      </w:r>
      <w:r w:rsidRPr="000C3EAB">
        <w:rPr>
          <w:b/>
          <w:sz w:val="26"/>
          <w:szCs w:val="26"/>
          <w:rtl/>
        </w:rPr>
        <w:t>55</w:t>
      </w:r>
      <w:r w:rsidRPr="000C3EAB">
        <w:rPr>
          <w:rFonts w:hint="cs"/>
          <w:b/>
          <w:sz w:val="26"/>
          <w:szCs w:val="26"/>
          <w:rtl/>
        </w:rPr>
        <w:t xml:space="preserve"> في المائة عن</w:t>
      </w:r>
      <w:r w:rsidRPr="000C3EAB">
        <w:rPr>
          <w:b/>
          <w:sz w:val="26"/>
          <w:szCs w:val="26"/>
          <w:rtl/>
        </w:rPr>
        <w:t xml:space="preserve"> </w:t>
      </w:r>
      <w:r w:rsidR="00E00ED0" w:rsidRPr="000C3EAB">
        <w:rPr>
          <w:b/>
          <w:sz w:val="26"/>
          <w:szCs w:val="26"/>
          <w:rtl/>
        </w:rPr>
        <w:t>مستوى خط الأساس</w:t>
      </w:r>
      <w:r w:rsidRPr="000C3EAB">
        <w:rPr>
          <w:b/>
          <w:sz w:val="26"/>
          <w:szCs w:val="26"/>
          <w:rtl/>
        </w:rPr>
        <w:t xml:space="preserve"> "المؤقت"</w:t>
      </w:r>
      <w:r w:rsidR="00B4744C" w:rsidRPr="000C3EAB">
        <w:rPr>
          <w:rFonts w:hint="cs"/>
          <w:b/>
          <w:sz w:val="26"/>
          <w:szCs w:val="26"/>
          <w:rtl/>
        </w:rPr>
        <w:t xml:space="preserve"> للمواد الهيدروفلوروكربونية</w:t>
      </w:r>
      <w:r w:rsidR="00805282" w:rsidRPr="000C3EAB">
        <w:rPr>
          <w:b/>
          <w:sz w:val="26"/>
          <w:szCs w:val="26"/>
          <w:rtl/>
        </w:rPr>
        <w:t>.</w:t>
      </w:r>
      <w:r w:rsidRPr="000C3EAB">
        <w:rPr>
          <w:b/>
          <w:sz w:val="26"/>
          <w:szCs w:val="26"/>
          <w:rtl/>
        </w:rPr>
        <w:t xml:space="preserve"> وتماشيا مع ال</w:t>
      </w:r>
      <w:r w:rsidR="00805282" w:rsidRPr="000C3EAB">
        <w:rPr>
          <w:b/>
          <w:sz w:val="26"/>
          <w:szCs w:val="26"/>
          <w:rtl/>
        </w:rPr>
        <w:t>مقرر</w:t>
      </w:r>
      <w:r w:rsidRPr="000C3EAB">
        <w:rPr>
          <w:b/>
          <w:sz w:val="26"/>
          <w:szCs w:val="26"/>
          <w:rtl/>
        </w:rPr>
        <w:t xml:space="preserve"> 92/44، أعربت </w:t>
      </w:r>
      <w:r w:rsidRPr="000C3EAB">
        <w:rPr>
          <w:b/>
          <w:sz w:val="26"/>
          <w:szCs w:val="26"/>
          <w:rtl/>
          <w:lang w:val="en-US" w:bidi="ar-EG"/>
        </w:rPr>
        <w:t>حكومة</w:t>
      </w:r>
      <w:r w:rsidRPr="000C3EAB">
        <w:rPr>
          <w:b/>
          <w:sz w:val="26"/>
          <w:szCs w:val="26"/>
          <w:rtl/>
        </w:rPr>
        <w:t xml:space="preserve"> عمان، من خلال </w:t>
      </w:r>
      <w:r w:rsidR="00AC46FE" w:rsidRPr="000C3EAB">
        <w:rPr>
          <w:b/>
          <w:sz w:val="26"/>
          <w:szCs w:val="26"/>
          <w:rtl/>
        </w:rPr>
        <w:t>اليونيب</w:t>
      </w:r>
      <w:r w:rsidRPr="000C3EAB">
        <w:rPr>
          <w:b/>
          <w:sz w:val="26"/>
          <w:szCs w:val="26"/>
          <w:rtl/>
        </w:rPr>
        <w:t xml:space="preserve">، عن التزامها القوي بدعم خفض استهلاك </w:t>
      </w:r>
      <w:r w:rsidRPr="000C3EAB">
        <w:rPr>
          <w:rFonts w:hint="cs"/>
          <w:b/>
          <w:sz w:val="26"/>
          <w:szCs w:val="26"/>
          <w:rtl/>
        </w:rPr>
        <w:t>ا</w:t>
      </w:r>
      <w:r w:rsidR="00764EC1" w:rsidRPr="000C3EAB">
        <w:rPr>
          <w:rFonts w:hint="cs"/>
          <w:b/>
          <w:sz w:val="26"/>
          <w:szCs w:val="26"/>
          <w:rtl/>
        </w:rPr>
        <w:t>لمواد الهيدروفلوروكربونية</w:t>
      </w:r>
      <w:r w:rsidRPr="000C3EAB">
        <w:rPr>
          <w:b/>
          <w:sz w:val="26"/>
          <w:szCs w:val="26"/>
          <w:rtl/>
        </w:rPr>
        <w:t xml:space="preserve"> قبل الموعد المحدد </w:t>
      </w:r>
      <w:r w:rsidR="00FE6781" w:rsidRPr="000C3EAB">
        <w:rPr>
          <w:rFonts w:hint="cs"/>
          <w:b/>
          <w:sz w:val="26"/>
          <w:szCs w:val="26"/>
          <w:rtl/>
        </w:rPr>
        <w:t xml:space="preserve">للإزالة المنصوص عليه في </w:t>
      </w:r>
      <w:r w:rsidRPr="000C3EAB">
        <w:rPr>
          <w:b/>
          <w:sz w:val="26"/>
          <w:szCs w:val="26"/>
          <w:rtl/>
        </w:rPr>
        <w:t>بروتوكول مونتريال</w:t>
      </w:r>
      <w:r w:rsidR="00805282" w:rsidRPr="000C3EAB">
        <w:rPr>
          <w:b/>
          <w:sz w:val="26"/>
          <w:szCs w:val="26"/>
          <w:rtl/>
        </w:rPr>
        <w:t>.</w:t>
      </w:r>
      <w:r w:rsidRPr="000C3EAB">
        <w:rPr>
          <w:b/>
          <w:sz w:val="26"/>
          <w:szCs w:val="26"/>
          <w:rtl/>
        </w:rPr>
        <w:t xml:space="preserve"> إلا أنه لم يتم تقديم خطاب تأييد حتى تاريخ إصدار هذه الوثيقة</w:t>
      </w:r>
      <w:r w:rsidR="00805282" w:rsidRPr="000C3EAB">
        <w:rPr>
          <w:b/>
          <w:sz w:val="26"/>
          <w:szCs w:val="26"/>
          <w:rtl/>
        </w:rPr>
        <w:t>.</w:t>
      </w:r>
    </w:p>
    <w:p w14:paraId="245CE006" w14:textId="2B0A2E6F" w:rsidR="00E711BA" w:rsidRPr="000C3EAB" w:rsidRDefault="00FE6781" w:rsidP="00FE6781">
      <w:pPr>
        <w:pStyle w:val="ListParagraph"/>
        <w:numPr>
          <w:ilvl w:val="0"/>
          <w:numId w:val="28"/>
        </w:numPr>
        <w:bidi/>
        <w:spacing w:before="240" w:after="240"/>
        <w:ind w:left="0" w:firstLine="0"/>
        <w:contextualSpacing w:val="0"/>
        <w:outlineLvl w:val="0"/>
        <w:rPr>
          <w:b/>
          <w:sz w:val="26"/>
          <w:szCs w:val="26"/>
        </w:rPr>
      </w:pPr>
      <w:r w:rsidRPr="000C3EAB">
        <w:rPr>
          <w:rFonts w:hint="cs"/>
          <w:b/>
          <w:sz w:val="26"/>
          <w:szCs w:val="26"/>
          <w:rtl/>
        </w:rPr>
        <w:lastRenderedPageBreak/>
        <w:t xml:space="preserve">وتلاحظ </w:t>
      </w:r>
      <w:r w:rsidR="00E711BA" w:rsidRPr="000C3EAB">
        <w:rPr>
          <w:b/>
          <w:sz w:val="26"/>
          <w:szCs w:val="26"/>
          <w:rtl/>
        </w:rPr>
        <w:t>ال</w:t>
      </w:r>
      <w:r w:rsidR="00764EC1" w:rsidRPr="000C3EAB">
        <w:rPr>
          <w:b/>
          <w:sz w:val="26"/>
          <w:szCs w:val="26"/>
          <w:rtl/>
        </w:rPr>
        <w:t>أمانة</w:t>
      </w:r>
      <w:r w:rsidR="00E711BA" w:rsidRPr="000C3EAB">
        <w:rPr>
          <w:b/>
          <w:sz w:val="26"/>
          <w:szCs w:val="26"/>
          <w:rtl/>
        </w:rPr>
        <w:t xml:space="preserve"> عن </w:t>
      </w:r>
      <w:r w:rsidRPr="000C3EAB">
        <w:rPr>
          <w:rFonts w:hint="cs"/>
          <w:b/>
          <w:sz w:val="26"/>
          <w:szCs w:val="26"/>
          <w:rtl/>
        </w:rPr>
        <w:t>ال</w:t>
      </w:r>
      <w:r w:rsidR="00E711BA" w:rsidRPr="000C3EAB">
        <w:rPr>
          <w:b/>
          <w:sz w:val="26"/>
          <w:szCs w:val="26"/>
          <w:rtl/>
        </w:rPr>
        <w:t>تقدير</w:t>
      </w:r>
      <w:r w:rsidRPr="000C3EAB">
        <w:rPr>
          <w:rFonts w:hint="cs"/>
          <w:b/>
          <w:sz w:val="26"/>
          <w:szCs w:val="26"/>
          <w:rtl/>
        </w:rPr>
        <w:t xml:space="preserve"> أن </w:t>
      </w:r>
      <w:r w:rsidR="00AC46FE" w:rsidRPr="000C3EAB">
        <w:rPr>
          <w:b/>
          <w:sz w:val="26"/>
          <w:szCs w:val="26"/>
          <w:rtl/>
        </w:rPr>
        <w:t>عمان</w:t>
      </w:r>
      <w:r w:rsidR="00E711BA" w:rsidRPr="000C3EAB">
        <w:rPr>
          <w:b/>
          <w:sz w:val="26"/>
          <w:szCs w:val="26"/>
          <w:rtl/>
        </w:rPr>
        <w:t xml:space="preserve">، بوصفها </w:t>
      </w:r>
      <w:r w:rsidR="00AC46FE" w:rsidRPr="000C3EAB">
        <w:rPr>
          <w:b/>
          <w:sz w:val="26"/>
          <w:szCs w:val="26"/>
          <w:rtl/>
        </w:rPr>
        <w:t>بلد</w:t>
      </w:r>
      <w:r w:rsidR="00E711BA" w:rsidRPr="000C3EAB">
        <w:rPr>
          <w:b/>
          <w:sz w:val="26"/>
          <w:szCs w:val="26"/>
          <w:rtl/>
        </w:rPr>
        <w:t xml:space="preserve"> من </w:t>
      </w:r>
      <w:r w:rsidR="00AC46FE" w:rsidRPr="000C3EAB">
        <w:rPr>
          <w:b/>
          <w:sz w:val="26"/>
          <w:szCs w:val="26"/>
          <w:rtl/>
        </w:rPr>
        <w:t>بلدان</w:t>
      </w:r>
      <w:r w:rsidR="00E711BA" w:rsidRPr="000C3EAB">
        <w:rPr>
          <w:b/>
          <w:sz w:val="26"/>
          <w:szCs w:val="26"/>
          <w:rtl/>
        </w:rPr>
        <w:t xml:space="preserve"> المجموعة </w:t>
      </w:r>
      <w:r w:rsidRPr="000C3EAB">
        <w:rPr>
          <w:rFonts w:hint="cs"/>
          <w:b/>
          <w:sz w:val="26"/>
          <w:szCs w:val="26"/>
          <w:rtl/>
        </w:rPr>
        <w:t>2</w:t>
      </w:r>
      <w:r w:rsidR="00E711BA" w:rsidRPr="000C3EAB">
        <w:rPr>
          <w:b/>
          <w:sz w:val="26"/>
          <w:szCs w:val="26"/>
          <w:rtl/>
        </w:rPr>
        <w:t xml:space="preserve"> </w:t>
      </w:r>
      <w:r w:rsidRPr="000C3EAB">
        <w:rPr>
          <w:rFonts w:hint="cs"/>
          <w:b/>
          <w:sz w:val="26"/>
          <w:szCs w:val="26"/>
          <w:rtl/>
        </w:rPr>
        <w:t>من</w:t>
      </w:r>
      <w:r w:rsidR="00E711BA" w:rsidRPr="000C3EAB">
        <w:rPr>
          <w:b/>
          <w:sz w:val="26"/>
          <w:szCs w:val="26"/>
          <w:rtl/>
        </w:rPr>
        <w:t xml:space="preserve"> المادة 5، </w:t>
      </w:r>
      <w:r w:rsidRPr="000C3EAB">
        <w:rPr>
          <w:rFonts w:hint="cs"/>
          <w:b/>
          <w:sz w:val="26"/>
          <w:szCs w:val="26"/>
          <w:rtl/>
        </w:rPr>
        <w:t>تتخذ</w:t>
      </w:r>
      <w:r w:rsidR="00E711BA" w:rsidRPr="000C3EAB">
        <w:rPr>
          <w:b/>
          <w:sz w:val="26"/>
          <w:szCs w:val="26"/>
          <w:rtl/>
        </w:rPr>
        <w:t xml:space="preserve"> إجراءات مبكرة لإظهار التزامها الكامل بتعديل كيغالي</w:t>
      </w:r>
      <w:r w:rsidR="00805282" w:rsidRPr="000C3EAB">
        <w:rPr>
          <w:b/>
          <w:sz w:val="26"/>
          <w:szCs w:val="26"/>
          <w:rtl/>
        </w:rPr>
        <w:t>.</w:t>
      </w:r>
      <w:r w:rsidR="00E711BA" w:rsidRPr="000C3EAB">
        <w:rPr>
          <w:b/>
          <w:sz w:val="26"/>
          <w:szCs w:val="26"/>
          <w:rtl/>
        </w:rPr>
        <w:t xml:space="preserve"> وتعتبر هذه الاستراتيجية قابلة للتطبيق، إذ يمكن تحقيق التخفيضات المطلوبة بشكل أساسي في قطاع </w:t>
      </w:r>
      <w:r w:rsidR="00600EC6" w:rsidRPr="000C3EAB">
        <w:rPr>
          <w:b/>
          <w:sz w:val="26"/>
          <w:szCs w:val="26"/>
          <w:rtl/>
        </w:rPr>
        <w:t>خدمة</w:t>
      </w:r>
      <w:r w:rsidR="00E711BA" w:rsidRPr="000C3EAB">
        <w:rPr>
          <w:b/>
          <w:sz w:val="26"/>
          <w:szCs w:val="26"/>
          <w:rtl/>
        </w:rPr>
        <w:t xml:space="preserve"> </w:t>
      </w:r>
      <w:r w:rsidR="00940F7F" w:rsidRPr="000C3EAB">
        <w:rPr>
          <w:b/>
          <w:sz w:val="26"/>
          <w:szCs w:val="26"/>
          <w:rtl/>
        </w:rPr>
        <w:t>التبريد وتكييف الهواء</w:t>
      </w:r>
      <w:r w:rsidR="00E711BA" w:rsidRPr="000C3EAB">
        <w:rPr>
          <w:b/>
          <w:sz w:val="26"/>
          <w:szCs w:val="26"/>
          <w:rtl/>
        </w:rPr>
        <w:t xml:space="preserve">، وذلك من خلال تطبيق الممارسات الجيدة </w:t>
      </w:r>
      <w:r w:rsidRPr="000C3EAB">
        <w:rPr>
          <w:rFonts w:hint="cs"/>
          <w:b/>
          <w:sz w:val="26"/>
          <w:szCs w:val="26"/>
          <w:rtl/>
        </w:rPr>
        <w:t>و</w:t>
      </w:r>
      <w:r w:rsidRPr="000C3EAB">
        <w:rPr>
          <w:b/>
          <w:sz w:val="26"/>
          <w:szCs w:val="26"/>
          <w:rtl/>
        </w:rPr>
        <w:t>إعادة التدوير والاسترداد والاستصلاح</w:t>
      </w:r>
      <w:r w:rsidR="00E711BA" w:rsidRPr="000C3EAB">
        <w:rPr>
          <w:b/>
          <w:sz w:val="26"/>
          <w:szCs w:val="26"/>
          <w:rtl/>
        </w:rPr>
        <w:t xml:space="preserve">، فضلا عن تشجيع استخدام بدائل </w:t>
      </w:r>
      <w:r w:rsidRPr="000C3EAB">
        <w:rPr>
          <w:b/>
          <w:sz w:val="26"/>
          <w:szCs w:val="26"/>
          <w:rtl/>
        </w:rPr>
        <w:t>منخفضة القدرة على إحداث</w:t>
      </w:r>
      <w:r w:rsidR="00600EC6" w:rsidRPr="000C3EAB">
        <w:rPr>
          <w:b/>
          <w:sz w:val="26"/>
          <w:szCs w:val="26"/>
          <w:rtl/>
        </w:rPr>
        <w:t xml:space="preserve"> الاحترار العالمي</w:t>
      </w:r>
      <w:r w:rsidR="00805282" w:rsidRPr="000C3EAB">
        <w:rPr>
          <w:b/>
          <w:sz w:val="26"/>
          <w:szCs w:val="26"/>
          <w:rtl/>
        </w:rPr>
        <w:t>.</w:t>
      </w:r>
      <w:r w:rsidR="00E711BA" w:rsidRPr="000C3EAB">
        <w:rPr>
          <w:b/>
          <w:sz w:val="26"/>
          <w:szCs w:val="26"/>
          <w:rtl/>
        </w:rPr>
        <w:t xml:space="preserve"> كما أن قدرة عمان المحدودة على تصنيع </w:t>
      </w:r>
      <w:r w:rsidR="00E711BA" w:rsidRPr="000C3EAB">
        <w:rPr>
          <w:rFonts w:hint="cs"/>
          <w:b/>
          <w:sz w:val="26"/>
          <w:szCs w:val="26"/>
          <w:rtl/>
        </w:rPr>
        <w:t>ا</w:t>
      </w:r>
      <w:r w:rsidR="00764EC1" w:rsidRPr="000C3EAB">
        <w:rPr>
          <w:rFonts w:hint="cs"/>
          <w:b/>
          <w:sz w:val="26"/>
          <w:szCs w:val="26"/>
          <w:rtl/>
        </w:rPr>
        <w:t>لمواد الهيدروفلوروكربونية</w:t>
      </w:r>
      <w:r w:rsidR="00E711BA" w:rsidRPr="000C3EAB">
        <w:rPr>
          <w:b/>
          <w:sz w:val="26"/>
          <w:szCs w:val="26"/>
          <w:rtl/>
        </w:rPr>
        <w:t xml:space="preserve"> تسهل هذا النهج، إذ تجنبها التحديات التقنية والمالية الكبيرة التي تواجهها </w:t>
      </w:r>
      <w:r w:rsidR="00AC46FE" w:rsidRPr="000C3EAB">
        <w:rPr>
          <w:b/>
          <w:sz w:val="26"/>
          <w:szCs w:val="26"/>
          <w:rtl/>
        </w:rPr>
        <w:t>بلدان</w:t>
      </w:r>
      <w:r w:rsidR="00E711BA" w:rsidRPr="000C3EAB">
        <w:rPr>
          <w:b/>
          <w:sz w:val="26"/>
          <w:szCs w:val="26"/>
          <w:rtl/>
        </w:rPr>
        <w:t xml:space="preserve"> المجموعة </w:t>
      </w:r>
      <w:r w:rsidRPr="000C3EAB">
        <w:rPr>
          <w:rFonts w:hint="cs"/>
          <w:b/>
          <w:sz w:val="26"/>
          <w:szCs w:val="26"/>
          <w:rtl/>
        </w:rPr>
        <w:t>2</w:t>
      </w:r>
      <w:r w:rsidR="00E711BA" w:rsidRPr="000C3EAB">
        <w:rPr>
          <w:b/>
          <w:sz w:val="26"/>
          <w:szCs w:val="26"/>
          <w:rtl/>
        </w:rPr>
        <w:t xml:space="preserve"> الأخرى في التحول الصناعي</w:t>
      </w:r>
      <w:r w:rsidR="00805282" w:rsidRPr="000C3EAB">
        <w:rPr>
          <w:b/>
          <w:sz w:val="26"/>
          <w:szCs w:val="26"/>
          <w:rtl/>
        </w:rPr>
        <w:t>.</w:t>
      </w:r>
    </w:p>
    <w:p w14:paraId="08CADD38" w14:textId="77777777" w:rsidR="00D621B4" w:rsidRPr="000C3EAB" w:rsidRDefault="00D621B4" w:rsidP="00FE6781">
      <w:pPr>
        <w:pStyle w:val="ListParagraph"/>
        <w:keepNext/>
        <w:bidi/>
        <w:spacing w:before="240" w:after="240"/>
        <w:ind w:left="0"/>
        <w:contextualSpacing w:val="0"/>
        <w:outlineLvl w:val="0"/>
        <w:rPr>
          <w:b/>
          <w:sz w:val="26"/>
          <w:szCs w:val="26"/>
          <w:u w:val="single"/>
          <w:rtl/>
          <w:lang w:bidi="ar-DZ"/>
        </w:rPr>
      </w:pPr>
      <w:r w:rsidRPr="000C3EAB">
        <w:rPr>
          <w:b/>
          <w:sz w:val="26"/>
          <w:szCs w:val="26"/>
          <w:u w:val="single"/>
          <w:rtl/>
          <w:lang w:bidi="ar-DZ"/>
        </w:rPr>
        <w:t>الأهداف والتمويل</w:t>
      </w:r>
    </w:p>
    <w:p w14:paraId="01444C70" w14:textId="55C52B05" w:rsidR="007415C4" w:rsidRPr="000C3EAB" w:rsidRDefault="007415C4" w:rsidP="00FE6781">
      <w:pPr>
        <w:pStyle w:val="ListParagraph"/>
        <w:numPr>
          <w:ilvl w:val="0"/>
          <w:numId w:val="28"/>
        </w:numPr>
        <w:bidi/>
        <w:spacing w:before="240" w:after="240"/>
        <w:ind w:left="0" w:firstLine="0"/>
        <w:contextualSpacing w:val="0"/>
        <w:outlineLvl w:val="0"/>
        <w:rPr>
          <w:b/>
          <w:sz w:val="26"/>
          <w:szCs w:val="26"/>
        </w:rPr>
      </w:pPr>
      <w:r w:rsidRPr="000C3EAB">
        <w:rPr>
          <w:b/>
          <w:sz w:val="26"/>
          <w:szCs w:val="26"/>
          <w:rtl/>
          <w:lang w:bidi="ar-DZ"/>
        </w:rPr>
        <w:t xml:space="preserve">تبقى الأنشطة </w:t>
      </w:r>
      <w:r w:rsidRPr="000C3EAB">
        <w:rPr>
          <w:b/>
          <w:sz w:val="26"/>
          <w:szCs w:val="26"/>
          <w:rtl/>
        </w:rPr>
        <w:t>المقترحة</w:t>
      </w:r>
      <w:r w:rsidRPr="000C3EAB">
        <w:rPr>
          <w:b/>
          <w:sz w:val="26"/>
          <w:szCs w:val="26"/>
          <w:rtl/>
          <w:lang w:bidi="ar-DZ"/>
        </w:rPr>
        <w:t xml:space="preserve"> في </w:t>
      </w:r>
      <w:r w:rsidR="0021405D" w:rsidRPr="000C3EAB">
        <w:rPr>
          <w:rFonts w:hint="cs"/>
          <w:b/>
          <w:sz w:val="26"/>
          <w:szCs w:val="26"/>
          <w:rtl/>
        </w:rPr>
        <w:t>خطة التنفيذ بموجب تعديل كيغالي</w:t>
      </w:r>
      <w:r w:rsidRPr="000C3EAB">
        <w:rPr>
          <w:b/>
          <w:sz w:val="26"/>
          <w:szCs w:val="26"/>
          <w:rtl/>
        </w:rPr>
        <w:t xml:space="preserve"> </w:t>
      </w:r>
      <w:r w:rsidRPr="000C3EAB">
        <w:rPr>
          <w:b/>
          <w:sz w:val="26"/>
          <w:szCs w:val="26"/>
          <w:rtl/>
          <w:lang w:bidi="ar-DZ"/>
        </w:rPr>
        <w:t>المقدم</w:t>
      </w:r>
      <w:r w:rsidR="004C181F" w:rsidRPr="000C3EAB">
        <w:rPr>
          <w:rFonts w:hint="cs"/>
          <w:b/>
          <w:sz w:val="26"/>
          <w:szCs w:val="26"/>
          <w:rtl/>
          <w:lang w:bidi="ar-DZ"/>
        </w:rPr>
        <w:t>ة</w:t>
      </w:r>
      <w:r w:rsidRPr="000C3EAB">
        <w:rPr>
          <w:b/>
          <w:sz w:val="26"/>
          <w:szCs w:val="26"/>
          <w:rtl/>
          <w:lang w:bidi="ar-DZ"/>
        </w:rPr>
        <w:t xml:space="preserve"> إلى الاجتماع الثامن والتسعين </w:t>
      </w:r>
      <w:r w:rsidR="004C181F" w:rsidRPr="000C3EAB">
        <w:rPr>
          <w:b/>
          <w:sz w:val="26"/>
          <w:szCs w:val="26"/>
          <w:rtl/>
          <w:lang w:bidi="ar-DZ"/>
        </w:rPr>
        <w:t xml:space="preserve">إلى حد كبير </w:t>
      </w:r>
      <w:r w:rsidRPr="000C3EAB">
        <w:rPr>
          <w:b/>
          <w:sz w:val="26"/>
          <w:szCs w:val="26"/>
          <w:rtl/>
          <w:lang w:bidi="ar-DZ"/>
        </w:rPr>
        <w:t>نفس</w:t>
      </w:r>
      <w:r w:rsidR="004C181F" w:rsidRPr="000C3EAB">
        <w:rPr>
          <w:rFonts w:hint="cs"/>
          <w:b/>
          <w:sz w:val="26"/>
          <w:szCs w:val="26"/>
          <w:rtl/>
          <w:lang w:bidi="ar-DZ"/>
        </w:rPr>
        <w:t xml:space="preserve"> الأنشطة</w:t>
      </w:r>
      <w:r w:rsidRPr="000C3EAB">
        <w:rPr>
          <w:b/>
          <w:sz w:val="26"/>
          <w:szCs w:val="26"/>
          <w:rtl/>
          <w:lang w:bidi="ar-DZ"/>
        </w:rPr>
        <w:t xml:space="preserve"> المقدمة إلى الاجتماع السابع والتسعين، مع بعض التعديلات في مستويات التمويل وأهداف الرقابة على النحو التالي</w:t>
      </w:r>
      <w:r w:rsidR="00805282" w:rsidRPr="000C3EAB">
        <w:rPr>
          <w:b/>
          <w:sz w:val="26"/>
          <w:szCs w:val="26"/>
          <w:rtl/>
          <w:lang w:bidi="ar-DZ"/>
        </w:rPr>
        <w:t>:</w:t>
      </w:r>
    </w:p>
    <w:p w14:paraId="3C308A48" w14:textId="46D28C4E" w:rsidR="007415C4" w:rsidRPr="000C3EAB" w:rsidRDefault="007415C4" w:rsidP="007415C4">
      <w:pPr>
        <w:pStyle w:val="ListParagraph"/>
        <w:numPr>
          <w:ilvl w:val="0"/>
          <w:numId w:val="31"/>
        </w:numPr>
        <w:bidi/>
        <w:spacing w:after="240"/>
        <w:contextualSpacing w:val="0"/>
        <w:outlineLvl w:val="1"/>
        <w:rPr>
          <w:b/>
          <w:sz w:val="26"/>
          <w:szCs w:val="26"/>
        </w:rPr>
      </w:pPr>
      <w:r w:rsidRPr="000C3EAB">
        <w:rPr>
          <w:b/>
          <w:sz w:val="26"/>
          <w:szCs w:val="26"/>
          <w:rtl/>
        </w:rPr>
        <w:t xml:space="preserve">تم تخفيض هدف </w:t>
      </w:r>
      <w:r w:rsidR="004C181F" w:rsidRPr="000C3EAB">
        <w:rPr>
          <w:rFonts w:hint="cs"/>
          <w:b/>
          <w:sz w:val="26"/>
          <w:szCs w:val="26"/>
          <w:rtl/>
        </w:rPr>
        <w:t>الرقابة الوارد</w:t>
      </w:r>
      <w:r w:rsidRPr="000C3EAB">
        <w:rPr>
          <w:b/>
          <w:sz w:val="26"/>
          <w:szCs w:val="26"/>
          <w:rtl/>
        </w:rPr>
        <w:t xml:space="preserve"> في الصف </w:t>
      </w:r>
      <w:r w:rsidRPr="000C3EAB">
        <w:rPr>
          <w:rFonts w:hint="cs"/>
          <w:b/>
          <w:sz w:val="26"/>
          <w:szCs w:val="26"/>
          <w:rtl/>
        </w:rPr>
        <w:t>2</w:t>
      </w:r>
      <w:r w:rsidR="00805282" w:rsidRPr="000C3EAB">
        <w:rPr>
          <w:rFonts w:hint="cs"/>
          <w:b/>
          <w:sz w:val="26"/>
          <w:szCs w:val="26"/>
          <w:rtl/>
        </w:rPr>
        <w:t>.</w:t>
      </w:r>
      <w:r w:rsidRPr="000C3EAB">
        <w:rPr>
          <w:rFonts w:hint="cs"/>
          <w:b/>
          <w:sz w:val="26"/>
          <w:szCs w:val="26"/>
          <w:rtl/>
        </w:rPr>
        <w:t>1</w:t>
      </w:r>
      <w:r w:rsidRPr="000C3EAB">
        <w:rPr>
          <w:b/>
          <w:sz w:val="26"/>
          <w:szCs w:val="26"/>
          <w:rtl/>
        </w:rPr>
        <w:t xml:space="preserve"> من الاتفاق بنسبة 3 في المائة للفترة من</w:t>
      </w:r>
      <w:r w:rsidR="004C181F" w:rsidRPr="000C3EAB">
        <w:rPr>
          <w:rFonts w:hint="cs"/>
          <w:b/>
          <w:sz w:val="26"/>
          <w:szCs w:val="26"/>
          <w:rtl/>
        </w:rPr>
        <w:t xml:space="preserve"> عام</w:t>
      </w:r>
      <w:r w:rsidRPr="000C3EAB">
        <w:rPr>
          <w:b/>
          <w:sz w:val="26"/>
          <w:szCs w:val="26"/>
          <w:rtl/>
        </w:rPr>
        <w:t xml:space="preserve"> 2026 إلى</w:t>
      </w:r>
      <w:r w:rsidR="004C181F" w:rsidRPr="000C3EAB">
        <w:rPr>
          <w:rFonts w:hint="cs"/>
          <w:b/>
          <w:sz w:val="26"/>
          <w:szCs w:val="26"/>
          <w:rtl/>
        </w:rPr>
        <w:t xml:space="preserve"> عام</w:t>
      </w:r>
      <w:r w:rsidRPr="000C3EAB">
        <w:rPr>
          <w:b/>
          <w:sz w:val="26"/>
          <w:szCs w:val="26"/>
          <w:rtl/>
        </w:rPr>
        <w:t xml:space="preserve"> 2031 </w:t>
      </w:r>
      <w:r w:rsidRPr="000C3EAB">
        <w:rPr>
          <w:rFonts w:hint="cs"/>
          <w:b/>
          <w:sz w:val="26"/>
          <w:szCs w:val="26"/>
          <w:rtl/>
        </w:rPr>
        <w:t>و4</w:t>
      </w:r>
      <w:r w:rsidRPr="000C3EAB">
        <w:rPr>
          <w:b/>
          <w:sz w:val="26"/>
          <w:szCs w:val="26"/>
          <w:rtl/>
        </w:rPr>
        <w:t xml:space="preserve"> في المائة لعام 2032 بسبب </w:t>
      </w:r>
      <w:r w:rsidR="004C181F" w:rsidRPr="000C3EAB">
        <w:rPr>
          <w:rFonts w:hint="cs"/>
          <w:b/>
          <w:sz w:val="26"/>
          <w:szCs w:val="26"/>
          <w:rtl/>
        </w:rPr>
        <w:t>خفض</w:t>
      </w:r>
      <w:r w:rsidRPr="000C3EAB">
        <w:rPr>
          <w:b/>
          <w:sz w:val="26"/>
          <w:szCs w:val="26"/>
          <w:rtl/>
        </w:rPr>
        <w:t xml:space="preserve"> خط الأساس "المؤقت" </w:t>
      </w:r>
      <w:r w:rsidR="004C181F" w:rsidRPr="000C3EAB">
        <w:rPr>
          <w:rFonts w:hint="cs"/>
          <w:b/>
          <w:sz w:val="26"/>
          <w:szCs w:val="26"/>
          <w:rtl/>
        </w:rPr>
        <w:t>المنقح</w:t>
      </w:r>
      <w:r w:rsidRPr="000C3EAB">
        <w:rPr>
          <w:b/>
          <w:sz w:val="26"/>
          <w:szCs w:val="26"/>
          <w:rtl/>
        </w:rPr>
        <w:t xml:space="preserve"> من 2,877,010 إلى 2,787,916 طن</w:t>
      </w:r>
      <w:r w:rsidR="004C181F" w:rsidRPr="000C3EAB">
        <w:rPr>
          <w:rFonts w:hint="cs"/>
          <w:b/>
          <w:sz w:val="26"/>
          <w:szCs w:val="26"/>
          <w:rtl/>
        </w:rPr>
        <w:t>ا من</w:t>
      </w:r>
      <w:r w:rsidRPr="000C3EAB">
        <w:rPr>
          <w:b/>
          <w:sz w:val="26"/>
          <w:szCs w:val="26"/>
          <w:rtl/>
        </w:rPr>
        <w:t xml:space="preserve"> مكافئ ثاني أكسيد الكربون؛</w:t>
      </w:r>
    </w:p>
    <w:p w14:paraId="6FEF3312" w14:textId="191DBBB6" w:rsidR="007415C4" w:rsidRPr="000C3EAB" w:rsidRDefault="007415C4" w:rsidP="007415C4">
      <w:pPr>
        <w:pStyle w:val="ListParagraph"/>
        <w:numPr>
          <w:ilvl w:val="0"/>
          <w:numId w:val="31"/>
        </w:numPr>
        <w:bidi/>
        <w:spacing w:after="240"/>
        <w:contextualSpacing w:val="0"/>
        <w:outlineLvl w:val="1"/>
        <w:rPr>
          <w:b/>
          <w:sz w:val="26"/>
          <w:szCs w:val="26"/>
        </w:rPr>
      </w:pPr>
      <w:r w:rsidRPr="000C3EAB">
        <w:rPr>
          <w:b/>
          <w:sz w:val="26"/>
          <w:szCs w:val="26"/>
          <w:rtl/>
        </w:rPr>
        <w:t xml:space="preserve">زاد صافي </w:t>
      </w:r>
      <w:r w:rsidR="004C181F" w:rsidRPr="000C3EAB">
        <w:rPr>
          <w:rFonts w:hint="cs"/>
          <w:b/>
          <w:sz w:val="26"/>
          <w:szCs w:val="26"/>
          <w:rtl/>
        </w:rPr>
        <w:t>التخفيض</w:t>
      </w:r>
      <w:r w:rsidRPr="000C3EAB">
        <w:rPr>
          <w:b/>
          <w:sz w:val="26"/>
          <w:szCs w:val="26"/>
          <w:rtl/>
        </w:rPr>
        <w:t xml:space="preserve"> من 461,386 </w:t>
      </w:r>
      <w:r w:rsidR="00600EC6" w:rsidRPr="000C3EAB">
        <w:rPr>
          <w:b/>
          <w:sz w:val="26"/>
          <w:szCs w:val="26"/>
          <w:rtl/>
        </w:rPr>
        <w:t>طن</w:t>
      </w:r>
      <w:r w:rsidR="004C181F" w:rsidRPr="000C3EAB">
        <w:rPr>
          <w:rFonts w:hint="cs"/>
          <w:b/>
          <w:sz w:val="26"/>
          <w:szCs w:val="26"/>
          <w:rtl/>
        </w:rPr>
        <w:t>ا</w:t>
      </w:r>
      <w:r w:rsidR="00600EC6" w:rsidRPr="000C3EAB">
        <w:rPr>
          <w:b/>
          <w:sz w:val="26"/>
          <w:szCs w:val="26"/>
          <w:rtl/>
        </w:rPr>
        <w:t xml:space="preserve"> من مكافئ ثاني أكسيد</w:t>
      </w:r>
      <w:r w:rsidRPr="000C3EAB">
        <w:rPr>
          <w:b/>
          <w:sz w:val="26"/>
          <w:szCs w:val="26"/>
          <w:rtl/>
        </w:rPr>
        <w:t xml:space="preserve"> الكربون إلى 461,400 </w:t>
      </w:r>
      <w:r w:rsidR="00600EC6" w:rsidRPr="000C3EAB">
        <w:rPr>
          <w:b/>
          <w:sz w:val="26"/>
          <w:szCs w:val="26"/>
          <w:rtl/>
        </w:rPr>
        <w:t>طن من مكافئ ثاني أكسيد</w:t>
      </w:r>
      <w:r w:rsidRPr="000C3EAB">
        <w:rPr>
          <w:b/>
          <w:sz w:val="26"/>
          <w:szCs w:val="26"/>
          <w:rtl/>
        </w:rPr>
        <w:t xml:space="preserve"> الكربون، وزادت نسبة </w:t>
      </w:r>
      <w:r w:rsidR="004C181F" w:rsidRPr="000C3EAB">
        <w:rPr>
          <w:rFonts w:hint="cs"/>
          <w:b/>
          <w:sz w:val="26"/>
          <w:szCs w:val="26"/>
          <w:rtl/>
        </w:rPr>
        <w:t>ال</w:t>
      </w:r>
      <w:r w:rsidRPr="000C3EAB">
        <w:rPr>
          <w:rFonts w:hint="cs"/>
          <w:b/>
          <w:sz w:val="26"/>
          <w:szCs w:val="26"/>
          <w:rtl/>
        </w:rPr>
        <w:t xml:space="preserve">إزالة </w:t>
      </w:r>
      <w:r w:rsidRPr="000C3EAB">
        <w:rPr>
          <w:b/>
          <w:sz w:val="26"/>
          <w:szCs w:val="26"/>
          <w:rtl/>
        </w:rPr>
        <w:t xml:space="preserve">في المرحلة الأولى من </w:t>
      </w:r>
      <w:r w:rsidR="004C181F" w:rsidRPr="000C3EAB">
        <w:rPr>
          <w:rFonts w:hint="cs"/>
          <w:b/>
          <w:sz w:val="26"/>
          <w:szCs w:val="26"/>
          <w:rtl/>
        </w:rPr>
        <w:t>خطة التنفيذ بموجب تعديل كيغالي</w:t>
      </w:r>
      <w:r w:rsidR="004C181F" w:rsidRPr="000C3EAB">
        <w:rPr>
          <w:b/>
          <w:sz w:val="26"/>
          <w:szCs w:val="26"/>
          <w:rtl/>
        </w:rPr>
        <w:t xml:space="preserve"> </w:t>
      </w:r>
      <w:r w:rsidRPr="000C3EAB">
        <w:rPr>
          <w:b/>
          <w:sz w:val="26"/>
          <w:szCs w:val="26"/>
          <w:rtl/>
        </w:rPr>
        <w:t>من 16</w:t>
      </w:r>
      <w:r w:rsidR="00805282" w:rsidRPr="000C3EAB">
        <w:rPr>
          <w:b/>
          <w:sz w:val="26"/>
          <w:szCs w:val="26"/>
          <w:rtl/>
        </w:rPr>
        <w:t>.</w:t>
      </w:r>
      <w:r w:rsidRPr="000C3EAB">
        <w:rPr>
          <w:b/>
          <w:sz w:val="26"/>
          <w:szCs w:val="26"/>
          <w:rtl/>
        </w:rPr>
        <w:t>04 في المائة إلى 16</w:t>
      </w:r>
      <w:r w:rsidR="00805282" w:rsidRPr="000C3EAB">
        <w:rPr>
          <w:b/>
          <w:sz w:val="26"/>
          <w:szCs w:val="26"/>
          <w:rtl/>
        </w:rPr>
        <w:t>.</w:t>
      </w:r>
      <w:r w:rsidRPr="000C3EAB">
        <w:rPr>
          <w:b/>
          <w:sz w:val="26"/>
          <w:szCs w:val="26"/>
          <w:rtl/>
        </w:rPr>
        <w:t>55 في المائة من خط الأساس "المؤقت"؛</w:t>
      </w:r>
    </w:p>
    <w:p w14:paraId="21DFF888" w14:textId="422AE520" w:rsidR="007415C4" w:rsidRPr="000C3EAB" w:rsidRDefault="007415C4" w:rsidP="007415C4">
      <w:pPr>
        <w:pStyle w:val="ListParagraph"/>
        <w:numPr>
          <w:ilvl w:val="0"/>
          <w:numId w:val="31"/>
        </w:numPr>
        <w:bidi/>
        <w:spacing w:after="240"/>
        <w:contextualSpacing w:val="0"/>
        <w:outlineLvl w:val="1"/>
        <w:rPr>
          <w:b/>
          <w:sz w:val="26"/>
          <w:szCs w:val="26"/>
        </w:rPr>
      </w:pPr>
      <w:r w:rsidRPr="000C3EAB">
        <w:rPr>
          <w:b/>
          <w:sz w:val="26"/>
          <w:szCs w:val="26"/>
          <w:rtl/>
        </w:rPr>
        <w:t>تم رفع الهدف المؤقت لعامي 2030 و2031 من 8 في المائة إلى 8</w:t>
      </w:r>
      <w:r w:rsidR="00805282" w:rsidRPr="000C3EAB">
        <w:rPr>
          <w:b/>
          <w:sz w:val="26"/>
          <w:szCs w:val="26"/>
          <w:rtl/>
        </w:rPr>
        <w:t>.</w:t>
      </w:r>
      <w:r w:rsidRPr="000C3EAB">
        <w:rPr>
          <w:b/>
          <w:sz w:val="26"/>
          <w:szCs w:val="26"/>
          <w:rtl/>
        </w:rPr>
        <w:t>275 في المائة من خفض خط الأساس "المؤقت" المعدل؛</w:t>
      </w:r>
    </w:p>
    <w:p w14:paraId="1DAD5A17" w14:textId="4A717ACB" w:rsidR="007415C4" w:rsidRPr="000C3EAB" w:rsidRDefault="007415C4" w:rsidP="007415C4">
      <w:pPr>
        <w:pStyle w:val="ListParagraph"/>
        <w:numPr>
          <w:ilvl w:val="0"/>
          <w:numId w:val="31"/>
        </w:numPr>
        <w:bidi/>
        <w:spacing w:after="240"/>
        <w:contextualSpacing w:val="0"/>
        <w:outlineLvl w:val="1"/>
        <w:rPr>
          <w:b/>
          <w:sz w:val="26"/>
          <w:szCs w:val="26"/>
        </w:rPr>
      </w:pPr>
      <w:r w:rsidRPr="000C3EAB">
        <w:rPr>
          <w:b/>
          <w:sz w:val="26"/>
          <w:szCs w:val="26"/>
          <w:rtl/>
        </w:rPr>
        <w:t xml:space="preserve">تم </w:t>
      </w:r>
      <w:r w:rsidR="004C181F" w:rsidRPr="000C3EAB">
        <w:rPr>
          <w:rFonts w:hint="cs"/>
          <w:b/>
          <w:sz w:val="26"/>
          <w:szCs w:val="26"/>
          <w:rtl/>
        </w:rPr>
        <w:t>خفض</w:t>
      </w:r>
      <w:r w:rsidRPr="000C3EAB">
        <w:rPr>
          <w:b/>
          <w:sz w:val="26"/>
          <w:szCs w:val="26"/>
          <w:rtl/>
        </w:rPr>
        <w:t xml:space="preserve"> هدف </w:t>
      </w:r>
      <w:r w:rsidR="004C181F" w:rsidRPr="000C3EAB">
        <w:rPr>
          <w:rFonts w:hint="cs"/>
          <w:b/>
          <w:sz w:val="26"/>
          <w:szCs w:val="26"/>
          <w:rtl/>
        </w:rPr>
        <w:t>الرقابة</w:t>
      </w:r>
      <w:r w:rsidRPr="000C3EAB">
        <w:rPr>
          <w:b/>
          <w:sz w:val="26"/>
          <w:szCs w:val="26"/>
          <w:rtl/>
        </w:rPr>
        <w:t xml:space="preserve"> لعام 2032 من 2,415,624 طن</w:t>
      </w:r>
      <w:r w:rsidR="004C181F" w:rsidRPr="000C3EAB">
        <w:rPr>
          <w:rFonts w:hint="cs"/>
          <w:b/>
          <w:sz w:val="26"/>
          <w:szCs w:val="26"/>
          <w:rtl/>
        </w:rPr>
        <w:t>ا من</w:t>
      </w:r>
      <w:r w:rsidRPr="000C3EAB">
        <w:rPr>
          <w:b/>
          <w:sz w:val="26"/>
          <w:szCs w:val="26"/>
          <w:rtl/>
        </w:rPr>
        <w:t xml:space="preserve"> مكافئ ثاني أكسيد الكربون إلى 2,326,516 طن</w:t>
      </w:r>
      <w:r w:rsidR="004C181F" w:rsidRPr="000C3EAB">
        <w:rPr>
          <w:rFonts w:hint="cs"/>
          <w:b/>
          <w:sz w:val="26"/>
          <w:szCs w:val="26"/>
          <w:rtl/>
        </w:rPr>
        <w:t>ا من</w:t>
      </w:r>
      <w:r w:rsidRPr="000C3EAB">
        <w:rPr>
          <w:b/>
          <w:sz w:val="26"/>
          <w:szCs w:val="26"/>
          <w:rtl/>
        </w:rPr>
        <w:t xml:space="preserve"> مكافئ ثاني أكسيد الكربون، وهو أقل بمقدار 89,108 </w:t>
      </w:r>
      <w:r w:rsidR="004C181F" w:rsidRPr="000C3EAB">
        <w:rPr>
          <w:rFonts w:hint="cs"/>
          <w:b/>
          <w:sz w:val="26"/>
          <w:szCs w:val="26"/>
          <w:rtl/>
        </w:rPr>
        <w:t>أطنان من</w:t>
      </w:r>
      <w:r w:rsidRPr="000C3EAB">
        <w:rPr>
          <w:b/>
          <w:sz w:val="26"/>
          <w:szCs w:val="26"/>
          <w:rtl/>
        </w:rPr>
        <w:t xml:space="preserve"> مكافئ ثاني أكسيد الكربون مما كان عليه في الاجتماع </w:t>
      </w:r>
      <w:r w:rsidR="004C181F" w:rsidRPr="000C3EAB">
        <w:rPr>
          <w:rFonts w:hint="cs"/>
          <w:b/>
          <w:sz w:val="26"/>
          <w:szCs w:val="26"/>
          <w:rtl/>
        </w:rPr>
        <w:t>السابع والتسعين</w:t>
      </w:r>
      <w:r w:rsidR="00805282" w:rsidRPr="000C3EAB">
        <w:rPr>
          <w:b/>
          <w:sz w:val="26"/>
          <w:szCs w:val="26"/>
          <w:rtl/>
        </w:rPr>
        <w:t>.</w:t>
      </w:r>
    </w:p>
    <w:p w14:paraId="365BD279" w14:textId="2AE2AC11" w:rsidR="009D2585" w:rsidRPr="000C3EAB" w:rsidRDefault="009D2585" w:rsidP="004C181F">
      <w:pPr>
        <w:pStyle w:val="ListParagraph"/>
        <w:numPr>
          <w:ilvl w:val="0"/>
          <w:numId w:val="28"/>
        </w:numPr>
        <w:bidi/>
        <w:spacing w:before="240" w:after="240"/>
        <w:ind w:left="0" w:firstLine="0"/>
        <w:contextualSpacing w:val="0"/>
        <w:outlineLvl w:val="0"/>
        <w:rPr>
          <w:b/>
          <w:sz w:val="26"/>
          <w:szCs w:val="26"/>
        </w:rPr>
      </w:pPr>
      <w:r w:rsidRPr="000C3EAB">
        <w:rPr>
          <w:b/>
          <w:sz w:val="26"/>
          <w:szCs w:val="26"/>
          <w:rtl/>
          <w:lang w:bidi="ar-DZ"/>
        </w:rPr>
        <w:t>ناقشت ال</w:t>
      </w:r>
      <w:r w:rsidR="00764EC1" w:rsidRPr="000C3EAB">
        <w:rPr>
          <w:b/>
          <w:sz w:val="26"/>
          <w:szCs w:val="26"/>
          <w:rtl/>
          <w:lang w:bidi="ar-DZ"/>
        </w:rPr>
        <w:t>أمانة</w:t>
      </w:r>
      <w:r w:rsidRPr="000C3EAB">
        <w:rPr>
          <w:b/>
          <w:sz w:val="26"/>
          <w:szCs w:val="26"/>
          <w:rtl/>
          <w:lang w:bidi="ar-DZ"/>
        </w:rPr>
        <w:t xml:space="preserve"> أهداف </w:t>
      </w:r>
      <w:r w:rsidR="004C181F" w:rsidRPr="000C3EAB">
        <w:rPr>
          <w:rFonts w:hint="cs"/>
          <w:b/>
          <w:sz w:val="26"/>
          <w:szCs w:val="26"/>
          <w:rtl/>
          <w:lang w:bidi="ar-DZ"/>
        </w:rPr>
        <w:t>ال</w:t>
      </w:r>
      <w:r w:rsidRPr="000C3EAB">
        <w:rPr>
          <w:b/>
          <w:sz w:val="26"/>
          <w:szCs w:val="26"/>
          <w:rtl/>
          <w:lang w:bidi="ar-DZ"/>
        </w:rPr>
        <w:t xml:space="preserve">خفض المقترحة مع </w:t>
      </w:r>
      <w:r w:rsidR="00AC46FE" w:rsidRPr="000C3EAB">
        <w:rPr>
          <w:b/>
          <w:sz w:val="26"/>
          <w:szCs w:val="26"/>
          <w:rtl/>
        </w:rPr>
        <w:t>اليونيب</w:t>
      </w:r>
      <w:r w:rsidRPr="000C3EAB">
        <w:rPr>
          <w:b/>
          <w:sz w:val="26"/>
          <w:szCs w:val="26"/>
          <w:rtl/>
          <w:lang w:bidi="ar-DZ"/>
        </w:rPr>
        <w:t>، واستفسرت عما إذا كان بإمكان الحكومة النظر في أهداف أقل، نظرا لانخفاض الاستهلاك المتوقع في عام 2025 وعدم اليقين بشأن مستوى الاستهلاك المتوقع في عام 2026</w:t>
      </w:r>
      <w:r w:rsidR="00805282" w:rsidRPr="000C3EAB">
        <w:rPr>
          <w:b/>
          <w:sz w:val="26"/>
          <w:szCs w:val="26"/>
          <w:rtl/>
          <w:lang w:bidi="ar-DZ"/>
        </w:rPr>
        <w:t>.</w:t>
      </w:r>
      <w:r w:rsidRPr="000C3EAB">
        <w:rPr>
          <w:b/>
          <w:sz w:val="26"/>
          <w:szCs w:val="26"/>
          <w:rtl/>
          <w:lang w:bidi="ar-DZ"/>
        </w:rPr>
        <w:t xml:space="preserve"> وأفاد </w:t>
      </w:r>
      <w:r w:rsidR="00AC46FE" w:rsidRPr="000C3EAB">
        <w:rPr>
          <w:b/>
          <w:sz w:val="26"/>
          <w:szCs w:val="26"/>
          <w:rtl/>
          <w:lang w:bidi="ar-DZ"/>
        </w:rPr>
        <w:t>اليونيب</w:t>
      </w:r>
      <w:r w:rsidRPr="000C3EAB">
        <w:rPr>
          <w:b/>
          <w:sz w:val="26"/>
          <w:szCs w:val="26"/>
          <w:rtl/>
          <w:lang w:bidi="ar-DZ"/>
        </w:rPr>
        <w:t xml:space="preserve"> بأن الحكومة قد درست </w:t>
      </w:r>
      <w:r w:rsidR="004C181F" w:rsidRPr="000C3EAB">
        <w:rPr>
          <w:rFonts w:hint="cs"/>
          <w:b/>
          <w:sz w:val="26"/>
          <w:szCs w:val="26"/>
          <w:rtl/>
          <w:lang w:bidi="ar-DZ"/>
        </w:rPr>
        <w:t>مقترح</w:t>
      </w:r>
      <w:r w:rsidRPr="000C3EAB">
        <w:rPr>
          <w:b/>
          <w:sz w:val="26"/>
          <w:szCs w:val="26"/>
          <w:rtl/>
          <w:lang w:bidi="ar-DZ"/>
        </w:rPr>
        <w:t xml:space="preserve"> ال</w:t>
      </w:r>
      <w:r w:rsidR="00764EC1" w:rsidRPr="000C3EAB">
        <w:rPr>
          <w:b/>
          <w:sz w:val="26"/>
          <w:szCs w:val="26"/>
          <w:rtl/>
          <w:lang w:bidi="ar-DZ"/>
        </w:rPr>
        <w:t>أمانة</w:t>
      </w:r>
      <w:r w:rsidRPr="000C3EAB">
        <w:rPr>
          <w:b/>
          <w:sz w:val="26"/>
          <w:szCs w:val="26"/>
          <w:rtl/>
          <w:lang w:bidi="ar-DZ"/>
        </w:rPr>
        <w:t xml:space="preserve"> بعناية</w:t>
      </w:r>
      <w:r w:rsidR="00805282" w:rsidRPr="000C3EAB">
        <w:rPr>
          <w:b/>
          <w:sz w:val="26"/>
          <w:szCs w:val="26"/>
          <w:rtl/>
          <w:lang w:bidi="ar-DZ"/>
        </w:rPr>
        <w:t>.</w:t>
      </w:r>
      <w:r w:rsidRPr="000C3EAB">
        <w:rPr>
          <w:b/>
          <w:sz w:val="26"/>
          <w:szCs w:val="26"/>
          <w:rtl/>
          <w:lang w:bidi="ar-DZ"/>
        </w:rPr>
        <w:t xml:space="preserve"> ومع ذلك، ترى حكومة </w:t>
      </w:r>
      <w:r w:rsidR="00AC46FE" w:rsidRPr="000C3EAB">
        <w:rPr>
          <w:b/>
          <w:sz w:val="26"/>
          <w:szCs w:val="26"/>
          <w:rtl/>
          <w:lang w:bidi="ar-DZ"/>
        </w:rPr>
        <w:t>عمان</w:t>
      </w:r>
      <w:r w:rsidR="009720D2" w:rsidRPr="000C3EAB">
        <w:rPr>
          <w:b/>
          <w:sz w:val="26"/>
          <w:szCs w:val="26"/>
          <w:rtl/>
        </w:rPr>
        <w:t xml:space="preserve"> </w:t>
      </w:r>
      <w:r w:rsidRPr="000C3EAB">
        <w:rPr>
          <w:b/>
          <w:sz w:val="26"/>
          <w:szCs w:val="26"/>
          <w:rtl/>
          <w:lang w:bidi="ar-DZ"/>
        </w:rPr>
        <w:t>ضرورة الإبقاء على الأهداف المقترحة حاليا للأسباب التالية</w:t>
      </w:r>
      <w:r w:rsidR="00805282" w:rsidRPr="000C3EAB">
        <w:rPr>
          <w:b/>
          <w:sz w:val="26"/>
          <w:szCs w:val="26"/>
          <w:rtl/>
          <w:lang w:bidi="ar-DZ"/>
        </w:rPr>
        <w:t>:</w:t>
      </w:r>
    </w:p>
    <w:p w14:paraId="096E7B1E" w14:textId="2B82BFCF" w:rsidR="009720D2" w:rsidRPr="000C3EAB" w:rsidRDefault="009720D2" w:rsidP="009720D2">
      <w:pPr>
        <w:pStyle w:val="ListParagraph"/>
        <w:numPr>
          <w:ilvl w:val="0"/>
          <w:numId w:val="32"/>
        </w:numPr>
        <w:bidi/>
        <w:spacing w:after="240"/>
        <w:ind w:left="1440" w:hanging="720"/>
        <w:contextualSpacing w:val="0"/>
        <w:outlineLvl w:val="1"/>
        <w:rPr>
          <w:b/>
          <w:sz w:val="26"/>
          <w:szCs w:val="26"/>
        </w:rPr>
      </w:pPr>
      <w:r w:rsidRPr="000C3EAB">
        <w:rPr>
          <w:b/>
          <w:sz w:val="26"/>
          <w:szCs w:val="26"/>
          <w:rtl/>
        </w:rPr>
        <w:t xml:space="preserve">يعتبر انخفاض الاستهلاك في عام 2025 حالة شاذة ولا يعكس الاتجاه التصاعدي </w:t>
      </w:r>
      <w:r w:rsidR="004C181F" w:rsidRPr="000C3EAB">
        <w:rPr>
          <w:rFonts w:hint="cs"/>
          <w:b/>
          <w:sz w:val="26"/>
          <w:szCs w:val="26"/>
          <w:rtl/>
        </w:rPr>
        <w:t>ال</w:t>
      </w:r>
      <w:r w:rsidRPr="000C3EAB">
        <w:rPr>
          <w:b/>
          <w:sz w:val="26"/>
          <w:szCs w:val="26"/>
          <w:rtl/>
        </w:rPr>
        <w:t>طويل الأجل في الطلب على التبريد</w:t>
      </w:r>
      <w:r w:rsidR="00805282" w:rsidRPr="000C3EAB">
        <w:rPr>
          <w:b/>
          <w:sz w:val="26"/>
          <w:szCs w:val="26"/>
          <w:rtl/>
        </w:rPr>
        <w:t>.</w:t>
      </w:r>
      <w:r w:rsidRPr="000C3EAB">
        <w:rPr>
          <w:b/>
          <w:sz w:val="26"/>
          <w:szCs w:val="26"/>
          <w:rtl/>
        </w:rPr>
        <w:t xml:space="preserve"> </w:t>
      </w:r>
      <w:r w:rsidR="004C181F" w:rsidRPr="000C3EAB">
        <w:rPr>
          <w:rFonts w:hint="cs"/>
          <w:b/>
          <w:sz w:val="26"/>
          <w:szCs w:val="26"/>
          <w:rtl/>
        </w:rPr>
        <w:t>وسيؤدي</w:t>
      </w:r>
      <w:r w:rsidRPr="000C3EAB">
        <w:rPr>
          <w:b/>
          <w:sz w:val="26"/>
          <w:szCs w:val="26"/>
          <w:rtl/>
        </w:rPr>
        <w:t xml:space="preserve"> تحديد الأهداف بناء على هذه النقطة المنخفضة </w:t>
      </w:r>
      <w:r w:rsidR="004C181F" w:rsidRPr="000C3EAB">
        <w:rPr>
          <w:rFonts w:hint="cs"/>
          <w:b/>
          <w:sz w:val="26"/>
          <w:szCs w:val="26"/>
          <w:rtl/>
        </w:rPr>
        <w:t xml:space="preserve">إلى تحديد </w:t>
      </w:r>
      <w:r w:rsidRPr="000C3EAB">
        <w:rPr>
          <w:b/>
          <w:sz w:val="26"/>
          <w:szCs w:val="26"/>
          <w:rtl/>
        </w:rPr>
        <w:t xml:space="preserve">خط أساس مقيد بشكل مصطنع يتجاهل </w:t>
      </w:r>
      <w:r w:rsidR="004C181F" w:rsidRPr="000C3EAB">
        <w:rPr>
          <w:rFonts w:hint="cs"/>
          <w:b/>
          <w:sz w:val="26"/>
          <w:szCs w:val="26"/>
          <w:rtl/>
        </w:rPr>
        <w:t>السعة</w:t>
      </w:r>
      <w:r w:rsidRPr="000C3EAB">
        <w:rPr>
          <w:b/>
          <w:sz w:val="26"/>
          <w:szCs w:val="26"/>
          <w:rtl/>
        </w:rPr>
        <w:t xml:space="preserve"> الفعلية المركبة للمعدات </w:t>
      </w:r>
      <w:r w:rsidR="00157E3F" w:rsidRPr="000C3EAB">
        <w:rPr>
          <w:b/>
          <w:sz w:val="26"/>
          <w:szCs w:val="26"/>
          <w:rtl/>
        </w:rPr>
        <w:t>القائمة على ال</w:t>
      </w:r>
      <w:r w:rsidR="00764EC1" w:rsidRPr="000C3EAB">
        <w:rPr>
          <w:rFonts w:hint="cs"/>
          <w:b/>
          <w:sz w:val="26"/>
          <w:szCs w:val="26"/>
          <w:rtl/>
        </w:rPr>
        <w:t>مواد الهيدروفلوروكربونية</w:t>
      </w:r>
      <w:r w:rsidR="00805282" w:rsidRPr="000C3EAB">
        <w:rPr>
          <w:b/>
          <w:sz w:val="26"/>
          <w:szCs w:val="26"/>
          <w:rtl/>
        </w:rPr>
        <w:t>.</w:t>
      </w:r>
    </w:p>
    <w:p w14:paraId="23503C64" w14:textId="1496DAE4" w:rsidR="009720D2" w:rsidRPr="000C3EAB" w:rsidRDefault="009720D2" w:rsidP="009720D2">
      <w:pPr>
        <w:pStyle w:val="ListParagraph"/>
        <w:numPr>
          <w:ilvl w:val="0"/>
          <w:numId w:val="32"/>
        </w:numPr>
        <w:bidi/>
        <w:spacing w:after="240"/>
        <w:ind w:left="1440" w:hanging="720"/>
        <w:contextualSpacing w:val="0"/>
        <w:outlineLvl w:val="1"/>
        <w:rPr>
          <w:b/>
          <w:sz w:val="26"/>
          <w:szCs w:val="26"/>
        </w:rPr>
      </w:pPr>
      <w:r w:rsidRPr="000C3EAB">
        <w:rPr>
          <w:b/>
          <w:sz w:val="26"/>
          <w:szCs w:val="26"/>
          <w:rtl/>
        </w:rPr>
        <w:t>باعتبار</w:t>
      </w:r>
      <w:r w:rsidR="004C181F" w:rsidRPr="000C3EAB">
        <w:rPr>
          <w:rFonts w:hint="cs"/>
          <w:b/>
          <w:sz w:val="26"/>
          <w:szCs w:val="26"/>
          <w:rtl/>
        </w:rPr>
        <w:t xml:space="preserve"> عما من البلدان</w:t>
      </w:r>
      <w:r w:rsidRPr="000C3EAB">
        <w:rPr>
          <w:b/>
          <w:sz w:val="26"/>
          <w:szCs w:val="26"/>
          <w:rtl/>
        </w:rPr>
        <w:t xml:space="preserve"> ذات درجة حرارة محيطة عالية، فإن احتياجات</w:t>
      </w:r>
      <w:r w:rsidR="004C181F" w:rsidRPr="000C3EAB">
        <w:rPr>
          <w:rFonts w:hint="cs"/>
          <w:b/>
          <w:sz w:val="26"/>
          <w:szCs w:val="26"/>
          <w:rtl/>
        </w:rPr>
        <w:t>ها</w:t>
      </w:r>
      <w:r w:rsidRPr="000C3EAB">
        <w:rPr>
          <w:b/>
          <w:sz w:val="26"/>
          <w:szCs w:val="26"/>
          <w:rtl/>
        </w:rPr>
        <w:t xml:space="preserve"> من </w:t>
      </w:r>
      <w:r w:rsidR="004C181F" w:rsidRPr="000C3EAB">
        <w:rPr>
          <w:rFonts w:hint="cs"/>
          <w:b/>
          <w:sz w:val="26"/>
          <w:szCs w:val="26"/>
          <w:rtl/>
        </w:rPr>
        <w:t xml:space="preserve">حيث </w:t>
      </w:r>
      <w:r w:rsidR="00141CC2" w:rsidRPr="000C3EAB">
        <w:rPr>
          <w:b/>
          <w:sz w:val="26"/>
          <w:szCs w:val="26"/>
          <w:rtl/>
        </w:rPr>
        <w:t xml:space="preserve">خدمة </w:t>
      </w:r>
      <w:r w:rsidR="004C181F" w:rsidRPr="000C3EAB">
        <w:rPr>
          <w:rFonts w:hint="cs"/>
          <w:b/>
          <w:sz w:val="26"/>
          <w:szCs w:val="26"/>
          <w:rtl/>
        </w:rPr>
        <w:t>التبريد و</w:t>
      </w:r>
      <w:r w:rsidR="00141CC2" w:rsidRPr="000C3EAB">
        <w:rPr>
          <w:b/>
          <w:sz w:val="26"/>
          <w:szCs w:val="26"/>
          <w:rtl/>
        </w:rPr>
        <w:t>تكييف</w:t>
      </w:r>
      <w:r w:rsidRPr="000C3EAB">
        <w:rPr>
          <w:b/>
          <w:sz w:val="26"/>
          <w:szCs w:val="26"/>
          <w:rtl/>
        </w:rPr>
        <w:t xml:space="preserve"> الهواء حساسة للغاية للتغيرات المناخية</w:t>
      </w:r>
      <w:r w:rsidR="00805282" w:rsidRPr="000C3EAB">
        <w:rPr>
          <w:b/>
          <w:sz w:val="26"/>
          <w:szCs w:val="26"/>
          <w:rtl/>
        </w:rPr>
        <w:t>.</w:t>
      </w:r>
      <w:r w:rsidRPr="000C3EAB">
        <w:rPr>
          <w:b/>
          <w:sz w:val="26"/>
          <w:szCs w:val="26"/>
          <w:rtl/>
        </w:rPr>
        <w:t xml:space="preserve"> </w:t>
      </w:r>
      <w:r w:rsidR="004C181F" w:rsidRPr="000C3EAB">
        <w:rPr>
          <w:rFonts w:hint="cs"/>
          <w:b/>
          <w:sz w:val="26"/>
          <w:szCs w:val="26"/>
          <w:rtl/>
        </w:rPr>
        <w:t>ومن شأن</w:t>
      </w:r>
      <w:r w:rsidRPr="000C3EAB">
        <w:rPr>
          <w:b/>
          <w:sz w:val="26"/>
          <w:szCs w:val="26"/>
          <w:rtl/>
        </w:rPr>
        <w:t xml:space="preserve"> خفض الأهداف قبل الأوان، </w:t>
      </w:r>
      <w:r w:rsidR="004C181F" w:rsidRPr="000C3EAB">
        <w:rPr>
          <w:rFonts w:hint="cs"/>
          <w:b/>
          <w:sz w:val="26"/>
          <w:szCs w:val="26"/>
          <w:rtl/>
        </w:rPr>
        <w:t xml:space="preserve">أي </w:t>
      </w:r>
      <w:r w:rsidRPr="000C3EAB">
        <w:rPr>
          <w:b/>
          <w:sz w:val="26"/>
          <w:szCs w:val="26"/>
          <w:rtl/>
        </w:rPr>
        <w:t xml:space="preserve">قبل أن يتحقق </w:t>
      </w:r>
      <w:r w:rsidR="004C181F" w:rsidRPr="000C3EAB">
        <w:rPr>
          <w:rFonts w:hint="cs"/>
          <w:b/>
          <w:sz w:val="26"/>
          <w:szCs w:val="26"/>
          <w:rtl/>
        </w:rPr>
        <w:t>أثر</w:t>
      </w:r>
      <w:r w:rsidRPr="000C3EAB">
        <w:rPr>
          <w:b/>
          <w:sz w:val="26"/>
          <w:szCs w:val="26"/>
          <w:rtl/>
        </w:rPr>
        <w:t xml:space="preserve"> المرحلة الأولى من تدخلات </w:t>
      </w:r>
      <w:r w:rsidR="004C181F" w:rsidRPr="000C3EAB">
        <w:rPr>
          <w:rFonts w:hint="cs"/>
          <w:b/>
          <w:sz w:val="26"/>
          <w:szCs w:val="26"/>
          <w:rtl/>
        </w:rPr>
        <w:t>خطة التنفيذ بموجب تعديل كيغالي</w:t>
      </w:r>
      <w:r w:rsidRPr="000C3EAB">
        <w:rPr>
          <w:b/>
          <w:sz w:val="26"/>
          <w:szCs w:val="26"/>
          <w:rtl/>
        </w:rPr>
        <w:t xml:space="preserve"> بشكل كامل، يشكل خطرا كبيرا على الامتثال الوطني لتجميد عام 2028؛</w:t>
      </w:r>
    </w:p>
    <w:p w14:paraId="38657A71" w14:textId="5106DA8A" w:rsidR="009720D2" w:rsidRPr="000C3EAB" w:rsidRDefault="009720D2" w:rsidP="009720D2">
      <w:pPr>
        <w:pStyle w:val="ListParagraph"/>
        <w:numPr>
          <w:ilvl w:val="0"/>
          <w:numId w:val="32"/>
        </w:numPr>
        <w:bidi/>
        <w:spacing w:after="240"/>
        <w:ind w:left="1440" w:hanging="720"/>
        <w:contextualSpacing w:val="0"/>
        <w:outlineLvl w:val="1"/>
        <w:rPr>
          <w:b/>
          <w:sz w:val="26"/>
          <w:szCs w:val="26"/>
        </w:rPr>
      </w:pPr>
      <w:r w:rsidRPr="000C3EAB">
        <w:rPr>
          <w:b/>
          <w:sz w:val="26"/>
          <w:szCs w:val="26"/>
          <w:rtl/>
        </w:rPr>
        <w:t>في حين أن بعض القطاعات قد تشهد تقلبات، فإن استمرار تطوير البنية التحتية الوطنية ونمو السكان بنسبة 5</w:t>
      </w:r>
      <w:r w:rsidR="00805282" w:rsidRPr="000C3EAB">
        <w:rPr>
          <w:b/>
          <w:sz w:val="26"/>
          <w:szCs w:val="26"/>
          <w:rtl/>
        </w:rPr>
        <w:t>.</w:t>
      </w:r>
      <w:r w:rsidRPr="000C3EAB">
        <w:rPr>
          <w:b/>
          <w:sz w:val="26"/>
          <w:szCs w:val="26"/>
          <w:rtl/>
        </w:rPr>
        <w:t xml:space="preserve">13 في المائة تقريبا يشير إلى أن الطلب على </w:t>
      </w:r>
      <w:r w:rsidRPr="000C3EAB">
        <w:rPr>
          <w:rFonts w:hint="cs"/>
          <w:b/>
          <w:sz w:val="26"/>
          <w:szCs w:val="26"/>
          <w:rtl/>
        </w:rPr>
        <w:t>ا</w:t>
      </w:r>
      <w:r w:rsidR="00764EC1" w:rsidRPr="000C3EAB">
        <w:rPr>
          <w:rFonts w:hint="cs"/>
          <w:b/>
          <w:sz w:val="26"/>
          <w:szCs w:val="26"/>
          <w:rtl/>
        </w:rPr>
        <w:t>لمواد الهيدروفلوروكربونية</w:t>
      </w:r>
      <w:r w:rsidRPr="000C3EAB">
        <w:rPr>
          <w:b/>
          <w:sz w:val="26"/>
          <w:szCs w:val="26"/>
          <w:rtl/>
        </w:rPr>
        <w:t xml:space="preserve"> على المدى الطويل لا يزال قويا</w:t>
      </w:r>
      <w:r w:rsidR="00805282" w:rsidRPr="000C3EAB">
        <w:rPr>
          <w:b/>
          <w:sz w:val="26"/>
          <w:szCs w:val="26"/>
          <w:rtl/>
        </w:rPr>
        <w:t>.</w:t>
      </w:r>
    </w:p>
    <w:p w14:paraId="2753AE3E" w14:textId="3CE115CA" w:rsidR="00760765" w:rsidRPr="000C3EAB" w:rsidRDefault="00760765" w:rsidP="004C181F">
      <w:pPr>
        <w:pStyle w:val="ListParagraph"/>
        <w:numPr>
          <w:ilvl w:val="0"/>
          <w:numId w:val="28"/>
        </w:numPr>
        <w:bidi/>
        <w:spacing w:before="240" w:after="240"/>
        <w:ind w:left="0" w:firstLine="0"/>
        <w:contextualSpacing w:val="0"/>
        <w:outlineLvl w:val="0"/>
        <w:rPr>
          <w:b/>
          <w:sz w:val="26"/>
          <w:szCs w:val="26"/>
        </w:rPr>
      </w:pPr>
      <w:r w:rsidRPr="000C3EAB">
        <w:rPr>
          <w:b/>
          <w:sz w:val="26"/>
          <w:szCs w:val="26"/>
          <w:rtl/>
          <w:lang w:bidi="ar-DZ"/>
        </w:rPr>
        <w:lastRenderedPageBreak/>
        <w:t xml:space="preserve">أكد </w:t>
      </w:r>
      <w:r w:rsidR="004C181F" w:rsidRPr="000C3EAB">
        <w:rPr>
          <w:b/>
          <w:sz w:val="26"/>
          <w:szCs w:val="26"/>
          <w:rtl/>
          <w:lang w:bidi="ar-DZ"/>
        </w:rPr>
        <w:t>اليونيب</w:t>
      </w:r>
      <w:r w:rsidRPr="000C3EAB">
        <w:rPr>
          <w:b/>
          <w:sz w:val="26"/>
          <w:szCs w:val="26"/>
          <w:rtl/>
          <w:lang w:bidi="ar-DZ"/>
        </w:rPr>
        <w:t xml:space="preserve"> أن </w:t>
      </w:r>
      <w:r w:rsidR="00AC46FE" w:rsidRPr="000C3EAB">
        <w:rPr>
          <w:b/>
          <w:sz w:val="26"/>
          <w:szCs w:val="26"/>
          <w:rtl/>
          <w:lang w:bidi="ar-DZ"/>
        </w:rPr>
        <w:t>عمان</w:t>
      </w:r>
      <w:r w:rsidRPr="000C3EAB">
        <w:rPr>
          <w:b/>
          <w:sz w:val="26"/>
          <w:szCs w:val="26"/>
          <w:rtl/>
          <w:lang w:bidi="ar-DZ"/>
        </w:rPr>
        <w:t xml:space="preserve"> لا تزال ملتزمة التزاما كاملا بتعديل كيغالي</w:t>
      </w:r>
      <w:r w:rsidR="00805282" w:rsidRPr="000C3EAB">
        <w:rPr>
          <w:b/>
          <w:sz w:val="26"/>
          <w:szCs w:val="26"/>
          <w:rtl/>
          <w:lang w:bidi="ar-DZ"/>
        </w:rPr>
        <w:t>.</w:t>
      </w:r>
      <w:r w:rsidRPr="000C3EAB">
        <w:rPr>
          <w:b/>
          <w:sz w:val="26"/>
          <w:szCs w:val="26"/>
          <w:rtl/>
          <w:lang w:bidi="ar-DZ"/>
        </w:rPr>
        <w:t xml:space="preserve"> ومع ذلك، ترى الحكومة أن الإبقاء على الأهداف الحالية يوفر هامش الأمان اللازم ل</w:t>
      </w:r>
      <w:r w:rsidR="004C181F" w:rsidRPr="000C3EAB">
        <w:rPr>
          <w:rFonts w:hint="cs"/>
          <w:b/>
          <w:sz w:val="26"/>
          <w:szCs w:val="26"/>
          <w:rtl/>
          <w:lang w:bidi="ar-DZ"/>
        </w:rPr>
        <w:t>لسماح ب</w:t>
      </w:r>
      <w:r w:rsidRPr="000C3EAB">
        <w:rPr>
          <w:b/>
          <w:sz w:val="26"/>
          <w:szCs w:val="26"/>
          <w:rtl/>
          <w:lang w:bidi="ar-DZ"/>
        </w:rPr>
        <w:t xml:space="preserve">انتقال مستدام ومستقر إلى </w:t>
      </w:r>
      <w:r w:rsidR="004C181F" w:rsidRPr="000C3EAB">
        <w:rPr>
          <w:rFonts w:hint="cs"/>
          <w:b/>
          <w:sz w:val="26"/>
          <w:szCs w:val="26"/>
          <w:rtl/>
          <w:lang w:bidi="ar-DZ"/>
        </w:rPr>
        <w:t>تكنولوجيات</w:t>
      </w:r>
      <w:r w:rsidRPr="000C3EAB">
        <w:rPr>
          <w:b/>
          <w:sz w:val="26"/>
          <w:szCs w:val="26"/>
          <w:rtl/>
          <w:lang w:bidi="ar-DZ"/>
        </w:rPr>
        <w:t xml:space="preserve"> </w:t>
      </w:r>
      <w:r w:rsidR="00FE6781" w:rsidRPr="000C3EAB">
        <w:rPr>
          <w:b/>
          <w:sz w:val="26"/>
          <w:szCs w:val="26"/>
          <w:rtl/>
          <w:lang w:bidi="ar-DZ"/>
        </w:rPr>
        <w:t>منخفضة القدرة على إحداث</w:t>
      </w:r>
      <w:r w:rsidR="00600EC6" w:rsidRPr="000C3EAB">
        <w:rPr>
          <w:b/>
          <w:sz w:val="26"/>
          <w:szCs w:val="26"/>
          <w:rtl/>
          <w:lang w:bidi="ar-DZ"/>
        </w:rPr>
        <w:t xml:space="preserve"> الاحترار العالمي</w:t>
      </w:r>
      <w:r w:rsidRPr="000C3EAB">
        <w:rPr>
          <w:b/>
          <w:sz w:val="26"/>
          <w:szCs w:val="26"/>
          <w:rtl/>
          <w:lang w:bidi="ar-DZ"/>
        </w:rPr>
        <w:t xml:space="preserve"> دون </w:t>
      </w:r>
      <w:r w:rsidR="004C181F" w:rsidRPr="000C3EAB">
        <w:rPr>
          <w:rFonts w:hint="cs"/>
          <w:b/>
          <w:sz w:val="26"/>
          <w:szCs w:val="26"/>
          <w:rtl/>
          <w:lang w:bidi="ar-DZ"/>
        </w:rPr>
        <w:t xml:space="preserve">تعطيل </w:t>
      </w:r>
      <w:r w:rsidRPr="000C3EAB">
        <w:rPr>
          <w:b/>
          <w:sz w:val="26"/>
          <w:szCs w:val="26"/>
          <w:rtl/>
          <w:lang w:bidi="ar-DZ"/>
        </w:rPr>
        <w:t>الاقتصاد</w:t>
      </w:r>
      <w:r w:rsidR="00805282" w:rsidRPr="000C3EAB">
        <w:rPr>
          <w:b/>
          <w:sz w:val="26"/>
          <w:szCs w:val="26"/>
          <w:rtl/>
          <w:lang w:bidi="ar-DZ"/>
        </w:rPr>
        <w:t>.</w:t>
      </w:r>
      <w:r w:rsidR="00756224" w:rsidRPr="000C3EAB">
        <w:rPr>
          <w:b/>
          <w:sz w:val="26"/>
          <w:szCs w:val="26"/>
          <w:rtl/>
          <w:lang w:bidi="ar-DZ"/>
        </w:rPr>
        <w:t xml:space="preserve"> ول</w:t>
      </w:r>
      <w:r w:rsidRPr="000C3EAB">
        <w:rPr>
          <w:b/>
          <w:sz w:val="26"/>
          <w:szCs w:val="26"/>
          <w:rtl/>
          <w:lang w:bidi="ar-DZ"/>
        </w:rPr>
        <w:t>ذ</w:t>
      </w:r>
      <w:r w:rsidR="004C181F" w:rsidRPr="000C3EAB">
        <w:rPr>
          <w:rFonts w:hint="cs"/>
          <w:b/>
          <w:sz w:val="26"/>
          <w:szCs w:val="26"/>
          <w:rtl/>
          <w:lang w:bidi="ar-DZ"/>
        </w:rPr>
        <w:t>بك</w:t>
      </w:r>
      <w:r w:rsidRPr="000C3EAB">
        <w:rPr>
          <w:b/>
          <w:sz w:val="26"/>
          <w:szCs w:val="26"/>
          <w:rtl/>
          <w:lang w:bidi="ar-DZ"/>
        </w:rPr>
        <w:t>، تفضل الحكومة الإبقاء على الأهداف الحالية لضمان مسار امتثال واقعي وقابل للتحقيق</w:t>
      </w:r>
      <w:r w:rsidR="00805282" w:rsidRPr="000C3EAB">
        <w:rPr>
          <w:b/>
          <w:sz w:val="26"/>
          <w:szCs w:val="26"/>
          <w:rtl/>
          <w:lang w:bidi="ar-DZ"/>
        </w:rPr>
        <w:t>.</w:t>
      </w:r>
    </w:p>
    <w:p w14:paraId="38F5FEBE" w14:textId="13D278F3" w:rsidR="00760765" w:rsidRPr="000C3EAB" w:rsidRDefault="004C181F" w:rsidP="004C181F">
      <w:pPr>
        <w:pStyle w:val="ListParagraph"/>
        <w:numPr>
          <w:ilvl w:val="0"/>
          <w:numId w:val="28"/>
        </w:numPr>
        <w:bidi/>
        <w:spacing w:before="240" w:after="240"/>
        <w:ind w:left="0" w:firstLine="0"/>
        <w:contextualSpacing w:val="0"/>
        <w:outlineLvl w:val="0"/>
        <w:rPr>
          <w:b/>
          <w:sz w:val="26"/>
          <w:szCs w:val="26"/>
        </w:rPr>
      </w:pPr>
      <w:r w:rsidRPr="000C3EAB">
        <w:rPr>
          <w:rFonts w:hint="cs"/>
          <w:b/>
          <w:sz w:val="26"/>
          <w:szCs w:val="26"/>
          <w:rtl/>
        </w:rPr>
        <w:t>و</w:t>
      </w:r>
      <w:r w:rsidR="00760765" w:rsidRPr="000C3EAB">
        <w:rPr>
          <w:b/>
          <w:sz w:val="26"/>
          <w:szCs w:val="26"/>
          <w:rtl/>
        </w:rPr>
        <w:t xml:space="preserve">تشير </w:t>
      </w:r>
      <w:r w:rsidR="00760765" w:rsidRPr="000C3EAB">
        <w:rPr>
          <w:b/>
          <w:sz w:val="26"/>
          <w:szCs w:val="26"/>
          <w:rtl/>
          <w:lang w:bidi="ar-DZ"/>
        </w:rPr>
        <w:t>ال</w:t>
      </w:r>
      <w:r w:rsidR="00764EC1" w:rsidRPr="000C3EAB">
        <w:rPr>
          <w:b/>
          <w:sz w:val="26"/>
          <w:szCs w:val="26"/>
          <w:rtl/>
          <w:lang w:bidi="ar-DZ"/>
        </w:rPr>
        <w:t>أمانة</w:t>
      </w:r>
      <w:r w:rsidR="00760765" w:rsidRPr="000C3EAB">
        <w:rPr>
          <w:b/>
          <w:sz w:val="26"/>
          <w:szCs w:val="26"/>
          <w:rtl/>
        </w:rPr>
        <w:t xml:space="preserve"> إلى أنه لكي يكون خط الأساس الفعلي </w:t>
      </w:r>
      <w:r w:rsidRPr="000C3EAB">
        <w:rPr>
          <w:rFonts w:hint="cs"/>
          <w:b/>
          <w:sz w:val="26"/>
          <w:szCs w:val="26"/>
          <w:rtl/>
        </w:rPr>
        <w:t>على نفس مستوى</w:t>
      </w:r>
      <w:r w:rsidR="00760765" w:rsidRPr="000C3EAB">
        <w:rPr>
          <w:b/>
          <w:sz w:val="26"/>
          <w:szCs w:val="26"/>
          <w:rtl/>
        </w:rPr>
        <w:t xml:space="preserve"> خط الأساس "المؤقت" الحالي، سيتعين </w:t>
      </w:r>
      <w:r w:rsidR="00416C25" w:rsidRPr="000C3EAB">
        <w:rPr>
          <w:rFonts w:hint="cs"/>
          <w:b/>
          <w:sz w:val="26"/>
          <w:szCs w:val="26"/>
          <w:rtl/>
        </w:rPr>
        <w:t>أن يرجع</w:t>
      </w:r>
      <w:r w:rsidR="00760765" w:rsidRPr="000C3EAB">
        <w:rPr>
          <w:b/>
          <w:sz w:val="26"/>
          <w:szCs w:val="26"/>
          <w:rtl/>
        </w:rPr>
        <w:t xml:space="preserve"> استهلاك عام 2026 إلى مستوى عام 2023 (أي زيادة قدرها 26</w:t>
      </w:r>
      <w:r w:rsidR="00760765" w:rsidRPr="000C3EAB">
        <w:rPr>
          <w:rFonts w:hint="cs"/>
          <w:b/>
          <w:sz w:val="26"/>
          <w:szCs w:val="26"/>
          <w:rtl/>
        </w:rPr>
        <w:t xml:space="preserve"> في المائة </w:t>
      </w:r>
      <w:r w:rsidR="00760765" w:rsidRPr="000C3EAB">
        <w:rPr>
          <w:b/>
          <w:sz w:val="26"/>
          <w:szCs w:val="26"/>
          <w:rtl/>
        </w:rPr>
        <w:t>عن استهلاك عام 2025)</w:t>
      </w:r>
      <w:r w:rsidR="00805282" w:rsidRPr="000C3EAB">
        <w:rPr>
          <w:b/>
          <w:sz w:val="26"/>
          <w:szCs w:val="26"/>
          <w:rtl/>
        </w:rPr>
        <w:t>.</w:t>
      </w:r>
      <w:r w:rsidR="00760765" w:rsidRPr="000C3EAB">
        <w:rPr>
          <w:b/>
          <w:sz w:val="26"/>
          <w:szCs w:val="26"/>
          <w:rtl/>
        </w:rPr>
        <w:t xml:space="preserve"> وإذا لم يتحقق هذا النمو، فسيكون خط الأساس الفعلي (بعد تحديده) أقل من خط الأساس "المؤقت"؛ </w:t>
      </w:r>
      <w:r w:rsidR="00416C25" w:rsidRPr="000C3EAB">
        <w:rPr>
          <w:rFonts w:hint="cs"/>
          <w:b/>
          <w:sz w:val="26"/>
          <w:szCs w:val="26"/>
          <w:rtl/>
        </w:rPr>
        <w:t xml:space="preserve">نظرا لأن </w:t>
      </w:r>
      <w:r w:rsidR="00760765" w:rsidRPr="000C3EAB">
        <w:rPr>
          <w:b/>
          <w:sz w:val="26"/>
          <w:szCs w:val="26"/>
          <w:rtl/>
        </w:rPr>
        <w:t>التخفيض المتفق عليه البالغ 461,400 طن من مكافئ ثاني أكسيد الكربون من استهلاك ال</w:t>
      </w:r>
      <w:r w:rsidR="00B13966" w:rsidRPr="000C3EAB">
        <w:rPr>
          <w:b/>
          <w:sz w:val="26"/>
          <w:szCs w:val="26"/>
          <w:rtl/>
        </w:rPr>
        <w:t>بلد</w:t>
      </w:r>
      <w:r w:rsidR="00760765" w:rsidRPr="000C3EAB">
        <w:rPr>
          <w:b/>
          <w:sz w:val="26"/>
          <w:szCs w:val="26"/>
          <w:rtl/>
        </w:rPr>
        <w:t xml:space="preserve"> المتبقي من </w:t>
      </w:r>
      <w:r w:rsidR="00760765" w:rsidRPr="000C3EAB">
        <w:rPr>
          <w:rFonts w:hint="cs"/>
          <w:b/>
          <w:sz w:val="26"/>
          <w:szCs w:val="26"/>
          <w:rtl/>
        </w:rPr>
        <w:t>ا</w:t>
      </w:r>
      <w:r w:rsidR="00764EC1" w:rsidRPr="000C3EAB">
        <w:rPr>
          <w:rFonts w:hint="cs"/>
          <w:b/>
          <w:sz w:val="26"/>
          <w:szCs w:val="26"/>
          <w:rtl/>
        </w:rPr>
        <w:t>لمواد الهيدروفلوروكربونية</w:t>
      </w:r>
      <w:r w:rsidR="00760765" w:rsidRPr="000C3EAB">
        <w:rPr>
          <w:b/>
          <w:sz w:val="26"/>
          <w:szCs w:val="26"/>
          <w:rtl/>
        </w:rPr>
        <w:t xml:space="preserve"> المؤهل للتمويل</w:t>
      </w:r>
      <w:r w:rsidR="00416C25" w:rsidRPr="000C3EAB">
        <w:rPr>
          <w:rFonts w:hint="cs"/>
          <w:b/>
          <w:sz w:val="26"/>
          <w:szCs w:val="26"/>
          <w:rtl/>
        </w:rPr>
        <w:t xml:space="preserve"> </w:t>
      </w:r>
      <w:r w:rsidR="00416C25" w:rsidRPr="000C3EAB">
        <w:rPr>
          <w:b/>
          <w:sz w:val="26"/>
          <w:szCs w:val="26"/>
          <w:rtl/>
        </w:rPr>
        <w:t>لن يتغير</w:t>
      </w:r>
      <w:r w:rsidR="00760765" w:rsidRPr="000C3EAB">
        <w:rPr>
          <w:b/>
          <w:sz w:val="26"/>
          <w:szCs w:val="26"/>
          <w:rtl/>
        </w:rPr>
        <w:t xml:space="preserve">، وسيتم </w:t>
      </w:r>
      <w:r w:rsidR="00416C25" w:rsidRPr="000C3EAB">
        <w:rPr>
          <w:rFonts w:hint="cs"/>
          <w:b/>
          <w:sz w:val="26"/>
          <w:szCs w:val="26"/>
          <w:rtl/>
        </w:rPr>
        <w:t>تنقيح</w:t>
      </w:r>
      <w:r w:rsidR="00760765" w:rsidRPr="000C3EAB">
        <w:rPr>
          <w:b/>
          <w:sz w:val="26"/>
          <w:szCs w:val="26"/>
          <w:rtl/>
        </w:rPr>
        <w:t xml:space="preserve"> هدف عام 2032 نزولا، وستتجاوز النسبة المئوية الناتجة عن التخفيض 16</w:t>
      </w:r>
      <w:r w:rsidR="00805282" w:rsidRPr="000C3EAB">
        <w:rPr>
          <w:b/>
          <w:sz w:val="26"/>
          <w:szCs w:val="26"/>
          <w:rtl/>
        </w:rPr>
        <w:t>.</w:t>
      </w:r>
      <w:r w:rsidR="00760765" w:rsidRPr="000C3EAB">
        <w:rPr>
          <w:b/>
          <w:sz w:val="26"/>
          <w:szCs w:val="26"/>
          <w:rtl/>
        </w:rPr>
        <w:t>55</w:t>
      </w:r>
      <w:r w:rsidR="00760765" w:rsidRPr="000C3EAB">
        <w:rPr>
          <w:rFonts w:hint="cs"/>
          <w:b/>
          <w:sz w:val="26"/>
          <w:szCs w:val="26"/>
          <w:rtl/>
        </w:rPr>
        <w:t xml:space="preserve"> في المائة</w:t>
      </w:r>
      <w:r w:rsidR="00760765" w:rsidRPr="000C3EAB">
        <w:rPr>
          <w:b/>
          <w:sz w:val="26"/>
          <w:szCs w:val="26"/>
          <w:rtl/>
        </w:rPr>
        <w:t xml:space="preserve"> من خط الأساس المحدد</w:t>
      </w:r>
      <w:r w:rsidR="00805282" w:rsidRPr="000C3EAB">
        <w:rPr>
          <w:b/>
          <w:sz w:val="26"/>
          <w:szCs w:val="26"/>
          <w:rtl/>
        </w:rPr>
        <w:t>.</w:t>
      </w:r>
    </w:p>
    <w:p w14:paraId="1FF0E097" w14:textId="384D1E52" w:rsidR="00363ED1" w:rsidRPr="000C3EAB" w:rsidRDefault="00416C25" w:rsidP="00416C25">
      <w:pPr>
        <w:pStyle w:val="ListParagraph"/>
        <w:numPr>
          <w:ilvl w:val="0"/>
          <w:numId w:val="28"/>
        </w:numPr>
        <w:bidi/>
        <w:spacing w:before="240" w:after="240"/>
        <w:ind w:left="0" w:firstLine="0"/>
        <w:contextualSpacing w:val="0"/>
        <w:outlineLvl w:val="0"/>
        <w:rPr>
          <w:b/>
          <w:sz w:val="26"/>
          <w:szCs w:val="26"/>
        </w:rPr>
      </w:pPr>
      <w:r w:rsidRPr="000C3EAB">
        <w:rPr>
          <w:rFonts w:hint="cs"/>
          <w:b/>
          <w:sz w:val="26"/>
          <w:szCs w:val="26"/>
          <w:rtl/>
        </w:rPr>
        <w:t>و</w:t>
      </w:r>
      <w:r w:rsidR="00363ED1" w:rsidRPr="000C3EAB">
        <w:rPr>
          <w:b/>
          <w:sz w:val="26"/>
          <w:szCs w:val="26"/>
          <w:rtl/>
        </w:rPr>
        <w:t xml:space="preserve">في حالة حدوث زيادة غير محتملة في استهلاك </w:t>
      </w:r>
      <w:r w:rsidR="00363ED1" w:rsidRPr="000C3EAB">
        <w:rPr>
          <w:rFonts w:hint="cs"/>
          <w:b/>
          <w:sz w:val="26"/>
          <w:szCs w:val="26"/>
          <w:rtl/>
        </w:rPr>
        <w:t>ا</w:t>
      </w:r>
      <w:r w:rsidR="00764EC1" w:rsidRPr="000C3EAB">
        <w:rPr>
          <w:rFonts w:hint="cs"/>
          <w:b/>
          <w:sz w:val="26"/>
          <w:szCs w:val="26"/>
          <w:rtl/>
        </w:rPr>
        <w:t>لمواد الهيدروفلوروكربونية</w:t>
      </w:r>
      <w:r w:rsidR="00363ED1" w:rsidRPr="000C3EAB">
        <w:rPr>
          <w:b/>
          <w:sz w:val="26"/>
          <w:szCs w:val="26"/>
          <w:rtl/>
        </w:rPr>
        <w:t xml:space="preserve"> في عام 2026 إلى الحد الذي يكون فيه التخفيض المتفق عليه البالغ 461,400 </w:t>
      </w:r>
      <w:r w:rsidR="00600EC6" w:rsidRPr="000C3EAB">
        <w:rPr>
          <w:b/>
          <w:sz w:val="26"/>
          <w:szCs w:val="26"/>
          <w:rtl/>
        </w:rPr>
        <w:t>طن من مكافئ ثاني أكسيد</w:t>
      </w:r>
      <w:r w:rsidR="00363ED1" w:rsidRPr="000C3EAB">
        <w:rPr>
          <w:b/>
          <w:sz w:val="26"/>
          <w:szCs w:val="26"/>
          <w:rtl/>
        </w:rPr>
        <w:t xml:space="preserve"> الكربون أقل مما هو مطلوب لتحقيق هدف التخفيض بنسبة 10 في المائة (أي إذا كان الاستهلاك المبلغ عنه في عام 2026 يزيد عن 57 في المائة عن استهلاك عام 2025)، سيتم مع ذلك تحديد هدف عام 2032 عند 10 في المائة من خط الأساس المحدد لل</w:t>
      </w:r>
      <w:r w:rsidR="00B13966" w:rsidRPr="000C3EAB">
        <w:rPr>
          <w:b/>
          <w:sz w:val="26"/>
          <w:szCs w:val="26"/>
          <w:rtl/>
        </w:rPr>
        <w:t>بلد</w:t>
      </w:r>
      <w:r w:rsidR="00363ED1" w:rsidRPr="000C3EAB">
        <w:rPr>
          <w:b/>
          <w:sz w:val="26"/>
          <w:szCs w:val="26"/>
          <w:rtl/>
        </w:rPr>
        <w:t xml:space="preserve">، </w:t>
      </w:r>
      <w:r w:rsidRPr="000C3EAB">
        <w:rPr>
          <w:rFonts w:hint="cs"/>
          <w:b/>
          <w:sz w:val="26"/>
          <w:szCs w:val="26"/>
          <w:rtl/>
        </w:rPr>
        <w:t>في امتثال ل</w:t>
      </w:r>
      <w:r w:rsidR="00363ED1" w:rsidRPr="000C3EAB">
        <w:rPr>
          <w:b/>
          <w:sz w:val="26"/>
          <w:szCs w:val="26"/>
          <w:rtl/>
        </w:rPr>
        <w:t xml:space="preserve">جدول </w:t>
      </w:r>
      <w:r w:rsidRPr="000C3EAB">
        <w:rPr>
          <w:rFonts w:hint="cs"/>
          <w:b/>
          <w:sz w:val="26"/>
          <w:szCs w:val="26"/>
          <w:rtl/>
        </w:rPr>
        <w:t>الرقابة بموجب</w:t>
      </w:r>
      <w:r w:rsidR="00363ED1" w:rsidRPr="000C3EAB">
        <w:rPr>
          <w:b/>
          <w:sz w:val="26"/>
          <w:szCs w:val="26"/>
          <w:rtl/>
        </w:rPr>
        <w:t xml:space="preserve"> بروتوكول مونتريال</w:t>
      </w:r>
      <w:r w:rsidR="00805282" w:rsidRPr="000C3EAB">
        <w:rPr>
          <w:b/>
          <w:sz w:val="26"/>
          <w:szCs w:val="26"/>
          <w:rtl/>
        </w:rPr>
        <w:t>.</w:t>
      </w:r>
    </w:p>
    <w:p w14:paraId="49F699D1" w14:textId="5FFDA78A" w:rsidR="00363ED1" w:rsidRPr="000C3EAB" w:rsidRDefault="00416C25" w:rsidP="00416C25">
      <w:pPr>
        <w:pStyle w:val="ListParagraph"/>
        <w:numPr>
          <w:ilvl w:val="0"/>
          <w:numId w:val="28"/>
        </w:numPr>
        <w:bidi/>
        <w:spacing w:before="240" w:after="240"/>
        <w:ind w:left="0" w:firstLine="0"/>
        <w:contextualSpacing w:val="0"/>
        <w:outlineLvl w:val="0"/>
        <w:rPr>
          <w:b/>
          <w:sz w:val="26"/>
          <w:szCs w:val="26"/>
        </w:rPr>
      </w:pPr>
      <w:r w:rsidRPr="000C3EAB">
        <w:rPr>
          <w:rFonts w:hint="cs"/>
          <w:b/>
          <w:sz w:val="26"/>
          <w:szCs w:val="26"/>
          <w:rtl/>
        </w:rPr>
        <w:t>وقد تم تخفيض</w:t>
      </w:r>
      <w:r w:rsidR="00F45EC1" w:rsidRPr="000C3EAB">
        <w:rPr>
          <w:b/>
          <w:sz w:val="26"/>
          <w:szCs w:val="26"/>
          <w:rtl/>
        </w:rPr>
        <w:t xml:space="preserve"> إجمالي تمويل المرحلة الأولى من </w:t>
      </w:r>
      <w:r w:rsidR="0021405D" w:rsidRPr="000C3EAB">
        <w:rPr>
          <w:rFonts w:hint="cs"/>
          <w:b/>
          <w:sz w:val="26"/>
          <w:szCs w:val="26"/>
          <w:rtl/>
        </w:rPr>
        <w:t>خطة التنفيذ بموجب تعديل كيغالي</w:t>
      </w:r>
      <w:r w:rsidR="00DC5EAC" w:rsidRPr="000C3EAB">
        <w:rPr>
          <w:b/>
          <w:sz w:val="26"/>
          <w:szCs w:val="26"/>
          <w:rtl/>
        </w:rPr>
        <w:t xml:space="preserve"> </w:t>
      </w:r>
      <w:r w:rsidR="00F45EC1" w:rsidRPr="000C3EAB">
        <w:rPr>
          <w:b/>
          <w:sz w:val="26"/>
          <w:szCs w:val="26"/>
          <w:rtl/>
        </w:rPr>
        <w:t>من 1,410,015 دولارا أمريكيا في الاجتماع السابع والتسعين إلى 1,394,161 دولارا أمريكيا، أي بانخفاض صاف قدره 15,854 دولارا أمريكيا</w:t>
      </w:r>
      <w:r w:rsidR="00805282" w:rsidRPr="000C3EAB">
        <w:rPr>
          <w:b/>
          <w:sz w:val="26"/>
          <w:szCs w:val="26"/>
          <w:rtl/>
        </w:rPr>
        <w:t>.</w:t>
      </w:r>
      <w:r w:rsidR="00F45EC1" w:rsidRPr="000C3EAB">
        <w:rPr>
          <w:b/>
          <w:sz w:val="26"/>
          <w:szCs w:val="26"/>
          <w:rtl/>
        </w:rPr>
        <w:t xml:space="preserve"> ويتألف هذا الانخفاض من 15,256 دولارا أمريكيا من أنشطة </w:t>
      </w:r>
      <w:r w:rsidR="00157E3F" w:rsidRPr="000C3EAB">
        <w:rPr>
          <w:b/>
          <w:sz w:val="26"/>
          <w:szCs w:val="26"/>
          <w:rtl/>
        </w:rPr>
        <w:t>قطاع الخدمة</w:t>
      </w:r>
      <w:r w:rsidR="00F45EC1" w:rsidRPr="000C3EAB">
        <w:rPr>
          <w:b/>
          <w:sz w:val="26"/>
          <w:szCs w:val="26"/>
          <w:rtl/>
        </w:rPr>
        <w:t xml:space="preserve"> و598 دولارا أمريكيا من مشروع قطاع التجميع، </w:t>
      </w:r>
      <w:r w:rsidRPr="000C3EAB">
        <w:rPr>
          <w:rFonts w:hint="cs"/>
          <w:b/>
          <w:sz w:val="26"/>
          <w:szCs w:val="26"/>
          <w:rtl/>
        </w:rPr>
        <w:t>في حين ظلت</w:t>
      </w:r>
      <w:r w:rsidR="00F45EC1" w:rsidRPr="000C3EAB">
        <w:rPr>
          <w:b/>
          <w:sz w:val="26"/>
          <w:szCs w:val="26"/>
          <w:rtl/>
        </w:rPr>
        <w:t xml:space="preserve"> فعالية التكلفة لكلا القطاعين دون تغيير</w:t>
      </w:r>
      <w:r w:rsidR="00805282" w:rsidRPr="000C3EAB">
        <w:rPr>
          <w:b/>
          <w:sz w:val="26"/>
          <w:szCs w:val="26"/>
          <w:rtl/>
        </w:rPr>
        <w:t>.</w:t>
      </w:r>
      <w:r w:rsidR="00F45EC1" w:rsidRPr="000C3EAB">
        <w:rPr>
          <w:b/>
          <w:sz w:val="26"/>
          <w:szCs w:val="26"/>
          <w:rtl/>
        </w:rPr>
        <w:t xml:space="preserve"> وقد </w:t>
      </w:r>
      <w:r w:rsidRPr="000C3EAB">
        <w:rPr>
          <w:rFonts w:hint="cs"/>
          <w:b/>
          <w:sz w:val="26"/>
          <w:szCs w:val="26"/>
          <w:rtl/>
        </w:rPr>
        <w:t>تم حساب</w:t>
      </w:r>
      <w:r w:rsidR="00F45EC1" w:rsidRPr="000C3EAB">
        <w:rPr>
          <w:b/>
          <w:sz w:val="26"/>
          <w:szCs w:val="26"/>
          <w:rtl/>
        </w:rPr>
        <w:t xml:space="preserve"> تمويل </w:t>
      </w:r>
      <w:r w:rsidR="00157E3F" w:rsidRPr="000C3EAB">
        <w:rPr>
          <w:b/>
          <w:sz w:val="26"/>
          <w:szCs w:val="26"/>
          <w:rtl/>
        </w:rPr>
        <w:t>قطاع الخدمة</w:t>
      </w:r>
      <w:r w:rsidR="00F45EC1" w:rsidRPr="000C3EAB">
        <w:rPr>
          <w:b/>
          <w:sz w:val="26"/>
          <w:szCs w:val="26"/>
          <w:rtl/>
        </w:rPr>
        <w:t xml:space="preserve"> وفقا لل</w:t>
      </w:r>
      <w:r w:rsidR="00805282" w:rsidRPr="000C3EAB">
        <w:rPr>
          <w:b/>
          <w:sz w:val="26"/>
          <w:szCs w:val="26"/>
          <w:rtl/>
        </w:rPr>
        <w:t>مقرر</w:t>
      </w:r>
      <w:r w:rsidR="00F45EC1" w:rsidRPr="000C3EAB">
        <w:rPr>
          <w:b/>
          <w:sz w:val="26"/>
          <w:szCs w:val="26"/>
          <w:rtl/>
        </w:rPr>
        <w:t xml:space="preserve"> 92/37</w:t>
      </w:r>
      <w:r w:rsidR="00805282" w:rsidRPr="000C3EAB">
        <w:rPr>
          <w:b/>
          <w:sz w:val="26"/>
          <w:szCs w:val="26"/>
          <w:rtl/>
        </w:rPr>
        <w:t>.</w:t>
      </w:r>
      <w:r w:rsidR="00F45EC1" w:rsidRPr="000C3EAB">
        <w:rPr>
          <w:b/>
          <w:sz w:val="26"/>
          <w:szCs w:val="26"/>
          <w:rtl/>
        </w:rPr>
        <w:t xml:space="preserve"> و</w:t>
      </w:r>
      <w:r w:rsidRPr="000C3EAB">
        <w:rPr>
          <w:rFonts w:hint="cs"/>
          <w:b/>
          <w:sz w:val="26"/>
          <w:szCs w:val="26"/>
          <w:rtl/>
        </w:rPr>
        <w:t>نتيجة</w:t>
      </w:r>
      <w:r w:rsidR="00F45EC1" w:rsidRPr="000C3EAB">
        <w:rPr>
          <w:b/>
          <w:sz w:val="26"/>
          <w:szCs w:val="26"/>
          <w:rtl/>
        </w:rPr>
        <w:t xml:space="preserve"> ل</w:t>
      </w:r>
      <w:r w:rsidRPr="000C3EAB">
        <w:rPr>
          <w:rFonts w:hint="cs"/>
          <w:b/>
          <w:sz w:val="26"/>
          <w:szCs w:val="26"/>
          <w:rtl/>
        </w:rPr>
        <w:t>ل</w:t>
      </w:r>
      <w:r w:rsidR="00F45EC1" w:rsidRPr="000C3EAB">
        <w:rPr>
          <w:b/>
          <w:sz w:val="26"/>
          <w:szCs w:val="26"/>
          <w:rtl/>
        </w:rPr>
        <w:t>تغ</w:t>
      </w:r>
      <w:r w:rsidRPr="000C3EAB">
        <w:rPr>
          <w:rFonts w:hint="cs"/>
          <w:b/>
          <w:sz w:val="26"/>
          <w:szCs w:val="26"/>
          <w:rtl/>
        </w:rPr>
        <w:t>ي</w:t>
      </w:r>
      <w:r w:rsidR="00F45EC1" w:rsidRPr="000C3EAB">
        <w:rPr>
          <w:b/>
          <w:sz w:val="26"/>
          <w:szCs w:val="26"/>
          <w:rtl/>
        </w:rPr>
        <w:t xml:space="preserve">ير </w:t>
      </w:r>
      <w:r w:rsidRPr="000C3EAB">
        <w:rPr>
          <w:rFonts w:hint="cs"/>
          <w:b/>
          <w:sz w:val="26"/>
          <w:szCs w:val="26"/>
          <w:rtl/>
        </w:rPr>
        <w:t xml:space="preserve">في </w:t>
      </w:r>
      <w:r w:rsidR="00F45EC1" w:rsidRPr="000C3EAB">
        <w:rPr>
          <w:b/>
          <w:sz w:val="26"/>
          <w:szCs w:val="26"/>
          <w:rtl/>
        </w:rPr>
        <w:t xml:space="preserve">متوسط ​​قيمة </w:t>
      </w:r>
      <w:r w:rsidRPr="000C3EAB">
        <w:rPr>
          <w:rFonts w:hint="cs"/>
          <w:b/>
          <w:sz w:val="26"/>
          <w:szCs w:val="26"/>
          <w:rtl/>
        </w:rPr>
        <w:t>القدرة على إحداث الاحترار العالمي في</w:t>
      </w:r>
      <w:r w:rsidR="00F45EC1" w:rsidRPr="000C3EAB">
        <w:rPr>
          <w:b/>
          <w:sz w:val="26"/>
          <w:szCs w:val="26"/>
          <w:rtl/>
        </w:rPr>
        <w:t xml:space="preserve"> </w:t>
      </w:r>
      <w:r w:rsidR="00157E3F" w:rsidRPr="000C3EAB">
        <w:rPr>
          <w:b/>
          <w:sz w:val="26"/>
          <w:szCs w:val="26"/>
          <w:rtl/>
        </w:rPr>
        <w:t>قطاع الخدمة</w:t>
      </w:r>
      <w:r w:rsidR="00F45EC1" w:rsidRPr="000C3EAB">
        <w:rPr>
          <w:b/>
          <w:sz w:val="26"/>
          <w:szCs w:val="26"/>
          <w:rtl/>
        </w:rPr>
        <w:t xml:space="preserve"> من الفترة 2022-2024 إلى الفترة 2023-2025، انخفض مستوى تمويل </w:t>
      </w:r>
      <w:r w:rsidR="00157E3F" w:rsidRPr="000C3EAB">
        <w:rPr>
          <w:b/>
          <w:sz w:val="26"/>
          <w:szCs w:val="26"/>
          <w:rtl/>
        </w:rPr>
        <w:t>قطاع الخدمة</w:t>
      </w:r>
      <w:r w:rsidR="00F45EC1" w:rsidRPr="000C3EAB">
        <w:rPr>
          <w:b/>
          <w:sz w:val="26"/>
          <w:szCs w:val="26"/>
          <w:rtl/>
        </w:rPr>
        <w:t xml:space="preserve"> بمقدار 15,256 دولارا أمريكيا</w:t>
      </w:r>
      <w:r w:rsidR="00805282" w:rsidRPr="000C3EAB">
        <w:rPr>
          <w:b/>
          <w:sz w:val="26"/>
          <w:szCs w:val="26"/>
          <w:rtl/>
        </w:rPr>
        <w:t>.</w:t>
      </w:r>
      <w:r w:rsidR="00756224" w:rsidRPr="000C3EAB">
        <w:rPr>
          <w:b/>
          <w:sz w:val="26"/>
          <w:szCs w:val="26"/>
          <w:rtl/>
        </w:rPr>
        <w:t xml:space="preserve"> وب</w:t>
      </w:r>
      <w:r w:rsidR="00F45EC1" w:rsidRPr="000C3EAB">
        <w:rPr>
          <w:b/>
          <w:sz w:val="26"/>
          <w:szCs w:val="26"/>
          <w:rtl/>
        </w:rPr>
        <w:t xml:space="preserve">الإضافة إلى ذلك، واستنادا إلى توزيع </w:t>
      </w:r>
      <w:r w:rsidRPr="000C3EAB">
        <w:rPr>
          <w:rFonts w:hint="cs"/>
          <w:b/>
          <w:sz w:val="26"/>
          <w:szCs w:val="26"/>
          <w:rtl/>
        </w:rPr>
        <w:t>ال</w:t>
      </w:r>
      <w:r w:rsidR="00F45EC1" w:rsidRPr="000C3EAB">
        <w:rPr>
          <w:b/>
          <w:sz w:val="26"/>
          <w:szCs w:val="26"/>
          <w:rtl/>
        </w:rPr>
        <w:t>استهلاك القطاع</w:t>
      </w:r>
      <w:r w:rsidRPr="000C3EAB">
        <w:rPr>
          <w:rFonts w:hint="cs"/>
          <w:b/>
          <w:sz w:val="26"/>
          <w:szCs w:val="26"/>
          <w:rtl/>
        </w:rPr>
        <w:t>ي</w:t>
      </w:r>
      <w:r w:rsidR="00F45EC1" w:rsidRPr="000C3EAB">
        <w:rPr>
          <w:b/>
          <w:sz w:val="26"/>
          <w:szCs w:val="26"/>
          <w:rtl/>
        </w:rPr>
        <w:t xml:space="preserve"> في عام 2025، تم </w:t>
      </w:r>
      <w:r w:rsidRPr="000C3EAB">
        <w:rPr>
          <w:rFonts w:hint="cs"/>
          <w:b/>
          <w:sz w:val="26"/>
          <w:szCs w:val="26"/>
          <w:rtl/>
        </w:rPr>
        <w:t xml:space="preserve">تخفيض الإزالة من </w:t>
      </w:r>
      <w:r w:rsidR="00F45EC1" w:rsidRPr="000C3EAB">
        <w:rPr>
          <w:b/>
          <w:sz w:val="26"/>
          <w:szCs w:val="26"/>
          <w:rtl/>
        </w:rPr>
        <w:t>مشروع قطاع التجميع من 16</w:t>
      </w:r>
      <w:r w:rsidRPr="000C3EAB">
        <w:rPr>
          <w:rFonts w:hint="cs"/>
          <w:b/>
          <w:sz w:val="26"/>
          <w:szCs w:val="26"/>
          <w:rtl/>
        </w:rPr>
        <w:t>,</w:t>
      </w:r>
      <w:r w:rsidR="00F45EC1" w:rsidRPr="000C3EAB">
        <w:rPr>
          <w:b/>
          <w:sz w:val="26"/>
          <w:szCs w:val="26"/>
          <w:rtl/>
        </w:rPr>
        <w:t xml:space="preserve">431 طنا </w:t>
      </w:r>
      <w:r w:rsidRPr="000C3EAB">
        <w:rPr>
          <w:rFonts w:hint="cs"/>
          <w:b/>
          <w:sz w:val="26"/>
          <w:szCs w:val="26"/>
          <w:rtl/>
        </w:rPr>
        <w:t xml:space="preserve">من </w:t>
      </w:r>
      <w:r w:rsidR="00F45EC1" w:rsidRPr="000C3EAB">
        <w:rPr>
          <w:b/>
          <w:sz w:val="26"/>
          <w:szCs w:val="26"/>
          <w:rtl/>
        </w:rPr>
        <w:t>مكافئ</w:t>
      </w:r>
      <w:r w:rsidRPr="000C3EAB">
        <w:rPr>
          <w:rFonts w:hint="cs"/>
          <w:b/>
          <w:sz w:val="26"/>
          <w:szCs w:val="26"/>
          <w:rtl/>
        </w:rPr>
        <w:t xml:space="preserve"> </w:t>
      </w:r>
      <w:r w:rsidR="00F45EC1" w:rsidRPr="000C3EAB">
        <w:rPr>
          <w:b/>
          <w:sz w:val="26"/>
          <w:szCs w:val="26"/>
          <w:rtl/>
        </w:rPr>
        <w:t>ثاني أكسيد الكربون (8</w:t>
      </w:r>
      <w:r w:rsidR="00805282" w:rsidRPr="000C3EAB">
        <w:rPr>
          <w:b/>
          <w:sz w:val="26"/>
          <w:szCs w:val="26"/>
          <w:rtl/>
        </w:rPr>
        <w:t>.</w:t>
      </w:r>
      <w:r w:rsidR="00F45EC1" w:rsidRPr="000C3EAB">
        <w:rPr>
          <w:b/>
          <w:sz w:val="26"/>
          <w:szCs w:val="26"/>
          <w:rtl/>
        </w:rPr>
        <w:t xml:space="preserve">06 </w:t>
      </w:r>
      <w:r w:rsidRPr="000C3EAB">
        <w:rPr>
          <w:rFonts w:hint="cs"/>
          <w:b/>
          <w:sz w:val="26"/>
          <w:szCs w:val="26"/>
          <w:rtl/>
        </w:rPr>
        <w:t>طن متري</w:t>
      </w:r>
      <w:r w:rsidR="00F45EC1" w:rsidRPr="000C3EAB">
        <w:rPr>
          <w:b/>
          <w:sz w:val="26"/>
          <w:szCs w:val="26"/>
          <w:rtl/>
        </w:rPr>
        <w:t>) إلى 16</w:t>
      </w:r>
      <w:r w:rsidRPr="000C3EAB">
        <w:rPr>
          <w:rFonts w:hint="cs"/>
          <w:b/>
          <w:sz w:val="26"/>
          <w:szCs w:val="26"/>
          <w:rtl/>
        </w:rPr>
        <w:t>,</w:t>
      </w:r>
      <w:r w:rsidR="00F45EC1" w:rsidRPr="000C3EAB">
        <w:rPr>
          <w:b/>
          <w:sz w:val="26"/>
          <w:szCs w:val="26"/>
          <w:rtl/>
        </w:rPr>
        <w:t xml:space="preserve">278 طنا </w:t>
      </w:r>
      <w:r w:rsidRPr="000C3EAB">
        <w:rPr>
          <w:rFonts w:hint="cs"/>
          <w:b/>
          <w:sz w:val="26"/>
          <w:szCs w:val="26"/>
          <w:rtl/>
        </w:rPr>
        <w:t xml:space="preserve">من </w:t>
      </w:r>
      <w:r w:rsidR="00F45EC1" w:rsidRPr="000C3EAB">
        <w:rPr>
          <w:b/>
          <w:sz w:val="26"/>
          <w:szCs w:val="26"/>
          <w:rtl/>
        </w:rPr>
        <w:t>مكافئ</w:t>
      </w:r>
      <w:r w:rsidRPr="000C3EAB">
        <w:rPr>
          <w:rFonts w:hint="cs"/>
          <w:b/>
          <w:sz w:val="26"/>
          <w:szCs w:val="26"/>
          <w:rtl/>
        </w:rPr>
        <w:t xml:space="preserve"> </w:t>
      </w:r>
      <w:r w:rsidR="00F45EC1" w:rsidRPr="000C3EAB">
        <w:rPr>
          <w:b/>
          <w:sz w:val="26"/>
          <w:szCs w:val="26"/>
          <w:rtl/>
        </w:rPr>
        <w:t>ثاني أكسيد الكربون (7</w:t>
      </w:r>
      <w:r w:rsidR="00805282" w:rsidRPr="000C3EAB">
        <w:rPr>
          <w:b/>
          <w:sz w:val="26"/>
          <w:szCs w:val="26"/>
          <w:rtl/>
        </w:rPr>
        <w:t>.</w:t>
      </w:r>
      <w:r w:rsidR="00F45EC1" w:rsidRPr="000C3EAB">
        <w:rPr>
          <w:b/>
          <w:sz w:val="26"/>
          <w:szCs w:val="26"/>
          <w:rtl/>
        </w:rPr>
        <w:t>99 طن</w:t>
      </w:r>
      <w:r w:rsidRPr="000C3EAB">
        <w:rPr>
          <w:rFonts w:hint="cs"/>
          <w:b/>
          <w:sz w:val="26"/>
          <w:szCs w:val="26"/>
          <w:rtl/>
        </w:rPr>
        <w:t xml:space="preserve"> متري</w:t>
      </w:r>
      <w:r w:rsidR="00F45EC1" w:rsidRPr="000C3EAB">
        <w:rPr>
          <w:b/>
          <w:sz w:val="26"/>
          <w:szCs w:val="26"/>
          <w:rtl/>
        </w:rPr>
        <w:t>)، مما أدى إلى انخفاض التمويل المقابل من 61</w:t>
      </w:r>
      <w:r w:rsidRPr="000C3EAB">
        <w:rPr>
          <w:rFonts w:hint="cs"/>
          <w:b/>
          <w:sz w:val="26"/>
          <w:szCs w:val="26"/>
          <w:rtl/>
        </w:rPr>
        <w:t>,</w:t>
      </w:r>
      <w:r w:rsidR="00F45EC1" w:rsidRPr="000C3EAB">
        <w:rPr>
          <w:b/>
          <w:sz w:val="26"/>
          <w:szCs w:val="26"/>
          <w:rtl/>
        </w:rPr>
        <w:t>291 دولارا أمريكيا إلى 60</w:t>
      </w:r>
      <w:r w:rsidRPr="000C3EAB">
        <w:rPr>
          <w:rFonts w:hint="cs"/>
          <w:b/>
          <w:sz w:val="26"/>
          <w:szCs w:val="26"/>
          <w:rtl/>
        </w:rPr>
        <w:t>,</w:t>
      </w:r>
      <w:r w:rsidR="00F45EC1" w:rsidRPr="000C3EAB">
        <w:rPr>
          <w:b/>
          <w:sz w:val="26"/>
          <w:szCs w:val="26"/>
          <w:rtl/>
        </w:rPr>
        <w:t>693 دولارا أمريكيا</w:t>
      </w:r>
      <w:r w:rsidR="00805282" w:rsidRPr="000C3EAB">
        <w:rPr>
          <w:b/>
          <w:sz w:val="26"/>
          <w:szCs w:val="26"/>
          <w:rtl/>
        </w:rPr>
        <w:t>.</w:t>
      </w:r>
    </w:p>
    <w:p w14:paraId="358C98AC" w14:textId="1CA5922C" w:rsidR="000421A4" w:rsidRPr="000C3EAB" w:rsidRDefault="00416C25" w:rsidP="00416C25">
      <w:pPr>
        <w:pStyle w:val="ListParagraph"/>
        <w:numPr>
          <w:ilvl w:val="0"/>
          <w:numId w:val="28"/>
        </w:numPr>
        <w:bidi/>
        <w:spacing w:before="240" w:after="240"/>
        <w:ind w:left="0" w:firstLine="0"/>
        <w:contextualSpacing w:val="0"/>
        <w:outlineLvl w:val="0"/>
        <w:rPr>
          <w:b/>
          <w:sz w:val="26"/>
          <w:szCs w:val="26"/>
        </w:rPr>
      </w:pPr>
      <w:r w:rsidRPr="000C3EAB">
        <w:rPr>
          <w:rFonts w:hint="cs"/>
          <w:b/>
          <w:sz w:val="26"/>
          <w:szCs w:val="26"/>
          <w:rtl/>
        </w:rPr>
        <w:t>ويرد</w:t>
      </w:r>
      <w:r w:rsidR="000421A4" w:rsidRPr="000C3EAB">
        <w:rPr>
          <w:b/>
          <w:sz w:val="26"/>
          <w:szCs w:val="26"/>
          <w:rtl/>
        </w:rPr>
        <w:t xml:space="preserve"> الجدول الزمني </w:t>
      </w:r>
      <w:r w:rsidRPr="000C3EAB">
        <w:rPr>
          <w:rFonts w:hint="cs"/>
          <w:b/>
          <w:sz w:val="26"/>
          <w:szCs w:val="26"/>
          <w:rtl/>
        </w:rPr>
        <w:t>ل</w:t>
      </w:r>
      <w:r w:rsidRPr="000C3EAB">
        <w:rPr>
          <w:b/>
          <w:sz w:val="26"/>
          <w:szCs w:val="26"/>
          <w:rtl/>
        </w:rPr>
        <w:t>ل</w:t>
      </w:r>
      <w:r w:rsidR="002E386A" w:rsidRPr="000C3EAB">
        <w:rPr>
          <w:b/>
          <w:sz w:val="26"/>
          <w:szCs w:val="26"/>
          <w:rtl/>
        </w:rPr>
        <w:t>تخفيض التدريجي</w:t>
      </w:r>
      <w:r w:rsidRPr="000C3EAB">
        <w:rPr>
          <w:b/>
          <w:sz w:val="26"/>
          <w:szCs w:val="26"/>
          <w:rtl/>
        </w:rPr>
        <w:t xml:space="preserve"> </w:t>
      </w:r>
      <w:r w:rsidRPr="000C3EAB">
        <w:rPr>
          <w:rFonts w:hint="cs"/>
          <w:b/>
          <w:sz w:val="26"/>
          <w:szCs w:val="26"/>
          <w:rtl/>
        </w:rPr>
        <w:t>بموجب</w:t>
      </w:r>
      <w:r w:rsidR="000421A4" w:rsidRPr="000C3EAB">
        <w:rPr>
          <w:b/>
          <w:sz w:val="26"/>
          <w:szCs w:val="26"/>
          <w:rtl/>
        </w:rPr>
        <w:t xml:space="preserve"> بروتوكول مونتريال والمستويات القصوى المسموح بها لاستهلاك </w:t>
      </w:r>
      <w:r w:rsidR="000421A4" w:rsidRPr="000C3EAB">
        <w:rPr>
          <w:rFonts w:hint="cs"/>
          <w:b/>
          <w:sz w:val="26"/>
          <w:szCs w:val="26"/>
          <w:rtl/>
        </w:rPr>
        <w:t>ا</w:t>
      </w:r>
      <w:r w:rsidR="00764EC1" w:rsidRPr="000C3EAB">
        <w:rPr>
          <w:rFonts w:hint="cs"/>
          <w:b/>
          <w:sz w:val="26"/>
          <w:szCs w:val="26"/>
          <w:rtl/>
        </w:rPr>
        <w:t>لمواد الهيدروفلوروكربونية</w:t>
      </w:r>
      <w:r w:rsidR="000421A4" w:rsidRPr="000C3EAB">
        <w:rPr>
          <w:b/>
          <w:sz w:val="26"/>
          <w:szCs w:val="26"/>
          <w:rtl/>
        </w:rPr>
        <w:t xml:space="preserve"> في الجدول 12</w:t>
      </w:r>
      <w:r w:rsidR="00805282" w:rsidRPr="000C3EAB">
        <w:rPr>
          <w:b/>
          <w:sz w:val="26"/>
          <w:szCs w:val="26"/>
          <w:rtl/>
        </w:rPr>
        <w:t>.</w:t>
      </w:r>
    </w:p>
    <w:p w14:paraId="64F5E2EE" w14:textId="7E0A5AD0" w:rsidR="00CC7F24" w:rsidRPr="000C3EAB" w:rsidRDefault="00D664C6" w:rsidP="00D664C6">
      <w:pPr>
        <w:pStyle w:val="ListParagraph"/>
        <w:bidi/>
        <w:spacing w:after="240"/>
        <w:ind w:left="0"/>
        <w:contextualSpacing w:val="0"/>
        <w:outlineLvl w:val="1"/>
        <w:rPr>
          <w:bCs/>
          <w:sz w:val="26"/>
          <w:szCs w:val="26"/>
        </w:rPr>
      </w:pPr>
      <w:r w:rsidRPr="000C3EAB">
        <w:rPr>
          <w:bCs/>
          <w:sz w:val="26"/>
          <w:szCs w:val="26"/>
          <w:rtl/>
          <w:lang w:bidi="ar-DZ"/>
        </w:rPr>
        <w:t>الجدول 12</w:t>
      </w:r>
      <w:r w:rsidR="00805282" w:rsidRPr="000C3EAB">
        <w:rPr>
          <w:bCs/>
          <w:sz w:val="26"/>
          <w:szCs w:val="26"/>
          <w:rtl/>
          <w:lang w:bidi="ar-DZ"/>
        </w:rPr>
        <w:t>:</w:t>
      </w:r>
      <w:r w:rsidRPr="000C3EAB">
        <w:rPr>
          <w:bCs/>
          <w:sz w:val="26"/>
          <w:szCs w:val="26"/>
          <w:rtl/>
          <w:lang w:bidi="ar-DZ"/>
        </w:rPr>
        <w:t xml:space="preserve"> </w:t>
      </w:r>
      <w:r w:rsidR="00416C25" w:rsidRPr="000C3EAB">
        <w:rPr>
          <w:rFonts w:hint="cs"/>
          <w:bCs/>
          <w:sz w:val="26"/>
          <w:szCs w:val="26"/>
          <w:rtl/>
          <w:lang w:bidi="ar-DZ"/>
        </w:rPr>
        <w:t>ال</w:t>
      </w:r>
      <w:r w:rsidRPr="000C3EAB">
        <w:rPr>
          <w:bCs/>
          <w:sz w:val="26"/>
          <w:szCs w:val="26"/>
          <w:rtl/>
          <w:lang w:bidi="ar-DZ"/>
        </w:rPr>
        <w:t xml:space="preserve">جدول </w:t>
      </w:r>
      <w:r w:rsidR="00416C25" w:rsidRPr="000C3EAB">
        <w:rPr>
          <w:rFonts w:hint="cs"/>
          <w:bCs/>
          <w:sz w:val="26"/>
          <w:szCs w:val="26"/>
          <w:rtl/>
          <w:lang w:bidi="ar-DZ"/>
        </w:rPr>
        <w:t xml:space="preserve">الزمني </w:t>
      </w:r>
      <w:r w:rsidRPr="000C3EAB">
        <w:rPr>
          <w:bCs/>
          <w:sz w:val="26"/>
          <w:szCs w:val="26"/>
          <w:rtl/>
          <w:lang w:bidi="ar-DZ"/>
        </w:rPr>
        <w:t xml:space="preserve">بروتوكول مونتريال والحد الأقصى </w:t>
      </w:r>
      <w:r w:rsidR="00416C25" w:rsidRPr="000C3EAB">
        <w:rPr>
          <w:bCs/>
          <w:sz w:val="26"/>
          <w:szCs w:val="26"/>
          <w:rtl/>
          <w:lang w:bidi="ar-DZ"/>
        </w:rPr>
        <w:t xml:space="preserve">للاستهلاك </w:t>
      </w:r>
      <w:r w:rsidRPr="000C3EAB">
        <w:rPr>
          <w:bCs/>
          <w:sz w:val="26"/>
          <w:szCs w:val="26"/>
          <w:rtl/>
          <w:lang w:bidi="ar-DZ"/>
        </w:rPr>
        <w:t xml:space="preserve">المسموح به بموجب </w:t>
      </w:r>
      <w:r w:rsidR="0021405D" w:rsidRPr="000C3EAB">
        <w:rPr>
          <w:rFonts w:hint="cs"/>
          <w:bCs/>
          <w:sz w:val="26"/>
          <w:szCs w:val="26"/>
          <w:rtl/>
        </w:rPr>
        <w:t>خطة التنفيذ بموجب تعديل كيغالي</w:t>
      </w:r>
      <w:r w:rsidRPr="000C3EAB">
        <w:rPr>
          <w:bCs/>
          <w:sz w:val="26"/>
          <w:szCs w:val="26"/>
          <w:rtl/>
        </w:rPr>
        <w:t xml:space="preserve"> </w:t>
      </w:r>
    </w:p>
    <w:tbl>
      <w:tblPr>
        <w:bidiVisual/>
        <w:tblW w:w="5094" w:type="pct"/>
        <w:tblInd w:w="-77"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1614"/>
        <w:gridCol w:w="720"/>
        <w:gridCol w:w="899"/>
        <w:gridCol w:w="901"/>
        <w:gridCol w:w="899"/>
        <w:gridCol w:w="991"/>
        <w:gridCol w:w="960"/>
        <w:gridCol w:w="848"/>
        <w:gridCol w:w="901"/>
        <w:gridCol w:w="793"/>
      </w:tblGrid>
      <w:tr w:rsidR="00372B75" w:rsidRPr="000C3EAB" w14:paraId="1CDFB4C7" w14:textId="77777777" w:rsidTr="00372B75">
        <w:trPr>
          <w:trHeight w:val="272"/>
          <w:tblHeader/>
        </w:trPr>
        <w:tc>
          <w:tcPr>
            <w:tcW w:w="1225" w:type="pct"/>
            <w:gridSpan w:val="2"/>
            <w:noWrap/>
            <w:tcMar>
              <w:left w:w="57" w:type="dxa"/>
              <w:right w:w="57" w:type="dxa"/>
            </w:tcMar>
            <w:vAlign w:val="center"/>
            <w:hideMark/>
          </w:tcPr>
          <w:p w14:paraId="480FAFFC" w14:textId="76141CC5" w:rsidR="00CC7F24" w:rsidRPr="000C3EAB" w:rsidRDefault="00372B75" w:rsidP="00372B75">
            <w:pPr>
              <w:keepNext/>
              <w:bidi/>
              <w:jc w:val="center"/>
              <w:rPr>
                <w:bCs/>
                <w:color w:val="000000"/>
                <w:sz w:val="18"/>
                <w:szCs w:val="18"/>
                <w:lang w:eastAsia="zh-CN"/>
              </w:rPr>
            </w:pPr>
            <w:r w:rsidRPr="000C3EAB">
              <w:rPr>
                <w:bCs/>
                <w:color w:val="000000"/>
                <w:sz w:val="18"/>
                <w:szCs w:val="18"/>
                <w:rtl/>
                <w:lang w:eastAsia="zh-CN"/>
              </w:rPr>
              <w:t>التفاصيل</w:t>
            </w:r>
          </w:p>
        </w:tc>
        <w:tc>
          <w:tcPr>
            <w:tcW w:w="472" w:type="pct"/>
            <w:noWrap/>
            <w:tcMar>
              <w:left w:w="57" w:type="dxa"/>
              <w:right w:w="57" w:type="dxa"/>
            </w:tcMar>
            <w:vAlign w:val="center"/>
            <w:hideMark/>
          </w:tcPr>
          <w:p w14:paraId="1CDF2320" w14:textId="77777777" w:rsidR="00CC7F24" w:rsidRPr="000C3EAB" w:rsidRDefault="00CC7F24" w:rsidP="00372B75">
            <w:pPr>
              <w:keepNext/>
              <w:bidi/>
              <w:jc w:val="center"/>
              <w:rPr>
                <w:b/>
                <w:color w:val="000000"/>
                <w:sz w:val="18"/>
                <w:szCs w:val="18"/>
                <w:lang w:eastAsia="zh-CN"/>
              </w:rPr>
            </w:pPr>
            <w:r w:rsidRPr="000C3EAB">
              <w:rPr>
                <w:b/>
                <w:color w:val="000000"/>
                <w:sz w:val="18"/>
                <w:szCs w:val="18"/>
                <w:lang w:eastAsia="zh-CN"/>
              </w:rPr>
              <w:t>2026</w:t>
            </w:r>
          </w:p>
        </w:tc>
        <w:tc>
          <w:tcPr>
            <w:tcW w:w="473" w:type="pct"/>
            <w:noWrap/>
            <w:tcMar>
              <w:left w:w="57" w:type="dxa"/>
              <w:right w:w="57" w:type="dxa"/>
            </w:tcMar>
            <w:vAlign w:val="center"/>
            <w:hideMark/>
          </w:tcPr>
          <w:p w14:paraId="37534E87" w14:textId="77777777" w:rsidR="00CC7F24" w:rsidRPr="000C3EAB" w:rsidRDefault="00CC7F24" w:rsidP="00372B75">
            <w:pPr>
              <w:keepNext/>
              <w:bidi/>
              <w:jc w:val="center"/>
              <w:rPr>
                <w:b/>
                <w:color w:val="000000"/>
                <w:sz w:val="18"/>
                <w:szCs w:val="18"/>
                <w:lang w:eastAsia="zh-CN"/>
              </w:rPr>
            </w:pPr>
            <w:r w:rsidRPr="000C3EAB">
              <w:rPr>
                <w:b/>
                <w:color w:val="000000"/>
                <w:sz w:val="18"/>
                <w:szCs w:val="18"/>
                <w:lang w:eastAsia="zh-CN"/>
              </w:rPr>
              <w:t>2027</w:t>
            </w:r>
          </w:p>
        </w:tc>
        <w:tc>
          <w:tcPr>
            <w:tcW w:w="472" w:type="pct"/>
            <w:noWrap/>
            <w:tcMar>
              <w:left w:w="57" w:type="dxa"/>
              <w:right w:w="57" w:type="dxa"/>
            </w:tcMar>
            <w:vAlign w:val="center"/>
            <w:hideMark/>
          </w:tcPr>
          <w:p w14:paraId="11F86AF6" w14:textId="77777777" w:rsidR="00CC7F24" w:rsidRPr="000C3EAB" w:rsidRDefault="00CC7F24" w:rsidP="00372B75">
            <w:pPr>
              <w:keepNext/>
              <w:bidi/>
              <w:jc w:val="center"/>
              <w:rPr>
                <w:b/>
                <w:color w:val="000000"/>
                <w:sz w:val="18"/>
                <w:szCs w:val="18"/>
                <w:lang w:eastAsia="zh-CN"/>
              </w:rPr>
            </w:pPr>
            <w:r w:rsidRPr="000C3EAB">
              <w:rPr>
                <w:b/>
                <w:color w:val="000000"/>
                <w:sz w:val="18"/>
                <w:szCs w:val="18"/>
                <w:lang w:eastAsia="zh-CN"/>
              </w:rPr>
              <w:t>2028</w:t>
            </w:r>
          </w:p>
        </w:tc>
        <w:tc>
          <w:tcPr>
            <w:tcW w:w="520" w:type="pct"/>
            <w:noWrap/>
            <w:tcMar>
              <w:left w:w="57" w:type="dxa"/>
              <w:right w:w="57" w:type="dxa"/>
            </w:tcMar>
            <w:vAlign w:val="center"/>
            <w:hideMark/>
          </w:tcPr>
          <w:p w14:paraId="022C11A6" w14:textId="77777777" w:rsidR="00CC7F24" w:rsidRPr="000C3EAB" w:rsidRDefault="00CC7F24" w:rsidP="00372B75">
            <w:pPr>
              <w:keepNext/>
              <w:bidi/>
              <w:jc w:val="center"/>
              <w:rPr>
                <w:b/>
                <w:color w:val="000000"/>
                <w:sz w:val="18"/>
                <w:szCs w:val="18"/>
                <w:lang w:eastAsia="zh-CN"/>
              </w:rPr>
            </w:pPr>
            <w:r w:rsidRPr="000C3EAB">
              <w:rPr>
                <w:b/>
                <w:color w:val="000000"/>
                <w:sz w:val="18"/>
                <w:szCs w:val="18"/>
                <w:lang w:eastAsia="zh-CN"/>
              </w:rPr>
              <w:t>2029</w:t>
            </w:r>
          </w:p>
        </w:tc>
        <w:tc>
          <w:tcPr>
            <w:tcW w:w="504" w:type="pct"/>
            <w:noWrap/>
            <w:tcMar>
              <w:left w:w="57" w:type="dxa"/>
              <w:right w:w="57" w:type="dxa"/>
            </w:tcMar>
            <w:vAlign w:val="center"/>
            <w:hideMark/>
          </w:tcPr>
          <w:p w14:paraId="6FADBC35" w14:textId="77777777" w:rsidR="00CC7F24" w:rsidRPr="000C3EAB" w:rsidRDefault="00CC7F24" w:rsidP="00372B75">
            <w:pPr>
              <w:keepNext/>
              <w:bidi/>
              <w:jc w:val="center"/>
              <w:rPr>
                <w:b/>
                <w:color w:val="000000"/>
                <w:sz w:val="18"/>
                <w:szCs w:val="18"/>
                <w:lang w:eastAsia="zh-CN"/>
              </w:rPr>
            </w:pPr>
            <w:r w:rsidRPr="000C3EAB">
              <w:rPr>
                <w:b/>
                <w:color w:val="000000"/>
                <w:sz w:val="18"/>
                <w:szCs w:val="18"/>
                <w:lang w:eastAsia="zh-CN"/>
              </w:rPr>
              <w:t>2030</w:t>
            </w:r>
          </w:p>
        </w:tc>
        <w:tc>
          <w:tcPr>
            <w:tcW w:w="445" w:type="pct"/>
            <w:noWrap/>
            <w:tcMar>
              <w:left w:w="57" w:type="dxa"/>
              <w:right w:w="57" w:type="dxa"/>
            </w:tcMar>
            <w:vAlign w:val="center"/>
            <w:hideMark/>
          </w:tcPr>
          <w:p w14:paraId="771A3237" w14:textId="77777777" w:rsidR="00CC7F24" w:rsidRPr="000C3EAB" w:rsidRDefault="00CC7F24" w:rsidP="00372B75">
            <w:pPr>
              <w:keepNext/>
              <w:bidi/>
              <w:jc w:val="center"/>
              <w:rPr>
                <w:b/>
                <w:color w:val="000000"/>
                <w:sz w:val="18"/>
                <w:szCs w:val="18"/>
                <w:lang w:eastAsia="zh-CN"/>
              </w:rPr>
            </w:pPr>
            <w:r w:rsidRPr="000C3EAB">
              <w:rPr>
                <w:b/>
                <w:color w:val="000000"/>
                <w:sz w:val="18"/>
                <w:szCs w:val="18"/>
                <w:lang w:eastAsia="zh-CN"/>
              </w:rPr>
              <w:t>2031</w:t>
            </w:r>
          </w:p>
        </w:tc>
        <w:tc>
          <w:tcPr>
            <w:tcW w:w="473" w:type="pct"/>
            <w:noWrap/>
            <w:tcMar>
              <w:left w:w="57" w:type="dxa"/>
              <w:right w:w="57" w:type="dxa"/>
            </w:tcMar>
            <w:vAlign w:val="center"/>
            <w:hideMark/>
          </w:tcPr>
          <w:p w14:paraId="43056D94" w14:textId="77777777" w:rsidR="00CC7F24" w:rsidRPr="000C3EAB" w:rsidRDefault="00CC7F24" w:rsidP="00372B75">
            <w:pPr>
              <w:keepNext/>
              <w:bidi/>
              <w:jc w:val="center"/>
              <w:rPr>
                <w:b/>
                <w:color w:val="000000"/>
                <w:sz w:val="18"/>
                <w:szCs w:val="18"/>
                <w:lang w:eastAsia="zh-CN"/>
              </w:rPr>
            </w:pPr>
            <w:r w:rsidRPr="000C3EAB">
              <w:rPr>
                <w:b/>
                <w:color w:val="000000"/>
                <w:sz w:val="18"/>
                <w:szCs w:val="18"/>
                <w:lang w:eastAsia="zh-CN"/>
              </w:rPr>
              <w:t>2032</w:t>
            </w:r>
          </w:p>
        </w:tc>
        <w:tc>
          <w:tcPr>
            <w:tcW w:w="416" w:type="pct"/>
            <w:noWrap/>
            <w:tcMar>
              <w:left w:w="57" w:type="dxa"/>
              <w:right w:w="57" w:type="dxa"/>
            </w:tcMar>
            <w:vAlign w:val="center"/>
            <w:hideMark/>
          </w:tcPr>
          <w:p w14:paraId="42499B82" w14:textId="5D7BAF3C" w:rsidR="00CC7F24" w:rsidRPr="000C3EAB" w:rsidRDefault="00372B75" w:rsidP="00372B75">
            <w:pPr>
              <w:keepNext/>
              <w:bidi/>
              <w:ind w:right="21"/>
              <w:jc w:val="center"/>
              <w:rPr>
                <w:bCs/>
                <w:color w:val="000000"/>
                <w:sz w:val="18"/>
                <w:szCs w:val="18"/>
                <w:lang w:eastAsia="zh-CN"/>
              </w:rPr>
            </w:pPr>
            <w:r w:rsidRPr="000C3EAB">
              <w:rPr>
                <w:rFonts w:hint="cs"/>
                <w:bCs/>
                <w:color w:val="000000"/>
                <w:sz w:val="18"/>
                <w:szCs w:val="18"/>
                <w:rtl/>
                <w:lang w:eastAsia="zh-CN"/>
              </w:rPr>
              <w:t>المجموع</w:t>
            </w:r>
          </w:p>
        </w:tc>
      </w:tr>
      <w:tr w:rsidR="00372B75" w:rsidRPr="000C3EAB" w14:paraId="098D5290" w14:textId="77777777" w:rsidTr="00372B75">
        <w:trPr>
          <w:trHeight w:val="165"/>
        </w:trPr>
        <w:tc>
          <w:tcPr>
            <w:tcW w:w="847" w:type="pct"/>
            <w:vMerge w:val="restart"/>
            <w:noWrap/>
            <w:tcMar>
              <w:left w:w="57" w:type="dxa"/>
              <w:right w:w="57" w:type="dxa"/>
            </w:tcMar>
            <w:hideMark/>
          </w:tcPr>
          <w:p w14:paraId="1FF6806D" w14:textId="126AC896" w:rsidR="00372B75" w:rsidRPr="000C3EAB" w:rsidRDefault="00416C25" w:rsidP="00372B75">
            <w:pPr>
              <w:keepNext/>
              <w:bidi/>
              <w:jc w:val="left"/>
              <w:rPr>
                <w:color w:val="000000"/>
                <w:sz w:val="18"/>
                <w:szCs w:val="18"/>
                <w:lang w:eastAsia="zh-CN"/>
              </w:rPr>
            </w:pPr>
            <w:r w:rsidRPr="000C3EAB">
              <w:rPr>
                <w:rFonts w:hint="cs"/>
                <w:sz w:val="18"/>
                <w:szCs w:val="18"/>
                <w:rtl/>
              </w:rPr>
              <w:t>ال</w:t>
            </w:r>
            <w:r w:rsidR="00372B75" w:rsidRPr="000C3EAB">
              <w:rPr>
                <w:sz w:val="18"/>
                <w:szCs w:val="18"/>
                <w:rtl/>
              </w:rPr>
              <w:t xml:space="preserve">جدول </w:t>
            </w:r>
            <w:r w:rsidRPr="000C3EAB">
              <w:rPr>
                <w:rFonts w:hint="cs"/>
                <w:sz w:val="18"/>
                <w:szCs w:val="18"/>
                <w:rtl/>
              </w:rPr>
              <w:t>الزمني ل</w:t>
            </w:r>
            <w:r w:rsidR="00372B75" w:rsidRPr="000C3EAB">
              <w:rPr>
                <w:sz w:val="18"/>
                <w:szCs w:val="18"/>
                <w:rtl/>
              </w:rPr>
              <w:t xml:space="preserve">تخفيض المواد المدرجة في </w:t>
            </w:r>
            <w:r w:rsidRPr="000C3EAB">
              <w:rPr>
                <w:rFonts w:hint="cs"/>
                <w:sz w:val="18"/>
                <w:szCs w:val="18"/>
                <w:rtl/>
              </w:rPr>
              <w:t>المرفق</w:t>
            </w:r>
            <w:r w:rsidR="00372B75" w:rsidRPr="000C3EAB">
              <w:rPr>
                <w:sz w:val="18"/>
                <w:szCs w:val="18"/>
                <w:rtl/>
              </w:rPr>
              <w:t xml:space="preserve"> </w:t>
            </w:r>
            <w:r w:rsidRPr="000C3EAB">
              <w:rPr>
                <w:rFonts w:hint="cs"/>
                <w:sz w:val="18"/>
                <w:szCs w:val="18"/>
                <w:rtl/>
              </w:rPr>
              <w:t>واو</w:t>
            </w:r>
            <w:r w:rsidR="00372B75" w:rsidRPr="000C3EAB">
              <w:rPr>
                <w:sz w:val="18"/>
                <w:szCs w:val="18"/>
                <w:rtl/>
              </w:rPr>
              <w:t xml:space="preserve"> بموجب بروتوكول مونتريال</w:t>
            </w:r>
          </w:p>
          <w:p w14:paraId="4D26F502" w14:textId="10762858" w:rsidR="00372B75" w:rsidRPr="000C3EAB" w:rsidRDefault="00372B75" w:rsidP="00372B75">
            <w:pPr>
              <w:keepNext/>
              <w:bidi/>
              <w:jc w:val="left"/>
              <w:rPr>
                <w:color w:val="000000"/>
                <w:sz w:val="18"/>
                <w:szCs w:val="18"/>
                <w:lang w:eastAsia="zh-CN"/>
              </w:rPr>
            </w:pPr>
          </w:p>
        </w:tc>
        <w:tc>
          <w:tcPr>
            <w:tcW w:w="378" w:type="pct"/>
            <w:noWrap/>
            <w:tcMar>
              <w:left w:w="57" w:type="dxa"/>
              <w:right w:w="57" w:type="dxa"/>
            </w:tcMar>
            <w:hideMark/>
          </w:tcPr>
          <w:p w14:paraId="6A9228D6" w14:textId="4E8D3A31" w:rsidR="00372B75" w:rsidRPr="000C3EAB" w:rsidRDefault="00416C25" w:rsidP="00372B75">
            <w:pPr>
              <w:keepNext/>
              <w:bidi/>
              <w:jc w:val="left"/>
              <w:rPr>
                <w:color w:val="000000"/>
                <w:sz w:val="18"/>
                <w:szCs w:val="18"/>
                <w:lang w:eastAsia="zh-CN"/>
              </w:rPr>
            </w:pPr>
            <w:r w:rsidRPr="000C3EAB">
              <w:rPr>
                <w:rFonts w:hint="cs"/>
                <w:color w:val="000000"/>
                <w:sz w:val="18"/>
                <w:szCs w:val="18"/>
                <w:rtl/>
                <w:lang w:eastAsia="zh-CN"/>
              </w:rPr>
              <w:t>نسبة مئوية</w:t>
            </w:r>
          </w:p>
        </w:tc>
        <w:tc>
          <w:tcPr>
            <w:tcW w:w="472" w:type="pct"/>
            <w:noWrap/>
            <w:tcMar>
              <w:left w:w="57" w:type="dxa"/>
              <w:right w:w="57" w:type="dxa"/>
            </w:tcMar>
            <w:hideMark/>
          </w:tcPr>
          <w:p w14:paraId="04359527" w14:textId="61373C86" w:rsidR="00372B75" w:rsidRPr="000C3EAB" w:rsidRDefault="00372B75" w:rsidP="00372B75">
            <w:pPr>
              <w:keepNext/>
              <w:bidi/>
              <w:jc w:val="left"/>
              <w:rPr>
                <w:color w:val="000000"/>
                <w:sz w:val="18"/>
                <w:szCs w:val="18"/>
                <w:lang w:eastAsia="zh-CN"/>
              </w:rPr>
            </w:pPr>
            <w:r w:rsidRPr="000C3EAB">
              <w:rPr>
                <w:rFonts w:hint="cs"/>
                <w:color w:val="000000"/>
                <w:sz w:val="18"/>
                <w:szCs w:val="18"/>
                <w:rtl/>
                <w:lang w:eastAsia="zh-CN"/>
              </w:rPr>
              <w:t>غير متاح</w:t>
            </w:r>
          </w:p>
        </w:tc>
        <w:tc>
          <w:tcPr>
            <w:tcW w:w="473" w:type="pct"/>
            <w:noWrap/>
            <w:tcMar>
              <w:left w:w="57" w:type="dxa"/>
              <w:right w:w="57" w:type="dxa"/>
            </w:tcMar>
            <w:hideMark/>
          </w:tcPr>
          <w:p w14:paraId="16A7B2DE" w14:textId="1CA0ADB2" w:rsidR="00372B75" w:rsidRPr="000C3EAB" w:rsidRDefault="00372B75" w:rsidP="00372B75">
            <w:pPr>
              <w:keepNext/>
              <w:bidi/>
              <w:jc w:val="left"/>
              <w:rPr>
                <w:color w:val="000000"/>
                <w:sz w:val="18"/>
                <w:szCs w:val="18"/>
                <w:lang w:eastAsia="zh-CN"/>
              </w:rPr>
            </w:pPr>
            <w:r w:rsidRPr="000C3EAB">
              <w:rPr>
                <w:rFonts w:hint="cs"/>
                <w:color w:val="000000"/>
                <w:sz w:val="18"/>
                <w:szCs w:val="18"/>
                <w:rtl/>
                <w:lang w:eastAsia="zh-CN"/>
              </w:rPr>
              <w:t>غير متاح</w:t>
            </w:r>
          </w:p>
        </w:tc>
        <w:tc>
          <w:tcPr>
            <w:tcW w:w="472" w:type="pct"/>
            <w:noWrap/>
            <w:tcMar>
              <w:left w:w="57" w:type="dxa"/>
              <w:right w:w="57" w:type="dxa"/>
            </w:tcMar>
            <w:hideMark/>
          </w:tcPr>
          <w:p w14:paraId="3A859CE1" w14:textId="7C37ED0D" w:rsidR="00372B75" w:rsidRPr="000C3EAB" w:rsidRDefault="00372B75" w:rsidP="00372B75">
            <w:pPr>
              <w:keepNext/>
              <w:bidi/>
              <w:jc w:val="left"/>
              <w:rPr>
                <w:color w:val="000000"/>
                <w:sz w:val="18"/>
                <w:szCs w:val="18"/>
                <w:lang w:eastAsia="zh-CN"/>
              </w:rPr>
            </w:pPr>
            <w:r w:rsidRPr="000C3EAB">
              <w:rPr>
                <w:color w:val="000000"/>
                <w:sz w:val="18"/>
                <w:szCs w:val="18"/>
                <w:lang w:eastAsia="zh-CN"/>
              </w:rPr>
              <w:t>0</w:t>
            </w:r>
            <w:r w:rsidR="00805282" w:rsidRPr="000C3EAB">
              <w:rPr>
                <w:color w:val="000000"/>
                <w:sz w:val="18"/>
                <w:szCs w:val="18"/>
                <w:lang w:eastAsia="zh-CN"/>
              </w:rPr>
              <w:t>.</w:t>
            </w:r>
            <w:r w:rsidRPr="000C3EAB">
              <w:rPr>
                <w:color w:val="000000"/>
                <w:sz w:val="18"/>
                <w:szCs w:val="18"/>
                <w:lang w:eastAsia="zh-CN"/>
              </w:rPr>
              <w:t>00</w:t>
            </w:r>
          </w:p>
        </w:tc>
        <w:tc>
          <w:tcPr>
            <w:tcW w:w="520" w:type="pct"/>
            <w:noWrap/>
            <w:tcMar>
              <w:left w:w="57" w:type="dxa"/>
              <w:right w:w="57" w:type="dxa"/>
            </w:tcMar>
            <w:hideMark/>
          </w:tcPr>
          <w:p w14:paraId="32E0405A" w14:textId="4D46CB04" w:rsidR="00372B75" w:rsidRPr="000C3EAB" w:rsidRDefault="00372B75" w:rsidP="00372B75">
            <w:pPr>
              <w:keepNext/>
              <w:bidi/>
              <w:jc w:val="left"/>
              <w:rPr>
                <w:color w:val="000000"/>
                <w:sz w:val="18"/>
                <w:szCs w:val="18"/>
                <w:lang w:eastAsia="zh-CN"/>
              </w:rPr>
            </w:pPr>
            <w:r w:rsidRPr="000C3EAB">
              <w:rPr>
                <w:color w:val="000000"/>
                <w:sz w:val="18"/>
                <w:szCs w:val="18"/>
                <w:lang w:eastAsia="zh-CN"/>
              </w:rPr>
              <w:t>0</w:t>
            </w:r>
            <w:r w:rsidR="00805282" w:rsidRPr="000C3EAB">
              <w:rPr>
                <w:color w:val="000000"/>
                <w:sz w:val="18"/>
                <w:szCs w:val="18"/>
                <w:lang w:eastAsia="zh-CN"/>
              </w:rPr>
              <w:t>.</w:t>
            </w:r>
            <w:r w:rsidRPr="000C3EAB">
              <w:rPr>
                <w:color w:val="000000"/>
                <w:sz w:val="18"/>
                <w:szCs w:val="18"/>
                <w:lang w:eastAsia="zh-CN"/>
              </w:rPr>
              <w:t>00</w:t>
            </w:r>
          </w:p>
        </w:tc>
        <w:tc>
          <w:tcPr>
            <w:tcW w:w="504" w:type="pct"/>
            <w:noWrap/>
            <w:tcMar>
              <w:left w:w="57" w:type="dxa"/>
              <w:right w:w="57" w:type="dxa"/>
            </w:tcMar>
            <w:hideMark/>
          </w:tcPr>
          <w:p w14:paraId="601183A7" w14:textId="5389D887" w:rsidR="00372B75" w:rsidRPr="000C3EAB" w:rsidRDefault="00372B75" w:rsidP="00372B75">
            <w:pPr>
              <w:keepNext/>
              <w:bidi/>
              <w:jc w:val="left"/>
              <w:rPr>
                <w:color w:val="000000"/>
                <w:sz w:val="18"/>
                <w:szCs w:val="18"/>
                <w:lang w:eastAsia="zh-CN"/>
              </w:rPr>
            </w:pPr>
            <w:r w:rsidRPr="000C3EAB">
              <w:rPr>
                <w:color w:val="000000"/>
                <w:sz w:val="18"/>
                <w:szCs w:val="18"/>
                <w:lang w:eastAsia="zh-CN"/>
              </w:rPr>
              <w:t>0</w:t>
            </w:r>
            <w:r w:rsidR="00805282" w:rsidRPr="000C3EAB">
              <w:rPr>
                <w:color w:val="000000"/>
                <w:sz w:val="18"/>
                <w:szCs w:val="18"/>
                <w:lang w:eastAsia="zh-CN"/>
              </w:rPr>
              <w:t>.</w:t>
            </w:r>
            <w:r w:rsidRPr="000C3EAB">
              <w:rPr>
                <w:color w:val="000000"/>
                <w:sz w:val="18"/>
                <w:szCs w:val="18"/>
                <w:lang w:eastAsia="zh-CN"/>
              </w:rPr>
              <w:t>00</w:t>
            </w:r>
          </w:p>
        </w:tc>
        <w:tc>
          <w:tcPr>
            <w:tcW w:w="445" w:type="pct"/>
            <w:noWrap/>
            <w:tcMar>
              <w:left w:w="57" w:type="dxa"/>
              <w:right w:w="57" w:type="dxa"/>
            </w:tcMar>
            <w:hideMark/>
          </w:tcPr>
          <w:p w14:paraId="1AF47809" w14:textId="66B1BFAC" w:rsidR="00372B75" w:rsidRPr="000C3EAB" w:rsidRDefault="00372B75" w:rsidP="00372B75">
            <w:pPr>
              <w:keepNext/>
              <w:bidi/>
              <w:jc w:val="left"/>
              <w:rPr>
                <w:color w:val="000000"/>
                <w:sz w:val="18"/>
                <w:szCs w:val="18"/>
                <w:lang w:eastAsia="zh-CN"/>
              </w:rPr>
            </w:pPr>
            <w:r w:rsidRPr="000C3EAB">
              <w:rPr>
                <w:color w:val="000000"/>
                <w:sz w:val="18"/>
                <w:szCs w:val="18"/>
                <w:lang w:eastAsia="zh-CN"/>
              </w:rPr>
              <w:t>0</w:t>
            </w:r>
            <w:r w:rsidR="00805282" w:rsidRPr="000C3EAB">
              <w:rPr>
                <w:color w:val="000000"/>
                <w:sz w:val="18"/>
                <w:szCs w:val="18"/>
                <w:lang w:eastAsia="zh-CN"/>
              </w:rPr>
              <w:t>.</w:t>
            </w:r>
            <w:r w:rsidRPr="000C3EAB">
              <w:rPr>
                <w:color w:val="000000"/>
                <w:sz w:val="18"/>
                <w:szCs w:val="18"/>
                <w:lang w:eastAsia="zh-CN"/>
              </w:rPr>
              <w:t>00</w:t>
            </w:r>
          </w:p>
        </w:tc>
        <w:tc>
          <w:tcPr>
            <w:tcW w:w="473" w:type="pct"/>
            <w:noWrap/>
            <w:tcMar>
              <w:left w:w="57" w:type="dxa"/>
              <w:right w:w="57" w:type="dxa"/>
            </w:tcMar>
            <w:hideMark/>
          </w:tcPr>
          <w:p w14:paraId="2FADA6FF" w14:textId="12816129" w:rsidR="00372B75" w:rsidRPr="000C3EAB" w:rsidRDefault="00372B75" w:rsidP="00372B75">
            <w:pPr>
              <w:keepNext/>
              <w:bidi/>
              <w:jc w:val="left"/>
              <w:rPr>
                <w:color w:val="000000"/>
                <w:sz w:val="18"/>
                <w:szCs w:val="18"/>
                <w:lang w:eastAsia="zh-CN"/>
              </w:rPr>
            </w:pPr>
            <w:r w:rsidRPr="000C3EAB">
              <w:rPr>
                <w:color w:val="000000"/>
                <w:sz w:val="18"/>
                <w:szCs w:val="18"/>
                <w:lang w:eastAsia="zh-CN"/>
              </w:rPr>
              <w:t>10</w:t>
            </w:r>
            <w:r w:rsidR="00805282" w:rsidRPr="000C3EAB">
              <w:rPr>
                <w:color w:val="000000"/>
                <w:sz w:val="18"/>
                <w:szCs w:val="18"/>
                <w:lang w:eastAsia="zh-CN"/>
              </w:rPr>
              <w:t>.</w:t>
            </w:r>
            <w:r w:rsidRPr="000C3EAB">
              <w:rPr>
                <w:color w:val="000000"/>
                <w:sz w:val="18"/>
                <w:szCs w:val="18"/>
                <w:lang w:eastAsia="zh-CN"/>
              </w:rPr>
              <w:t>00</w:t>
            </w:r>
          </w:p>
        </w:tc>
        <w:tc>
          <w:tcPr>
            <w:tcW w:w="416" w:type="pct"/>
            <w:noWrap/>
            <w:tcMar>
              <w:left w:w="57" w:type="dxa"/>
              <w:right w:w="57" w:type="dxa"/>
            </w:tcMar>
            <w:hideMark/>
          </w:tcPr>
          <w:p w14:paraId="33EC412E" w14:textId="45774B33" w:rsidR="00372B75" w:rsidRPr="000C3EAB" w:rsidRDefault="00372B75" w:rsidP="00372B75">
            <w:pPr>
              <w:keepNext/>
              <w:bidi/>
              <w:jc w:val="left"/>
              <w:rPr>
                <w:color w:val="000000"/>
                <w:sz w:val="18"/>
                <w:szCs w:val="18"/>
                <w:lang w:eastAsia="zh-CN"/>
              </w:rPr>
            </w:pPr>
            <w:r w:rsidRPr="000C3EAB">
              <w:rPr>
                <w:rFonts w:hint="cs"/>
                <w:color w:val="000000"/>
                <w:sz w:val="18"/>
                <w:szCs w:val="18"/>
                <w:rtl/>
                <w:lang w:eastAsia="zh-CN"/>
              </w:rPr>
              <w:t>غير متاح</w:t>
            </w:r>
          </w:p>
        </w:tc>
      </w:tr>
      <w:tr w:rsidR="00372B75" w:rsidRPr="000C3EAB" w14:paraId="523E57F6" w14:textId="77777777" w:rsidTr="00372B75">
        <w:trPr>
          <w:trHeight w:val="224"/>
        </w:trPr>
        <w:tc>
          <w:tcPr>
            <w:tcW w:w="847" w:type="pct"/>
            <w:vMerge/>
            <w:noWrap/>
            <w:tcMar>
              <w:left w:w="57" w:type="dxa"/>
              <w:right w:w="57" w:type="dxa"/>
            </w:tcMar>
            <w:hideMark/>
          </w:tcPr>
          <w:p w14:paraId="0DA5116B" w14:textId="77777777" w:rsidR="00372B75" w:rsidRPr="000C3EAB" w:rsidRDefault="00372B75" w:rsidP="00372B75">
            <w:pPr>
              <w:bidi/>
              <w:jc w:val="left"/>
              <w:rPr>
                <w:color w:val="000000"/>
                <w:sz w:val="18"/>
                <w:szCs w:val="18"/>
                <w:lang w:eastAsia="zh-CN"/>
              </w:rPr>
            </w:pPr>
          </w:p>
        </w:tc>
        <w:tc>
          <w:tcPr>
            <w:tcW w:w="378" w:type="pct"/>
            <w:noWrap/>
            <w:tcMar>
              <w:left w:w="57" w:type="dxa"/>
              <w:right w:w="57" w:type="dxa"/>
            </w:tcMar>
            <w:hideMark/>
          </w:tcPr>
          <w:p w14:paraId="1099E4B4" w14:textId="097B7580" w:rsidR="00372B75" w:rsidRPr="000C3EAB" w:rsidRDefault="00600EC6" w:rsidP="00372B75">
            <w:pPr>
              <w:bidi/>
              <w:jc w:val="left"/>
              <w:rPr>
                <w:color w:val="000000"/>
                <w:sz w:val="18"/>
                <w:szCs w:val="18"/>
                <w:lang w:eastAsia="zh-CN"/>
              </w:rPr>
            </w:pPr>
            <w:r w:rsidRPr="000C3EAB">
              <w:rPr>
                <w:color w:val="000000"/>
                <w:sz w:val="18"/>
                <w:szCs w:val="18"/>
                <w:rtl/>
                <w:lang w:eastAsia="zh-CN"/>
              </w:rPr>
              <w:t>طن من مكافئ ثاني أكسيد</w:t>
            </w:r>
            <w:r w:rsidR="00372B75" w:rsidRPr="000C3EAB">
              <w:rPr>
                <w:color w:val="000000"/>
                <w:sz w:val="18"/>
                <w:szCs w:val="18"/>
                <w:rtl/>
                <w:lang w:eastAsia="zh-CN"/>
              </w:rPr>
              <w:t xml:space="preserve"> الكربون</w:t>
            </w:r>
          </w:p>
        </w:tc>
        <w:tc>
          <w:tcPr>
            <w:tcW w:w="472" w:type="pct"/>
            <w:noWrap/>
            <w:tcMar>
              <w:left w:w="57" w:type="dxa"/>
              <w:right w:w="57" w:type="dxa"/>
            </w:tcMar>
            <w:hideMark/>
          </w:tcPr>
          <w:p w14:paraId="7AE79505" w14:textId="6F01E89D" w:rsidR="00372B75" w:rsidRPr="000C3EAB" w:rsidRDefault="00372B75" w:rsidP="00372B75">
            <w:pPr>
              <w:bidi/>
              <w:jc w:val="left"/>
              <w:rPr>
                <w:color w:val="000000"/>
                <w:sz w:val="18"/>
                <w:szCs w:val="18"/>
                <w:lang w:eastAsia="zh-CN"/>
              </w:rPr>
            </w:pPr>
            <w:r w:rsidRPr="000C3EAB">
              <w:rPr>
                <w:rFonts w:hint="cs"/>
                <w:color w:val="000000"/>
                <w:sz w:val="18"/>
                <w:szCs w:val="18"/>
                <w:rtl/>
                <w:lang w:eastAsia="zh-CN"/>
              </w:rPr>
              <w:t>غير متاح</w:t>
            </w:r>
          </w:p>
        </w:tc>
        <w:tc>
          <w:tcPr>
            <w:tcW w:w="473" w:type="pct"/>
            <w:noWrap/>
            <w:tcMar>
              <w:left w:w="57" w:type="dxa"/>
              <w:right w:w="57" w:type="dxa"/>
            </w:tcMar>
            <w:hideMark/>
          </w:tcPr>
          <w:p w14:paraId="214CD389" w14:textId="0BD8CCBC" w:rsidR="00372B75" w:rsidRPr="000C3EAB" w:rsidRDefault="00372B75" w:rsidP="00372B75">
            <w:pPr>
              <w:bidi/>
              <w:jc w:val="left"/>
              <w:rPr>
                <w:color w:val="000000"/>
                <w:sz w:val="18"/>
                <w:szCs w:val="18"/>
                <w:lang w:eastAsia="zh-CN"/>
              </w:rPr>
            </w:pPr>
            <w:r w:rsidRPr="000C3EAB">
              <w:rPr>
                <w:rFonts w:hint="cs"/>
                <w:color w:val="000000"/>
                <w:sz w:val="18"/>
                <w:szCs w:val="18"/>
                <w:rtl/>
                <w:lang w:eastAsia="zh-CN"/>
              </w:rPr>
              <w:t>غير متاح</w:t>
            </w:r>
          </w:p>
        </w:tc>
        <w:tc>
          <w:tcPr>
            <w:tcW w:w="472" w:type="pct"/>
            <w:tcBorders>
              <w:top w:val="single" w:sz="4" w:space="0" w:color="auto"/>
              <w:left w:val="single" w:sz="4" w:space="0" w:color="auto"/>
              <w:bottom w:val="single" w:sz="4" w:space="0" w:color="auto"/>
              <w:right w:val="single" w:sz="4" w:space="0" w:color="auto"/>
            </w:tcBorders>
            <w:noWrap/>
            <w:tcMar>
              <w:left w:w="57" w:type="dxa"/>
              <w:right w:w="57" w:type="dxa"/>
            </w:tcMar>
            <w:hideMark/>
          </w:tcPr>
          <w:p w14:paraId="1B5BE5D8" w14:textId="77777777" w:rsidR="00372B75" w:rsidRPr="000C3EAB" w:rsidRDefault="00372B75" w:rsidP="00372B75">
            <w:pPr>
              <w:bidi/>
              <w:jc w:val="left"/>
              <w:rPr>
                <w:color w:val="000000"/>
                <w:sz w:val="18"/>
                <w:szCs w:val="18"/>
                <w:lang w:eastAsia="zh-CN"/>
              </w:rPr>
            </w:pPr>
            <w:r w:rsidRPr="000C3EAB">
              <w:rPr>
                <w:color w:val="000000"/>
                <w:sz w:val="18"/>
                <w:szCs w:val="18"/>
              </w:rPr>
              <w:t>2,787,916</w:t>
            </w:r>
          </w:p>
        </w:tc>
        <w:tc>
          <w:tcPr>
            <w:tcW w:w="520" w:type="pct"/>
            <w:tcBorders>
              <w:top w:val="single" w:sz="4" w:space="0" w:color="auto"/>
              <w:left w:val="nil"/>
              <w:bottom w:val="single" w:sz="4" w:space="0" w:color="auto"/>
              <w:right w:val="single" w:sz="4" w:space="0" w:color="auto"/>
            </w:tcBorders>
            <w:noWrap/>
            <w:tcMar>
              <w:left w:w="57" w:type="dxa"/>
              <w:right w:w="57" w:type="dxa"/>
            </w:tcMar>
            <w:hideMark/>
          </w:tcPr>
          <w:p w14:paraId="2F8D565A" w14:textId="77777777" w:rsidR="00372B75" w:rsidRPr="000C3EAB" w:rsidRDefault="00372B75" w:rsidP="00372B75">
            <w:pPr>
              <w:bidi/>
              <w:jc w:val="left"/>
              <w:rPr>
                <w:color w:val="000000"/>
                <w:sz w:val="18"/>
                <w:szCs w:val="18"/>
                <w:lang w:eastAsia="zh-CN"/>
              </w:rPr>
            </w:pPr>
            <w:r w:rsidRPr="000C3EAB">
              <w:rPr>
                <w:color w:val="000000"/>
                <w:sz w:val="18"/>
                <w:szCs w:val="18"/>
              </w:rPr>
              <w:t>2,787,916</w:t>
            </w:r>
          </w:p>
        </w:tc>
        <w:tc>
          <w:tcPr>
            <w:tcW w:w="504" w:type="pct"/>
            <w:tcBorders>
              <w:top w:val="single" w:sz="4" w:space="0" w:color="auto"/>
              <w:left w:val="nil"/>
              <w:bottom w:val="single" w:sz="4" w:space="0" w:color="auto"/>
              <w:right w:val="single" w:sz="4" w:space="0" w:color="auto"/>
            </w:tcBorders>
            <w:noWrap/>
            <w:tcMar>
              <w:left w:w="57" w:type="dxa"/>
              <w:right w:w="57" w:type="dxa"/>
            </w:tcMar>
            <w:hideMark/>
          </w:tcPr>
          <w:p w14:paraId="5C368E17" w14:textId="77777777" w:rsidR="00372B75" w:rsidRPr="000C3EAB" w:rsidRDefault="00372B75" w:rsidP="00372B75">
            <w:pPr>
              <w:bidi/>
              <w:jc w:val="left"/>
              <w:rPr>
                <w:color w:val="000000"/>
                <w:sz w:val="18"/>
                <w:szCs w:val="18"/>
                <w:lang w:eastAsia="zh-CN"/>
              </w:rPr>
            </w:pPr>
            <w:r w:rsidRPr="000C3EAB">
              <w:rPr>
                <w:color w:val="000000"/>
                <w:sz w:val="18"/>
                <w:szCs w:val="18"/>
              </w:rPr>
              <w:t>2,787,916</w:t>
            </w:r>
          </w:p>
        </w:tc>
        <w:tc>
          <w:tcPr>
            <w:tcW w:w="445" w:type="pct"/>
            <w:tcBorders>
              <w:top w:val="single" w:sz="4" w:space="0" w:color="auto"/>
              <w:left w:val="nil"/>
              <w:bottom w:val="single" w:sz="4" w:space="0" w:color="auto"/>
              <w:right w:val="single" w:sz="4" w:space="0" w:color="auto"/>
            </w:tcBorders>
            <w:noWrap/>
            <w:tcMar>
              <w:left w:w="57" w:type="dxa"/>
              <w:right w:w="57" w:type="dxa"/>
            </w:tcMar>
            <w:hideMark/>
          </w:tcPr>
          <w:p w14:paraId="33F5E891" w14:textId="77777777" w:rsidR="00372B75" w:rsidRPr="000C3EAB" w:rsidRDefault="00372B75" w:rsidP="00372B75">
            <w:pPr>
              <w:bidi/>
              <w:jc w:val="left"/>
              <w:rPr>
                <w:color w:val="000000"/>
                <w:sz w:val="18"/>
                <w:szCs w:val="18"/>
                <w:lang w:eastAsia="zh-CN"/>
              </w:rPr>
            </w:pPr>
            <w:r w:rsidRPr="000C3EAB">
              <w:rPr>
                <w:color w:val="000000"/>
                <w:sz w:val="18"/>
                <w:szCs w:val="18"/>
              </w:rPr>
              <w:t>2,787,916</w:t>
            </w:r>
          </w:p>
        </w:tc>
        <w:tc>
          <w:tcPr>
            <w:tcW w:w="473" w:type="pct"/>
            <w:tcBorders>
              <w:top w:val="single" w:sz="4" w:space="0" w:color="auto"/>
              <w:left w:val="nil"/>
              <w:bottom w:val="single" w:sz="4" w:space="0" w:color="auto"/>
              <w:right w:val="single" w:sz="4" w:space="0" w:color="auto"/>
            </w:tcBorders>
            <w:noWrap/>
            <w:tcMar>
              <w:left w:w="57" w:type="dxa"/>
              <w:right w:w="57" w:type="dxa"/>
            </w:tcMar>
            <w:hideMark/>
          </w:tcPr>
          <w:p w14:paraId="7BE7BED7" w14:textId="77777777" w:rsidR="00372B75" w:rsidRPr="000C3EAB" w:rsidRDefault="00372B75" w:rsidP="00372B75">
            <w:pPr>
              <w:bidi/>
              <w:jc w:val="left"/>
              <w:rPr>
                <w:color w:val="000000"/>
                <w:sz w:val="18"/>
                <w:szCs w:val="18"/>
                <w:lang w:eastAsia="zh-CN"/>
              </w:rPr>
            </w:pPr>
            <w:r w:rsidRPr="000C3EAB">
              <w:rPr>
                <w:color w:val="000000"/>
                <w:sz w:val="18"/>
                <w:szCs w:val="18"/>
              </w:rPr>
              <w:t>2,509,124</w:t>
            </w:r>
          </w:p>
        </w:tc>
        <w:tc>
          <w:tcPr>
            <w:tcW w:w="416" w:type="pct"/>
            <w:noWrap/>
            <w:tcMar>
              <w:left w:w="57" w:type="dxa"/>
              <w:right w:w="57" w:type="dxa"/>
            </w:tcMar>
            <w:hideMark/>
          </w:tcPr>
          <w:p w14:paraId="049138D8" w14:textId="0CCB4206" w:rsidR="00372B75" w:rsidRPr="000C3EAB" w:rsidRDefault="00372B75" w:rsidP="00372B75">
            <w:pPr>
              <w:bidi/>
              <w:jc w:val="left"/>
              <w:rPr>
                <w:color w:val="000000"/>
                <w:sz w:val="18"/>
                <w:szCs w:val="18"/>
                <w:lang w:eastAsia="zh-CN"/>
              </w:rPr>
            </w:pPr>
            <w:r w:rsidRPr="000C3EAB">
              <w:rPr>
                <w:rFonts w:hint="cs"/>
                <w:color w:val="000000"/>
                <w:sz w:val="18"/>
                <w:szCs w:val="18"/>
                <w:rtl/>
                <w:lang w:eastAsia="zh-CN"/>
              </w:rPr>
              <w:t>غير متاح</w:t>
            </w:r>
          </w:p>
        </w:tc>
      </w:tr>
      <w:tr w:rsidR="00416C25" w:rsidRPr="000C3EAB" w14:paraId="2AEA948E" w14:textId="77777777" w:rsidTr="00372B75">
        <w:trPr>
          <w:trHeight w:val="231"/>
        </w:trPr>
        <w:tc>
          <w:tcPr>
            <w:tcW w:w="847" w:type="pct"/>
            <w:vMerge w:val="restart"/>
            <w:noWrap/>
            <w:tcMar>
              <w:left w:w="57" w:type="dxa"/>
              <w:right w:w="57" w:type="dxa"/>
            </w:tcMar>
            <w:hideMark/>
          </w:tcPr>
          <w:p w14:paraId="3CC159A0" w14:textId="15C33B79" w:rsidR="00416C25" w:rsidRPr="000C3EAB" w:rsidRDefault="00416C25" w:rsidP="00416C25">
            <w:pPr>
              <w:bidi/>
              <w:jc w:val="left"/>
              <w:rPr>
                <w:color w:val="000000"/>
                <w:sz w:val="18"/>
                <w:szCs w:val="18"/>
                <w:lang w:eastAsia="zh-CN"/>
              </w:rPr>
            </w:pPr>
            <w:r w:rsidRPr="000C3EAB">
              <w:rPr>
                <w:sz w:val="18"/>
                <w:szCs w:val="18"/>
                <w:rtl/>
              </w:rPr>
              <w:t>الحد الأقصى ل</w:t>
            </w:r>
            <w:r w:rsidRPr="000C3EAB">
              <w:rPr>
                <w:rFonts w:hint="cs"/>
                <w:sz w:val="18"/>
                <w:szCs w:val="18"/>
                <w:rtl/>
              </w:rPr>
              <w:t>إجمالي ا</w:t>
            </w:r>
            <w:r w:rsidRPr="000C3EAB">
              <w:rPr>
                <w:sz w:val="18"/>
                <w:szCs w:val="18"/>
                <w:rtl/>
              </w:rPr>
              <w:t xml:space="preserve">لاستهلاك المسموح به </w:t>
            </w:r>
            <w:r w:rsidRPr="000C3EAB">
              <w:rPr>
                <w:rFonts w:hint="cs"/>
                <w:sz w:val="18"/>
                <w:szCs w:val="18"/>
                <w:rtl/>
              </w:rPr>
              <w:t>من ا</w:t>
            </w:r>
            <w:r w:rsidRPr="000C3EAB">
              <w:rPr>
                <w:sz w:val="18"/>
                <w:szCs w:val="18"/>
                <w:rtl/>
              </w:rPr>
              <w:t xml:space="preserve">لمواد المدرجة في </w:t>
            </w:r>
            <w:r w:rsidRPr="000C3EAB">
              <w:rPr>
                <w:rFonts w:hint="cs"/>
                <w:sz w:val="18"/>
                <w:szCs w:val="18"/>
                <w:rtl/>
              </w:rPr>
              <w:t>المرفق واو</w:t>
            </w:r>
          </w:p>
        </w:tc>
        <w:tc>
          <w:tcPr>
            <w:tcW w:w="378" w:type="pct"/>
            <w:noWrap/>
            <w:tcMar>
              <w:left w:w="57" w:type="dxa"/>
              <w:right w:w="57" w:type="dxa"/>
            </w:tcMar>
            <w:hideMark/>
          </w:tcPr>
          <w:p w14:paraId="6098201F" w14:textId="340A3498" w:rsidR="00416C25" w:rsidRPr="000C3EAB" w:rsidRDefault="00416C25" w:rsidP="00416C25">
            <w:pPr>
              <w:bidi/>
              <w:jc w:val="left"/>
              <w:rPr>
                <w:color w:val="000000"/>
                <w:sz w:val="18"/>
                <w:szCs w:val="18"/>
                <w:lang w:eastAsia="zh-CN"/>
              </w:rPr>
            </w:pPr>
            <w:r w:rsidRPr="000C3EAB">
              <w:rPr>
                <w:rFonts w:hint="cs"/>
                <w:color w:val="000000"/>
                <w:sz w:val="18"/>
                <w:szCs w:val="18"/>
                <w:rtl/>
                <w:lang w:eastAsia="zh-CN"/>
              </w:rPr>
              <w:t>نسبة مئوية</w:t>
            </w:r>
          </w:p>
        </w:tc>
        <w:tc>
          <w:tcPr>
            <w:tcW w:w="472" w:type="pct"/>
            <w:noWrap/>
            <w:tcMar>
              <w:left w:w="57" w:type="dxa"/>
              <w:right w:w="57" w:type="dxa"/>
            </w:tcMar>
            <w:hideMark/>
          </w:tcPr>
          <w:p w14:paraId="47152CAA" w14:textId="2A1B7954" w:rsidR="00416C25" w:rsidRPr="000C3EAB" w:rsidRDefault="00416C25" w:rsidP="00416C25">
            <w:pPr>
              <w:bidi/>
              <w:jc w:val="left"/>
              <w:rPr>
                <w:color w:val="000000"/>
                <w:sz w:val="18"/>
                <w:szCs w:val="18"/>
                <w:lang w:eastAsia="zh-CN"/>
              </w:rPr>
            </w:pPr>
            <w:r w:rsidRPr="000C3EAB">
              <w:rPr>
                <w:color w:val="000000"/>
                <w:sz w:val="18"/>
                <w:szCs w:val="18"/>
                <w:lang w:eastAsia="zh-CN"/>
              </w:rPr>
              <w:t>0.00</w:t>
            </w:r>
          </w:p>
        </w:tc>
        <w:tc>
          <w:tcPr>
            <w:tcW w:w="473" w:type="pct"/>
            <w:noWrap/>
            <w:tcMar>
              <w:left w:w="57" w:type="dxa"/>
              <w:right w:w="57" w:type="dxa"/>
            </w:tcMar>
            <w:hideMark/>
          </w:tcPr>
          <w:p w14:paraId="125F42B6" w14:textId="57EAD0B9" w:rsidR="00416C25" w:rsidRPr="000C3EAB" w:rsidRDefault="00416C25" w:rsidP="00416C25">
            <w:pPr>
              <w:bidi/>
              <w:jc w:val="left"/>
              <w:rPr>
                <w:color w:val="000000"/>
                <w:sz w:val="18"/>
                <w:szCs w:val="18"/>
                <w:lang w:eastAsia="zh-CN"/>
              </w:rPr>
            </w:pPr>
            <w:r w:rsidRPr="000C3EAB">
              <w:rPr>
                <w:color w:val="000000"/>
                <w:sz w:val="18"/>
                <w:szCs w:val="18"/>
                <w:lang w:eastAsia="zh-CN"/>
              </w:rPr>
              <w:t>0.00</w:t>
            </w:r>
          </w:p>
        </w:tc>
        <w:tc>
          <w:tcPr>
            <w:tcW w:w="472" w:type="pct"/>
            <w:noWrap/>
            <w:tcMar>
              <w:left w:w="57" w:type="dxa"/>
              <w:right w:w="57" w:type="dxa"/>
            </w:tcMar>
            <w:hideMark/>
          </w:tcPr>
          <w:p w14:paraId="6B8F087F" w14:textId="123D8D04" w:rsidR="00416C25" w:rsidRPr="000C3EAB" w:rsidRDefault="00416C25" w:rsidP="00416C25">
            <w:pPr>
              <w:bidi/>
              <w:jc w:val="left"/>
              <w:rPr>
                <w:color w:val="000000"/>
                <w:sz w:val="18"/>
                <w:szCs w:val="18"/>
                <w:lang w:eastAsia="zh-CN"/>
              </w:rPr>
            </w:pPr>
            <w:r w:rsidRPr="000C3EAB">
              <w:rPr>
                <w:color w:val="000000"/>
                <w:sz w:val="18"/>
                <w:szCs w:val="18"/>
                <w:lang w:eastAsia="zh-CN"/>
              </w:rPr>
              <w:t>0.00</w:t>
            </w:r>
          </w:p>
        </w:tc>
        <w:tc>
          <w:tcPr>
            <w:tcW w:w="520" w:type="pct"/>
            <w:noWrap/>
            <w:tcMar>
              <w:left w:w="57" w:type="dxa"/>
              <w:right w:w="57" w:type="dxa"/>
            </w:tcMar>
            <w:hideMark/>
          </w:tcPr>
          <w:p w14:paraId="6945DBCE" w14:textId="609CB768" w:rsidR="00416C25" w:rsidRPr="000C3EAB" w:rsidRDefault="00416C25" w:rsidP="00416C25">
            <w:pPr>
              <w:bidi/>
              <w:jc w:val="left"/>
              <w:rPr>
                <w:color w:val="000000"/>
                <w:sz w:val="18"/>
                <w:szCs w:val="18"/>
                <w:lang w:eastAsia="zh-CN"/>
              </w:rPr>
            </w:pPr>
            <w:r w:rsidRPr="000C3EAB">
              <w:rPr>
                <w:color w:val="000000"/>
                <w:sz w:val="18"/>
                <w:szCs w:val="18"/>
                <w:lang w:eastAsia="zh-CN"/>
              </w:rPr>
              <w:t>0.00</w:t>
            </w:r>
          </w:p>
        </w:tc>
        <w:tc>
          <w:tcPr>
            <w:tcW w:w="504" w:type="pct"/>
            <w:noWrap/>
            <w:tcMar>
              <w:left w:w="57" w:type="dxa"/>
              <w:right w:w="57" w:type="dxa"/>
            </w:tcMar>
            <w:hideMark/>
          </w:tcPr>
          <w:p w14:paraId="380E6ECA" w14:textId="43C36B50" w:rsidR="00416C25" w:rsidRPr="000C3EAB" w:rsidRDefault="00416C25" w:rsidP="00416C25">
            <w:pPr>
              <w:bidi/>
              <w:jc w:val="left"/>
              <w:rPr>
                <w:color w:val="000000"/>
                <w:sz w:val="18"/>
                <w:szCs w:val="18"/>
                <w:lang w:eastAsia="zh-CN"/>
              </w:rPr>
            </w:pPr>
            <w:r w:rsidRPr="000C3EAB">
              <w:rPr>
                <w:color w:val="000000"/>
                <w:sz w:val="18"/>
                <w:szCs w:val="18"/>
                <w:lang w:eastAsia="zh-CN"/>
              </w:rPr>
              <w:t>8.275</w:t>
            </w:r>
          </w:p>
        </w:tc>
        <w:tc>
          <w:tcPr>
            <w:tcW w:w="445" w:type="pct"/>
            <w:noWrap/>
            <w:tcMar>
              <w:left w:w="57" w:type="dxa"/>
              <w:right w:w="57" w:type="dxa"/>
            </w:tcMar>
            <w:hideMark/>
          </w:tcPr>
          <w:p w14:paraId="1CBD0604" w14:textId="739DA29F" w:rsidR="00416C25" w:rsidRPr="000C3EAB" w:rsidRDefault="00416C25" w:rsidP="00416C25">
            <w:pPr>
              <w:bidi/>
              <w:jc w:val="left"/>
              <w:rPr>
                <w:color w:val="000000"/>
                <w:sz w:val="18"/>
                <w:szCs w:val="18"/>
                <w:lang w:eastAsia="zh-CN"/>
              </w:rPr>
            </w:pPr>
            <w:r w:rsidRPr="000C3EAB">
              <w:rPr>
                <w:color w:val="000000"/>
                <w:sz w:val="18"/>
                <w:szCs w:val="18"/>
                <w:lang w:eastAsia="zh-CN"/>
              </w:rPr>
              <w:t>8.275</w:t>
            </w:r>
          </w:p>
        </w:tc>
        <w:tc>
          <w:tcPr>
            <w:tcW w:w="473" w:type="pct"/>
            <w:noWrap/>
            <w:tcMar>
              <w:left w:w="57" w:type="dxa"/>
              <w:right w:w="57" w:type="dxa"/>
            </w:tcMar>
            <w:hideMark/>
          </w:tcPr>
          <w:p w14:paraId="1A9C77A2" w14:textId="70BC1715" w:rsidR="00416C25" w:rsidRPr="000C3EAB" w:rsidRDefault="00416C25" w:rsidP="00416C25">
            <w:pPr>
              <w:bidi/>
              <w:jc w:val="left"/>
              <w:rPr>
                <w:color w:val="000000"/>
                <w:sz w:val="18"/>
                <w:szCs w:val="18"/>
                <w:lang w:eastAsia="zh-CN"/>
              </w:rPr>
            </w:pPr>
            <w:r w:rsidRPr="000C3EAB">
              <w:rPr>
                <w:color w:val="000000"/>
                <w:sz w:val="18"/>
                <w:szCs w:val="18"/>
                <w:lang w:eastAsia="zh-CN"/>
              </w:rPr>
              <w:t>16.55</w:t>
            </w:r>
          </w:p>
        </w:tc>
        <w:tc>
          <w:tcPr>
            <w:tcW w:w="416" w:type="pct"/>
            <w:noWrap/>
            <w:tcMar>
              <w:left w:w="57" w:type="dxa"/>
              <w:right w:w="57" w:type="dxa"/>
            </w:tcMar>
            <w:hideMark/>
          </w:tcPr>
          <w:p w14:paraId="7FA653D2" w14:textId="4EB2B378" w:rsidR="00416C25" w:rsidRPr="000C3EAB" w:rsidRDefault="00416C25" w:rsidP="00416C25">
            <w:pPr>
              <w:bidi/>
              <w:jc w:val="left"/>
              <w:rPr>
                <w:color w:val="000000"/>
                <w:sz w:val="18"/>
                <w:szCs w:val="18"/>
                <w:lang w:eastAsia="zh-CN"/>
              </w:rPr>
            </w:pPr>
            <w:r w:rsidRPr="000C3EAB">
              <w:rPr>
                <w:rFonts w:hint="cs"/>
                <w:color w:val="000000"/>
                <w:sz w:val="18"/>
                <w:szCs w:val="18"/>
                <w:rtl/>
                <w:lang w:eastAsia="zh-CN"/>
              </w:rPr>
              <w:t>غير متاح</w:t>
            </w:r>
          </w:p>
        </w:tc>
      </w:tr>
      <w:tr w:rsidR="00372B75" w:rsidRPr="000C3EAB" w14:paraId="3DB7B31E" w14:textId="77777777" w:rsidTr="00372B75">
        <w:trPr>
          <w:trHeight w:val="262"/>
        </w:trPr>
        <w:tc>
          <w:tcPr>
            <w:tcW w:w="847" w:type="pct"/>
            <w:vMerge/>
            <w:noWrap/>
            <w:tcMar>
              <w:left w:w="57" w:type="dxa"/>
              <w:right w:w="57" w:type="dxa"/>
            </w:tcMar>
            <w:hideMark/>
          </w:tcPr>
          <w:p w14:paraId="0451C968" w14:textId="77777777" w:rsidR="00372B75" w:rsidRPr="000C3EAB" w:rsidRDefault="00372B75" w:rsidP="00372B75">
            <w:pPr>
              <w:bidi/>
              <w:jc w:val="left"/>
              <w:rPr>
                <w:color w:val="000000"/>
                <w:sz w:val="18"/>
                <w:szCs w:val="18"/>
                <w:lang w:eastAsia="zh-CN"/>
              </w:rPr>
            </w:pPr>
          </w:p>
        </w:tc>
        <w:tc>
          <w:tcPr>
            <w:tcW w:w="378" w:type="pct"/>
            <w:noWrap/>
            <w:tcMar>
              <w:left w:w="57" w:type="dxa"/>
              <w:right w:w="57" w:type="dxa"/>
            </w:tcMar>
            <w:hideMark/>
          </w:tcPr>
          <w:p w14:paraId="50A848A3" w14:textId="145D1868" w:rsidR="00372B75" w:rsidRPr="000C3EAB" w:rsidRDefault="00600EC6" w:rsidP="00372B75">
            <w:pPr>
              <w:bidi/>
              <w:jc w:val="left"/>
              <w:rPr>
                <w:color w:val="000000"/>
                <w:sz w:val="18"/>
                <w:szCs w:val="18"/>
                <w:lang w:eastAsia="zh-CN"/>
              </w:rPr>
            </w:pPr>
            <w:r w:rsidRPr="000C3EAB">
              <w:rPr>
                <w:color w:val="000000"/>
                <w:sz w:val="18"/>
                <w:szCs w:val="18"/>
                <w:rtl/>
                <w:lang w:eastAsia="zh-CN"/>
              </w:rPr>
              <w:t>طن من مكافئ ثاني أكسيد</w:t>
            </w:r>
            <w:r w:rsidR="00372B75" w:rsidRPr="000C3EAB">
              <w:rPr>
                <w:color w:val="000000"/>
                <w:sz w:val="18"/>
                <w:szCs w:val="18"/>
                <w:rtl/>
                <w:lang w:eastAsia="zh-CN"/>
              </w:rPr>
              <w:t xml:space="preserve"> الكربون</w:t>
            </w:r>
          </w:p>
        </w:tc>
        <w:tc>
          <w:tcPr>
            <w:tcW w:w="472" w:type="pct"/>
            <w:tcBorders>
              <w:top w:val="single" w:sz="4" w:space="0" w:color="auto"/>
              <w:left w:val="single" w:sz="4" w:space="0" w:color="auto"/>
              <w:bottom w:val="single" w:sz="4" w:space="0" w:color="auto"/>
              <w:right w:val="single" w:sz="4" w:space="0" w:color="auto"/>
            </w:tcBorders>
            <w:noWrap/>
            <w:tcMar>
              <w:left w:w="57" w:type="dxa"/>
              <w:right w:w="57" w:type="dxa"/>
            </w:tcMar>
            <w:hideMark/>
          </w:tcPr>
          <w:p w14:paraId="62F77559" w14:textId="77777777" w:rsidR="00372B75" w:rsidRPr="000C3EAB" w:rsidRDefault="00372B75" w:rsidP="00372B75">
            <w:pPr>
              <w:bidi/>
              <w:jc w:val="left"/>
              <w:rPr>
                <w:color w:val="000000"/>
                <w:sz w:val="18"/>
                <w:szCs w:val="18"/>
                <w:lang w:eastAsia="zh-CN"/>
              </w:rPr>
            </w:pPr>
            <w:r w:rsidRPr="000C3EAB">
              <w:rPr>
                <w:color w:val="000000"/>
                <w:sz w:val="18"/>
                <w:szCs w:val="18"/>
              </w:rPr>
              <w:t>2,787,916</w:t>
            </w:r>
          </w:p>
        </w:tc>
        <w:tc>
          <w:tcPr>
            <w:tcW w:w="473" w:type="pct"/>
            <w:tcBorders>
              <w:top w:val="single" w:sz="4" w:space="0" w:color="auto"/>
              <w:left w:val="nil"/>
              <w:bottom w:val="single" w:sz="4" w:space="0" w:color="auto"/>
              <w:right w:val="single" w:sz="4" w:space="0" w:color="auto"/>
            </w:tcBorders>
            <w:noWrap/>
            <w:tcMar>
              <w:left w:w="57" w:type="dxa"/>
              <w:right w:w="57" w:type="dxa"/>
            </w:tcMar>
            <w:hideMark/>
          </w:tcPr>
          <w:p w14:paraId="4A5DB2E5" w14:textId="77777777" w:rsidR="00372B75" w:rsidRPr="000C3EAB" w:rsidRDefault="00372B75" w:rsidP="00372B75">
            <w:pPr>
              <w:bidi/>
              <w:jc w:val="left"/>
              <w:rPr>
                <w:color w:val="000000"/>
                <w:sz w:val="18"/>
                <w:szCs w:val="18"/>
                <w:lang w:eastAsia="zh-CN"/>
              </w:rPr>
            </w:pPr>
            <w:r w:rsidRPr="000C3EAB">
              <w:rPr>
                <w:color w:val="000000"/>
                <w:sz w:val="18"/>
                <w:szCs w:val="18"/>
              </w:rPr>
              <w:t>2,787,916</w:t>
            </w:r>
          </w:p>
        </w:tc>
        <w:tc>
          <w:tcPr>
            <w:tcW w:w="472" w:type="pct"/>
            <w:tcBorders>
              <w:top w:val="single" w:sz="4" w:space="0" w:color="auto"/>
              <w:left w:val="nil"/>
              <w:bottom w:val="single" w:sz="4" w:space="0" w:color="auto"/>
              <w:right w:val="single" w:sz="4" w:space="0" w:color="auto"/>
            </w:tcBorders>
            <w:noWrap/>
            <w:tcMar>
              <w:left w:w="57" w:type="dxa"/>
              <w:right w:w="57" w:type="dxa"/>
            </w:tcMar>
            <w:hideMark/>
          </w:tcPr>
          <w:p w14:paraId="07A4D3AF" w14:textId="77777777" w:rsidR="00372B75" w:rsidRPr="000C3EAB" w:rsidRDefault="00372B75" w:rsidP="00372B75">
            <w:pPr>
              <w:bidi/>
              <w:jc w:val="left"/>
              <w:rPr>
                <w:color w:val="0D0D0D" w:themeColor="text1" w:themeTint="F2"/>
                <w:sz w:val="18"/>
                <w:szCs w:val="18"/>
                <w:lang w:eastAsia="zh-CN"/>
              </w:rPr>
            </w:pPr>
            <w:r w:rsidRPr="000C3EAB">
              <w:rPr>
                <w:color w:val="000000"/>
                <w:sz w:val="18"/>
                <w:szCs w:val="18"/>
              </w:rPr>
              <w:t>2,787,916</w:t>
            </w:r>
          </w:p>
        </w:tc>
        <w:tc>
          <w:tcPr>
            <w:tcW w:w="520" w:type="pct"/>
            <w:tcBorders>
              <w:top w:val="single" w:sz="4" w:space="0" w:color="auto"/>
              <w:left w:val="nil"/>
              <w:bottom w:val="single" w:sz="4" w:space="0" w:color="auto"/>
              <w:right w:val="single" w:sz="4" w:space="0" w:color="auto"/>
            </w:tcBorders>
            <w:noWrap/>
            <w:tcMar>
              <w:left w:w="57" w:type="dxa"/>
              <w:right w:w="57" w:type="dxa"/>
            </w:tcMar>
            <w:hideMark/>
          </w:tcPr>
          <w:p w14:paraId="5959A7E8" w14:textId="77777777" w:rsidR="00372B75" w:rsidRPr="000C3EAB" w:rsidRDefault="00372B75" w:rsidP="00372B75">
            <w:pPr>
              <w:bidi/>
              <w:jc w:val="left"/>
              <w:rPr>
                <w:color w:val="0D0D0D" w:themeColor="text1" w:themeTint="F2"/>
                <w:sz w:val="18"/>
                <w:szCs w:val="18"/>
                <w:lang w:eastAsia="zh-CN"/>
              </w:rPr>
            </w:pPr>
            <w:r w:rsidRPr="000C3EAB">
              <w:rPr>
                <w:color w:val="000000"/>
                <w:sz w:val="18"/>
                <w:szCs w:val="18"/>
              </w:rPr>
              <w:t>2,787,916</w:t>
            </w:r>
          </w:p>
        </w:tc>
        <w:tc>
          <w:tcPr>
            <w:tcW w:w="504" w:type="pct"/>
            <w:tcBorders>
              <w:top w:val="single" w:sz="4" w:space="0" w:color="auto"/>
              <w:left w:val="nil"/>
              <w:bottom w:val="single" w:sz="4" w:space="0" w:color="auto"/>
              <w:right w:val="single" w:sz="4" w:space="0" w:color="auto"/>
            </w:tcBorders>
            <w:noWrap/>
            <w:tcMar>
              <w:left w:w="57" w:type="dxa"/>
              <w:right w:w="57" w:type="dxa"/>
            </w:tcMar>
            <w:hideMark/>
          </w:tcPr>
          <w:p w14:paraId="5F8B461F" w14:textId="77777777" w:rsidR="00372B75" w:rsidRPr="000C3EAB" w:rsidRDefault="00372B75" w:rsidP="00372B75">
            <w:pPr>
              <w:bidi/>
              <w:jc w:val="left"/>
              <w:rPr>
                <w:color w:val="000000" w:themeColor="text1"/>
                <w:sz w:val="18"/>
                <w:szCs w:val="18"/>
                <w:lang w:eastAsia="zh-CN"/>
              </w:rPr>
            </w:pPr>
            <w:r w:rsidRPr="000C3EAB">
              <w:rPr>
                <w:color w:val="000000" w:themeColor="text1"/>
                <w:sz w:val="18"/>
                <w:szCs w:val="18"/>
              </w:rPr>
              <w:t>2,557,216</w:t>
            </w:r>
          </w:p>
        </w:tc>
        <w:tc>
          <w:tcPr>
            <w:tcW w:w="445" w:type="pct"/>
            <w:tcBorders>
              <w:top w:val="single" w:sz="4" w:space="0" w:color="auto"/>
              <w:left w:val="nil"/>
              <w:bottom w:val="single" w:sz="4" w:space="0" w:color="auto"/>
              <w:right w:val="single" w:sz="4" w:space="0" w:color="auto"/>
            </w:tcBorders>
            <w:noWrap/>
            <w:tcMar>
              <w:left w:w="57" w:type="dxa"/>
              <w:right w:w="57" w:type="dxa"/>
            </w:tcMar>
            <w:hideMark/>
          </w:tcPr>
          <w:p w14:paraId="7D0E011A" w14:textId="77777777" w:rsidR="00372B75" w:rsidRPr="000C3EAB" w:rsidRDefault="00372B75" w:rsidP="00372B75">
            <w:pPr>
              <w:bidi/>
              <w:jc w:val="left"/>
              <w:rPr>
                <w:color w:val="000000" w:themeColor="text1"/>
                <w:sz w:val="18"/>
                <w:szCs w:val="18"/>
                <w:lang w:eastAsia="zh-CN"/>
              </w:rPr>
            </w:pPr>
            <w:r w:rsidRPr="000C3EAB">
              <w:rPr>
                <w:color w:val="000000" w:themeColor="text1"/>
                <w:sz w:val="18"/>
                <w:szCs w:val="18"/>
              </w:rPr>
              <w:t>2,557,216</w:t>
            </w:r>
          </w:p>
        </w:tc>
        <w:tc>
          <w:tcPr>
            <w:tcW w:w="473" w:type="pct"/>
            <w:tcBorders>
              <w:top w:val="single" w:sz="4" w:space="0" w:color="auto"/>
              <w:left w:val="nil"/>
              <w:bottom w:val="single" w:sz="4" w:space="0" w:color="auto"/>
              <w:right w:val="single" w:sz="4" w:space="0" w:color="auto"/>
            </w:tcBorders>
            <w:noWrap/>
            <w:tcMar>
              <w:left w:w="57" w:type="dxa"/>
              <w:right w:w="57" w:type="dxa"/>
            </w:tcMar>
            <w:hideMark/>
          </w:tcPr>
          <w:p w14:paraId="1D4D4D97" w14:textId="77777777" w:rsidR="00372B75" w:rsidRPr="000C3EAB" w:rsidRDefault="00372B75" w:rsidP="00372B75">
            <w:pPr>
              <w:bidi/>
              <w:jc w:val="left"/>
              <w:rPr>
                <w:color w:val="000000" w:themeColor="text1"/>
                <w:sz w:val="18"/>
                <w:szCs w:val="18"/>
                <w:lang w:eastAsia="zh-CN"/>
              </w:rPr>
            </w:pPr>
            <w:r w:rsidRPr="000C3EAB">
              <w:rPr>
                <w:color w:val="000000" w:themeColor="text1"/>
                <w:sz w:val="18"/>
                <w:szCs w:val="18"/>
              </w:rPr>
              <w:t>2,326,516</w:t>
            </w:r>
          </w:p>
        </w:tc>
        <w:tc>
          <w:tcPr>
            <w:tcW w:w="416" w:type="pct"/>
            <w:noWrap/>
            <w:tcMar>
              <w:left w:w="57" w:type="dxa"/>
              <w:right w:w="57" w:type="dxa"/>
            </w:tcMar>
            <w:hideMark/>
          </w:tcPr>
          <w:p w14:paraId="39A6592C" w14:textId="4D7E6A57" w:rsidR="00372B75" w:rsidRPr="000C3EAB" w:rsidRDefault="00372B75" w:rsidP="00372B75">
            <w:pPr>
              <w:bidi/>
              <w:jc w:val="left"/>
              <w:rPr>
                <w:color w:val="000000"/>
                <w:sz w:val="18"/>
                <w:szCs w:val="18"/>
                <w:lang w:eastAsia="zh-CN"/>
              </w:rPr>
            </w:pPr>
            <w:r w:rsidRPr="000C3EAB">
              <w:rPr>
                <w:rFonts w:hint="cs"/>
                <w:color w:val="000000"/>
                <w:sz w:val="18"/>
                <w:szCs w:val="18"/>
                <w:rtl/>
                <w:lang w:eastAsia="zh-CN"/>
              </w:rPr>
              <w:t>غير متاح</w:t>
            </w:r>
          </w:p>
        </w:tc>
      </w:tr>
    </w:tbl>
    <w:p w14:paraId="48552AE0" w14:textId="45EF91B2" w:rsidR="00063816" w:rsidRPr="000C3EAB" w:rsidRDefault="00063816" w:rsidP="00063816">
      <w:pPr>
        <w:pStyle w:val="ListParagraph"/>
        <w:keepNext/>
        <w:keepLines/>
        <w:bidi/>
        <w:spacing w:before="240" w:after="240"/>
        <w:ind w:left="0"/>
        <w:contextualSpacing w:val="0"/>
        <w:rPr>
          <w:b/>
          <w:sz w:val="26"/>
          <w:szCs w:val="26"/>
          <w:u w:val="single"/>
          <w:rtl/>
          <w:lang w:bidi="ar-EG"/>
        </w:rPr>
      </w:pPr>
      <w:r w:rsidRPr="000C3EAB">
        <w:rPr>
          <w:b/>
          <w:sz w:val="26"/>
          <w:szCs w:val="26"/>
          <w:u w:val="single"/>
          <w:rtl/>
          <w:lang w:bidi="ar-EG"/>
        </w:rPr>
        <w:lastRenderedPageBreak/>
        <w:t>الإطار المؤسسي والسياس</w:t>
      </w:r>
      <w:r w:rsidR="00416C25" w:rsidRPr="000C3EAB">
        <w:rPr>
          <w:rFonts w:hint="cs"/>
          <w:b/>
          <w:sz w:val="26"/>
          <w:szCs w:val="26"/>
          <w:u w:val="single"/>
          <w:rtl/>
          <w:lang w:bidi="ar-EG"/>
        </w:rPr>
        <w:t>ات</w:t>
      </w:r>
      <w:r w:rsidRPr="000C3EAB">
        <w:rPr>
          <w:b/>
          <w:sz w:val="26"/>
          <w:szCs w:val="26"/>
          <w:u w:val="single"/>
          <w:rtl/>
          <w:lang w:bidi="ar-EG"/>
        </w:rPr>
        <w:t>ي والتنظيمي</w:t>
      </w:r>
    </w:p>
    <w:p w14:paraId="208EC14A" w14:textId="37A28657" w:rsidR="00063816" w:rsidRPr="000C3EAB" w:rsidRDefault="00063816" w:rsidP="00063816">
      <w:pPr>
        <w:pStyle w:val="ListParagraph"/>
        <w:keepNext/>
        <w:keepLines/>
        <w:bidi/>
        <w:spacing w:before="240" w:after="240"/>
        <w:ind w:left="0"/>
        <w:contextualSpacing w:val="0"/>
        <w:rPr>
          <w:b/>
          <w:i/>
          <w:iCs/>
          <w:sz w:val="26"/>
          <w:szCs w:val="26"/>
          <w:rtl/>
          <w:lang w:bidi="ar-EG"/>
        </w:rPr>
      </w:pPr>
      <w:r w:rsidRPr="000C3EAB">
        <w:rPr>
          <w:b/>
          <w:i/>
          <w:iCs/>
          <w:sz w:val="26"/>
          <w:szCs w:val="26"/>
          <w:rtl/>
          <w:lang w:bidi="ar-EG"/>
        </w:rPr>
        <w:t xml:space="preserve">نظام </w:t>
      </w:r>
      <w:r w:rsidR="00B84526" w:rsidRPr="000C3EAB">
        <w:rPr>
          <w:rFonts w:hint="cs"/>
          <w:b/>
          <w:i/>
          <w:iCs/>
          <w:sz w:val="26"/>
          <w:szCs w:val="26"/>
          <w:rtl/>
          <w:lang w:bidi="ar-EG"/>
        </w:rPr>
        <w:t>إصدار ال</w:t>
      </w:r>
      <w:r w:rsidRPr="000C3EAB">
        <w:rPr>
          <w:b/>
          <w:i/>
          <w:iCs/>
          <w:sz w:val="26"/>
          <w:szCs w:val="26"/>
          <w:rtl/>
          <w:lang w:bidi="ar-EG"/>
        </w:rPr>
        <w:t>تر</w:t>
      </w:r>
      <w:r w:rsidR="00B84526" w:rsidRPr="000C3EAB">
        <w:rPr>
          <w:rFonts w:hint="cs"/>
          <w:b/>
          <w:i/>
          <w:iCs/>
          <w:sz w:val="26"/>
          <w:szCs w:val="26"/>
          <w:rtl/>
          <w:lang w:bidi="ar-EG"/>
        </w:rPr>
        <w:t>ا</w:t>
      </w:r>
      <w:r w:rsidRPr="000C3EAB">
        <w:rPr>
          <w:b/>
          <w:i/>
          <w:iCs/>
          <w:sz w:val="26"/>
          <w:szCs w:val="26"/>
          <w:rtl/>
          <w:lang w:bidi="ar-EG"/>
        </w:rPr>
        <w:t>خيص و</w:t>
      </w:r>
      <w:r w:rsidR="00B84526" w:rsidRPr="000C3EAB">
        <w:rPr>
          <w:rFonts w:hint="cs"/>
          <w:b/>
          <w:i/>
          <w:iCs/>
          <w:sz w:val="26"/>
          <w:szCs w:val="26"/>
          <w:rtl/>
          <w:lang w:bidi="ar-EG"/>
        </w:rPr>
        <w:t>ال</w:t>
      </w:r>
      <w:r w:rsidRPr="000C3EAB">
        <w:rPr>
          <w:b/>
          <w:i/>
          <w:iCs/>
          <w:sz w:val="26"/>
          <w:szCs w:val="26"/>
          <w:rtl/>
          <w:lang w:bidi="ar-EG"/>
        </w:rPr>
        <w:t>حصص</w:t>
      </w:r>
      <w:r w:rsidR="00B84526" w:rsidRPr="000C3EAB">
        <w:rPr>
          <w:rFonts w:hint="cs"/>
          <w:b/>
          <w:i/>
          <w:iCs/>
          <w:sz w:val="26"/>
          <w:szCs w:val="26"/>
          <w:rtl/>
          <w:lang w:bidi="ar-EG"/>
        </w:rPr>
        <w:t xml:space="preserve"> بشأن</w:t>
      </w:r>
      <w:r w:rsidRPr="000C3EAB">
        <w:rPr>
          <w:b/>
          <w:i/>
          <w:iCs/>
          <w:sz w:val="26"/>
          <w:szCs w:val="26"/>
          <w:rtl/>
          <w:lang w:bidi="ar-EG"/>
        </w:rPr>
        <w:t xml:space="preserve"> </w:t>
      </w:r>
      <w:r w:rsidRPr="000C3EAB">
        <w:rPr>
          <w:rFonts w:hint="cs"/>
          <w:b/>
          <w:i/>
          <w:iCs/>
          <w:sz w:val="26"/>
          <w:szCs w:val="26"/>
          <w:rtl/>
          <w:lang w:bidi="ar-EG"/>
        </w:rPr>
        <w:t>ا</w:t>
      </w:r>
      <w:r w:rsidR="00764EC1" w:rsidRPr="000C3EAB">
        <w:rPr>
          <w:rFonts w:hint="cs"/>
          <w:b/>
          <w:i/>
          <w:iCs/>
          <w:sz w:val="26"/>
          <w:szCs w:val="26"/>
          <w:rtl/>
          <w:lang w:bidi="ar-EG"/>
        </w:rPr>
        <w:t>لمواد الهيدروفلوروكربونية</w:t>
      </w:r>
    </w:p>
    <w:p w14:paraId="78497B24" w14:textId="4634A2F6" w:rsidR="00C06F10" w:rsidRPr="000C3EAB" w:rsidRDefault="00C06F10" w:rsidP="00B84526">
      <w:pPr>
        <w:pStyle w:val="ListParagraph"/>
        <w:numPr>
          <w:ilvl w:val="0"/>
          <w:numId w:val="28"/>
        </w:numPr>
        <w:bidi/>
        <w:spacing w:before="240" w:after="240"/>
        <w:ind w:left="0" w:firstLine="0"/>
        <w:contextualSpacing w:val="0"/>
        <w:outlineLvl w:val="0"/>
        <w:rPr>
          <w:b/>
          <w:sz w:val="26"/>
          <w:szCs w:val="26"/>
        </w:rPr>
      </w:pPr>
      <w:r w:rsidRPr="000C3EAB">
        <w:rPr>
          <w:b/>
          <w:sz w:val="26"/>
          <w:szCs w:val="26"/>
          <w:rtl/>
          <w:lang w:bidi="ar-EG"/>
        </w:rPr>
        <w:t>تماشيا مع ال</w:t>
      </w:r>
      <w:r w:rsidR="00805282" w:rsidRPr="000C3EAB">
        <w:rPr>
          <w:b/>
          <w:sz w:val="26"/>
          <w:szCs w:val="26"/>
          <w:rtl/>
          <w:lang w:bidi="ar-EG"/>
        </w:rPr>
        <w:t>مقرر</w:t>
      </w:r>
      <w:r w:rsidRPr="000C3EAB">
        <w:rPr>
          <w:b/>
          <w:sz w:val="26"/>
          <w:szCs w:val="26"/>
          <w:rtl/>
          <w:lang w:bidi="ar-EG"/>
        </w:rPr>
        <w:t xml:space="preserve"> 87/50(ز)، أكد </w:t>
      </w:r>
      <w:r w:rsidR="00AC46FE" w:rsidRPr="000C3EAB">
        <w:rPr>
          <w:b/>
          <w:sz w:val="26"/>
          <w:szCs w:val="26"/>
          <w:rtl/>
        </w:rPr>
        <w:t>اليونيب</w:t>
      </w:r>
      <w:r w:rsidRPr="000C3EAB">
        <w:rPr>
          <w:b/>
          <w:sz w:val="26"/>
          <w:szCs w:val="26"/>
          <w:rtl/>
          <w:lang w:bidi="ar-EG"/>
        </w:rPr>
        <w:t xml:space="preserve"> أن </w:t>
      </w:r>
      <w:r w:rsidR="00AC46FE" w:rsidRPr="000C3EAB">
        <w:rPr>
          <w:b/>
          <w:sz w:val="26"/>
          <w:szCs w:val="26"/>
          <w:rtl/>
          <w:lang w:bidi="ar-EG"/>
        </w:rPr>
        <w:t>عمان</w:t>
      </w:r>
      <w:r w:rsidRPr="000C3EAB">
        <w:rPr>
          <w:b/>
          <w:sz w:val="26"/>
          <w:szCs w:val="26"/>
          <w:rtl/>
          <w:lang w:bidi="ar-EG"/>
        </w:rPr>
        <w:t xml:space="preserve"> أنشأت نظام</w:t>
      </w:r>
      <w:r w:rsidR="00B84526" w:rsidRPr="000C3EAB">
        <w:rPr>
          <w:rFonts w:hint="cs"/>
          <w:b/>
          <w:sz w:val="26"/>
          <w:szCs w:val="26"/>
          <w:rtl/>
          <w:lang w:bidi="ar-EG"/>
        </w:rPr>
        <w:t>ا عاملا</w:t>
      </w:r>
      <w:r w:rsidRPr="000C3EAB">
        <w:rPr>
          <w:b/>
          <w:sz w:val="26"/>
          <w:szCs w:val="26"/>
          <w:rtl/>
          <w:lang w:bidi="ar-EG"/>
        </w:rPr>
        <w:t xml:space="preserve"> </w:t>
      </w:r>
      <w:r w:rsidR="00B84526" w:rsidRPr="000C3EAB">
        <w:rPr>
          <w:rFonts w:hint="cs"/>
          <w:b/>
          <w:sz w:val="26"/>
          <w:szCs w:val="26"/>
          <w:rtl/>
          <w:lang w:bidi="ar-EG"/>
        </w:rPr>
        <w:t>لإصدار ال</w:t>
      </w:r>
      <w:r w:rsidRPr="000C3EAB">
        <w:rPr>
          <w:b/>
          <w:sz w:val="26"/>
          <w:szCs w:val="26"/>
          <w:rtl/>
          <w:lang w:bidi="ar-EG"/>
        </w:rPr>
        <w:t>تر</w:t>
      </w:r>
      <w:r w:rsidR="00B84526" w:rsidRPr="000C3EAB">
        <w:rPr>
          <w:rFonts w:hint="cs"/>
          <w:b/>
          <w:sz w:val="26"/>
          <w:szCs w:val="26"/>
          <w:rtl/>
          <w:lang w:bidi="ar-EG"/>
        </w:rPr>
        <w:t>ا</w:t>
      </w:r>
      <w:r w:rsidRPr="000C3EAB">
        <w:rPr>
          <w:b/>
          <w:sz w:val="26"/>
          <w:szCs w:val="26"/>
          <w:rtl/>
          <w:lang w:bidi="ar-EG"/>
        </w:rPr>
        <w:t xml:space="preserve">خيص </w:t>
      </w:r>
      <w:r w:rsidR="00B84526" w:rsidRPr="000C3EAB">
        <w:rPr>
          <w:rFonts w:hint="cs"/>
          <w:b/>
          <w:sz w:val="26"/>
          <w:szCs w:val="26"/>
          <w:rtl/>
          <w:lang w:bidi="ar-EG"/>
        </w:rPr>
        <w:t>لرصد</w:t>
      </w:r>
      <w:r w:rsidRPr="000C3EAB">
        <w:rPr>
          <w:b/>
          <w:sz w:val="26"/>
          <w:szCs w:val="26"/>
          <w:rtl/>
          <w:lang w:bidi="ar-EG"/>
        </w:rPr>
        <w:t xml:space="preserve"> </w:t>
      </w:r>
      <w:r w:rsidR="00B84526" w:rsidRPr="000C3EAB">
        <w:rPr>
          <w:rFonts w:hint="cs"/>
          <w:b/>
          <w:sz w:val="26"/>
          <w:szCs w:val="26"/>
          <w:rtl/>
          <w:lang w:bidi="ar-EG"/>
        </w:rPr>
        <w:t>ال</w:t>
      </w:r>
      <w:r w:rsidRPr="000C3EAB">
        <w:rPr>
          <w:b/>
          <w:sz w:val="26"/>
          <w:szCs w:val="26"/>
          <w:rtl/>
          <w:lang w:bidi="ar-EG"/>
        </w:rPr>
        <w:t>واردات و</w:t>
      </w:r>
      <w:r w:rsidR="00B84526" w:rsidRPr="000C3EAB">
        <w:rPr>
          <w:rFonts w:hint="cs"/>
          <w:b/>
          <w:sz w:val="26"/>
          <w:szCs w:val="26"/>
          <w:rtl/>
          <w:lang w:bidi="ar-EG"/>
        </w:rPr>
        <w:t>ال</w:t>
      </w:r>
      <w:r w:rsidRPr="000C3EAB">
        <w:rPr>
          <w:b/>
          <w:sz w:val="26"/>
          <w:szCs w:val="26"/>
          <w:rtl/>
          <w:lang w:bidi="ar-EG"/>
        </w:rPr>
        <w:t xml:space="preserve">صادرات </w:t>
      </w:r>
      <w:r w:rsidR="00B84526" w:rsidRPr="000C3EAB">
        <w:rPr>
          <w:rFonts w:hint="cs"/>
          <w:b/>
          <w:sz w:val="26"/>
          <w:szCs w:val="26"/>
          <w:rtl/>
          <w:lang w:bidi="ar-EG"/>
        </w:rPr>
        <w:t xml:space="preserve">من </w:t>
      </w:r>
      <w:r w:rsidRPr="000C3EAB">
        <w:rPr>
          <w:rFonts w:hint="cs"/>
          <w:b/>
          <w:sz w:val="26"/>
          <w:szCs w:val="26"/>
          <w:rtl/>
          <w:lang w:bidi="ar-EG"/>
        </w:rPr>
        <w:t>ا</w:t>
      </w:r>
      <w:r w:rsidR="00764EC1" w:rsidRPr="000C3EAB">
        <w:rPr>
          <w:rFonts w:hint="cs"/>
          <w:b/>
          <w:sz w:val="26"/>
          <w:szCs w:val="26"/>
          <w:rtl/>
          <w:lang w:bidi="ar-EG"/>
        </w:rPr>
        <w:t>لمواد الهيدروفلوروكربونية</w:t>
      </w:r>
      <w:r w:rsidRPr="000C3EAB">
        <w:rPr>
          <w:b/>
          <w:sz w:val="26"/>
          <w:szCs w:val="26"/>
          <w:rtl/>
          <w:lang w:bidi="ar-EG"/>
        </w:rPr>
        <w:t>، و</w:t>
      </w:r>
      <w:r w:rsidR="00B84526" w:rsidRPr="000C3EAB">
        <w:rPr>
          <w:rFonts w:hint="cs"/>
          <w:b/>
          <w:sz w:val="26"/>
          <w:szCs w:val="26"/>
          <w:rtl/>
          <w:lang w:bidi="ar-EG"/>
        </w:rPr>
        <w:t>تتبع</w:t>
      </w:r>
      <w:r w:rsidRPr="000C3EAB">
        <w:rPr>
          <w:b/>
          <w:sz w:val="26"/>
          <w:szCs w:val="26"/>
          <w:rtl/>
          <w:lang w:bidi="ar-EG"/>
        </w:rPr>
        <w:t xml:space="preserve"> حاليا جميع </w:t>
      </w:r>
      <w:r w:rsidR="00B84526" w:rsidRPr="000C3EAB">
        <w:rPr>
          <w:rFonts w:hint="cs"/>
          <w:b/>
          <w:sz w:val="26"/>
          <w:szCs w:val="26"/>
          <w:rtl/>
          <w:lang w:bidi="ar-EG"/>
        </w:rPr>
        <w:t>ال</w:t>
      </w:r>
      <w:r w:rsidRPr="000C3EAB">
        <w:rPr>
          <w:b/>
          <w:sz w:val="26"/>
          <w:szCs w:val="26"/>
          <w:rtl/>
          <w:lang w:bidi="ar-EG"/>
        </w:rPr>
        <w:t xml:space="preserve">واردات </w:t>
      </w:r>
      <w:r w:rsidR="00B84526" w:rsidRPr="000C3EAB">
        <w:rPr>
          <w:rFonts w:hint="cs"/>
          <w:b/>
          <w:sz w:val="26"/>
          <w:szCs w:val="26"/>
          <w:rtl/>
          <w:lang w:bidi="ar-EG"/>
        </w:rPr>
        <w:t>من المواد الهيدروفلوروكربونية</w:t>
      </w:r>
      <w:r w:rsidR="00805282" w:rsidRPr="000C3EAB">
        <w:rPr>
          <w:b/>
          <w:sz w:val="26"/>
          <w:szCs w:val="26"/>
          <w:rtl/>
          <w:lang w:bidi="ar-EG"/>
        </w:rPr>
        <w:t>.</w:t>
      </w:r>
      <w:r w:rsidRPr="000C3EAB">
        <w:rPr>
          <w:b/>
          <w:sz w:val="26"/>
          <w:szCs w:val="26"/>
          <w:rtl/>
          <w:lang w:bidi="ar-EG"/>
        </w:rPr>
        <w:t xml:space="preserve"> وفيما يتعلق ب</w:t>
      </w:r>
      <w:r w:rsidR="00B84526" w:rsidRPr="000C3EAB">
        <w:rPr>
          <w:b/>
          <w:sz w:val="26"/>
          <w:szCs w:val="26"/>
          <w:rtl/>
          <w:lang w:bidi="ar-EG"/>
        </w:rPr>
        <w:t>نظام الحصص</w:t>
      </w:r>
      <w:r w:rsidRPr="000C3EAB">
        <w:rPr>
          <w:b/>
          <w:sz w:val="26"/>
          <w:szCs w:val="26"/>
          <w:rtl/>
          <w:lang w:bidi="ar-EG"/>
        </w:rPr>
        <w:t xml:space="preserve">، </w:t>
      </w:r>
      <w:r w:rsidR="00B84526" w:rsidRPr="000C3EAB">
        <w:rPr>
          <w:rFonts w:hint="cs"/>
          <w:b/>
          <w:sz w:val="26"/>
          <w:szCs w:val="26"/>
          <w:rtl/>
          <w:lang w:bidi="ar-EG"/>
        </w:rPr>
        <w:t>على ال</w:t>
      </w:r>
      <w:r w:rsidRPr="000C3EAB">
        <w:rPr>
          <w:b/>
          <w:sz w:val="26"/>
          <w:szCs w:val="26"/>
          <w:rtl/>
          <w:lang w:bidi="ar-EG"/>
        </w:rPr>
        <w:t xml:space="preserve">رغم </w:t>
      </w:r>
      <w:r w:rsidR="00B84526" w:rsidRPr="000C3EAB">
        <w:rPr>
          <w:rFonts w:hint="cs"/>
          <w:b/>
          <w:sz w:val="26"/>
          <w:szCs w:val="26"/>
          <w:rtl/>
          <w:lang w:bidi="ar-EG"/>
        </w:rPr>
        <w:t xml:space="preserve">من </w:t>
      </w:r>
      <w:r w:rsidRPr="000C3EAB">
        <w:rPr>
          <w:b/>
          <w:sz w:val="26"/>
          <w:szCs w:val="26"/>
          <w:rtl/>
          <w:lang w:bidi="ar-EG"/>
        </w:rPr>
        <w:t xml:space="preserve">وجود الإطار التنظيمي، </w:t>
      </w:r>
      <w:r w:rsidR="00B84526" w:rsidRPr="000C3EAB">
        <w:rPr>
          <w:rFonts w:hint="cs"/>
          <w:b/>
          <w:sz w:val="26"/>
          <w:szCs w:val="26"/>
          <w:rtl/>
          <w:lang w:bidi="ar-EG"/>
        </w:rPr>
        <w:t xml:space="preserve">فإن </w:t>
      </w:r>
      <w:r w:rsidR="00B84526" w:rsidRPr="000C3EAB">
        <w:rPr>
          <w:b/>
          <w:sz w:val="26"/>
          <w:szCs w:val="26"/>
          <w:rtl/>
          <w:lang w:bidi="ar-EG"/>
        </w:rPr>
        <w:t>وحدة الأوزون الوطنية</w:t>
      </w:r>
      <w:r w:rsidRPr="000C3EAB">
        <w:rPr>
          <w:b/>
          <w:sz w:val="26"/>
          <w:szCs w:val="26"/>
          <w:rtl/>
          <w:lang w:bidi="ar-EG"/>
        </w:rPr>
        <w:t xml:space="preserve"> </w:t>
      </w:r>
      <w:r w:rsidR="00B84526" w:rsidRPr="000C3EAB">
        <w:rPr>
          <w:b/>
          <w:sz w:val="26"/>
          <w:szCs w:val="26"/>
          <w:rtl/>
          <w:lang w:bidi="ar-EG"/>
        </w:rPr>
        <w:t xml:space="preserve">لم </w:t>
      </w:r>
      <w:r w:rsidR="00B84526" w:rsidRPr="000C3EAB">
        <w:rPr>
          <w:rFonts w:hint="cs"/>
          <w:b/>
          <w:sz w:val="26"/>
          <w:szCs w:val="26"/>
          <w:rtl/>
          <w:lang w:bidi="ar-EG"/>
        </w:rPr>
        <w:t>تضع</w:t>
      </w:r>
      <w:r w:rsidR="00B84526" w:rsidRPr="000C3EAB">
        <w:rPr>
          <w:b/>
          <w:sz w:val="26"/>
          <w:szCs w:val="26"/>
          <w:rtl/>
          <w:lang w:bidi="ar-EG"/>
        </w:rPr>
        <w:t xml:space="preserve"> </w:t>
      </w:r>
      <w:r w:rsidRPr="000C3EAB">
        <w:rPr>
          <w:b/>
          <w:sz w:val="26"/>
          <w:szCs w:val="26"/>
          <w:rtl/>
          <w:lang w:bidi="ar-EG"/>
        </w:rPr>
        <w:t xml:space="preserve">بعد حصص استيراد محددة لعامي 2026 و2027، حيث يبدأ أول </w:t>
      </w:r>
      <w:r w:rsidR="00B84526" w:rsidRPr="000C3EAB">
        <w:rPr>
          <w:rFonts w:hint="cs"/>
          <w:b/>
          <w:sz w:val="26"/>
          <w:szCs w:val="26"/>
          <w:rtl/>
          <w:lang w:bidi="ar-EG"/>
        </w:rPr>
        <w:t>تدبير للرقابة على</w:t>
      </w:r>
      <w:r w:rsidRPr="000C3EAB">
        <w:rPr>
          <w:b/>
          <w:sz w:val="26"/>
          <w:szCs w:val="26"/>
          <w:rtl/>
          <w:lang w:bidi="ar-EG"/>
        </w:rPr>
        <w:t xml:space="preserve"> </w:t>
      </w:r>
      <w:r w:rsidRPr="000C3EAB">
        <w:rPr>
          <w:rFonts w:hint="cs"/>
          <w:b/>
          <w:sz w:val="26"/>
          <w:szCs w:val="26"/>
          <w:rtl/>
          <w:lang w:bidi="ar-EG"/>
        </w:rPr>
        <w:t>ا</w:t>
      </w:r>
      <w:r w:rsidR="00764EC1" w:rsidRPr="000C3EAB">
        <w:rPr>
          <w:rFonts w:hint="cs"/>
          <w:b/>
          <w:sz w:val="26"/>
          <w:szCs w:val="26"/>
          <w:rtl/>
          <w:lang w:bidi="ar-EG"/>
        </w:rPr>
        <w:t>لمواد الهيدروفلوروكربونية</w:t>
      </w:r>
      <w:r w:rsidRPr="000C3EAB">
        <w:rPr>
          <w:b/>
          <w:sz w:val="26"/>
          <w:szCs w:val="26"/>
          <w:rtl/>
          <w:lang w:bidi="ar-EG"/>
        </w:rPr>
        <w:t xml:space="preserve"> </w:t>
      </w:r>
      <w:r w:rsidR="00B84526" w:rsidRPr="000C3EAB">
        <w:rPr>
          <w:rFonts w:hint="cs"/>
          <w:b/>
          <w:sz w:val="26"/>
          <w:szCs w:val="26"/>
          <w:rtl/>
          <w:lang w:bidi="ar-EG"/>
        </w:rPr>
        <w:t xml:space="preserve">في عمان </w:t>
      </w:r>
      <w:r w:rsidRPr="000C3EAB">
        <w:rPr>
          <w:b/>
          <w:sz w:val="26"/>
          <w:szCs w:val="26"/>
          <w:rtl/>
          <w:lang w:bidi="ar-EG"/>
        </w:rPr>
        <w:t>(</w:t>
      </w:r>
      <w:r w:rsidR="00B84526" w:rsidRPr="000C3EAB">
        <w:rPr>
          <w:rFonts w:hint="cs"/>
          <w:b/>
          <w:sz w:val="26"/>
          <w:szCs w:val="26"/>
          <w:rtl/>
          <w:lang w:bidi="ar-EG"/>
        </w:rPr>
        <w:t>وهو ال</w:t>
      </w:r>
      <w:r w:rsidRPr="000C3EAB">
        <w:rPr>
          <w:b/>
          <w:sz w:val="26"/>
          <w:szCs w:val="26"/>
          <w:rtl/>
          <w:lang w:bidi="ar-EG"/>
        </w:rPr>
        <w:t>تجميد) في عام 2028</w:t>
      </w:r>
      <w:r w:rsidR="00805282" w:rsidRPr="000C3EAB">
        <w:rPr>
          <w:b/>
          <w:sz w:val="26"/>
          <w:szCs w:val="26"/>
          <w:rtl/>
          <w:lang w:bidi="ar-EG"/>
        </w:rPr>
        <w:t>.</w:t>
      </w:r>
      <w:r w:rsidRPr="000C3EAB">
        <w:rPr>
          <w:b/>
          <w:sz w:val="26"/>
          <w:szCs w:val="26"/>
          <w:rtl/>
          <w:lang w:bidi="ar-EG"/>
        </w:rPr>
        <w:t xml:space="preserve"> واستفسرت ال</w:t>
      </w:r>
      <w:r w:rsidR="00764EC1" w:rsidRPr="000C3EAB">
        <w:rPr>
          <w:b/>
          <w:sz w:val="26"/>
          <w:szCs w:val="26"/>
          <w:rtl/>
          <w:lang w:bidi="ar-EG"/>
        </w:rPr>
        <w:t>أمانة</w:t>
      </w:r>
      <w:r w:rsidRPr="000C3EAB">
        <w:rPr>
          <w:b/>
          <w:sz w:val="26"/>
          <w:szCs w:val="26"/>
          <w:rtl/>
          <w:lang w:bidi="ar-EG"/>
        </w:rPr>
        <w:t xml:space="preserve"> أيضا عن كيف</w:t>
      </w:r>
      <w:r w:rsidR="00B84526" w:rsidRPr="000C3EAB">
        <w:rPr>
          <w:rFonts w:hint="cs"/>
          <w:b/>
          <w:sz w:val="26"/>
          <w:szCs w:val="26"/>
          <w:rtl/>
          <w:lang w:bidi="ar-EG"/>
        </w:rPr>
        <w:t xml:space="preserve"> تتم الرقابة على </w:t>
      </w:r>
      <w:r w:rsidRPr="000C3EAB">
        <w:rPr>
          <w:b/>
          <w:sz w:val="26"/>
          <w:szCs w:val="26"/>
          <w:rtl/>
          <w:lang w:bidi="ar-EG"/>
        </w:rPr>
        <w:t xml:space="preserve">استهلاك </w:t>
      </w:r>
      <w:r w:rsidRPr="000C3EAB">
        <w:rPr>
          <w:rFonts w:hint="cs"/>
          <w:b/>
          <w:sz w:val="26"/>
          <w:szCs w:val="26"/>
          <w:rtl/>
          <w:lang w:bidi="ar-EG"/>
        </w:rPr>
        <w:t>ا</w:t>
      </w:r>
      <w:r w:rsidR="00764EC1" w:rsidRPr="000C3EAB">
        <w:rPr>
          <w:rFonts w:hint="cs"/>
          <w:b/>
          <w:sz w:val="26"/>
          <w:szCs w:val="26"/>
          <w:rtl/>
          <w:lang w:bidi="ar-EG"/>
        </w:rPr>
        <w:t>لمواد الهيدروفلوروكربونية</w:t>
      </w:r>
      <w:r w:rsidRPr="000C3EAB">
        <w:rPr>
          <w:b/>
          <w:sz w:val="26"/>
          <w:szCs w:val="26"/>
          <w:rtl/>
          <w:lang w:bidi="ar-EG"/>
        </w:rPr>
        <w:t xml:space="preserve"> في الفترة 2026-2027 لتحقيق أهداف الاتفاق </w:t>
      </w:r>
      <w:r w:rsidR="00B84526" w:rsidRPr="000C3EAB">
        <w:rPr>
          <w:rFonts w:hint="cs"/>
          <w:b/>
          <w:sz w:val="26"/>
          <w:szCs w:val="26"/>
          <w:rtl/>
          <w:lang w:bidi="ar-EG"/>
        </w:rPr>
        <w:t>إذا لم يجر</w:t>
      </w:r>
      <w:r w:rsidRPr="000C3EAB">
        <w:rPr>
          <w:b/>
          <w:sz w:val="26"/>
          <w:szCs w:val="26"/>
          <w:rtl/>
          <w:lang w:bidi="ar-EG"/>
        </w:rPr>
        <w:t xml:space="preserve"> تطبيق </w:t>
      </w:r>
      <w:r w:rsidR="00B84526" w:rsidRPr="000C3EAB">
        <w:rPr>
          <w:b/>
          <w:sz w:val="26"/>
          <w:szCs w:val="26"/>
          <w:rtl/>
          <w:lang w:bidi="ar-EG"/>
        </w:rPr>
        <w:t>نظام الحصص</w:t>
      </w:r>
      <w:r w:rsidRPr="000C3EAB">
        <w:rPr>
          <w:b/>
          <w:sz w:val="26"/>
          <w:szCs w:val="26"/>
          <w:rtl/>
          <w:lang w:bidi="ar-EG"/>
        </w:rPr>
        <w:t xml:space="preserve">؛ وأشار </w:t>
      </w:r>
      <w:r w:rsidR="00AC46FE" w:rsidRPr="000C3EAB">
        <w:rPr>
          <w:b/>
          <w:sz w:val="26"/>
          <w:szCs w:val="26"/>
          <w:rtl/>
          <w:lang w:bidi="ar-EG"/>
        </w:rPr>
        <w:t>اليونيب</w:t>
      </w:r>
      <w:r w:rsidRPr="000C3EAB">
        <w:rPr>
          <w:b/>
          <w:sz w:val="26"/>
          <w:szCs w:val="26"/>
          <w:rtl/>
          <w:lang w:bidi="ar-EG"/>
        </w:rPr>
        <w:t xml:space="preserve"> إلى أنه في حين قد يكون من الصعب الاتفاق على حصة وإنفاذها في عام 2026 قبل تحديد خط الأساس، فإنه بمجرد الموافقة على </w:t>
      </w:r>
      <w:r w:rsidR="0021405D" w:rsidRPr="000C3EAB">
        <w:rPr>
          <w:rFonts w:hint="cs"/>
          <w:b/>
          <w:sz w:val="26"/>
          <w:szCs w:val="26"/>
          <w:rtl/>
        </w:rPr>
        <w:t>خطة التنفيذ بموجب تعديل كيغالي</w:t>
      </w:r>
      <w:r w:rsidRPr="000C3EAB">
        <w:rPr>
          <w:b/>
          <w:sz w:val="26"/>
          <w:szCs w:val="26"/>
          <w:rtl/>
          <w:lang w:bidi="ar-EG"/>
        </w:rPr>
        <w:t xml:space="preserve"> وأهدافها المتعلقة بال</w:t>
      </w:r>
      <w:r w:rsidR="00B84526" w:rsidRPr="000C3EAB">
        <w:rPr>
          <w:rFonts w:hint="cs"/>
          <w:b/>
          <w:sz w:val="26"/>
          <w:szCs w:val="26"/>
          <w:rtl/>
          <w:lang w:bidi="ar-EG"/>
        </w:rPr>
        <w:t>ت</w:t>
      </w:r>
      <w:r w:rsidRPr="000C3EAB">
        <w:rPr>
          <w:b/>
          <w:sz w:val="26"/>
          <w:szCs w:val="26"/>
          <w:rtl/>
          <w:lang w:bidi="ar-EG"/>
        </w:rPr>
        <w:t>خف</w:t>
      </w:r>
      <w:r w:rsidR="00B84526" w:rsidRPr="000C3EAB">
        <w:rPr>
          <w:rFonts w:hint="cs"/>
          <w:b/>
          <w:sz w:val="26"/>
          <w:szCs w:val="26"/>
          <w:rtl/>
          <w:lang w:bidi="ar-EG"/>
        </w:rPr>
        <w:t>ي</w:t>
      </w:r>
      <w:r w:rsidRPr="000C3EAB">
        <w:rPr>
          <w:b/>
          <w:sz w:val="26"/>
          <w:szCs w:val="26"/>
          <w:rtl/>
          <w:lang w:bidi="ar-EG"/>
        </w:rPr>
        <w:t xml:space="preserve">ض، ستكون </w:t>
      </w:r>
      <w:r w:rsidR="00B84526" w:rsidRPr="000C3EAB">
        <w:rPr>
          <w:b/>
          <w:sz w:val="26"/>
          <w:szCs w:val="26"/>
          <w:rtl/>
          <w:lang w:bidi="ar-EG"/>
        </w:rPr>
        <w:t>وحدة الأوزون الوطنية</w:t>
      </w:r>
      <w:r w:rsidRPr="000C3EAB">
        <w:rPr>
          <w:b/>
          <w:sz w:val="26"/>
          <w:szCs w:val="26"/>
          <w:rtl/>
          <w:lang w:bidi="ar-EG"/>
        </w:rPr>
        <w:t xml:space="preserve"> قادرة على تحديد الحصة وإنفاذها، مما سيسهل الامتثال الكامل</w:t>
      </w:r>
      <w:r w:rsidR="00805282" w:rsidRPr="000C3EAB">
        <w:rPr>
          <w:b/>
          <w:sz w:val="26"/>
          <w:szCs w:val="26"/>
          <w:rtl/>
          <w:lang w:bidi="ar-EG"/>
        </w:rPr>
        <w:t>.</w:t>
      </w:r>
      <w:r w:rsidRPr="000C3EAB">
        <w:rPr>
          <w:rFonts w:hint="cs"/>
          <w:b/>
          <w:sz w:val="26"/>
          <w:szCs w:val="26"/>
          <w:rtl/>
          <w:lang w:bidi="ar-EG"/>
        </w:rPr>
        <w:t xml:space="preserve"> </w:t>
      </w:r>
    </w:p>
    <w:p w14:paraId="1D5F4F5A" w14:textId="2AB9E5E4" w:rsidR="007F3EF0" w:rsidRPr="000C3EAB" w:rsidRDefault="007F3EF0" w:rsidP="007F3EF0">
      <w:pPr>
        <w:pStyle w:val="ListParagraph"/>
        <w:bidi/>
        <w:spacing w:before="240" w:after="240"/>
        <w:ind w:left="0"/>
        <w:contextualSpacing w:val="0"/>
        <w:outlineLvl w:val="0"/>
        <w:rPr>
          <w:b/>
          <w:sz w:val="26"/>
          <w:szCs w:val="26"/>
          <w:u w:val="single"/>
          <w:rtl/>
          <w:lang w:bidi="ar-DZ"/>
        </w:rPr>
      </w:pPr>
      <w:r w:rsidRPr="000C3EAB">
        <w:rPr>
          <w:b/>
          <w:sz w:val="26"/>
          <w:szCs w:val="26"/>
          <w:u w:val="single"/>
          <w:rtl/>
          <w:lang w:bidi="ar-DZ"/>
        </w:rPr>
        <w:t>ال</w:t>
      </w:r>
      <w:r w:rsidR="00B84526" w:rsidRPr="000C3EAB">
        <w:rPr>
          <w:b/>
          <w:sz w:val="26"/>
          <w:szCs w:val="26"/>
          <w:u w:val="single"/>
          <w:rtl/>
          <w:lang w:bidi="ar-DZ"/>
        </w:rPr>
        <w:t>مشاكل</w:t>
      </w:r>
      <w:r w:rsidRPr="000C3EAB">
        <w:rPr>
          <w:b/>
          <w:sz w:val="26"/>
          <w:szCs w:val="26"/>
          <w:u w:val="single"/>
          <w:rtl/>
          <w:lang w:bidi="ar-DZ"/>
        </w:rPr>
        <w:t xml:space="preserve"> ال</w:t>
      </w:r>
      <w:r w:rsidR="00E90F88" w:rsidRPr="000C3EAB">
        <w:rPr>
          <w:b/>
          <w:sz w:val="26"/>
          <w:szCs w:val="26"/>
          <w:u w:val="single"/>
          <w:rtl/>
          <w:lang w:bidi="ar-DZ"/>
        </w:rPr>
        <w:t>تقني</w:t>
      </w:r>
      <w:r w:rsidRPr="000C3EAB">
        <w:rPr>
          <w:b/>
          <w:sz w:val="26"/>
          <w:szCs w:val="26"/>
          <w:u w:val="single"/>
          <w:rtl/>
          <w:lang w:bidi="ar-DZ"/>
        </w:rPr>
        <w:t>ة والمتعلقة بالتكاليف</w:t>
      </w:r>
    </w:p>
    <w:p w14:paraId="238C4924" w14:textId="3CB88B2C" w:rsidR="005C1D5D" w:rsidRPr="000C3EAB" w:rsidRDefault="005B4E18" w:rsidP="00B84526">
      <w:pPr>
        <w:pStyle w:val="ListParagraph"/>
        <w:numPr>
          <w:ilvl w:val="0"/>
          <w:numId w:val="28"/>
        </w:numPr>
        <w:bidi/>
        <w:spacing w:before="240" w:after="240"/>
        <w:ind w:left="0" w:firstLine="0"/>
        <w:contextualSpacing w:val="0"/>
        <w:outlineLvl w:val="0"/>
        <w:rPr>
          <w:b/>
          <w:sz w:val="26"/>
          <w:szCs w:val="26"/>
        </w:rPr>
      </w:pPr>
      <w:r w:rsidRPr="000C3EAB">
        <w:rPr>
          <w:b/>
          <w:sz w:val="26"/>
          <w:szCs w:val="26"/>
          <w:rtl/>
          <w:lang w:bidi="ar-DZ"/>
        </w:rPr>
        <w:t xml:space="preserve">من المتوقع أن ينمو استهلاك </w:t>
      </w:r>
      <w:r w:rsidRPr="000C3EAB">
        <w:rPr>
          <w:rFonts w:hint="cs"/>
          <w:b/>
          <w:sz w:val="26"/>
          <w:szCs w:val="26"/>
          <w:rtl/>
          <w:lang w:bidi="ar-DZ"/>
        </w:rPr>
        <w:t>ا</w:t>
      </w:r>
      <w:r w:rsidR="00764EC1" w:rsidRPr="000C3EAB">
        <w:rPr>
          <w:rFonts w:hint="cs"/>
          <w:b/>
          <w:sz w:val="26"/>
          <w:szCs w:val="26"/>
          <w:rtl/>
          <w:lang w:bidi="ar-DZ"/>
        </w:rPr>
        <w:t xml:space="preserve">لمواد </w:t>
      </w:r>
      <w:r w:rsidR="00CA3C44" w:rsidRPr="000C3EAB">
        <w:rPr>
          <w:rFonts w:hint="cs"/>
          <w:b/>
          <w:sz w:val="26"/>
          <w:szCs w:val="26"/>
          <w:rtl/>
          <w:lang w:bidi="ar-DZ"/>
        </w:rPr>
        <w:t>الهيدروفلوروكربونية</w:t>
      </w:r>
      <w:r w:rsidRPr="000C3EAB">
        <w:rPr>
          <w:b/>
          <w:sz w:val="26"/>
          <w:szCs w:val="26"/>
          <w:rtl/>
          <w:lang w:bidi="ar-DZ"/>
        </w:rPr>
        <w:t xml:space="preserve"> في قطاعي التصنيع والتركيب والتجميع المحلي</w:t>
      </w:r>
      <w:r w:rsidR="001334F8" w:rsidRPr="000C3EAB">
        <w:rPr>
          <w:rFonts w:hint="cs"/>
          <w:b/>
          <w:sz w:val="26"/>
          <w:szCs w:val="26"/>
          <w:rtl/>
          <w:lang w:bidi="ar-DZ"/>
        </w:rPr>
        <w:t>ين</w:t>
      </w:r>
      <w:r w:rsidRPr="000C3EAB">
        <w:rPr>
          <w:b/>
          <w:sz w:val="26"/>
          <w:szCs w:val="26"/>
          <w:rtl/>
          <w:lang w:bidi="ar-DZ"/>
        </w:rPr>
        <w:t xml:space="preserve"> بنسبة 3</w:t>
      </w:r>
      <w:r w:rsidRPr="000C3EAB">
        <w:rPr>
          <w:rFonts w:hint="cs"/>
          <w:b/>
          <w:sz w:val="26"/>
          <w:szCs w:val="26"/>
          <w:rtl/>
          <w:lang w:bidi="ar-DZ"/>
        </w:rPr>
        <w:t xml:space="preserve"> في المائة </w:t>
      </w:r>
      <w:r w:rsidRPr="000C3EAB">
        <w:rPr>
          <w:b/>
          <w:sz w:val="26"/>
          <w:szCs w:val="26"/>
          <w:rtl/>
          <w:lang w:bidi="ar-DZ"/>
        </w:rPr>
        <w:t>و5</w:t>
      </w:r>
      <w:r w:rsidRPr="000C3EAB">
        <w:rPr>
          <w:rFonts w:hint="cs"/>
          <w:b/>
          <w:sz w:val="26"/>
          <w:szCs w:val="26"/>
          <w:rtl/>
          <w:lang w:bidi="ar-DZ"/>
        </w:rPr>
        <w:t xml:space="preserve"> في المائة </w:t>
      </w:r>
      <w:r w:rsidRPr="000C3EAB">
        <w:rPr>
          <w:b/>
          <w:sz w:val="26"/>
          <w:szCs w:val="26"/>
          <w:rtl/>
          <w:lang w:bidi="ar-DZ"/>
        </w:rPr>
        <w:t>سنويا على التوالي خلال الفترة من</w:t>
      </w:r>
      <w:r w:rsidR="001334F8" w:rsidRPr="000C3EAB">
        <w:rPr>
          <w:rFonts w:hint="cs"/>
          <w:b/>
          <w:sz w:val="26"/>
          <w:szCs w:val="26"/>
          <w:rtl/>
          <w:lang w:bidi="ar-DZ"/>
        </w:rPr>
        <w:t xml:space="preserve"> عام</w:t>
      </w:r>
      <w:r w:rsidRPr="000C3EAB">
        <w:rPr>
          <w:b/>
          <w:sz w:val="26"/>
          <w:szCs w:val="26"/>
          <w:rtl/>
          <w:lang w:bidi="ar-DZ"/>
        </w:rPr>
        <w:t xml:space="preserve"> 2026 إلى</w:t>
      </w:r>
      <w:r w:rsidR="001334F8" w:rsidRPr="000C3EAB">
        <w:rPr>
          <w:rFonts w:hint="cs"/>
          <w:b/>
          <w:sz w:val="26"/>
          <w:szCs w:val="26"/>
          <w:rtl/>
          <w:lang w:bidi="ar-DZ"/>
        </w:rPr>
        <w:t xml:space="preserve"> عام</w:t>
      </w:r>
      <w:r w:rsidRPr="000C3EAB">
        <w:rPr>
          <w:b/>
          <w:sz w:val="26"/>
          <w:szCs w:val="26"/>
          <w:rtl/>
          <w:lang w:bidi="ar-DZ"/>
        </w:rPr>
        <w:t xml:space="preserve"> 2032، </w:t>
      </w:r>
      <w:r w:rsidRPr="000C3EAB">
        <w:rPr>
          <w:b/>
          <w:sz w:val="26"/>
          <w:szCs w:val="26"/>
          <w:rtl/>
          <w:lang w:bidi="ar-EG"/>
        </w:rPr>
        <w:t>وذلك</w:t>
      </w:r>
      <w:r w:rsidRPr="000C3EAB">
        <w:rPr>
          <w:b/>
          <w:sz w:val="26"/>
          <w:szCs w:val="26"/>
          <w:rtl/>
          <w:lang w:bidi="ar-DZ"/>
        </w:rPr>
        <w:t xml:space="preserve"> في ظل </w:t>
      </w:r>
      <w:r w:rsidR="001334F8" w:rsidRPr="000C3EAB">
        <w:rPr>
          <w:rFonts w:hint="cs"/>
          <w:b/>
          <w:sz w:val="26"/>
          <w:szCs w:val="26"/>
          <w:rtl/>
          <w:lang w:bidi="ar-DZ"/>
        </w:rPr>
        <w:t>سيناريو العمل كالمعتاد</w:t>
      </w:r>
      <w:r w:rsidR="00805282" w:rsidRPr="000C3EAB">
        <w:rPr>
          <w:b/>
          <w:sz w:val="26"/>
          <w:szCs w:val="26"/>
          <w:rtl/>
          <w:lang w:bidi="ar-DZ"/>
        </w:rPr>
        <w:t>.</w:t>
      </w:r>
      <w:r w:rsidRPr="000C3EAB">
        <w:rPr>
          <w:b/>
          <w:sz w:val="26"/>
          <w:szCs w:val="26"/>
          <w:rtl/>
          <w:lang w:bidi="ar-DZ"/>
        </w:rPr>
        <w:t xml:space="preserve"> وللحد من هذا النمو، تتضمن المرحلة الأولى من </w:t>
      </w:r>
      <w:r w:rsidR="0021405D" w:rsidRPr="000C3EAB">
        <w:rPr>
          <w:b/>
          <w:sz w:val="26"/>
          <w:szCs w:val="26"/>
          <w:rtl/>
          <w:lang w:bidi="ar-DZ"/>
        </w:rPr>
        <w:t>خطة التنفيذ بموجب تعديل كيغالي</w:t>
      </w:r>
      <w:r w:rsidRPr="000C3EAB">
        <w:rPr>
          <w:b/>
          <w:sz w:val="26"/>
          <w:szCs w:val="26"/>
          <w:rtl/>
          <w:lang w:bidi="ar-EG"/>
        </w:rPr>
        <w:t xml:space="preserve"> </w:t>
      </w:r>
      <w:r w:rsidRPr="000C3EAB">
        <w:rPr>
          <w:rFonts w:hint="cs"/>
          <w:b/>
          <w:sz w:val="26"/>
          <w:szCs w:val="26"/>
          <w:rtl/>
          <w:lang w:bidi="ar-DZ"/>
        </w:rPr>
        <w:t>إزالة</w:t>
      </w:r>
      <w:r w:rsidRPr="000C3EAB">
        <w:rPr>
          <w:b/>
          <w:sz w:val="26"/>
          <w:szCs w:val="26"/>
          <w:rtl/>
          <w:lang w:bidi="ar-DZ"/>
        </w:rPr>
        <w:t xml:space="preserve"> </w:t>
      </w:r>
      <w:r w:rsidR="00B4744C" w:rsidRPr="000C3EAB">
        <w:rPr>
          <w:bCs/>
          <w:sz w:val="26"/>
          <w:szCs w:val="26"/>
          <w:lang w:bidi="ar-DZ"/>
        </w:rPr>
        <w:t>HFC</w:t>
      </w:r>
      <w:r w:rsidRPr="000C3EAB">
        <w:rPr>
          <w:bCs/>
          <w:sz w:val="26"/>
          <w:szCs w:val="26"/>
          <w:lang w:bidi="ar-DZ"/>
        </w:rPr>
        <w:t>-134a</w:t>
      </w:r>
      <w:r w:rsidRPr="000C3EAB">
        <w:rPr>
          <w:bCs/>
          <w:sz w:val="26"/>
          <w:szCs w:val="26"/>
          <w:rtl/>
          <w:lang w:bidi="ar-DZ"/>
        </w:rPr>
        <w:t xml:space="preserve"> و</w:t>
      </w:r>
      <w:r w:rsidRPr="000C3EAB">
        <w:rPr>
          <w:bCs/>
          <w:sz w:val="26"/>
          <w:szCs w:val="26"/>
          <w:lang w:bidi="ar-DZ"/>
        </w:rPr>
        <w:t>R-410A</w:t>
      </w:r>
      <w:r w:rsidRPr="000C3EAB">
        <w:rPr>
          <w:b/>
          <w:sz w:val="26"/>
          <w:szCs w:val="26"/>
          <w:rtl/>
          <w:lang w:bidi="ar-DZ"/>
        </w:rPr>
        <w:t xml:space="preserve"> في تطبيقات تكييف الهواء</w:t>
      </w:r>
      <w:r w:rsidR="00805282" w:rsidRPr="000C3EAB">
        <w:rPr>
          <w:b/>
          <w:sz w:val="26"/>
          <w:szCs w:val="26"/>
          <w:rtl/>
          <w:lang w:bidi="ar-DZ"/>
        </w:rPr>
        <w:t>.</w:t>
      </w:r>
      <w:r w:rsidRPr="000C3EAB">
        <w:rPr>
          <w:b/>
          <w:sz w:val="26"/>
          <w:szCs w:val="26"/>
          <w:rtl/>
          <w:lang w:bidi="ar-DZ"/>
        </w:rPr>
        <w:t xml:space="preserve"> </w:t>
      </w:r>
      <w:r w:rsidR="001334F8" w:rsidRPr="000C3EAB">
        <w:rPr>
          <w:rFonts w:hint="cs"/>
          <w:b/>
          <w:sz w:val="26"/>
          <w:szCs w:val="26"/>
          <w:rtl/>
          <w:lang w:bidi="ar-DZ"/>
        </w:rPr>
        <w:t>وعلاوة على ذلك،</w:t>
      </w:r>
      <w:r w:rsidRPr="000C3EAB">
        <w:rPr>
          <w:b/>
          <w:sz w:val="26"/>
          <w:szCs w:val="26"/>
          <w:rtl/>
          <w:lang w:bidi="ar-DZ"/>
        </w:rPr>
        <w:t xml:space="preserve"> تشمل هذه المرحلة أنشطة توع</w:t>
      </w:r>
      <w:r w:rsidR="001334F8" w:rsidRPr="000C3EAB">
        <w:rPr>
          <w:rFonts w:hint="cs"/>
          <w:b/>
          <w:sz w:val="26"/>
          <w:szCs w:val="26"/>
          <w:rtl/>
          <w:lang w:bidi="ar-DZ"/>
        </w:rPr>
        <w:t>و</w:t>
      </w:r>
      <w:r w:rsidRPr="000C3EAB">
        <w:rPr>
          <w:b/>
          <w:sz w:val="26"/>
          <w:szCs w:val="26"/>
          <w:rtl/>
          <w:lang w:bidi="ar-DZ"/>
        </w:rPr>
        <w:t>ية واستشار</w:t>
      </w:r>
      <w:r w:rsidR="001334F8" w:rsidRPr="000C3EAB">
        <w:rPr>
          <w:rFonts w:hint="cs"/>
          <w:b/>
          <w:sz w:val="26"/>
          <w:szCs w:val="26"/>
          <w:rtl/>
          <w:lang w:bidi="ar-DZ"/>
        </w:rPr>
        <w:t>ية</w:t>
      </w:r>
      <w:r w:rsidRPr="000C3EAB">
        <w:rPr>
          <w:b/>
          <w:sz w:val="26"/>
          <w:szCs w:val="26"/>
          <w:rtl/>
          <w:lang w:bidi="ar-DZ"/>
        </w:rPr>
        <w:t xml:space="preserve"> </w:t>
      </w:r>
      <w:r w:rsidR="005C1D5D" w:rsidRPr="000C3EAB">
        <w:rPr>
          <w:rFonts w:hint="cs"/>
          <w:b/>
          <w:sz w:val="26"/>
          <w:szCs w:val="26"/>
          <w:rtl/>
          <w:lang w:bidi="ar-DZ"/>
        </w:rPr>
        <w:t>لاطلاع</w:t>
      </w:r>
      <w:r w:rsidRPr="000C3EAB">
        <w:rPr>
          <w:b/>
          <w:sz w:val="26"/>
          <w:szCs w:val="26"/>
          <w:rtl/>
          <w:lang w:bidi="ar-DZ"/>
        </w:rPr>
        <w:t xml:space="preserve"> الصناعات على أهداف خفض الانبعاثات </w:t>
      </w:r>
      <w:r w:rsidR="001334F8" w:rsidRPr="000C3EAB">
        <w:rPr>
          <w:rFonts w:hint="cs"/>
          <w:b/>
          <w:sz w:val="26"/>
          <w:szCs w:val="26"/>
          <w:rtl/>
          <w:lang w:bidi="ar-DZ"/>
        </w:rPr>
        <w:t xml:space="preserve">في إطار </w:t>
      </w:r>
      <w:r w:rsidR="001334F8" w:rsidRPr="000C3EAB">
        <w:rPr>
          <w:b/>
          <w:sz w:val="26"/>
          <w:szCs w:val="26"/>
          <w:rtl/>
          <w:lang w:bidi="ar-DZ"/>
        </w:rPr>
        <w:t>خطة التنفيذ بموجب تعديل كيغالي</w:t>
      </w:r>
      <w:r w:rsidR="00805282" w:rsidRPr="000C3EAB">
        <w:rPr>
          <w:b/>
          <w:sz w:val="26"/>
          <w:szCs w:val="26"/>
          <w:rtl/>
          <w:lang w:bidi="ar-DZ"/>
        </w:rPr>
        <w:t>.</w:t>
      </w:r>
    </w:p>
    <w:p w14:paraId="14D8C508" w14:textId="75A8F342" w:rsidR="005C1D5D" w:rsidRPr="000C3EAB" w:rsidRDefault="002A6005" w:rsidP="001334F8">
      <w:pPr>
        <w:pStyle w:val="ListParagraph"/>
        <w:numPr>
          <w:ilvl w:val="0"/>
          <w:numId w:val="28"/>
        </w:numPr>
        <w:bidi/>
        <w:spacing w:before="240" w:after="240"/>
        <w:ind w:left="0" w:firstLine="0"/>
        <w:contextualSpacing w:val="0"/>
        <w:outlineLvl w:val="0"/>
        <w:rPr>
          <w:b/>
          <w:sz w:val="26"/>
          <w:szCs w:val="26"/>
        </w:rPr>
      </w:pPr>
      <w:r w:rsidRPr="000C3EAB">
        <w:rPr>
          <w:rFonts w:hint="cs"/>
          <w:b/>
          <w:sz w:val="26"/>
          <w:szCs w:val="26"/>
          <w:rtl/>
        </w:rPr>
        <w:t>و</w:t>
      </w:r>
      <w:r w:rsidR="005C1D5D" w:rsidRPr="000C3EAB">
        <w:rPr>
          <w:b/>
          <w:sz w:val="26"/>
          <w:szCs w:val="26"/>
          <w:rtl/>
        </w:rPr>
        <w:t xml:space="preserve">طلب المشروع تمويلا </w:t>
      </w:r>
      <w:r w:rsidR="005C1D5D" w:rsidRPr="000C3EAB">
        <w:rPr>
          <w:b/>
          <w:sz w:val="26"/>
          <w:szCs w:val="26"/>
          <w:rtl/>
          <w:lang w:bidi="ar-DZ"/>
        </w:rPr>
        <w:t>منفصلا</w:t>
      </w:r>
      <w:r w:rsidR="005C1D5D" w:rsidRPr="000C3EAB">
        <w:rPr>
          <w:b/>
          <w:sz w:val="26"/>
          <w:szCs w:val="26"/>
          <w:rtl/>
        </w:rPr>
        <w:t xml:space="preserve"> </w:t>
      </w:r>
      <w:r w:rsidR="005C1D5D" w:rsidRPr="000C3EAB">
        <w:rPr>
          <w:rFonts w:hint="cs"/>
          <w:b/>
          <w:sz w:val="26"/>
          <w:szCs w:val="26"/>
          <w:rtl/>
        </w:rPr>
        <w:t>لإزالة ا</w:t>
      </w:r>
      <w:r w:rsidR="00764EC1" w:rsidRPr="000C3EAB">
        <w:rPr>
          <w:rFonts w:hint="cs"/>
          <w:b/>
          <w:sz w:val="26"/>
          <w:szCs w:val="26"/>
          <w:rtl/>
        </w:rPr>
        <w:t>لمواد الهيدروفلوروكربونية</w:t>
      </w:r>
      <w:r w:rsidR="005C1D5D" w:rsidRPr="000C3EAB">
        <w:rPr>
          <w:b/>
          <w:sz w:val="26"/>
          <w:szCs w:val="26"/>
          <w:rtl/>
        </w:rPr>
        <w:t xml:space="preserve"> في قطاع التركيب والتجميع المحلي ب</w:t>
      </w:r>
      <w:r w:rsidRPr="000C3EAB">
        <w:rPr>
          <w:rFonts w:hint="cs"/>
          <w:b/>
          <w:sz w:val="26"/>
          <w:szCs w:val="26"/>
          <w:rtl/>
        </w:rPr>
        <w:t>فعالية من حيث ال</w:t>
      </w:r>
      <w:r w:rsidR="005C1D5D" w:rsidRPr="000C3EAB">
        <w:rPr>
          <w:b/>
          <w:sz w:val="26"/>
          <w:szCs w:val="26"/>
          <w:rtl/>
        </w:rPr>
        <w:t xml:space="preserve">تكلفة </w:t>
      </w:r>
      <w:r w:rsidRPr="000C3EAB">
        <w:rPr>
          <w:rFonts w:hint="cs"/>
          <w:b/>
          <w:sz w:val="26"/>
          <w:szCs w:val="26"/>
          <w:rtl/>
        </w:rPr>
        <w:t>قدرها</w:t>
      </w:r>
      <w:r w:rsidR="005C1D5D" w:rsidRPr="000C3EAB">
        <w:rPr>
          <w:b/>
          <w:sz w:val="26"/>
          <w:szCs w:val="26"/>
          <w:rtl/>
        </w:rPr>
        <w:t xml:space="preserve"> 7</w:t>
      </w:r>
      <w:r w:rsidR="00805282" w:rsidRPr="000C3EAB">
        <w:rPr>
          <w:b/>
          <w:sz w:val="26"/>
          <w:szCs w:val="26"/>
          <w:rtl/>
        </w:rPr>
        <w:t>.</w:t>
      </w:r>
      <w:r w:rsidR="005C1D5D" w:rsidRPr="000C3EAB">
        <w:rPr>
          <w:b/>
          <w:sz w:val="26"/>
          <w:szCs w:val="26"/>
          <w:rtl/>
        </w:rPr>
        <w:t>6 دولار أمريكي/</w:t>
      </w:r>
      <w:r w:rsidR="00087CA6" w:rsidRPr="000C3EAB">
        <w:rPr>
          <w:b/>
          <w:sz w:val="26"/>
          <w:szCs w:val="26"/>
          <w:rtl/>
        </w:rPr>
        <w:t>كغم</w:t>
      </w:r>
      <w:r w:rsidR="00805282" w:rsidRPr="000C3EAB">
        <w:rPr>
          <w:b/>
          <w:sz w:val="26"/>
          <w:szCs w:val="26"/>
          <w:rtl/>
        </w:rPr>
        <w:t>.</w:t>
      </w:r>
      <w:r w:rsidR="005C1D5D" w:rsidRPr="000C3EAB">
        <w:rPr>
          <w:b/>
          <w:sz w:val="26"/>
          <w:szCs w:val="26"/>
          <w:rtl/>
        </w:rPr>
        <w:t xml:space="preserve"> وفي مناقشات لاحقة مع </w:t>
      </w:r>
      <w:r w:rsidR="004C181F" w:rsidRPr="000C3EAB">
        <w:rPr>
          <w:b/>
          <w:sz w:val="26"/>
          <w:szCs w:val="26"/>
          <w:rtl/>
        </w:rPr>
        <w:t>اليونيب</w:t>
      </w:r>
      <w:r w:rsidR="005C1D5D" w:rsidRPr="000C3EAB">
        <w:rPr>
          <w:b/>
          <w:sz w:val="26"/>
          <w:szCs w:val="26"/>
          <w:rtl/>
        </w:rPr>
        <w:t xml:space="preserve">، انصب التركيز على رصد </w:t>
      </w:r>
      <w:r w:rsidRPr="000C3EAB">
        <w:rPr>
          <w:rFonts w:hint="cs"/>
          <w:b/>
          <w:sz w:val="26"/>
          <w:szCs w:val="26"/>
          <w:rtl/>
        </w:rPr>
        <w:t>ال</w:t>
      </w:r>
      <w:r w:rsidR="00AD335B" w:rsidRPr="000C3EAB">
        <w:rPr>
          <w:rFonts w:hint="cs"/>
          <w:b/>
          <w:sz w:val="26"/>
          <w:szCs w:val="26"/>
          <w:rtl/>
        </w:rPr>
        <w:t xml:space="preserve">إزالة </w:t>
      </w:r>
      <w:r w:rsidR="005C1D5D" w:rsidRPr="000C3EAB">
        <w:rPr>
          <w:b/>
          <w:sz w:val="26"/>
          <w:szCs w:val="26"/>
          <w:rtl/>
        </w:rPr>
        <w:t>و</w:t>
      </w:r>
      <w:r w:rsidRPr="000C3EAB">
        <w:rPr>
          <w:rFonts w:hint="cs"/>
          <w:b/>
          <w:sz w:val="26"/>
          <w:szCs w:val="26"/>
          <w:rtl/>
        </w:rPr>
        <w:t>تنفيذ</w:t>
      </w:r>
      <w:r w:rsidR="005C1D5D" w:rsidRPr="000C3EAB">
        <w:rPr>
          <w:b/>
          <w:sz w:val="26"/>
          <w:szCs w:val="26"/>
          <w:rtl/>
        </w:rPr>
        <w:t xml:space="preserve"> التدابير التنظيمية لضمان استدامة التخفيضات</w:t>
      </w:r>
      <w:r w:rsidR="00805282" w:rsidRPr="000C3EAB">
        <w:rPr>
          <w:b/>
          <w:sz w:val="26"/>
          <w:szCs w:val="26"/>
          <w:rtl/>
        </w:rPr>
        <w:t>.</w:t>
      </w:r>
      <w:r w:rsidR="005C1D5D" w:rsidRPr="000C3EAB">
        <w:rPr>
          <w:b/>
          <w:sz w:val="26"/>
          <w:szCs w:val="26"/>
          <w:rtl/>
        </w:rPr>
        <w:t xml:space="preserve"> وات</w:t>
      </w:r>
      <w:r w:rsidRPr="000C3EAB">
        <w:rPr>
          <w:rFonts w:hint="cs"/>
          <w:b/>
          <w:sz w:val="26"/>
          <w:szCs w:val="26"/>
          <w:rtl/>
        </w:rPr>
        <w:t>ُ</w:t>
      </w:r>
      <w:r w:rsidR="005C1D5D" w:rsidRPr="000C3EAB">
        <w:rPr>
          <w:b/>
          <w:sz w:val="26"/>
          <w:szCs w:val="26"/>
          <w:rtl/>
        </w:rPr>
        <w:t xml:space="preserve">فق على أن تقوم حكومة </w:t>
      </w:r>
      <w:r w:rsidR="00AC46FE" w:rsidRPr="000C3EAB">
        <w:rPr>
          <w:b/>
          <w:sz w:val="26"/>
          <w:szCs w:val="26"/>
          <w:rtl/>
        </w:rPr>
        <w:t>عمان</w:t>
      </w:r>
      <w:r w:rsidR="005C1D5D" w:rsidRPr="000C3EAB">
        <w:rPr>
          <w:b/>
          <w:sz w:val="26"/>
          <w:szCs w:val="26"/>
          <w:rtl/>
        </w:rPr>
        <w:t xml:space="preserve"> برصد استهلاك </w:t>
      </w:r>
      <w:r w:rsidR="00AD335B" w:rsidRPr="000C3EAB">
        <w:rPr>
          <w:rFonts w:hint="cs"/>
          <w:b/>
          <w:sz w:val="26"/>
          <w:szCs w:val="26"/>
          <w:rtl/>
        </w:rPr>
        <w:t>ا</w:t>
      </w:r>
      <w:r w:rsidR="00764EC1" w:rsidRPr="000C3EAB">
        <w:rPr>
          <w:rFonts w:hint="cs"/>
          <w:b/>
          <w:sz w:val="26"/>
          <w:szCs w:val="26"/>
          <w:rtl/>
        </w:rPr>
        <w:t>لمواد الهيدروفلوروكربونية</w:t>
      </w:r>
      <w:r w:rsidR="005C1D5D" w:rsidRPr="000C3EAB">
        <w:rPr>
          <w:b/>
          <w:sz w:val="26"/>
          <w:szCs w:val="26"/>
          <w:rtl/>
        </w:rPr>
        <w:t xml:space="preserve"> في هذا القطاع الفرعي عن كثب، وأن تقدم بيانات </w:t>
      </w:r>
      <w:r w:rsidRPr="000C3EAB">
        <w:rPr>
          <w:rFonts w:hint="cs"/>
          <w:b/>
          <w:sz w:val="26"/>
          <w:szCs w:val="26"/>
          <w:rtl/>
        </w:rPr>
        <w:t>ال</w:t>
      </w:r>
      <w:r w:rsidR="005C1D5D" w:rsidRPr="000C3EAB">
        <w:rPr>
          <w:b/>
          <w:sz w:val="26"/>
          <w:szCs w:val="26"/>
          <w:rtl/>
        </w:rPr>
        <w:t xml:space="preserve">قطاع </w:t>
      </w:r>
      <w:r w:rsidRPr="000C3EAB">
        <w:rPr>
          <w:rFonts w:hint="cs"/>
          <w:b/>
          <w:sz w:val="26"/>
          <w:szCs w:val="26"/>
          <w:rtl/>
        </w:rPr>
        <w:t>الفرعي ل</w:t>
      </w:r>
      <w:r w:rsidR="005C1D5D" w:rsidRPr="000C3EAB">
        <w:rPr>
          <w:b/>
          <w:sz w:val="26"/>
          <w:szCs w:val="26"/>
          <w:rtl/>
        </w:rPr>
        <w:t>لتجميع بشكل منفصل عن قطاع ال</w:t>
      </w:r>
      <w:r w:rsidR="00600EC6" w:rsidRPr="000C3EAB">
        <w:rPr>
          <w:b/>
          <w:sz w:val="26"/>
          <w:szCs w:val="26"/>
          <w:rtl/>
        </w:rPr>
        <w:t>خدمة</w:t>
      </w:r>
      <w:r w:rsidR="005C1D5D" w:rsidRPr="000C3EAB">
        <w:rPr>
          <w:b/>
          <w:sz w:val="26"/>
          <w:szCs w:val="26"/>
          <w:rtl/>
        </w:rPr>
        <w:t xml:space="preserve"> في تقارير برنامجها القطري، بدءا من عام 2026</w:t>
      </w:r>
      <w:r w:rsidR="00805282" w:rsidRPr="000C3EAB">
        <w:rPr>
          <w:b/>
          <w:sz w:val="26"/>
          <w:szCs w:val="26"/>
          <w:rtl/>
        </w:rPr>
        <w:t>.</w:t>
      </w:r>
      <w:r w:rsidR="005C1D5D" w:rsidRPr="000C3EAB">
        <w:rPr>
          <w:b/>
          <w:sz w:val="26"/>
          <w:szCs w:val="26"/>
          <w:rtl/>
        </w:rPr>
        <w:t xml:space="preserve"> كما ات</w:t>
      </w:r>
      <w:r w:rsidRPr="000C3EAB">
        <w:rPr>
          <w:rFonts w:hint="cs"/>
          <w:b/>
          <w:sz w:val="26"/>
          <w:szCs w:val="26"/>
          <w:rtl/>
        </w:rPr>
        <w:t>ُ</w:t>
      </w:r>
      <w:r w:rsidR="005C1D5D" w:rsidRPr="000C3EAB">
        <w:rPr>
          <w:b/>
          <w:sz w:val="26"/>
          <w:szCs w:val="26"/>
          <w:rtl/>
        </w:rPr>
        <w:t xml:space="preserve">فق على أن </w:t>
      </w:r>
      <w:r w:rsidR="00AD335B" w:rsidRPr="000C3EAB">
        <w:rPr>
          <w:rFonts w:hint="cs"/>
          <w:b/>
          <w:sz w:val="26"/>
          <w:szCs w:val="26"/>
          <w:rtl/>
        </w:rPr>
        <w:t xml:space="preserve">إزالة </w:t>
      </w:r>
      <w:r w:rsidR="005C1D5D" w:rsidRPr="000C3EAB">
        <w:rPr>
          <w:bCs/>
          <w:sz w:val="26"/>
          <w:szCs w:val="26"/>
        </w:rPr>
        <w:t>R-134a</w:t>
      </w:r>
      <w:r w:rsidR="005C1D5D" w:rsidRPr="000C3EAB">
        <w:rPr>
          <w:bCs/>
          <w:sz w:val="26"/>
          <w:szCs w:val="26"/>
          <w:rtl/>
        </w:rPr>
        <w:t xml:space="preserve"> و</w:t>
      </w:r>
      <w:r w:rsidR="005C1D5D" w:rsidRPr="000C3EAB">
        <w:rPr>
          <w:bCs/>
          <w:sz w:val="26"/>
          <w:szCs w:val="26"/>
        </w:rPr>
        <w:t>R-410A</w:t>
      </w:r>
      <w:r w:rsidR="005C1D5D" w:rsidRPr="000C3EAB">
        <w:rPr>
          <w:bCs/>
          <w:sz w:val="26"/>
          <w:szCs w:val="26"/>
          <w:rtl/>
        </w:rPr>
        <w:t xml:space="preserve"> </w:t>
      </w:r>
      <w:r w:rsidR="005C1D5D" w:rsidRPr="000C3EAB">
        <w:rPr>
          <w:b/>
          <w:sz w:val="26"/>
          <w:szCs w:val="26"/>
          <w:rtl/>
        </w:rPr>
        <w:t xml:space="preserve">في </w:t>
      </w:r>
      <w:r w:rsidRPr="000C3EAB">
        <w:rPr>
          <w:rFonts w:hint="cs"/>
          <w:b/>
          <w:sz w:val="26"/>
          <w:szCs w:val="26"/>
          <w:rtl/>
        </w:rPr>
        <w:t>ال</w:t>
      </w:r>
      <w:r w:rsidR="005C1D5D" w:rsidRPr="000C3EAB">
        <w:rPr>
          <w:b/>
          <w:sz w:val="26"/>
          <w:szCs w:val="26"/>
          <w:rtl/>
        </w:rPr>
        <w:t>قطاع</w:t>
      </w:r>
      <w:r w:rsidRPr="000C3EAB">
        <w:rPr>
          <w:rFonts w:hint="cs"/>
          <w:b/>
          <w:sz w:val="26"/>
          <w:szCs w:val="26"/>
          <w:rtl/>
        </w:rPr>
        <w:t xml:space="preserve"> الفرعي ل</w:t>
      </w:r>
      <w:r w:rsidR="005C1D5D" w:rsidRPr="000C3EAB">
        <w:rPr>
          <w:b/>
          <w:sz w:val="26"/>
          <w:szCs w:val="26"/>
          <w:rtl/>
        </w:rPr>
        <w:t xml:space="preserve">تجميع </w:t>
      </w:r>
      <w:r w:rsidR="003F3127" w:rsidRPr="000C3EAB">
        <w:rPr>
          <w:b/>
          <w:sz w:val="26"/>
          <w:szCs w:val="26"/>
          <w:rtl/>
        </w:rPr>
        <w:t>أجهزة تكييف الهواء</w:t>
      </w:r>
      <w:r w:rsidR="005C1D5D" w:rsidRPr="000C3EAB">
        <w:rPr>
          <w:b/>
          <w:sz w:val="26"/>
          <w:szCs w:val="26"/>
          <w:rtl/>
        </w:rPr>
        <w:t xml:space="preserve"> التجارية س</w:t>
      </w:r>
      <w:r w:rsidR="004412DC" w:rsidRPr="000C3EAB">
        <w:rPr>
          <w:rFonts w:hint="cs"/>
          <w:b/>
          <w:sz w:val="26"/>
          <w:szCs w:val="26"/>
          <w:rtl/>
        </w:rPr>
        <w:t>تُ</w:t>
      </w:r>
      <w:r w:rsidR="005C1D5D" w:rsidRPr="000C3EAB">
        <w:rPr>
          <w:b/>
          <w:sz w:val="26"/>
          <w:szCs w:val="26"/>
          <w:rtl/>
        </w:rPr>
        <w:t xml:space="preserve">عتبر بمثابة </w:t>
      </w:r>
      <w:r w:rsidR="00AD335B" w:rsidRPr="000C3EAB">
        <w:rPr>
          <w:rFonts w:hint="cs"/>
          <w:b/>
          <w:sz w:val="26"/>
          <w:szCs w:val="26"/>
          <w:rtl/>
        </w:rPr>
        <w:t xml:space="preserve">إزالة </w:t>
      </w:r>
      <w:r w:rsidR="005C1D5D" w:rsidRPr="000C3EAB">
        <w:rPr>
          <w:b/>
          <w:sz w:val="26"/>
          <w:szCs w:val="26"/>
          <w:rtl/>
        </w:rPr>
        <w:t>كامل</w:t>
      </w:r>
      <w:r w:rsidR="004412DC" w:rsidRPr="000C3EAB">
        <w:rPr>
          <w:rFonts w:hint="cs"/>
          <w:b/>
          <w:sz w:val="26"/>
          <w:szCs w:val="26"/>
          <w:rtl/>
        </w:rPr>
        <w:t>ة ل</w:t>
      </w:r>
      <w:r w:rsidR="00764EC1" w:rsidRPr="000C3EAB">
        <w:rPr>
          <w:rFonts w:hint="cs"/>
          <w:b/>
          <w:sz w:val="26"/>
          <w:szCs w:val="26"/>
          <w:rtl/>
        </w:rPr>
        <w:t>لمواد الهيدروفلوروكربونية</w:t>
      </w:r>
      <w:r w:rsidR="005C1D5D" w:rsidRPr="000C3EAB">
        <w:rPr>
          <w:b/>
          <w:sz w:val="26"/>
          <w:szCs w:val="26"/>
          <w:rtl/>
        </w:rPr>
        <w:t xml:space="preserve"> في هذا القطاع</w:t>
      </w:r>
      <w:r w:rsidR="004412DC" w:rsidRPr="000C3EAB">
        <w:rPr>
          <w:rFonts w:hint="cs"/>
          <w:b/>
          <w:sz w:val="26"/>
          <w:szCs w:val="26"/>
          <w:rtl/>
        </w:rPr>
        <w:t xml:space="preserve"> الفرعي</w:t>
      </w:r>
      <w:r w:rsidR="00805282" w:rsidRPr="000C3EAB">
        <w:rPr>
          <w:b/>
          <w:sz w:val="26"/>
          <w:szCs w:val="26"/>
          <w:rtl/>
        </w:rPr>
        <w:t>.</w:t>
      </w:r>
      <w:r w:rsidR="005C1D5D" w:rsidRPr="000C3EAB">
        <w:rPr>
          <w:b/>
          <w:sz w:val="26"/>
          <w:szCs w:val="26"/>
          <w:rtl/>
        </w:rPr>
        <w:t xml:space="preserve"> وعند الانتهاء من أنشطة القطاع الفرعي </w:t>
      </w:r>
      <w:r w:rsidR="004412DC" w:rsidRPr="000C3EAB">
        <w:rPr>
          <w:b/>
          <w:sz w:val="26"/>
          <w:szCs w:val="26"/>
          <w:rtl/>
        </w:rPr>
        <w:t>المقررة</w:t>
      </w:r>
      <w:r w:rsidR="005C1D5D" w:rsidRPr="000C3EAB">
        <w:rPr>
          <w:b/>
          <w:sz w:val="26"/>
          <w:szCs w:val="26"/>
          <w:rtl/>
        </w:rPr>
        <w:t xml:space="preserve">، ستضع الحكومة تدابير تنظيمية لحظر استخدام </w:t>
      </w:r>
      <w:r w:rsidR="00B4744C" w:rsidRPr="000C3EAB">
        <w:rPr>
          <w:bCs/>
          <w:sz w:val="26"/>
          <w:szCs w:val="26"/>
        </w:rPr>
        <w:t>HFC</w:t>
      </w:r>
      <w:r w:rsidR="005C1D5D" w:rsidRPr="000C3EAB">
        <w:rPr>
          <w:bCs/>
          <w:sz w:val="26"/>
          <w:szCs w:val="26"/>
        </w:rPr>
        <w:t>-134a</w:t>
      </w:r>
      <w:r w:rsidR="005C1D5D" w:rsidRPr="000C3EAB">
        <w:rPr>
          <w:bCs/>
          <w:sz w:val="26"/>
          <w:szCs w:val="26"/>
          <w:rtl/>
        </w:rPr>
        <w:t xml:space="preserve"> و</w:t>
      </w:r>
      <w:r w:rsidR="005C1D5D" w:rsidRPr="000C3EAB">
        <w:rPr>
          <w:bCs/>
          <w:sz w:val="26"/>
          <w:szCs w:val="26"/>
        </w:rPr>
        <w:t>R-410A</w:t>
      </w:r>
      <w:r w:rsidR="005C1D5D" w:rsidRPr="000C3EAB">
        <w:rPr>
          <w:b/>
          <w:sz w:val="26"/>
          <w:szCs w:val="26"/>
          <w:rtl/>
        </w:rPr>
        <w:t xml:space="preserve"> في شحن </w:t>
      </w:r>
      <w:r w:rsidR="003F3127" w:rsidRPr="000C3EAB">
        <w:rPr>
          <w:b/>
          <w:sz w:val="26"/>
          <w:szCs w:val="26"/>
          <w:rtl/>
        </w:rPr>
        <w:t>أجهزة تكييف الهواء</w:t>
      </w:r>
      <w:r w:rsidR="005C1D5D" w:rsidRPr="000C3EAB">
        <w:rPr>
          <w:b/>
          <w:sz w:val="26"/>
          <w:szCs w:val="26"/>
          <w:rtl/>
        </w:rPr>
        <w:t xml:space="preserve"> التجارية والصناعية في الموقع بحلول عام 2032 كحد أقصى</w:t>
      </w:r>
      <w:r w:rsidR="00805282" w:rsidRPr="000C3EAB">
        <w:rPr>
          <w:b/>
          <w:sz w:val="26"/>
          <w:szCs w:val="26"/>
          <w:rtl/>
        </w:rPr>
        <w:t>.</w:t>
      </w:r>
    </w:p>
    <w:p w14:paraId="2FD89328" w14:textId="764DFAA6" w:rsidR="00A30864" w:rsidRPr="000C3EAB" w:rsidRDefault="004412DC" w:rsidP="004412DC">
      <w:pPr>
        <w:pStyle w:val="ListParagraph"/>
        <w:numPr>
          <w:ilvl w:val="0"/>
          <w:numId w:val="28"/>
        </w:numPr>
        <w:bidi/>
        <w:spacing w:before="240" w:after="240"/>
        <w:ind w:left="0" w:firstLine="0"/>
        <w:contextualSpacing w:val="0"/>
        <w:outlineLvl w:val="0"/>
        <w:rPr>
          <w:b/>
          <w:sz w:val="26"/>
          <w:szCs w:val="26"/>
        </w:rPr>
      </w:pPr>
      <w:r w:rsidRPr="000C3EAB">
        <w:rPr>
          <w:rFonts w:hint="cs"/>
          <w:b/>
          <w:sz w:val="26"/>
          <w:szCs w:val="26"/>
          <w:rtl/>
        </w:rPr>
        <w:t>واستعرضت</w:t>
      </w:r>
      <w:r w:rsidR="00A30864" w:rsidRPr="000C3EAB">
        <w:rPr>
          <w:b/>
          <w:sz w:val="26"/>
          <w:szCs w:val="26"/>
          <w:rtl/>
        </w:rPr>
        <w:t xml:space="preserve"> ال</w:t>
      </w:r>
      <w:r w:rsidR="00764EC1" w:rsidRPr="000C3EAB">
        <w:rPr>
          <w:b/>
          <w:sz w:val="26"/>
          <w:szCs w:val="26"/>
          <w:rtl/>
        </w:rPr>
        <w:t>أمانة</w:t>
      </w:r>
      <w:r w:rsidR="00A30864" w:rsidRPr="000C3EAB">
        <w:rPr>
          <w:b/>
          <w:sz w:val="26"/>
          <w:szCs w:val="26"/>
          <w:rtl/>
        </w:rPr>
        <w:t xml:space="preserve"> الأنشطة والتكاليف وفقا لل</w:t>
      </w:r>
      <w:r w:rsidR="00805282" w:rsidRPr="000C3EAB">
        <w:rPr>
          <w:b/>
          <w:sz w:val="26"/>
          <w:szCs w:val="26"/>
          <w:rtl/>
        </w:rPr>
        <w:t>مقرر</w:t>
      </w:r>
      <w:r w:rsidR="00A30864" w:rsidRPr="000C3EAB">
        <w:rPr>
          <w:b/>
          <w:sz w:val="26"/>
          <w:szCs w:val="26"/>
          <w:rtl/>
        </w:rPr>
        <w:t xml:space="preserve"> 92/37(ب)(3)</w:t>
      </w:r>
      <w:r w:rsidR="00805282" w:rsidRPr="000C3EAB">
        <w:rPr>
          <w:b/>
          <w:sz w:val="26"/>
          <w:szCs w:val="26"/>
          <w:rtl/>
        </w:rPr>
        <w:t>.</w:t>
      </w:r>
      <w:r w:rsidR="00A30864" w:rsidRPr="000C3EAB">
        <w:rPr>
          <w:b/>
          <w:sz w:val="26"/>
          <w:szCs w:val="26"/>
          <w:rtl/>
        </w:rPr>
        <w:t xml:space="preserve"> وخلال </w:t>
      </w:r>
      <w:r w:rsidRPr="000C3EAB">
        <w:rPr>
          <w:rFonts w:hint="cs"/>
          <w:b/>
          <w:sz w:val="26"/>
          <w:szCs w:val="26"/>
          <w:rtl/>
        </w:rPr>
        <w:t>استعراض</w:t>
      </w:r>
      <w:r w:rsidR="00A30864" w:rsidRPr="000C3EAB">
        <w:rPr>
          <w:b/>
          <w:sz w:val="26"/>
          <w:szCs w:val="26"/>
          <w:rtl/>
        </w:rPr>
        <w:t xml:space="preserve"> المشروع، ن</w:t>
      </w:r>
      <w:r w:rsidRPr="000C3EAB">
        <w:rPr>
          <w:rFonts w:hint="cs"/>
          <w:b/>
          <w:sz w:val="26"/>
          <w:szCs w:val="26"/>
          <w:rtl/>
        </w:rPr>
        <w:t>ُ</w:t>
      </w:r>
      <w:r w:rsidR="00A30864" w:rsidRPr="000C3EAB">
        <w:rPr>
          <w:b/>
          <w:sz w:val="26"/>
          <w:szCs w:val="26"/>
          <w:rtl/>
        </w:rPr>
        <w:t>شرت بيانات المادة 7 لعام 2025</w:t>
      </w:r>
      <w:r w:rsidR="00805282" w:rsidRPr="000C3EAB">
        <w:rPr>
          <w:b/>
          <w:sz w:val="26"/>
          <w:szCs w:val="26"/>
          <w:rtl/>
        </w:rPr>
        <w:t>.</w:t>
      </w:r>
      <w:r w:rsidR="00A30864" w:rsidRPr="000C3EAB">
        <w:rPr>
          <w:b/>
          <w:sz w:val="26"/>
          <w:szCs w:val="26"/>
          <w:rtl/>
        </w:rPr>
        <w:t xml:space="preserve"> وتظهر هذه البيانات اختلافا طفيفا عن بيانات المشروع نتيجة تقريب</w:t>
      </w:r>
      <w:r w:rsidRPr="000C3EAB">
        <w:rPr>
          <w:rFonts w:hint="cs"/>
          <w:b/>
          <w:sz w:val="26"/>
          <w:szCs w:val="26"/>
          <w:rtl/>
        </w:rPr>
        <w:t xml:space="preserve"> الأرقام</w:t>
      </w:r>
      <w:r w:rsidR="00805282" w:rsidRPr="000C3EAB">
        <w:rPr>
          <w:b/>
          <w:sz w:val="26"/>
          <w:szCs w:val="26"/>
          <w:rtl/>
        </w:rPr>
        <w:t>.</w:t>
      </w:r>
      <w:r w:rsidR="00756224" w:rsidRPr="000C3EAB">
        <w:rPr>
          <w:b/>
          <w:sz w:val="26"/>
          <w:szCs w:val="26"/>
          <w:rtl/>
        </w:rPr>
        <w:t xml:space="preserve"> وب</w:t>
      </w:r>
      <w:r w:rsidR="00A30864" w:rsidRPr="000C3EAB">
        <w:rPr>
          <w:b/>
          <w:sz w:val="26"/>
          <w:szCs w:val="26"/>
          <w:rtl/>
        </w:rPr>
        <w:t>الإضافة إلى ذلك، أ</w:t>
      </w:r>
      <w:r w:rsidRPr="000C3EAB">
        <w:rPr>
          <w:rFonts w:hint="cs"/>
          <w:b/>
          <w:sz w:val="26"/>
          <w:szCs w:val="26"/>
          <w:rtl/>
        </w:rPr>
        <w:t>ُ</w:t>
      </w:r>
      <w:r w:rsidR="00A30864" w:rsidRPr="000C3EAB">
        <w:rPr>
          <w:b/>
          <w:sz w:val="26"/>
          <w:szCs w:val="26"/>
          <w:rtl/>
        </w:rPr>
        <w:t xml:space="preserve">عيد حساب قيمة </w:t>
      </w:r>
      <w:r w:rsidR="00E8635F" w:rsidRPr="000C3EAB">
        <w:rPr>
          <w:rFonts w:hint="cs"/>
          <w:b/>
          <w:sz w:val="26"/>
          <w:szCs w:val="26"/>
          <w:rtl/>
        </w:rPr>
        <w:t>القدرة على إحداث الاحترار</w:t>
      </w:r>
      <w:r w:rsidR="00A30864" w:rsidRPr="000C3EAB">
        <w:rPr>
          <w:b/>
          <w:sz w:val="26"/>
          <w:szCs w:val="26"/>
          <w:rtl/>
        </w:rPr>
        <w:t xml:space="preserve"> </w:t>
      </w:r>
      <w:r w:rsidR="00E8635F" w:rsidRPr="000C3EAB">
        <w:rPr>
          <w:rFonts w:hint="cs"/>
          <w:b/>
          <w:sz w:val="26"/>
          <w:szCs w:val="26"/>
          <w:rtl/>
        </w:rPr>
        <w:t>العالمي</w:t>
      </w:r>
      <w:r w:rsidR="00A30864" w:rsidRPr="000C3EAB">
        <w:rPr>
          <w:b/>
          <w:sz w:val="26"/>
          <w:szCs w:val="26"/>
          <w:rtl/>
        </w:rPr>
        <w:t xml:space="preserve"> في قطاع ال</w:t>
      </w:r>
      <w:r w:rsidR="00600EC6" w:rsidRPr="000C3EAB">
        <w:rPr>
          <w:b/>
          <w:sz w:val="26"/>
          <w:szCs w:val="26"/>
          <w:rtl/>
        </w:rPr>
        <w:t>خدمة</w:t>
      </w:r>
      <w:r w:rsidR="00A30864" w:rsidRPr="000C3EAB">
        <w:rPr>
          <w:b/>
          <w:sz w:val="26"/>
          <w:szCs w:val="26"/>
          <w:rtl/>
        </w:rPr>
        <w:t xml:space="preserve"> لتصبح 1</w:t>
      </w:r>
      <w:r w:rsidR="00E8635F" w:rsidRPr="000C3EAB">
        <w:rPr>
          <w:rFonts w:hint="cs"/>
          <w:b/>
          <w:sz w:val="26"/>
          <w:szCs w:val="26"/>
          <w:rtl/>
        </w:rPr>
        <w:t>,</w:t>
      </w:r>
      <w:r w:rsidR="00A30864" w:rsidRPr="000C3EAB">
        <w:rPr>
          <w:b/>
          <w:sz w:val="26"/>
          <w:szCs w:val="26"/>
          <w:rtl/>
        </w:rPr>
        <w:t>882</w:t>
      </w:r>
      <w:r w:rsidR="00805282" w:rsidRPr="000C3EAB">
        <w:rPr>
          <w:b/>
          <w:sz w:val="26"/>
          <w:szCs w:val="26"/>
          <w:rtl/>
        </w:rPr>
        <w:t>.</w:t>
      </w:r>
      <w:r w:rsidR="00A30864" w:rsidRPr="000C3EAB">
        <w:rPr>
          <w:b/>
          <w:sz w:val="26"/>
          <w:szCs w:val="26"/>
          <w:rtl/>
        </w:rPr>
        <w:t xml:space="preserve">21، وذلك باستخدام استهلاك </w:t>
      </w:r>
      <w:r w:rsidR="00A30864" w:rsidRPr="000C3EAB">
        <w:rPr>
          <w:rFonts w:hint="cs"/>
          <w:b/>
          <w:sz w:val="26"/>
          <w:szCs w:val="26"/>
          <w:rtl/>
        </w:rPr>
        <w:t>ا</w:t>
      </w:r>
      <w:r w:rsidR="00764EC1" w:rsidRPr="000C3EAB">
        <w:rPr>
          <w:rFonts w:hint="cs"/>
          <w:b/>
          <w:sz w:val="26"/>
          <w:szCs w:val="26"/>
          <w:rtl/>
        </w:rPr>
        <w:t>لمواد الهيدروفلوروكربونية</w:t>
      </w:r>
      <w:r w:rsidR="00A30864" w:rsidRPr="000C3EAB">
        <w:rPr>
          <w:b/>
          <w:sz w:val="26"/>
          <w:szCs w:val="26"/>
          <w:rtl/>
        </w:rPr>
        <w:t xml:space="preserve"> فقط في قطاع ال</w:t>
      </w:r>
      <w:r w:rsidR="00600EC6" w:rsidRPr="000C3EAB">
        <w:rPr>
          <w:b/>
          <w:sz w:val="26"/>
          <w:szCs w:val="26"/>
          <w:rtl/>
        </w:rPr>
        <w:t>خدمة</w:t>
      </w:r>
      <w:r w:rsidR="00A30864" w:rsidRPr="000C3EAB">
        <w:rPr>
          <w:b/>
          <w:sz w:val="26"/>
          <w:szCs w:val="26"/>
          <w:rtl/>
        </w:rPr>
        <w:t xml:space="preserve">، واستبعاد الاستهلاك من </w:t>
      </w:r>
      <w:r w:rsidR="00E8635F" w:rsidRPr="000C3EAB">
        <w:rPr>
          <w:rFonts w:hint="cs"/>
          <w:b/>
          <w:sz w:val="26"/>
          <w:szCs w:val="26"/>
          <w:rtl/>
        </w:rPr>
        <w:t>ال</w:t>
      </w:r>
      <w:r w:rsidR="00A30864" w:rsidRPr="000C3EAB">
        <w:rPr>
          <w:b/>
          <w:sz w:val="26"/>
          <w:szCs w:val="26"/>
          <w:rtl/>
        </w:rPr>
        <w:t xml:space="preserve">قطاع </w:t>
      </w:r>
      <w:r w:rsidR="00E8635F" w:rsidRPr="000C3EAB">
        <w:rPr>
          <w:rFonts w:hint="cs"/>
          <w:b/>
          <w:sz w:val="26"/>
          <w:szCs w:val="26"/>
          <w:rtl/>
        </w:rPr>
        <w:t>الفرعي ل</w:t>
      </w:r>
      <w:r w:rsidR="00A30864" w:rsidRPr="000C3EAB">
        <w:rPr>
          <w:b/>
          <w:sz w:val="26"/>
          <w:szCs w:val="26"/>
          <w:rtl/>
        </w:rPr>
        <w:t>لتركيب والتجميع المحلي</w:t>
      </w:r>
      <w:r w:rsidR="00805282" w:rsidRPr="000C3EAB">
        <w:rPr>
          <w:b/>
          <w:sz w:val="26"/>
          <w:szCs w:val="26"/>
          <w:rtl/>
        </w:rPr>
        <w:t>.</w:t>
      </w:r>
      <w:r w:rsidR="00A30864" w:rsidRPr="000C3EAB">
        <w:rPr>
          <w:b/>
          <w:sz w:val="26"/>
          <w:szCs w:val="26"/>
          <w:rtl/>
        </w:rPr>
        <w:t xml:space="preserve"> كما أ</w:t>
      </w:r>
      <w:r w:rsidR="00E8635F" w:rsidRPr="000C3EAB">
        <w:rPr>
          <w:rFonts w:hint="cs"/>
          <w:b/>
          <w:sz w:val="26"/>
          <w:szCs w:val="26"/>
          <w:rtl/>
        </w:rPr>
        <w:t>ُ</w:t>
      </w:r>
      <w:r w:rsidR="00A30864" w:rsidRPr="000C3EAB">
        <w:rPr>
          <w:b/>
          <w:sz w:val="26"/>
          <w:szCs w:val="26"/>
          <w:rtl/>
        </w:rPr>
        <w:t xml:space="preserve">عيد حساب كمية </w:t>
      </w:r>
      <w:r w:rsidR="00A30864" w:rsidRPr="000C3EAB">
        <w:rPr>
          <w:rFonts w:hint="cs"/>
          <w:b/>
          <w:sz w:val="26"/>
          <w:szCs w:val="26"/>
          <w:rtl/>
        </w:rPr>
        <w:t>الإزالة</w:t>
      </w:r>
      <w:r w:rsidR="00A30864" w:rsidRPr="000C3EAB">
        <w:rPr>
          <w:b/>
          <w:sz w:val="26"/>
          <w:szCs w:val="26"/>
          <w:rtl/>
        </w:rPr>
        <w:t xml:space="preserve"> لقطاع ال</w:t>
      </w:r>
      <w:r w:rsidR="00600EC6" w:rsidRPr="000C3EAB">
        <w:rPr>
          <w:b/>
          <w:sz w:val="26"/>
          <w:szCs w:val="26"/>
          <w:rtl/>
        </w:rPr>
        <w:t>خدمة</w:t>
      </w:r>
      <w:r w:rsidR="00A30864" w:rsidRPr="000C3EAB">
        <w:rPr>
          <w:b/>
          <w:sz w:val="26"/>
          <w:szCs w:val="26"/>
          <w:rtl/>
        </w:rPr>
        <w:t xml:space="preserve"> لتصبح 236</w:t>
      </w:r>
      <w:r w:rsidR="00805282" w:rsidRPr="000C3EAB">
        <w:rPr>
          <w:b/>
          <w:sz w:val="26"/>
          <w:szCs w:val="26"/>
          <w:rtl/>
        </w:rPr>
        <w:t>.</w:t>
      </w:r>
      <w:r w:rsidR="00A30864" w:rsidRPr="000C3EAB">
        <w:rPr>
          <w:b/>
          <w:sz w:val="26"/>
          <w:szCs w:val="26"/>
          <w:rtl/>
        </w:rPr>
        <w:t xml:space="preserve">49 طنا متريا، مما أدى إلى تكلفة </w:t>
      </w:r>
      <w:r w:rsidR="00830E9C" w:rsidRPr="000C3EAB">
        <w:rPr>
          <w:rFonts w:hint="cs"/>
          <w:b/>
          <w:sz w:val="26"/>
          <w:szCs w:val="26"/>
          <w:rtl/>
        </w:rPr>
        <w:t>منقحة</w:t>
      </w:r>
      <w:r w:rsidR="00A30864" w:rsidRPr="000C3EAB">
        <w:rPr>
          <w:b/>
          <w:sz w:val="26"/>
          <w:szCs w:val="26"/>
          <w:rtl/>
        </w:rPr>
        <w:t xml:space="preserve"> قدرها 1,206,096 دولارا أمريكيا لهذا القطاع، أي انخفاض قدره 14,870 دولارا أمريكيا عن المبلغ الأصلي</w:t>
      </w:r>
      <w:r w:rsidR="00805282" w:rsidRPr="000C3EAB">
        <w:rPr>
          <w:b/>
          <w:sz w:val="26"/>
          <w:szCs w:val="26"/>
          <w:rtl/>
        </w:rPr>
        <w:t>.</w:t>
      </w:r>
      <w:r w:rsidR="00A30864" w:rsidRPr="000C3EAB">
        <w:rPr>
          <w:b/>
          <w:sz w:val="26"/>
          <w:szCs w:val="26"/>
          <w:rtl/>
        </w:rPr>
        <w:t xml:space="preserve"> وفي وقت لاحق، أجريت تعديلات على تكاليف الأنشطة على النحو التالي</w:t>
      </w:r>
      <w:r w:rsidR="00805282" w:rsidRPr="000C3EAB">
        <w:rPr>
          <w:b/>
          <w:sz w:val="26"/>
          <w:szCs w:val="26"/>
          <w:rtl/>
        </w:rPr>
        <w:t>:</w:t>
      </w:r>
      <w:r w:rsidR="00A30864" w:rsidRPr="000C3EAB">
        <w:rPr>
          <w:b/>
          <w:sz w:val="26"/>
          <w:szCs w:val="26"/>
          <w:rtl/>
        </w:rPr>
        <w:t xml:space="preserve"> </w:t>
      </w:r>
      <w:r w:rsidR="00F8357D" w:rsidRPr="000C3EAB">
        <w:rPr>
          <w:rFonts w:hint="cs"/>
          <w:b/>
          <w:sz w:val="26"/>
          <w:szCs w:val="26"/>
          <w:rtl/>
        </w:rPr>
        <w:t>تم تخفيض</w:t>
      </w:r>
      <w:r w:rsidR="00A30864" w:rsidRPr="000C3EAB">
        <w:rPr>
          <w:b/>
          <w:sz w:val="26"/>
          <w:szCs w:val="26"/>
          <w:rtl/>
        </w:rPr>
        <w:t xml:space="preserve"> تكلفة دراسة الجدوى الخاصة </w:t>
      </w:r>
      <w:r w:rsidR="00F8357D" w:rsidRPr="000C3EAB">
        <w:rPr>
          <w:rFonts w:hint="cs"/>
          <w:b/>
          <w:sz w:val="26"/>
          <w:szCs w:val="26"/>
          <w:rtl/>
        </w:rPr>
        <w:t>بتعديل</w:t>
      </w:r>
      <w:r w:rsidR="00A30864" w:rsidRPr="000C3EAB">
        <w:rPr>
          <w:b/>
          <w:sz w:val="26"/>
          <w:szCs w:val="26"/>
          <w:rtl/>
        </w:rPr>
        <w:t xml:space="preserve"> ال</w:t>
      </w:r>
      <w:r w:rsidR="00940F7F" w:rsidRPr="000C3EAB">
        <w:rPr>
          <w:b/>
          <w:sz w:val="26"/>
          <w:szCs w:val="26"/>
          <w:rtl/>
        </w:rPr>
        <w:t>تكنولوجيات البديلة</w:t>
      </w:r>
      <w:r w:rsidR="00A30864" w:rsidRPr="000C3EAB">
        <w:rPr>
          <w:b/>
          <w:sz w:val="26"/>
          <w:szCs w:val="26"/>
          <w:rtl/>
        </w:rPr>
        <w:t xml:space="preserve"> منخفضة </w:t>
      </w:r>
      <w:r w:rsidR="00F8357D" w:rsidRPr="000C3EAB">
        <w:rPr>
          <w:rFonts w:hint="cs"/>
          <w:b/>
          <w:sz w:val="26"/>
          <w:szCs w:val="26"/>
          <w:rtl/>
        </w:rPr>
        <w:t>القدرة على إحداث الاحترار</w:t>
      </w:r>
      <w:r w:rsidR="00F8357D" w:rsidRPr="000C3EAB">
        <w:rPr>
          <w:b/>
          <w:sz w:val="26"/>
          <w:szCs w:val="26"/>
          <w:rtl/>
        </w:rPr>
        <w:t xml:space="preserve"> </w:t>
      </w:r>
      <w:r w:rsidR="00F8357D" w:rsidRPr="000C3EAB">
        <w:rPr>
          <w:rFonts w:hint="cs"/>
          <w:b/>
          <w:sz w:val="26"/>
          <w:szCs w:val="26"/>
          <w:rtl/>
        </w:rPr>
        <w:t>العالمي</w:t>
      </w:r>
      <w:r w:rsidR="00F8357D" w:rsidRPr="000C3EAB">
        <w:rPr>
          <w:b/>
          <w:sz w:val="26"/>
          <w:szCs w:val="26"/>
          <w:rtl/>
        </w:rPr>
        <w:t xml:space="preserve"> </w:t>
      </w:r>
      <w:r w:rsidR="00A30864" w:rsidRPr="000C3EAB">
        <w:rPr>
          <w:b/>
          <w:sz w:val="26"/>
          <w:szCs w:val="26"/>
          <w:rtl/>
        </w:rPr>
        <w:t>في قطاع تكييف الهواء المنزلي من 18,466 دولارا أمريكيا إلى 15,596 دولارا أمريكيا</w:t>
      </w:r>
      <w:r w:rsidR="00805282" w:rsidRPr="000C3EAB">
        <w:rPr>
          <w:b/>
          <w:sz w:val="26"/>
          <w:szCs w:val="26"/>
          <w:rtl/>
        </w:rPr>
        <w:t>.</w:t>
      </w:r>
      <w:r w:rsidR="00A30864" w:rsidRPr="000C3EAB">
        <w:rPr>
          <w:b/>
          <w:sz w:val="26"/>
          <w:szCs w:val="26"/>
          <w:rtl/>
        </w:rPr>
        <w:t xml:space="preserve"> وتم تخفيض تكلفة أنشطة التوعية من 60,000 دولار أمريكي إلى 48,000 دولار أمريكي</w:t>
      </w:r>
      <w:r w:rsidR="00805282" w:rsidRPr="000C3EAB">
        <w:rPr>
          <w:b/>
          <w:sz w:val="26"/>
          <w:szCs w:val="26"/>
          <w:rtl/>
        </w:rPr>
        <w:t>.</w:t>
      </w:r>
      <w:r w:rsidR="00A30864" w:rsidRPr="000C3EAB">
        <w:rPr>
          <w:b/>
          <w:sz w:val="26"/>
          <w:szCs w:val="26"/>
          <w:rtl/>
        </w:rPr>
        <w:t xml:space="preserve"> و</w:t>
      </w:r>
      <w:r w:rsidR="00F8357D" w:rsidRPr="000C3EAB">
        <w:rPr>
          <w:rFonts w:hint="cs"/>
          <w:b/>
          <w:sz w:val="26"/>
          <w:szCs w:val="26"/>
          <w:rtl/>
        </w:rPr>
        <w:t>ت</w:t>
      </w:r>
      <w:r w:rsidR="00A30864" w:rsidRPr="000C3EAB">
        <w:rPr>
          <w:b/>
          <w:sz w:val="26"/>
          <w:szCs w:val="26"/>
          <w:rtl/>
        </w:rPr>
        <w:t>رد الأنشطة والتكاليف المتفق عليها ل</w:t>
      </w:r>
      <w:r w:rsidR="00157E3F" w:rsidRPr="000C3EAB">
        <w:rPr>
          <w:b/>
          <w:sz w:val="26"/>
          <w:szCs w:val="26"/>
          <w:rtl/>
        </w:rPr>
        <w:t>قطاع الخدمة</w:t>
      </w:r>
      <w:r w:rsidR="00F8357D" w:rsidRPr="000C3EAB">
        <w:rPr>
          <w:rFonts w:hint="cs"/>
          <w:b/>
          <w:sz w:val="26"/>
          <w:szCs w:val="26"/>
          <w:rtl/>
        </w:rPr>
        <w:t xml:space="preserve"> </w:t>
      </w:r>
      <w:r w:rsidR="00F8357D" w:rsidRPr="000C3EAB">
        <w:rPr>
          <w:b/>
          <w:sz w:val="26"/>
          <w:szCs w:val="26"/>
          <w:rtl/>
        </w:rPr>
        <w:t>في الجدول 13</w:t>
      </w:r>
      <w:r w:rsidR="00805282" w:rsidRPr="000C3EAB">
        <w:rPr>
          <w:b/>
          <w:sz w:val="26"/>
          <w:szCs w:val="26"/>
          <w:rtl/>
        </w:rPr>
        <w:t>.</w:t>
      </w:r>
    </w:p>
    <w:p w14:paraId="240B4640" w14:textId="77777777" w:rsidR="00B469E9" w:rsidRDefault="00B469E9">
      <w:pPr>
        <w:jc w:val="left"/>
        <w:rPr>
          <w:bCs/>
          <w:sz w:val="26"/>
          <w:szCs w:val="26"/>
          <w:rtl/>
        </w:rPr>
      </w:pPr>
      <w:r>
        <w:rPr>
          <w:bCs/>
          <w:sz w:val="26"/>
          <w:szCs w:val="26"/>
          <w:rtl/>
        </w:rPr>
        <w:br w:type="page"/>
      </w:r>
    </w:p>
    <w:p w14:paraId="350A212D" w14:textId="7D4D92F2" w:rsidR="009D06EC" w:rsidRPr="000C3EAB" w:rsidRDefault="009D06EC" w:rsidP="0053003C">
      <w:pPr>
        <w:pStyle w:val="ListParagraph"/>
        <w:bidi/>
        <w:spacing w:before="240"/>
        <w:ind w:left="0"/>
        <w:contextualSpacing w:val="0"/>
        <w:outlineLvl w:val="0"/>
        <w:rPr>
          <w:bCs/>
          <w:sz w:val="26"/>
          <w:szCs w:val="26"/>
          <w:rtl/>
          <w:lang w:bidi="ar-DZ"/>
        </w:rPr>
      </w:pPr>
      <w:r w:rsidRPr="000C3EAB">
        <w:rPr>
          <w:bCs/>
          <w:sz w:val="26"/>
          <w:szCs w:val="26"/>
          <w:rtl/>
          <w:lang w:bidi="ar-DZ"/>
        </w:rPr>
        <w:lastRenderedPageBreak/>
        <w:t>الجدول 13</w:t>
      </w:r>
      <w:r w:rsidR="00805282" w:rsidRPr="000C3EAB">
        <w:rPr>
          <w:bCs/>
          <w:sz w:val="26"/>
          <w:szCs w:val="26"/>
          <w:rtl/>
          <w:lang w:bidi="ar-DZ"/>
        </w:rPr>
        <w:t>.</w:t>
      </w:r>
      <w:r w:rsidRPr="000C3EAB">
        <w:rPr>
          <w:bCs/>
          <w:sz w:val="26"/>
          <w:szCs w:val="26"/>
          <w:rtl/>
          <w:lang w:bidi="ar-DZ"/>
        </w:rPr>
        <w:t xml:space="preserve"> أنشطة </w:t>
      </w:r>
      <w:r w:rsidR="00157E3F" w:rsidRPr="000C3EAB">
        <w:rPr>
          <w:bCs/>
          <w:sz w:val="26"/>
          <w:szCs w:val="26"/>
          <w:rtl/>
          <w:lang w:bidi="ar-DZ"/>
        </w:rPr>
        <w:t>قطاع الخدمة</w:t>
      </w:r>
      <w:r w:rsidRPr="000C3EAB">
        <w:rPr>
          <w:bCs/>
          <w:sz w:val="26"/>
          <w:szCs w:val="26"/>
          <w:rtl/>
          <w:lang w:bidi="ar-DZ"/>
        </w:rPr>
        <w:t xml:space="preserve"> المتفق عليها وتكاليفها في المرحلة الأولى من </w:t>
      </w:r>
      <w:r w:rsidR="0021405D" w:rsidRPr="000C3EAB">
        <w:rPr>
          <w:rFonts w:hint="cs"/>
          <w:bCs/>
          <w:sz w:val="26"/>
          <w:szCs w:val="26"/>
          <w:rtl/>
        </w:rPr>
        <w:t>خطة التنفيذ بموجب تعديل كيغالي</w:t>
      </w:r>
      <w:r w:rsidRPr="000C3EAB">
        <w:rPr>
          <w:bCs/>
          <w:sz w:val="26"/>
          <w:szCs w:val="26"/>
          <w:rtl/>
          <w:lang w:bidi="ar-DZ"/>
        </w:rPr>
        <w:t xml:space="preserve"> </w:t>
      </w:r>
      <w:r w:rsidR="00046F42" w:rsidRPr="000C3EAB">
        <w:rPr>
          <w:rFonts w:hint="cs"/>
          <w:bCs/>
          <w:sz w:val="26"/>
          <w:szCs w:val="26"/>
          <w:rtl/>
          <w:lang w:bidi="ar-DZ"/>
        </w:rPr>
        <w:t>ل</w:t>
      </w:r>
      <w:r w:rsidR="00AC46FE" w:rsidRPr="000C3EAB">
        <w:rPr>
          <w:bCs/>
          <w:sz w:val="26"/>
          <w:szCs w:val="26"/>
          <w:rtl/>
          <w:lang w:bidi="ar-DZ"/>
        </w:rPr>
        <w:t>عمان</w:t>
      </w:r>
      <w:r w:rsidRPr="000C3EAB">
        <w:rPr>
          <w:b/>
          <w:sz w:val="26"/>
          <w:szCs w:val="26"/>
          <w:rtl/>
          <w:lang w:bidi="ar-EG"/>
        </w:rPr>
        <w:t xml:space="preserve"> </w:t>
      </w:r>
      <w:r w:rsidRPr="000C3EAB">
        <w:rPr>
          <w:bCs/>
          <w:sz w:val="26"/>
          <w:szCs w:val="26"/>
          <w:rtl/>
          <w:lang w:bidi="ar-DZ"/>
        </w:rPr>
        <w:t>كما تم الاتفاق عليها</w:t>
      </w:r>
    </w:p>
    <w:tbl>
      <w:tblPr>
        <w:tblStyle w:val="TableGrid"/>
        <w:bidiVisual/>
        <w:tblW w:w="9351" w:type="dxa"/>
        <w:tblLayout w:type="fixed"/>
        <w:tblLook w:val="04A0" w:firstRow="1" w:lastRow="0" w:firstColumn="1" w:lastColumn="0" w:noHBand="0" w:noVBand="1"/>
      </w:tblPr>
      <w:tblGrid>
        <w:gridCol w:w="6091"/>
        <w:gridCol w:w="992"/>
        <w:gridCol w:w="1205"/>
        <w:gridCol w:w="1063"/>
      </w:tblGrid>
      <w:tr w:rsidR="0053003C" w:rsidRPr="000C3EAB" w14:paraId="0A18F0E0" w14:textId="77777777" w:rsidTr="0053003C">
        <w:trPr>
          <w:trHeight w:val="255"/>
          <w:tblHeader/>
        </w:trPr>
        <w:tc>
          <w:tcPr>
            <w:tcW w:w="6091" w:type="dxa"/>
            <w:vMerge w:val="restart"/>
            <w:vAlign w:val="center"/>
          </w:tcPr>
          <w:p w14:paraId="1702637E" w14:textId="28A6C2CD" w:rsidR="0053003C" w:rsidRPr="000C3EAB" w:rsidRDefault="00614051" w:rsidP="0053003C">
            <w:pPr>
              <w:keepNext/>
              <w:bidi/>
              <w:spacing w:before="10" w:after="10"/>
              <w:jc w:val="center"/>
              <w:rPr>
                <w:b/>
                <w:bCs/>
                <w:sz w:val="20"/>
              </w:rPr>
            </w:pPr>
            <w:r w:rsidRPr="000C3EAB">
              <w:rPr>
                <w:rFonts w:hint="cs"/>
                <w:b/>
                <w:bCs/>
                <w:sz w:val="20"/>
                <w:rtl/>
              </w:rPr>
              <w:t>النشاط</w:t>
            </w:r>
          </w:p>
        </w:tc>
        <w:tc>
          <w:tcPr>
            <w:tcW w:w="992" w:type="dxa"/>
            <w:vMerge w:val="restart"/>
            <w:vAlign w:val="center"/>
          </w:tcPr>
          <w:p w14:paraId="51AFA25A" w14:textId="0AB17EBC" w:rsidR="0053003C" w:rsidRPr="000C3EAB" w:rsidRDefault="00614051" w:rsidP="0053003C">
            <w:pPr>
              <w:keepNext/>
              <w:bidi/>
              <w:spacing w:before="10" w:after="10"/>
              <w:jc w:val="center"/>
              <w:rPr>
                <w:b/>
                <w:bCs/>
                <w:sz w:val="20"/>
              </w:rPr>
            </w:pPr>
            <w:r w:rsidRPr="000C3EAB">
              <w:rPr>
                <w:rFonts w:hint="cs"/>
                <w:b/>
                <w:bCs/>
                <w:sz w:val="20"/>
                <w:rtl/>
              </w:rPr>
              <w:t>الوكالة</w:t>
            </w:r>
          </w:p>
        </w:tc>
        <w:tc>
          <w:tcPr>
            <w:tcW w:w="2268" w:type="dxa"/>
            <w:gridSpan w:val="2"/>
            <w:vAlign w:val="center"/>
          </w:tcPr>
          <w:p w14:paraId="59F43EC5" w14:textId="6EDA9902" w:rsidR="0053003C" w:rsidRPr="000C3EAB" w:rsidRDefault="00614051" w:rsidP="0053003C">
            <w:pPr>
              <w:keepNext/>
              <w:bidi/>
              <w:spacing w:before="10" w:after="10"/>
              <w:jc w:val="center"/>
              <w:rPr>
                <w:b/>
                <w:bCs/>
                <w:sz w:val="20"/>
              </w:rPr>
            </w:pPr>
            <w:r w:rsidRPr="000C3EAB">
              <w:rPr>
                <w:b/>
                <w:bCs/>
                <w:sz w:val="20"/>
                <w:rtl/>
              </w:rPr>
              <w:t xml:space="preserve">التكلفة </w:t>
            </w:r>
            <w:r w:rsidR="00D3094F" w:rsidRPr="000C3EAB">
              <w:rPr>
                <w:b/>
                <w:bCs/>
                <w:sz w:val="20"/>
                <w:rtl/>
              </w:rPr>
              <w:t>(دولار أمريكي)</w:t>
            </w:r>
          </w:p>
        </w:tc>
      </w:tr>
      <w:tr w:rsidR="0053003C" w:rsidRPr="000C3EAB" w14:paraId="753B86C0" w14:textId="77777777" w:rsidTr="0053003C">
        <w:trPr>
          <w:trHeight w:val="255"/>
          <w:tblHeader/>
        </w:trPr>
        <w:tc>
          <w:tcPr>
            <w:tcW w:w="6091" w:type="dxa"/>
            <w:vMerge/>
            <w:vAlign w:val="center"/>
          </w:tcPr>
          <w:p w14:paraId="79DD64AA" w14:textId="77777777" w:rsidR="0053003C" w:rsidRPr="000C3EAB" w:rsidRDefault="0053003C" w:rsidP="0053003C">
            <w:pPr>
              <w:keepNext/>
              <w:bidi/>
              <w:spacing w:before="10" w:after="10"/>
              <w:jc w:val="center"/>
              <w:rPr>
                <w:b/>
                <w:bCs/>
                <w:sz w:val="20"/>
              </w:rPr>
            </w:pPr>
          </w:p>
        </w:tc>
        <w:tc>
          <w:tcPr>
            <w:tcW w:w="992" w:type="dxa"/>
            <w:vMerge/>
            <w:vAlign w:val="center"/>
          </w:tcPr>
          <w:p w14:paraId="3D6BBCCD" w14:textId="77777777" w:rsidR="0053003C" w:rsidRPr="000C3EAB" w:rsidRDefault="0053003C" w:rsidP="0053003C">
            <w:pPr>
              <w:keepNext/>
              <w:bidi/>
              <w:spacing w:before="10" w:after="10"/>
              <w:jc w:val="center"/>
              <w:rPr>
                <w:b/>
                <w:bCs/>
                <w:sz w:val="20"/>
              </w:rPr>
            </w:pPr>
          </w:p>
        </w:tc>
        <w:tc>
          <w:tcPr>
            <w:tcW w:w="1205" w:type="dxa"/>
            <w:vAlign w:val="center"/>
          </w:tcPr>
          <w:p w14:paraId="6936E5CD" w14:textId="6703259D" w:rsidR="0053003C" w:rsidRPr="000C3EAB" w:rsidRDefault="00046F42" w:rsidP="0053003C">
            <w:pPr>
              <w:keepNext/>
              <w:bidi/>
              <w:spacing w:before="10" w:after="10"/>
              <w:jc w:val="center"/>
              <w:rPr>
                <w:b/>
                <w:bCs/>
                <w:sz w:val="20"/>
              </w:rPr>
            </w:pPr>
            <w:r w:rsidRPr="000C3EAB">
              <w:rPr>
                <w:rFonts w:hint="cs"/>
                <w:b/>
                <w:bCs/>
                <w:sz w:val="20"/>
                <w:rtl/>
              </w:rPr>
              <w:t>المقدمة</w:t>
            </w:r>
          </w:p>
        </w:tc>
        <w:tc>
          <w:tcPr>
            <w:tcW w:w="1063" w:type="dxa"/>
            <w:vAlign w:val="center"/>
          </w:tcPr>
          <w:p w14:paraId="7A1AE7CC" w14:textId="2561F740" w:rsidR="0053003C" w:rsidRPr="000C3EAB" w:rsidRDefault="00046F42" w:rsidP="0053003C">
            <w:pPr>
              <w:keepNext/>
              <w:bidi/>
              <w:spacing w:before="10" w:after="10"/>
              <w:jc w:val="center"/>
              <w:rPr>
                <w:b/>
                <w:bCs/>
                <w:sz w:val="20"/>
              </w:rPr>
            </w:pPr>
            <w:r w:rsidRPr="000C3EAB">
              <w:rPr>
                <w:rFonts w:hint="cs"/>
                <w:b/>
                <w:bCs/>
                <w:sz w:val="20"/>
                <w:rtl/>
              </w:rPr>
              <w:t>المنقحة</w:t>
            </w:r>
          </w:p>
        </w:tc>
      </w:tr>
      <w:tr w:rsidR="0053003C" w:rsidRPr="000C3EAB" w14:paraId="2268FEDC" w14:textId="77777777" w:rsidTr="0053003C">
        <w:trPr>
          <w:trHeight w:val="255"/>
        </w:trPr>
        <w:tc>
          <w:tcPr>
            <w:tcW w:w="9351" w:type="dxa"/>
            <w:gridSpan w:val="4"/>
            <w:vAlign w:val="center"/>
          </w:tcPr>
          <w:p w14:paraId="07AD6785" w14:textId="17E01B06" w:rsidR="0053003C" w:rsidRPr="000C3EAB" w:rsidRDefault="00614051" w:rsidP="0053003C">
            <w:pPr>
              <w:keepNext/>
              <w:bidi/>
              <w:spacing w:before="10" w:after="10"/>
              <w:jc w:val="center"/>
              <w:rPr>
                <w:sz w:val="20"/>
                <w:lang w:eastAsia="zh-CN"/>
              </w:rPr>
            </w:pPr>
            <w:r w:rsidRPr="000C3EAB">
              <w:rPr>
                <w:b/>
                <w:bCs/>
                <w:sz w:val="20"/>
                <w:rtl/>
              </w:rPr>
              <w:t>قطاع خدمات</w:t>
            </w:r>
            <w:r w:rsidRPr="000C3EAB">
              <w:rPr>
                <w:rFonts w:hint="cs"/>
                <w:b/>
                <w:bCs/>
                <w:sz w:val="20"/>
                <w:rtl/>
              </w:rPr>
              <w:t xml:space="preserve"> </w:t>
            </w:r>
            <w:r w:rsidR="00887F7D" w:rsidRPr="000C3EAB">
              <w:rPr>
                <w:rFonts w:hint="cs"/>
                <w:b/>
                <w:bCs/>
                <w:sz w:val="20"/>
                <w:rtl/>
              </w:rPr>
              <w:t>التبريد وتكييف الهواء</w:t>
            </w:r>
          </w:p>
        </w:tc>
      </w:tr>
      <w:tr w:rsidR="0053003C" w:rsidRPr="000C3EAB" w14:paraId="4C0D8799" w14:textId="77777777" w:rsidTr="0053003C">
        <w:trPr>
          <w:trHeight w:val="255"/>
        </w:trPr>
        <w:tc>
          <w:tcPr>
            <w:tcW w:w="9351" w:type="dxa"/>
            <w:gridSpan w:val="4"/>
            <w:vAlign w:val="center"/>
          </w:tcPr>
          <w:p w14:paraId="3105F179" w14:textId="67BD5F7A" w:rsidR="0053003C" w:rsidRPr="000C3EAB" w:rsidRDefault="00054498" w:rsidP="0053003C">
            <w:pPr>
              <w:keepNext/>
              <w:bidi/>
              <w:spacing w:before="10" w:after="10"/>
              <w:jc w:val="left"/>
              <w:rPr>
                <w:b/>
                <w:bCs/>
                <w:i/>
                <w:iCs/>
                <w:sz w:val="20"/>
                <w:lang w:eastAsia="zh-CN"/>
              </w:rPr>
            </w:pPr>
            <w:r w:rsidRPr="000C3EAB">
              <w:rPr>
                <w:b/>
                <w:bCs/>
                <w:i/>
                <w:iCs/>
                <w:sz w:val="20"/>
                <w:rtl/>
                <w:lang w:eastAsia="zh-CN"/>
              </w:rPr>
              <w:t>وضع السياسات وتنفيذها</w:t>
            </w:r>
          </w:p>
        </w:tc>
      </w:tr>
      <w:tr w:rsidR="00D02D8B" w:rsidRPr="000C3EAB" w14:paraId="57233B7B" w14:textId="77777777" w:rsidTr="0053003C">
        <w:trPr>
          <w:trHeight w:val="255"/>
        </w:trPr>
        <w:tc>
          <w:tcPr>
            <w:tcW w:w="6091" w:type="dxa"/>
          </w:tcPr>
          <w:p w14:paraId="02B69DAE" w14:textId="7A175E7D" w:rsidR="00D02D8B" w:rsidRPr="000C3EAB" w:rsidRDefault="00D02D8B" w:rsidP="00D02D8B">
            <w:pPr>
              <w:keepLines/>
              <w:shd w:val="clear" w:color="auto" w:fill="FFFFFF" w:themeFill="background1"/>
              <w:bidi/>
              <w:spacing w:before="10" w:after="10"/>
              <w:jc w:val="left"/>
              <w:rPr>
                <w:sz w:val="20"/>
              </w:rPr>
            </w:pPr>
            <w:r w:rsidRPr="000C3EAB">
              <w:rPr>
                <w:rFonts w:hint="cs"/>
                <w:sz w:val="20"/>
                <w:rtl/>
              </w:rPr>
              <w:t>استعراض</w:t>
            </w:r>
            <w:r w:rsidRPr="000C3EAB">
              <w:rPr>
                <w:sz w:val="20"/>
                <w:rtl/>
              </w:rPr>
              <w:t xml:space="preserve"> السياسات واللوائح الحالية، ووضع إطار قانوني وتنظيمي لدعم </w:t>
            </w:r>
            <w:r w:rsidRPr="000C3EAB">
              <w:rPr>
                <w:rFonts w:hint="cs"/>
                <w:sz w:val="20"/>
                <w:rtl/>
              </w:rPr>
              <w:t>ال</w:t>
            </w:r>
            <w:r w:rsidR="002E386A" w:rsidRPr="000C3EAB">
              <w:rPr>
                <w:rFonts w:hint="cs"/>
                <w:sz w:val="20"/>
                <w:rtl/>
              </w:rPr>
              <w:t>تخفيض التدريجي</w:t>
            </w:r>
            <w:r w:rsidRPr="000C3EAB">
              <w:rPr>
                <w:rFonts w:hint="cs"/>
                <w:sz w:val="20"/>
                <w:rtl/>
              </w:rPr>
              <w:t xml:space="preserve"> للمواد الهيدروفلوروكربونية</w:t>
            </w:r>
            <w:r w:rsidRPr="000C3EAB">
              <w:rPr>
                <w:sz w:val="20"/>
                <w:rtl/>
              </w:rPr>
              <w:t>:</w:t>
            </w:r>
            <w:r w:rsidRPr="000C3EAB">
              <w:rPr>
                <w:sz w:val="20"/>
              </w:rPr>
              <w:t xml:space="preserve"> </w:t>
            </w:r>
          </w:p>
          <w:p w14:paraId="32CBC87F" w14:textId="77777777" w:rsidR="00D02D8B" w:rsidRPr="000C3EAB" w:rsidRDefault="00D02D8B" w:rsidP="00D02D8B">
            <w:pPr>
              <w:pStyle w:val="ListParagraph"/>
              <w:keepLines/>
              <w:numPr>
                <w:ilvl w:val="0"/>
                <w:numId w:val="30"/>
              </w:numPr>
              <w:shd w:val="clear" w:color="auto" w:fill="FFFFFF" w:themeFill="background1"/>
              <w:bidi/>
              <w:spacing w:before="10" w:after="10"/>
              <w:ind w:left="317" w:hanging="245"/>
              <w:jc w:val="left"/>
              <w:rPr>
                <w:sz w:val="20"/>
                <w:szCs w:val="20"/>
                <w:lang w:val="en-CA"/>
              </w:rPr>
            </w:pPr>
            <w:r w:rsidRPr="000C3EAB">
              <w:rPr>
                <w:sz w:val="20"/>
                <w:szCs w:val="20"/>
                <w:rtl/>
                <w:lang w:val="en-CA"/>
              </w:rPr>
              <w:t xml:space="preserve">تعزيز نظام </w:t>
            </w:r>
            <w:r w:rsidRPr="000C3EAB">
              <w:rPr>
                <w:rFonts w:hint="cs"/>
                <w:sz w:val="20"/>
                <w:szCs w:val="20"/>
                <w:rtl/>
                <w:lang w:val="en-CA"/>
              </w:rPr>
              <w:t>ال</w:t>
            </w:r>
            <w:r w:rsidRPr="000C3EAB">
              <w:rPr>
                <w:sz w:val="20"/>
                <w:szCs w:val="20"/>
                <w:rtl/>
                <w:lang w:val="en-CA"/>
              </w:rPr>
              <w:t xml:space="preserve">حصص </w:t>
            </w:r>
            <w:r w:rsidRPr="000C3EAB">
              <w:rPr>
                <w:rFonts w:hint="cs"/>
                <w:sz w:val="20"/>
                <w:szCs w:val="20"/>
                <w:rtl/>
                <w:lang w:val="en-CA"/>
              </w:rPr>
              <w:t>الخاص بالمواد الهيدروفلوروكربونية</w:t>
            </w:r>
            <w:r w:rsidRPr="000C3EAB">
              <w:rPr>
                <w:sz w:val="20"/>
                <w:szCs w:val="20"/>
                <w:rtl/>
                <w:lang w:val="en-CA"/>
              </w:rPr>
              <w:t xml:space="preserve"> و</w:t>
            </w:r>
            <w:r w:rsidRPr="000C3EAB">
              <w:rPr>
                <w:rFonts w:hint="cs"/>
                <w:sz w:val="20"/>
                <w:szCs w:val="20"/>
                <w:rtl/>
                <w:lang w:val="en-CA"/>
              </w:rPr>
              <w:t>وضع</w:t>
            </w:r>
            <w:r w:rsidRPr="000C3EAB">
              <w:rPr>
                <w:sz w:val="20"/>
                <w:szCs w:val="20"/>
                <w:rtl/>
                <w:lang w:val="en-CA"/>
              </w:rPr>
              <w:t xml:space="preserve"> إجراءات تشغيل </w:t>
            </w:r>
            <w:r w:rsidRPr="000C3EAB">
              <w:rPr>
                <w:rFonts w:hint="cs"/>
                <w:sz w:val="20"/>
                <w:szCs w:val="20"/>
                <w:rtl/>
                <w:lang w:val="en-CA"/>
              </w:rPr>
              <w:t>موحدة</w:t>
            </w:r>
          </w:p>
          <w:p w14:paraId="4ED77107" w14:textId="77777777" w:rsidR="00D02D8B" w:rsidRPr="000C3EAB" w:rsidRDefault="00D02D8B" w:rsidP="00D02D8B">
            <w:pPr>
              <w:pStyle w:val="ListParagraph"/>
              <w:keepLines/>
              <w:numPr>
                <w:ilvl w:val="0"/>
                <w:numId w:val="30"/>
              </w:numPr>
              <w:shd w:val="clear" w:color="auto" w:fill="FFFFFF" w:themeFill="background1"/>
              <w:bidi/>
              <w:spacing w:before="10" w:after="10"/>
              <w:ind w:left="317" w:hanging="245"/>
              <w:jc w:val="left"/>
              <w:rPr>
                <w:sz w:val="20"/>
                <w:szCs w:val="20"/>
                <w:lang w:val="en-CA" w:eastAsia="zh-CN"/>
              </w:rPr>
            </w:pPr>
            <w:r w:rsidRPr="000C3EAB">
              <w:rPr>
                <w:sz w:val="20"/>
                <w:szCs w:val="20"/>
                <w:rtl/>
                <w:lang w:val="en-CA" w:eastAsia="zh-CN"/>
              </w:rPr>
              <w:t xml:space="preserve">مواصلة </w:t>
            </w:r>
            <w:r w:rsidRPr="000C3EAB">
              <w:rPr>
                <w:rFonts w:hint="cs"/>
                <w:sz w:val="20"/>
                <w:szCs w:val="20"/>
                <w:rtl/>
                <w:lang w:val="en-CA" w:eastAsia="zh-CN"/>
              </w:rPr>
              <w:t>وضع</w:t>
            </w:r>
            <w:r w:rsidRPr="000C3EAB">
              <w:rPr>
                <w:sz w:val="20"/>
                <w:szCs w:val="20"/>
                <w:rtl/>
                <w:lang w:val="en-CA" w:eastAsia="zh-CN"/>
              </w:rPr>
              <w:t xml:space="preserve"> الإطار التنظيمي لمنع الاتجار غير المشروع بالم</w:t>
            </w:r>
            <w:r w:rsidRPr="000C3EAB">
              <w:rPr>
                <w:rFonts w:hint="cs"/>
                <w:sz w:val="20"/>
                <w:szCs w:val="20"/>
                <w:rtl/>
                <w:lang w:val="en-CA" w:eastAsia="zh-CN"/>
              </w:rPr>
              <w:t>واد الهيدروفلوروكربونية</w:t>
            </w:r>
          </w:p>
          <w:p w14:paraId="3A17EF90" w14:textId="77777777" w:rsidR="00D02D8B" w:rsidRPr="000C3EAB" w:rsidRDefault="00D02D8B" w:rsidP="00D02D8B">
            <w:pPr>
              <w:pStyle w:val="ListParagraph"/>
              <w:keepLines/>
              <w:numPr>
                <w:ilvl w:val="0"/>
                <w:numId w:val="30"/>
              </w:numPr>
              <w:shd w:val="clear" w:color="auto" w:fill="FFFFFF" w:themeFill="background1"/>
              <w:bidi/>
              <w:spacing w:before="10" w:after="10"/>
              <w:ind w:left="317" w:hanging="245"/>
              <w:jc w:val="left"/>
              <w:rPr>
                <w:sz w:val="20"/>
                <w:szCs w:val="20"/>
                <w:lang w:val="en-CA" w:eastAsia="zh-CN"/>
              </w:rPr>
            </w:pPr>
            <w:r w:rsidRPr="000C3EAB">
              <w:rPr>
                <w:sz w:val="20"/>
                <w:szCs w:val="20"/>
                <w:rtl/>
                <w:lang w:val="en-CA" w:eastAsia="zh-CN"/>
              </w:rPr>
              <w:t xml:space="preserve">إدخال وتطبيق حظر </w:t>
            </w:r>
            <w:r w:rsidRPr="000C3EAB">
              <w:rPr>
                <w:rFonts w:hint="cs"/>
                <w:sz w:val="20"/>
                <w:szCs w:val="20"/>
                <w:rtl/>
                <w:lang w:val="en-CA" w:eastAsia="zh-CN"/>
              </w:rPr>
              <w:t xml:space="preserve">على </w:t>
            </w:r>
            <w:r w:rsidRPr="000C3EAB">
              <w:rPr>
                <w:sz w:val="20"/>
                <w:szCs w:val="20"/>
                <w:rtl/>
                <w:lang w:val="en-CA" w:eastAsia="zh-CN"/>
              </w:rPr>
              <w:t>استيراد المعدات الجديدة والمستعملة القائمة على المواد</w:t>
            </w:r>
            <w:r w:rsidRPr="000C3EAB">
              <w:rPr>
                <w:rFonts w:hint="cs"/>
                <w:sz w:val="20"/>
                <w:szCs w:val="20"/>
                <w:rtl/>
                <w:lang w:val="en-CA" w:eastAsia="zh-CN"/>
              </w:rPr>
              <w:t xml:space="preserve"> الهيدروفلوروكربونية</w:t>
            </w:r>
            <w:r w:rsidRPr="000C3EAB">
              <w:rPr>
                <w:sz w:val="20"/>
                <w:szCs w:val="20"/>
                <w:rtl/>
                <w:lang w:val="en-CA" w:eastAsia="zh-CN"/>
              </w:rPr>
              <w:t xml:space="preserve">، وحظر استخدام </w:t>
            </w:r>
            <w:r w:rsidRPr="000C3EAB">
              <w:rPr>
                <w:rFonts w:hint="cs"/>
                <w:sz w:val="20"/>
                <w:szCs w:val="20"/>
                <w:rtl/>
                <w:lang w:val="en-CA" w:eastAsia="zh-CN"/>
              </w:rPr>
              <w:t>حاويات</w:t>
            </w:r>
            <w:r w:rsidRPr="000C3EAB">
              <w:rPr>
                <w:sz w:val="20"/>
                <w:szCs w:val="20"/>
                <w:rtl/>
                <w:lang w:val="en-CA" w:eastAsia="zh-CN"/>
              </w:rPr>
              <w:t xml:space="preserve"> المواد</w:t>
            </w:r>
            <w:r w:rsidRPr="000C3EAB">
              <w:rPr>
                <w:rFonts w:hint="cs"/>
                <w:sz w:val="20"/>
                <w:szCs w:val="20"/>
                <w:rtl/>
                <w:lang w:val="en-CA" w:eastAsia="zh-CN"/>
              </w:rPr>
              <w:t xml:space="preserve"> الهيدروفلوروكربونية</w:t>
            </w:r>
            <w:r w:rsidRPr="000C3EAB">
              <w:rPr>
                <w:sz w:val="20"/>
                <w:szCs w:val="20"/>
                <w:rtl/>
                <w:lang w:val="en-CA" w:eastAsia="zh-CN"/>
              </w:rPr>
              <w:t xml:space="preserve"> غير القابلة لإعادة التعبئة (التي ت</w:t>
            </w:r>
            <w:r w:rsidRPr="000C3EAB">
              <w:rPr>
                <w:rFonts w:hint="cs"/>
                <w:sz w:val="20"/>
                <w:szCs w:val="20"/>
                <w:rtl/>
                <w:lang w:val="en-CA" w:eastAsia="zh-CN"/>
              </w:rPr>
              <w:t>ُ</w:t>
            </w:r>
            <w:r w:rsidRPr="000C3EAB">
              <w:rPr>
                <w:sz w:val="20"/>
                <w:szCs w:val="20"/>
                <w:rtl/>
                <w:lang w:val="en-CA" w:eastAsia="zh-CN"/>
              </w:rPr>
              <w:t>ستخدم لمرة واحدة)</w:t>
            </w:r>
          </w:p>
          <w:p w14:paraId="769D3B5C" w14:textId="434E2EDF" w:rsidR="00D02D8B" w:rsidRPr="000C3EAB" w:rsidRDefault="00D02D8B" w:rsidP="00D02D8B">
            <w:pPr>
              <w:pStyle w:val="ListParagraph"/>
              <w:keepLines/>
              <w:numPr>
                <w:ilvl w:val="0"/>
                <w:numId w:val="30"/>
              </w:numPr>
              <w:shd w:val="clear" w:color="auto" w:fill="FFFFFF" w:themeFill="background1"/>
              <w:bidi/>
              <w:spacing w:before="10" w:after="10"/>
              <w:ind w:left="310" w:hanging="238"/>
              <w:rPr>
                <w:sz w:val="20"/>
                <w:szCs w:val="20"/>
                <w:lang w:val="en-CA" w:eastAsia="zh-CN"/>
              </w:rPr>
            </w:pPr>
            <w:r w:rsidRPr="000C3EAB">
              <w:rPr>
                <w:sz w:val="20"/>
                <w:szCs w:val="20"/>
                <w:rtl/>
                <w:lang w:val="en-CA" w:eastAsia="zh-CN"/>
              </w:rPr>
              <w:t xml:space="preserve">وضع معيار أو إجراء تشغيل موحد للنقل والتخزين الآمنين </w:t>
            </w:r>
            <w:r w:rsidRPr="000C3EAB">
              <w:rPr>
                <w:rFonts w:hint="cs"/>
                <w:sz w:val="20"/>
                <w:szCs w:val="20"/>
                <w:rtl/>
                <w:lang w:val="en-CA" w:eastAsia="zh-CN"/>
              </w:rPr>
              <w:t>للمواد الهيدروفلوروكربونية</w:t>
            </w:r>
            <w:r w:rsidRPr="000C3EAB">
              <w:rPr>
                <w:sz w:val="20"/>
                <w:szCs w:val="20"/>
                <w:rtl/>
                <w:lang w:val="en-CA" w:eastAsia="zh-CN"/>
              </w:rPr>
              <w:t xml:space="preserve"> وبدائله</w:t>
            </w:r>
            <w:r w:rsidRPr="000C3EAB">
              <w:rPr>
                <w:rFonts w:hint="cs"/>
                <w:sz w:val="20"/>
                <w:szCs w:val="20"/>
                <w:rtl/>
                <w:lang w:val="en-CA" w:eastAsia="zh-CN"/>
              </w:rPr>
              <w:t>ا</w:t>
            </w:r>
          </w:p>
        </w:tc>
        <w:tc>
          <w:tcPr>
            <w:tcW w:w="992" w:type="dxa"/>
            <w:vMerge w:val="restart"/>
          </w:tcPr>
          <w:p w14:paraId="08FB2D2A" w14:textId="25F70ED1" w:rsidR="00D02D8B" w:rsidRPr="000C3EAB" w:rsidRDefault="00D02D8B" w:rsidP="00D02D8B">
            <w:pPr>
              <w:bidi/>
              <w:spacing w:before="10" w:after="10"/>
              <w:jc w:val="center"/>
              <w:rPr>
                <w:sz w:val="20"/>
                <w:lang w:eastAsia="zh-CN"/>
              </w:rPr>
            </w:pPr>
            <w:r w:rsidRPr="000C3EAB">
              <w:rPr>
                <w:rFonts w:hint="cs"/>
                <w:sz w:val="20"/>
                <w:rtl/>
              </w:rPr>
              <w:t>اليونيب</w:t>
            </w:r>
          </w:p>
        </w:tc>
        <w:tc>
          <w:tcPr>
            <w:tcW w:w="1205" w:type="dxa"/>
            <w:noWrap/>
          </w:tcPr>
          <w:p w14:paraId="270057BC" w14:textId="77777777" w:rsidR="00D02D8B" w:rsidRPr="000C3EAB" w:rsidRDefault="00D02D8B" w:rsidP="004F7B6E">
            <w:pPr>
              <w:bidi/>
              <w:spacing w:before="10" w:after="10"/>
              <w:jc w:val="left"/>
              <w:rPr>
                <w:sz w:val="20"/>
                <w:lang w:eastAsia="zh-CN"/>
              </w:rPr>
            </w:pPr>
            <w:r w:rsidRPr="000C3EAB">
              <w:rPr>
                <w:sz w:val="20"/>
              </w:rPr>
              <w:t>150,000</w:t>
            </w:r>
          </w:p>
        </w:tc>
        <w:tc>
          <w:tcPr>
            <w:tcW w:w="1063" w:type="dxa"/>
          </w:tcPr>
          <w:p w14:paraId="533298F8" w14:textId="77777777" w:rsidR="00D02D8B" w:rsidRPr="000C3EAB" w:rsidRDefault="00D02D8B" w:rsidP="004F7B6E">
            <w:pPr>
              <w:bidi/>
              <w:spacing w:before="10" w:after="10"/>
              <w:jc w:val="left"/>
              <w:rPr>
                <w:sz w:val="20"/>
                <w:lang w:eastAsia="zh-CN"/>
              </w:rPr>
            </w:pPr>
            <w:r w:rsidRPr="000C3EAB">
              <w:rPr>
                <w:sz w:val="20"/>
              </w:rPr>
              <w:t>150,000</w:t>
            </w:r>
          </w:p>
        </w:tc>
      </w:tr>
      <w:tr w:rsidR="00D02D8B" w:rsidRPr="000C3EAB" w14:paraId="1050CDB9" w14:textId="77777777" w:rsidTr="0053003C">
        <w:trPr>
          <w:trHeight w:val="255"/>
        </w:trPr>
        <w:tc>
          <w:tcPr>
            <w:tcW w:w="6091" w:type="dxa"/>
            <w:hideMark/>
          </w:tcPr>
          <w:p w14:paraId="7DADD245" w14:textId="01A91E56" w:rsidR="00D02D8B" w:rsidRPr="000C3EAB" w:rsidRDefault="00D02D8B" w:rsidP="00D02D8B">
            <w:pPr>
              <w:bidi/>
              <w:spacing w:before="10" w:after="10"/>
              <w:rPr>
                <w:sz w:val="20"/>
                <w:lang w:eastAsia="zh-CN"/>
              </w:rPr>
            </w:pPr>
            <w:r w:rsidRPr="000C3EAB">
              <w:rPr>
                <w:sz w:val="20"/>
                <w:rtl/>
                <w:lang w:eastAsia="zh-CN"/>
              </w:rPr>
              <w:t xml:space="preserve">استحداث نظام </w:t>
            </w:r>
            <w:r w:rsidRPr="000C3EAB">
              <w:rPr>
                <w:rFonts w:hint="cs"/>
                <w:sz w:val="20"/>
                <w:rtl/>
                <w:lang w:eastAsia="zh-CN"/>
              </w:rPr>
              <w:t>اعتماد</w:t>
            </w:r>
            <w:r w:rsidRPr="000C3EAB">
              <w:rPr>
                <w:sz w:val="20"/>
                <w:rtl/>
                <w:lang w:eastAsia="zh-CN"/>
              </w:rPr>
              <w:t xml:space="preserve"> إلزامي لمتخصصي </w:t>
            </w:r>
            <w:r w:rsidRPr="000C3EAB">
              <w:rPr>
                <w:rFonts w:hint="cs"/>
                <w:sz w:val="20"/>
                <w:rtl/>
                <w:lang w:eastAsia="zh-CN"/>
              </w:rPr>
              <w:t xml:space="preserve">التبريد وتكييف الهواء والمؤسسات </w:t>
            </w:r>
            <w:r w:rsidRPr="000C3EAB">
              <w:rPr>
                <w:sz w:val="20"/>
                <w:rtl/>
                <w:lang w:eastAsia="zh-CN"/>
              </w:rPr>
              <w:t xml:space="preserve">لتحسين </w:t>
            </w:r>
            <w:r w:rsidRPr="000C3EAB">
              <w:rPr>
                <w:rFonts w:hint="cs"/>
                <w:sz w:val="20"/>
                <w:rtl/>
                <w:lang w:eastAsia="zh-CN"/>
              </w:rPr>
              <w:t>ال</w:t>
            </w:r>
            <w:r w:rsidRPr="000C3EAB">
              <w:rPr>
                <w:sz w:val="20"/>
                <w:rtl/>
                <w:lang w:eastAsia="zh-CN"/>
              </w:rPr>
              <w:t xml:space="preserve">خدمة </w:t>
            </w:r>
            <w:r w:rsidRPr="000C3EAB">
              <w:rPr>
                <w:rFonts w:hint="cs"/>
                <w:sz w:val="20"/>
                <w:rtl/>
                <w:lang w:eastAsia="zh-CN"/>
              </w:rPr>
              <w:t xml:space="preserve">المقدمة إلى </w:t>
            </w:r>
            <w:r w:rsidRPr="000C3EAB">
              <w:rPr>
                <w:sz w:val="20"/>
                <w:rtl/>
                <w:lang w:eastAsia="zh-CN"/>
              </w:rPr>
              <w:t>المستخدمين النهائيين</w:t>
            </w:r>
          </w:p>
        </w:tc>
        <w:tc>
          <w:tcPr>
            <w:tcW w:w="992" w:type="dxa"/>
            <w:vMerge/>
            <w:hideMark/>
          </w:tcPr>
          <w:p w14:paraId="1068932F" w14:textId="77777777" w:rsidR="00D02D8B" w:rsidRPr="000C3EAB" w:rsidRDefault="00D02D8B" w:rsidP="00D02D8B">
            <w:pPr>
              <w:bidi/>
              <w:spacing w:before="10" w:after="10"/>
              <w:jc w:val="center"/>
              <w:rPr>
                <w:sz w:val="20"/>
                <w:lang w:eastAsia="zh-CN"/>
              </w:rPr>
            </w:pPr>
          </w:p>
        </w:tc>
        <w:tc>
          <w:tcPr>
            <w:tcW w:w="1205" w:type="dxa"/>
            <w:noWrap/>
          </w:tcPr>
          <w:p w14:paraId="16E33E21" w14:textId="77777777" w:rsidR="00D02D8B" w:rsidRPr="000C3EAB" w:rsidRDefault="00D02D8B" w:rsidP="004F7B6E">
            <w:pPr>
              <w:bidi/>
              <w:spacing w:before="10" w:after="10"/>
              <w:jc w:val="left"/>
              <w:rPr>
                <w:sz w:val="20"/>
                <w:lang w:eastAsia="zh-CN"/>
              </w:rPr>
            </w:pPr>
            <w:r w:rsidRPr="000C3EAB">
              <w:rPr>
                <w:sz w:val="20"/>
                <w:lang w:eastAsia="zh-CN"/>
              </w:rPr>
              <w:t>25,000</w:t>
            </w:r>
          </w:p>
        </w:tc>
        <w:tc>
          <w:tcPr>
            <w:tcW w:w="1063" w:type="dxa"/>
          </w:tcPr>
          <w:p w14:paraId="26D3397A" w14:textId="77777777" w:rsidR="00D02D8B" w:rsidRPr="000C3EAB" w:rsidRDefault="00D02D8B" w:rsidP="004F7B6E">
            <w:pPr>
              <w:bidi/>
              <w:spacing w:before="10" w:after="10"/>
              <w:jc w:val="left"/>
              <w:rPr>
                <w:sz w:val="20"/>
                <w:lang w:eastAsia="zh-CN"/>
              </w:rPr>
            </w:pPr>
            <w:r w:rsidRPr="000C3EAB">
              <w:rPr>
                <w:sz w:val="20"/>
                <w:lang w:eastAsia="zh-CN"/>
              </w:rPr>
              <w:t>25,000</w:t>
            </w:r>
          </w:p>
        </w:tc>
      </w:tr>
      <w:tr w:rsidR="00D02D8B" w:rsidRPr="000C3EAB" w14:paraId="5ABE53D3" w14:textId="77777777" w:rsidTr="0053003C">
        <w:trPr>
          <w:trHeight w:val="255"/>
        </w:trPr>
        <w:tc>
          <w:tcPr>
            <w:tcW w:w="6091" w:type="dxa"/>
            <w:hideMark/>
          </w:tcPr>
          <w:p w14:paraId="06F0E1DE" w14:textId="18B5949D" w:rsidR="00D02D8B" w:rsidRPr="000C3EAB" w:rsidRDefault="00D02D8B" w:rsidP="00D02D8B">
            <w:pPr>
              <w:bidi/>
              <w:spacing w:before="10" w:after="10"/>
              <w:rPr>
                <w:sz w:val="20"/>
                <w:lang w:eastAsia="zh-CN"/>
              </w:rPr>
            </w:pPr>
            <w:r w:rsidRPr="000C3EAB">
              <w:rPr>
                <w:sz w:val="20"/>
                <w:rtl/>
                <w:lang w:eastAsia="zh-CN"/>
              </w:rPr>
              <w:t>إدراج المعدات القائمة على المواد</w:t>
            </w:r>
            <w:r w:rsidRPr="000C3EAB">
              <w:rPr>
                <w:rFonts w:hint="cs"/>
                <w:sz w:val="20"/>
                <w:rtl/>
                <w:lang w:eastAsia="zh-CN"/>
              </w:rPr>
              <w:t xml:space="preserve"> الهيدروفلوروكربونية</w:t>
            </w:r>
            <w:r w:rsidRPr="000C3EAB">
              <w:rPr>
                <w:sz w:val="20"/>
                <w:rtl/>
                <w:lang w:eastAsia="zh-CN"/>
              </w:rPr>
              <w:t xml:space="preserve"> ضمن نطاق نظام فحص التسرب من خلال تدابير قانونية</w:t>
            </w:r>
          </w:p>
        </w:tc>
        <w:tc>
          <w:tcPr>
            <w:tcW w:w="992" w:type="dxa"/>
            <w:vMerge/>
            <w:hideMark/>
          </w:tcPr>
          <w:p w14:paraId="6215A2D7" w14:textId="77777777" w:rsidR="00D02D8B" w:rsidRPr="000C3EAB" w:rsidRDefault="00D02D8B" w:rsidP="00D02D8B">
            <w:pPr>
              <w:bidi/>
              <w:spacing w:before="10" w:after="10"/>
              <w:jc w:val="center"/>
              <w:rPr>
                <w:sz w:val="20"/>
                <w:lang w:eastAsia="zh-CN"/>
              </w:rPr>
            </w:pPr>
          </w:p>
        </w:tc>
        <w:tc>
          <w:tcPr>
            <w:tcW w:w="1205" w:type="dxa"/>
            <w:noWrap/>
          </w:tcPr>
          <w:p w14:paraId="7314FDD9" w14:textId="77777777" w:rsidR="00D02D8B" w:rsidRPr="000C3EAB" w:rsidRDefault="00D02D8B" w:rsidP="004F7B6E">
            <w:pPr>
              <w:bidi/>
              <w:spacing w:before="10" w:after="10"/>
              <w:jc w:val="left"/>
              <w:rPr>
                <w:sz w:val="20"/>
                <w:lang w:eastAsia="zh-CN"/>
              </w:rPr>
            </w:pPr>
            <w:r w:rsidRPr="000C3EAB">
              <w:rPr>
                <w:sz w:val="20"/>
                <w:lang w:eastAsia="zh-CN"/>
              </w:rPr>
              <w:t>25,000</w:t>
            </w:r>
          </w:p>
        </w:tc>
        <w:tc>
          <w:tcPr>
            <w:tcW w:w="1063" w:type="dxa"/>
          </w:tcPr>
          <w:p w14:paraId="075B75AE" w14:textId="77777777" w:rsidR="00D02D8B" w:rsidRPr="000C3EAB" w:rsidRDefault="00D02D8B" w:rsidP="004F7B6E">
            <w:pPr>
              <w:bidi/>
              <w:spacing w:before="10" w:after="10"/>
              <w:jc w:val="left"/>
              <w:rPr>
                <w:sz w:val="20"/>
                <w:lang w:eastAsia="zh-CN"/>
              </w:rPr>
            </w:pPr>
            <w:r w:rsidRPr="000C3EAB">
              <w:rPr>
                <w:sz w:val="20"/>
                <w:lang w:eastAsia="zh-CN"/>
              </w:rPr>
              <w:t>25,000</w:t>
            </w:r>
          </w:p>
        </w:tc>
      </w:tr>
      <w:tr w:rsidR="00D02D8B" w:rsidRPr="000C3EAB" w14:paraId="567FE9C9" w14:textId="77777777" w:rsidTr="0053003C">
        <w:trPr>
          <w:trHeight w:val="255"/>
        </w:trPr>
        <w:tc>
          <w:tcPr>
            <w:tcW w:w="6091" w:type="dxa"/>
            <w:hideMark/>
          </w:tcPr>
          <w:p w14:paraId="52A2A7A8" w14:textId="4FC18242" w:rsidR="00D02D8B" w:rsidRPr="000C3EAB" w:rsidRDefault="00D02D8B" w:rsidP="00D02D8B">
            <w:pPr>
              <w:bidi/>
              <w:spacing w:before="10" w:after="10"/>
              <w:rPr>
                <w:sz w:val="20"/>
                <w:lang w:eastAsia="zh-CN"/>
              </w:rPr>
            </w:pPr>
            <w:r w:rsidRPr="000C3EAB">
              <w:rPr>
                <w:rFonts w:hint="cs"/>
                <w:sz w:val="20"/>
                <w:rtl/>
              </w:rPr>
              <w:t>وضع</w:t>
            </w:r>
            <w:r w:rsidRPr="000C3EAB">
              <w:rPr>
                <w:sz w:val="20"/>
                <w:rtl/>
              </w:rPr>
              <w:t xml:space="preserve"> إطار قانوني وتنظيمي لضمان </w:t>
            </w:r>
            <w:r w:rsidRPr="000C3EAB">
              <w:rPr>
                <w:rFonts w:hint="cs"/>
                <w:sz w:val="20"/>
                <w:rtl/>
              </w:rPr>
              <w:t>المناولة</w:t>
            </w:r>
            <w:r w:rsidRPr="000C3EAB">
              <w:rPr>
                <w:sz w:val="20"/>
                <w:rtl/>
              </w:rPr>
              <w:t xml:space="preserve"> الآمن</w:t>
            </w:r>
            <w:r w:rsidRPr="000C3EAB">
              <w:rPr>
                <w:rFonts w:hint="cs"/>
                <w:sz w:val="20"/>
                <w:rtl/>
              </w:rPr>
              <w:t>ة ل</w:t>
            </w:r>
            <w:r w:rsidRPr="000C3EAB">
              <w:rPr>
                <w:sz w:val="20"/>
                <w:rtl/>
              </w:rPr>
              <w:t xml:space="preserve">غازات التبريد، بما في ذلك </w:t>
            </w:r>
            <w:r w:rsidRPr="000C3EAB">
              <w:rPr>
                <w:rFonts w:hint="cs"/>
                <w:sz w:val="20"/>
                <w:rtl/>
              </w:rPr>
              <w:t>المواد الهيدروفلوروكربونية</w:t>
            </w:r>
            <w:r w:rsidRPr="000C3EAB">
              <w:rPr>
                <w:sz w:val="20"/>
                <w:rtl/>
              </w:rPr>
              <w:t>، وتخزينها ونقلها طوال دورة حياة إدارة غازات التبريد</w:t>
            </w:r>
          </w:p>
        </w:tc>
        <w:tc>
          <w:tcPr>
            <w:tcW w:w="992" w:type="dxa"/>
            <w:vMerge/>
            <w:hideMark/>
          </w:tcPr>
          <w:p w14:paraId="4506C859" w14:textId="77777777" w:rsidR="00D02D8B" w:rsidRPr="000C3EAB" w:rsidRDefault="00D02D8B" w:rsidP="00D02D8B">
            <w:pPr>
              <w:bidi/>
              <w:spacing w:before="10" w:after="10"/>
              <w:jc w:val="center"/>
              <w:rPr>
                <w:sz w:val="20"/>
                <w:lang w:eastAsia="zh-CN"/>
              </w:rPr>
            </w:pPr>
          </w:p>
        </w:tc>
        <w:tc>
          <w:tcPr>
            <w:tcW w:w="1205" w:type="dxa"/>
            <w:noWrap/>
          </w:tcPr>
          <w:p w14:paraId="3040E2E3" w14:textId="77777777" w:rsidR="00D02D8B" w:rsidRPr="000C3EAB" w:rsidRDefault="00D02D8B" w:rsidP="004F7B6E">
            <w:pPr>
              <w:bidi/>
              <w:spacing w:before="10" w:after="10"/>
              <w:jc w:val="left"/>
              <w:rPr>
                <w:sz w:val="20"/>
                <w:lang w:eastAsia="zh-CN"/>
              </w:rPr>
            </w:pPr>
            <w:r w:rsidRPr="000C3EAB">
              <w:rPr>
                <w:sz w:val="20"/>
                <w:lang w:eastAsia="zh-CN"/>
              </w:rPr>
              <w:t>25,000</w:t>
            </w:r>
          </w:p>
        </w:tc>
        <w:tc>
          <w:tcPr>
            <w:tcW w:w="1063" w:type="dxa"/>
          </w:tcPr>
          <w:p w14:paraId="444CEF2A" w14:textId="77777777" w:rsidR="00D02D8B" w:rsidRPr="000C3EAB" w:rsidRDefault="00D02D8B" w:rsidP="004F7B6E">
            <w:pPr>
              <w:bidi/>
              <w:spacing w:before="10" w:after="10"/>
              <w:jc w:val="left"/>
              <w:rPr>
                <w:sz w:val="20"/>
                <w:lang w:eastAsia="zh-CN"/>
              </w:rPr>
            </w:pPr>
            <w:r w:rsidRPr="000C3EAB">
              <w:rPr>
                <w:sz w:val="20"/>
                <w:lang w:eastAsia="zh-CN"/>
              </w:rPr>
              <w:t>25,000</w:t>
            </w:r>
          </w:p>
        </w:tc>
      </w:tr>
      <w:tr w:rsidR="00D02D8B" w:rsidRPr="000C3EAB" w14:paraId="61B91504" w14:textId="77777777" w:rsidTr="0053003C">
        <w:trPr>
          <w:trHeight w:val="255"/>
        </w:trPr>
        <w:tc>
          <w:tcPr>
            <w:tcW w:w="6091" w:type="dxa"/>
            <w:hideMark/>
          </w:tcPr>
          <w:p w14:paraId="0438A176" w14:textId="7816873F" w:rsidR="00D02D8B" w:rsidRPr="000C3EAB" w:rsidRDefault="00D02D8B" w:rsidP="00D02D8B">
            <w:pPr>
              <w:bidi/>
              <w:spacing w:before="10" w:after="10"/>
              <w:rPr>
                <w:sz w:val="20"/>
                <w:lang w:eastAsia="zh-CN"/>
              </w:rPr>
            </w:pPr>
            <w:r w:rsidRPr="000C3EAB">
              <w:rPr>
                <w:rFonts w:hint="cs"/>
                <w:sz w:val="20"/>
                <w:rtl/>
                <w:lang w:eastAsia="zh-CN"/>
              </w:rPr>
              <w:t>وضع</w:t>
            </w:r>
            <w:r w:rsidRPr="000C3EAB">
              <w:rPr>
                <w:sz w:val="20"/>
                <w:rtl/>
                <w:lang w:eastAsia="zh-CN"/>
              </w:rPr>
              <w:t xml:space="preserve"> سياسة/</w:t>
            </w:r>
            <w:r w:rsidRPr="000C3EAB">
              <w:rPr>
                <w:rFonts w:hint="cs"/>
                <w:sz w:val="20"/>
                <w:rtl/>
                <w:lang w:eastAsia="zh-CN"/>
              </w:rPr>
              <w:t>مبادئ توجيهية</w:t>
            </w:r>
            <w:r w:rsidRPr="000C3EAB">
              <w:rPr>
                <w:sz w:val="20"/>
                <w:rtl/>
                <w:lang w:eastAsia="zh-CN"/>
              </w:rPr>
              <w:t xml:space="preserve"> للمشتريات الخضراء لتشجيع استخدام ا</w:t>
            </w:r>
            <w:r w:rsidRPr="000C3EAB">
              <w:rPr>
                <w:rFonts w:hint="cs"/>
                <w:sz w:val="20"/>
                <w:rtl/>
                <w:lang w:eastAsia="zh-CN"/>
              </w:rPr>
              <w:t>ل</w:t>
            </w:r>
            <w:r w:rsidRPr="000C3EAB">
              <w:rPr>
                <w:sz w:val="20"/>
                <w:rtl/>
                <w:lang w:eastAsia="zh-CN"/>
              </w:rPr>
              <w:t xml:space="preserve">معدات </w:t>
            </w:r>
            <w:r w:rsidRPr="000C3EAB">
              <w:rPr>
                <w:rFonts w:hint="cs"/>
                <w:sz w:val="20"/>
                <w:rtl/>
                <w:lang w:eastAsia="zh-CN"/>
              </w:rPr>
              <w:t xml:space="preserve">التي تحقق كفاءة استخدام الطاقة والقائمة على تكنولوجيات </w:t>
            </w:r>
            <w:r w:rsidRPr="000C3EAB">
              <w:rPr>
                <w:sz w:val="20"/>
                <w:rtl/>
                <w:lang w:eastAsia="zh-CN"/>
              </w:rPr>
              <w:t xml:space="preserve">بديلة </w:t>
            </w:r>
            <w:r w:rsidRPr="000C3EAB">
              <w:rPr>
                <w:rFonts w:hint="cs"/>
                <w:sz w:val="20"/>
                <w:rtl/>
                <w:lang w:eastAsia="zh-CN"/>
              </w:rPr>
              <w:t>منخفضة القدرة على إحداث الاحترار العالمي</w:t>
            </w:r>
            <w:r w:rsidRPr="000C3EAB">
              <w:rPr>
                <w:sz w:val="20"/>
                <w:rtl/>
                <w:lang w:eastAsia="zh-CN"/>
              </w:rPr>
              <w:t xml:space="preserve">، وتوفير الخدمة من قبل تقنيين معتمدين في قطاع </w:t>
            </w:r>
            <w:r w:rsidRPr="000C3EAB">
              <w:rPr>
                <w:rFonts w:hint="cs"/>
                <w:sz w:val="20"/>
                <w:rtl/>
                <w:lang w:eastAsia="zh-CN"/>
              </w:rPr>
              <w:t>التبريد و</w:t>
            </w:r>
            <w:r w:rsidRPr="000C3EAB">
              <w:rPr>
                <w:sz w:val="20"/>
                <w:rtl/>
                <w:lang w:eastAsia="zh-CN"/>
              </w:rPr>
              <w:t>تكييف الهواء</w:t>
            </w:r>
          </w:p>
        </w:tc>
        <w:tc>
          <w:tcPr>
            <w:tcW w:w="992" w:type="dxa"/>
            <w:vMerge/>
            <w:hideMark/>
          </w:tcPr>
          <w:p w14:paraId="0B96CC64" w14:textId="77777777" w:rsidR="00D02D8B" w:rsidRPr="000C3EAB" w:rsidRDefault="00D02D8B" w:rsidP="00D02D8B">
            <w:pPr>
              <w:bidi/>
              <w:spacing w:before="10" w:after="10"/>
              <w:jc w:val="center"/>
              <w:rPr>
                <w:sz w:val="20"/>
                <w:lang w:eastAsia="zh-CN"/>
              </w:rPr>
            </w:pPr>
          </w:p>
        </w:tc>
        <w:tc>
          <w:tcPr>
            <w:tcW w:w="1205" w:type="dxa"/>
            <w:noWrap/>
          </w:tcPr>
          <w:p w14:paraId="332BC55C" w14:textId="77777777" w:rsidR="00D02D8B" w:rsidRPr="000C3EAB" w:rsidRDefault="00D02D8B" w:rsidP="004F7B6E">
            <w:pPr>
              <w:bidi/>
              <w:spacing w:before="10" w:after="10"/>
              <w:jc w:val="left"/>
              <w:rPr>
                <w:sz w:val="20"/>
                <w:lang w:eastAsia="zh-CN"/>
              </w:rPr>
            </w:pPr>
            <w:r w:rsidRPr="000C3EAB">
              <w:rPr>
                <w:sz w:val="20"/>
                <w:lang w:eastAsia="zh-CN"/>
              </w:rPr>
              <w:t>25,000</w:t>
            </w:r>
          </w:p>
        </w:tc>
        <w:tc>
          <w:tcPr>
            <w:tcW w:w="1063" w:type="dxa"/>
          </w:tcPr>
          <w:p w14:paraId="313F3AA2" w14:textId="77777777" w:rsidR="00D02D8B" w:rsidRPr="000C3EAB" w:rsidRDefault="00D02D8B" w:rsidP="004F7B6E">
            <w:pPr>
              <w:bidi/>
              <w:spacing w:before="10" w:after="10"/>
              <w:jc w:val="left"/>
              <w:rPr>
                <w:sz w:val="20"/>
                <w:lang w:eastAsia="zh-CN"/>
              </w:rPr>
            </w:pPr>
            <w:r w:rsidRPr="000C3EAB">
              <w:rPr>
                <w:sz w:val="20"/>
                <w:lang w:eastAsia="zh-CN"/>
              </w:rPr>
              <w:t>25,000</w:t>
            </w:r>
          </w:p>
        </w:tc>
      </w:tr>
      <w:tr w:rsidR="0053003C" w:rsidRPr="000C3EAB" w14:paraId="71BEC214" w14:textId="77777777" w:rsidTr="0053003C">
        <w:trPr>
          <w:trHeight w:val="255"/>
        </w:trPr>
        <w:tc>
          <w:tcPr>
            <w:tcW w:w="7083" w:type="dxa"/>
            <w:gridSpan w:val="2"/>
            <w:hideMark/>
          </w:tcPr>
          <w:p w14:paraId="14683530" w14:textId="389FE8A5" w:rsidR="0053003C" w:rsidRPr="000C3EAB" w:rsidRDefault="00AE3F10" w:rsidP="0053003C">
            <w:pPr>
              <w:bidi/>
              <w:spacing w:before="10" w:after="10"/>
              <w:jc w:val="left"/>
              <w:rPr>
                <w:b/>
                <w:bCs/>
                <w:sz w:val="20"/>
                <w:lang w:eastAsia="zh-CN"/>
              </w:rPr>
            </w:pPr>
            <w:r w:rsidRPr="000C3EAB">
              <w:rPr>
                <w:b/>
                <w:bCs/>
                <w:sz w:val="20"/>
                <w:rtl/>
                <w:lang w:eastAsia="zh-CN"/>
              </w:rPr>
              <w:t>المجموع الفرعي</w:t>
            </w:r>
          </w:p>
        </w:tc>
        <w:tc>
          <w:tcPr>
            <w:tcW w:w="1205" w:type="dxa"/>
          </w:tcPr>
          <w:p w14:paraId="7CCD3A24" w14:textId="77777777" w:rsidR="0053003C" w:rsidRPr="000C3EAB" w:rsidRDefault="0053003C" w:rsidP="004F7B6E">
            <w:pPr>
              <w:bidi/>
              <w:spacing w:before="10" w:after="10"/>
              <w:jc w:val="left"/>
              <w:rPr>
                <w:b/>
                <w:bCs/>
                <w:sz w:val="20"/>
                <w:lang w:eastAsia="zh-CN"/>
              </w:rPr>
            </w:pPr>
            <w:r w:rsidRPr="000C3EAB">
              <w:rPr>
                <w:b/>
                <w:bCs/>
                <w:sz w:val="20"/>
                <w:lang w:eastAsia="zh-CN"/>
              </w:rPr>
              <w:t>250,000</w:t>
            </w:r>
          </w:p>
        </w:tc>
        <w:tc>
          <w:tcPr>
            <w:tcW w:w="1063" w:type="dxa"/>
          </w:tcPr>
          <w:p w14:paraId="683C70C2" w14:textId="77777777" w:rsidR="0053003C" w:rsidRPr="000C3EAB" w:rsidRDefault="0053003C" w:rsidP="004F7B6E">
            <w:pPr>
              <w:bidi/>
              <w:spacing w:before="10" w:after="10"/>
              <w:jc w:val="left"/>
              <w:rPr>
                <w:b/>
                <w:bCs/>
                <w:sz w:val="20"/>
                <w:lang w:eastAsia="zh-CN"/>
              </w:rPr>
            </w:pPr>
            <w:r w:rsidRPr="000C3EAB">
              <w:rPr>
                <w:b/>
                <w:bCs/>
                <w:sz w:val="20"/>
                <w:lang w:eastAsia="zh-CN"/>
              </w:rPr>
              <w:t>250,000</w:t>
            </w:r>
          </w:p>
        </w:tc>
      </w:tr>
      <w:tr w:rsidR="00D02D8B" w:rsidRPr="000C3EAB" w14:paraId="2DF48E84" w14:textId="77777777" w:rsidTr="0053003C">
        <w:trPr>
          <w:trHeight w:val="255"/>
        </w:trPr>
        <w:tc>
          <w:tcPr>
            <w:tcW w:w="9351" w:type="dxa"/>
            <w:gridSpan w:val="4"/>
            <w:vAlign w:val="center"/>
            <w:hideMark/>
          </w:tcPr>
          <w:p w14:paraId="3E285FEB" w14:textId="1093FA86" w:rsidR="00D02D8B" w:rsidRPr="000C3EAB" w:rsidRDefault="00D02D8B" w:rsidP="00D02D8B">
            <w:pPr>
              <w:bidi/>
              <w:spacing w:before="10" w:after="10"/>
              <w:jc w:val="left"/>
              <w:rPr>
                <w:b/>
                <w:bCs/>
                <w:i/>
                <w:iCs/>
                <w:sz w:val="20"/>
                <w:lang w:eastAsia="zh-CN"/>
              </w:rPr>
            </w:pPr>
            <w:r w:rsidRPr="000C3EAB">
              <w:rPr>
                <w:b/>
                <w:bCs/>
                <w:i/>
                <w:iCs/>
                <w:sz w:val="20"/>
                <w:rtl/>
                <w:lang w:eastAsia="zh-CN"/>
              </w:rPr>
              <w:t>تدريب موظفي الجمارك والمستوردين ووكلاء التخليص الجمركي</w:t>
            </w:r>
          </w:p>
        </w:tc>
      </w:tr>
      <w:tr w:rsidR="00D02D8B" w:rsidRPr="000C3EAB" w14:paraId="79F8F61B" w14:textId="77777777" w:rsidTr="0053003C">
        <w:trPr>
          <w:trHeight w:val="255"/>
        </w:trPr>
        <w:tc>
          <w:tcPr>
            <w:tcW w:w="6091" w:type="dxa"/>
            <w:hideMark/>
          </w:tcPr>
          <w:p w14:paraId="1A0C371F" w14:textId="72237CA1" w:rsidR="00D02D8B" w:rsidRPr="000C3EAB" w:rsidRDefault="00D02D8B" w:rsidP="00D02D8B">
            <w:pPr>
              <w:bidi/>
              <w:spacing w:before="10" w:after="10"/>
              <w:rPr>
                <w:sz w:val="20"/>
                <w:lang w:eastAsia="zh-CN"/>
              </w:rPr>
            </w:pPr>
            <w:r w:rsidRPr="000C3EAB">
              <w:rPr>
                <w:sz w:val="20"/>
                <w:rtl/>
                <w:lang w:eastAsia="zh-CN"/>
              </w:rPr>
              <w:t xml:space="preserve">تحديث </w:t>
            </w:r>
            <w:r w:rsidRPr="000C3EAB">
              <w:rPr>
                <w:rFonts w:hint="cs"/>
                <w:sz w:val="20"/>
                <w:rtl/>
                <w:lang w:eastAsia="zh-CN"/>
              </w:rPr>
              <w:t>ال</w:t>
            </w:r>
            <w:r w:rsidRPr="000C3EAB">
              <w:rPr>
                <w:sz w:val="20"/>
                <w:rtl/>
                <w:lang w:eastAsia="zh-CN"/>
              </w:rPr>
              <w:t xml:space="preserve">مناهج </w:t>
            </w:r>
            <w:r w:rsidRPr="000C3EAB">
              <w:rPr>
                <w:rFonts w:hint="cs"/>
                <w:sz w:val="20"/>
                <w:rtl/>
                <w:lang w:eastAsia="zh-CN"/>
              </w:rPr>
              <w:t>التعليمية ل</w:t>
            </w:r>
            <w:r w:rsidRPr="000C3EAB">
              <w:rPr>
                <w:sz w:val="20"/>
                <w:rtl/>
                <w:lang w:eastAsia="zh-CN"/>
              </w:rPr>
              <w:t xml:space="preserve">معاهد التدريب الجمركي لتشمل </w:t>
            </w:r>
            <w:r w:rsidRPr="000C3EAB">
              <w:rPr>
                <w:rFonts w:hint="cs"/>
                <w:sz w:val="20"/>
                <w:rtl/>
                <w:lang w:eastAsia="zh-CN"/>
              </w:rPr>
              <w:t>المواد الهيدروفلوروكربونية</w:t>
            </w:r>
            <w:r w:rsidRPr="000C3EAB">
              <w:rPr>
                <w:sz w:val="20"/>
                <w:rtl/>
                <w:lang w:eastAsia="zh-CN"/>
              </w:rPr>
              <w:t>، ورموز النظام المنسق الجديدة، والتكنولوجيات البديلة، والإطار التشريعي الجديد، وأساليب المناولة الآمنة للمواد القابلة للاشتعال</w:t>
            </w:r>
          </w:p>
        </w:tc>
        <w:tc>
          <w:tcPr>
            <w:tcW w:w="992" w:type="dxa"/>
            <w:vMerge w:val="restart"/>
            <w:hideMark/>
          </w:tcPr>
          <w:p w14:paraId="61AB5995" w14:textId="2007EE4E" w:rsidR="00D02D8B" w:rsidRPr="000C3EAB" w:rsidRDefault="00D02D8B" w:rsidP="00D02D8B">
            <w:pPr>
              <w:bidi/>
              <w:spacing w:before="10" w:after="10"/>
              <w:jc w:val="center"/>
              <w:rPr>
                <w:sz w:val="20"/>
                <w:lang w:eastAsia="zh-CN"/>
              </w:rPr>
            </w:pPr>
            <w:r w:rsidRPr="000C3EAB">
              <w:rPr>
                <w:rFonts w:hint="cs"/>
                <w:sz w:val="20"/>
                <w:rtl/>
              </w:rPr>
              <w:t>اليونيب</w:t>
            </w:r>
          </w:p>
        </w:tc>
        <w:tc>
          <w:tcPr>
            <w:tcW w:w="1205" w:type="dxa"/>
            <w:noWrap/>
          </w:tcPr>
          <w:p w14:paraId="05988140" w14:textId="77777777" w:rsidR="00D02D8B" w:rsidRPr="000C3EAB" w:rsidRDefault="00D02D8B" w:rsidP="004F7B6E">
            <w:pPr>
              <w:bidi/>
              <w:spacing w:before="10" w:after="10"/>
              <w:jc w:val="left"/>
              <w:rPr>
                <w:sz w:val="20"/>
                <w:lang w:eastAsia="zh-CN"/>
              </w:rPr>
            </w:pPr>
            <w:r w:rsidRPr="000C3EAB">
              <w:rPr>
                <w:sz w:val="20"/>
                <w:lang w:eastAsia="zh-CN"/>
              </w:rPr>
              <w:t>30,000</w:t>
            </w:r>
          </w:p>
        </w:tc>
        <w:tc>
          <w:tcPr>
            <w:tcW w:w="1063" w:type="dxa"/>
          </w:tcPr>
          <w:p w14:paraId="46A318BD" w14:textId="77777777" w:rsidR="00D02D8B" w:rsidRPr="000C3EAB" w:rsidRDefault="00D02D8B" w:rsidP="004F7B6E">
            <w:pPr>
              <w:bidi/>
              <w:spacing w:before="10" w:after="10"/>
              <w:jc w:val="left"/>
              <w:rPr>
                <w:sz w:val="20"/>
                <w:lang w:eastAsia="zh-CN"/>
              </w:rPr>
            </w:pPr>
            <w:r w:rsidRPr="000C3EAB">
              <w:rPr>
                <w:sz w:val="20"/>
                <w:lang w:eastAsia="zh-CN"/>
              </w:rPr>
              <w:t>30,000</w:t>
            </w:r>
          </w:p>
        </w:tc>
      </w:tr>
      <w:tr w:rsidR="00D02D8B" w:rsidRPr="000C3EAB" w14:paraId="58C13AB8" w14:textId="77777777" w:rsidTr="0053003C">
        <w:trPr>
          <w:trHeight w:val="255"/>
        </w:trPr>
        <w:tc>
          <w:tcPr>
            <w:tcW w:w="6091" w:type="dxa"/>
            <w:hideMark/>
          </w:tcPr>
          <w:p w14:paraId="5F0655C7" w14:textId="4AFBE65E" w:rsidR="00D02D8B" w:rsidRPr="000C3EAB" w:rsidRDefault="00D02D8B" w:rsidP="00D02D8B">
            <w:pPr>
              <w:bidi/>
              <w:spacing w:before="10" w:after="10"/>
              <w:rPr>
                <w:sz w:val="20"/>
                <w:lang w:eastAsia="zh-CN"/>
              </w:rPr>
            </w:pPr>
            <w:r w:rsidRPr="000C3EAB">
              <w:rPr>
                <w:rFonts w:hint="cs"/>
                <w:sz w:val="20"/>
                <w:rtl/>
                <w:lang w:eastAsia="zh-CN"/>
              </w:rPr>
              <w:t>حلقتا عمل</w:t>
            </w:r>
            <w:r w:rsidRPr="000C3EAB">
              <w:rPr>
                <w:sz w:val="20"/>
                <w:rtl/>
                <w:lang w:eastAsia="zh-CN"/>
              </w:rPr>
              <w:t xml:space="preserve"> لتدريب 20 مدربا من الموانئ الجمركية الرئيسية على المناولة الآمنة للمواد القابلة للاشتعال والسامة</w:t>
            </w:r>
          </w:p>
        </w:tc>
        <w:tc>
          <w:tcPr>
            <w:tcW w:w="992" w:type="dxa"/>
            <w:vMerge/>
          </w:tcPr>
          <w:p w14:paraId="1115A9C2" w14:textId="77777777" w:rsidR="00D02D8B" w:rsidRPr="000C3EAB" w:rsidRDefault="00D02D8B" w:rsidP="00D02D8B">
            <w:pPr>
              <w:bidi/>
              <w:spacing w:before="10" w:after="10"/>
              <w:jc w:val="center"/>
              <w:rPr>
                <w:sz w:val="20"/>
                <w:lang w:eastAsia="zh-CN"/>
              </w:rPr>
            </w:pPr>
          </w:p>
        </w:tc>
        <w:tc>
          <w:tcPr>
            <w:tcW w:w="1205" w:type="dxa"/>
          </w:tcPr>
          <w:p w14:paraId="071E31A0" w14:textId="77777777" w:rsidR="00D02D8B" w:rsidRPr="000C3EAB" w:rsidRDefault="00D02D8B" w:rsidP="004F7B6E">
            <w:pPr>
              <w:bidi/>
              <w:spacing w:before="10" w:after="10"/>
              <w:jc w:val="left"/>
              <w:rPr>
                <w:sz w:val="20"/>
                <w:lang w:eastAsia="zh-CN"/>
              </w:rPr>
            </w:pPr>
            <w:r w:rsidRPr="000C3EAB">
              <w:rPr>
                <w:sz w:val="20"/>
                <w:lang w:eastAsia="zh-CN"/>
              </w:rPr>
              <w:t>15,000</w:t>
            </w:r>
          </w:p>
        </w:tc>
        <w:tc>
          <w:tcPr>
            <w:tcW w:w="1063" w:type="dxa"/>
          </w:tcPr>
          <w:p w14:paraId="2C6278CE" w14:textId="77777777" w:rsidR="00D02D8B" w:rsidRPr="000C3EAB" w:rsidRDefault="00D02D8B" w:rsidP="004F7B6E">
            <w:pPr>
              <w:bidi/>
              <w:spacing w:before="10" w:after="10"/>
              <w:jc w:val="left"/>
              <w:rPr>
                <w:sz w:val="20"/>
                <w:lang w:eastAsia="zh-CN"/>
              </w:rPr>
            </w:pPr>
            <w:r w:rsidRPr="000C3EAB">
              <w:rPr>
                <w:sz w:val="20"/>
                <w:lang w:eastAsia="zh-CN"/>
              </w:rPr>
              <w:t>15,000</w:t>
            </w:r>
          </w:p>
        </w:tc>
      </w:tr>
      <w:tr w:rsidR="009B5B3E" w:rsidRPr="000C3EAB" w14:paraId="651E1DBA" w14:textId="77777777" w:rsidTr="0053003C">
        <w:trPr>
          <w:trHeight w:val="255"/>
        </w:trPr>
        <w:tc>
          <w:tcPr>
            <w:tcW w:w="6091" w:type="dxa"/>
            <w:hideMark/>
          </w:tcPr>
          <w:p w14:paraId="07F6946A" w14:textId="61FE4D2A" w:rsidR="009B5B3E" w:rsidRPr="000C3EAB" w:rsidRDefault="009B5B3E" w:rsidP="009B5B3E">
            <w:pPr>
              <w:bidi/>
              <w:spacing w:before="10" w:after="10"/>
              <w:rPr>
                <w:sz w:val="20"/>
                <w:lang w:eastAsia="zh-CN"/>
              </w:rPr>
            </w:pPr>
            <w:r w:rsidRPr="000C3EAB">
              <w:rPr>
                <w:sz w:val="20"/>
                <w:rtl/>
                <w:lang w:eastAsia="zh-CN"/>
              </w:rPr>
              <w:t xml:space="preserve">ثلاث </w:t>
            </w:r>
            <w:r w:rsidRPr="000C3EAB">
              <w:rPr>
                <w:rFonts w:hint="cs"/>
                <w:sz w:val="20"/>
                <w:rtl/>
                <w:lang w:eastAsia="zh-CN"/>
              </w:rPr>
              <w:t>حلقات</w:t>
            </w:r>
            <w:r w:rsidRPr="000C3EAB">
              <w:rPr>
                <w:sz w:val="20"/>
                <w:rtl/>
                <w:lang w:eastAsia="zh-CN"/>
              </w:rPr>
              <w:t xml:space="preserve"> عمل لتدريب 60 موظفا جمركيا على </w:t>
            </w:r>
            <w:r w:rsidRPr="000C3EAB">
              <w:rPr>
                <w:rFonts w:hint="cs"/>
                <w:sz w:val="20"/>
                <w:rtl/>
                <w:lang w:eastAsia="zh-CN"/>
              </w:rPr>
              <w:t>الرقابة على</w:t>
            </w:r>
            <w:r w:rsidRPr="000C3EAB">
              <w:rPr>
                <w:sz w:val="20"/>
                <w:rtl/>
                <w:lang w:eastAsia="zh-CN"/>
              </w:rPr>
              <w:t xml:space="preserve"> </w:t>
            </w:r>
            <w:r w:rsidRPr="000C3EAB">
              <w:rPr>
                <w:rFonts w:hint="cs"/>
                <w:sz w:val="20"/>
                <w:rtl/>
                <w:lang w:eastAsia="zh-CN"/>
              </w:rPr>
              <w:t>المواد الهيدروفلوروكربونية</w:t>
            </w:r>
            <w:r w:rsidRPr="000C3EAB">
              <w:rPr>
                <w:sz w:val="20"/>
                <w:rtl/>
                <w:lang w:eastAsia="zh-CN"/>
              </w:rPr>
              <w:t xml:space="preserve">، بما في ذلك تحديد </w:t>
            </w:r>
            <w:r w:rsidRPr="000C3EAB">
              <w:rPr>
                <w:rFonts w:hint="cs"/>
                <w:sz w:val="20"/>
                <w:rtl/>
                <w:lang w:eastAsia="zh-CN"/>
              </w:rPr>
              <w:t xml:space="preserve">ملامح </w:t>
            </w:r>
            <w:r w:rsidRPr="000C3EAB">
              <w:rPr>
                <w:sz w:val="20"/>
                <w:rtl/>
                <w:lang w:eastAsia="zh-CN"/>
              </w:rPr>
              <w:t>المخاطر</w:t>
            </w:r>
          </w:p>
        </w:tc>
        <w:tc>
          <w:tcPr>
            <w:tcW w:w="992" w:type="dxa"/>
            <w:vMerge/>
          </w:tcPr>
          <w:p w14:paraId="19A86BBF" w14:textId="77777777" w:rsidR="009B5B3E" w:rsidRPr="000C3EAB" w:rsidRDefault="009B5B3E" w:rsidP="009B5B3E">
            <w:pPr>
              <w:bidi/>
              <w:spacing w:before="10" w:after="10"/>
              <w:jc w:val="center"/>
              <w:rPr>
                <w:sz w:val="20"/>
                <w:lang w:eastAsia="zh-CN"/>
              </w:rPr>
            </w:pPr>
          </w:p>
        </w:tc>
        <w:tc>
          <w:tcPr>
            <w:tcW w:w="1205" w:type="dxa"/>
          </w:tcPr>
          <w:p w14:paraId="6D3A2B91" w14:textId="77777777" w:rsidR="009B5B3E" w:rsidRPr="000C3EAB" w:rsidRDefault="009B5B3E" w:rsidP="004F7B6E">
            <w:pPr>
              <w:bidi/>
              <w:spacing w:before="10" w:after="10"/>
              <w:jc w:val="left"/>
              <w:rPr>
                <w:sz w:val="20"/>
                <w:lang w:eastAsia="zh-CN"/>
              </w:rPr>
            </w:pPr>
            <w:r w:rsidRPr="000C3EAB">
              <w:rPr>
                <w:sz w:val="20"/>
                <w:lang w:eastAsia="zh-CN"/>
              </w:rPr>
              <w:t>30,000</w:t>
            </w:r>
          </w:p>
        </w:tc>
        <w:tc>
          <w:tcPr>
            <w:tcW w:w="1063" w:type="dxa"/>
          </w:tcPr>
          <w:p w14:paraId="6BA647D1" w14:textId="77777777" w:rsidR="009B5B3E" w:rsidRPr="000C3EAB" w:rsidRDefault="009B5B3E" w:rsidP="004F7B6E">
            <w:pPr>
              <w:bidi/>
              <w:spacing w:before="10" w:after="10"/>
              <w:jc w:val="left"/>
              <w:rPr>
                <w:sz w:val="20"/>
                <w:lang w:eastAsia="zh-CN"/>
              </w:rPr>
            </w:pPr>
            <w:r w:rsidRPr="000C3EAB">
              <w:rPr>
                <w:sz w:val="20"/>
                <w:lang w:eastAsia="zh-CN"/>
              </w:rPr>
              <w:t>30,000</w:t>
            </w:r>
          </w:p>
        </w:tc>
      </w:tr>
      <w:tr w:rsidR="009B5B3E" w:rsidRPr="000C3EAB" w14:paraId="0EE2172E" w14:textId="77777777" w:rsidTr="0053003C">
        <w:trPr>
          <w:trHeight w:val="255"/>
        </w:trPr>
        <w:tc>
          <w:tcPr>
            <w:tcW w:w="6091" w:type="dxa"/>
            <w:hideMark/>
          </w:tcPr>
          <w:p w14:paraId="4F674BB3" w14:textId="725555B4" w:rsidR="009B5B3E" w:rsidRPr="000C3EAB" w:rsidRDefault="009B5B3E" w:rsidP="009B5B3E">
            <w:pPr>
              <w:bidi/>
              <w:spacing w:before="10" w:after="10"/>
              <w:rPr>
                <w:sz w:val="20"/>
                <w:lang w:eastAsia="zh-CN"/>
              </w:rPr>
            </w:pPr>
            <w:r w:rsidRPr="000C3EAB">
              <w:rPr>
                <w:rFonts w:hint="cs"/>
                <w:sz w:val="20"/>
                <w:rtl/>
                <w:lang w:eastAsia="zh-CN"/>
              </w:rPr>
              <w:t>حلقتان</w:t>
            </w:r>
            <w:r w:rsidRPr="000C3EAB">
              <w:rPr>
                <w:sz w:val="20"/>
                <w:rtl/>
                <w:lang w:eastAsia="zh-CN"/>
              </w:rPr>
              <w:t xml:space="preserve"> تدريبيتان لتدريب 40 من ضباط إنفاذ القانون على مستوى </w:t>
            </w:r>
            <w:r w:rsidRPr="000C3EAB">
              <w:rPr>
                <w:rFonts w:hint="cs"/>
                <w:sz w:val="20"/>
                <w:rtl/>
                <w:lang w:eastAsia="zh-CN"/>
              </w:rPr>
              <w:t>المحافظات</w:t>
            </w:r>
            <w:r w:rsidRPr="000C3EAB">
              <w:rPr>
                <w:sz w:val="20"/>
                <w:rtl/>
                <w:lang w:eastAsia="zh-CN"/>
              </w:rPr>
              <w:t xml:space="preserve"> لدعم إنفاذ القانون خارج نقاط التفتيش الجمركية</w:t>
            </w:r>
          </w:p>
        </w:tc>
        <w:tc>
          <w:tcPr>
            <w:tcW w:w="992" w:type="dxa"/>
            <w:vMerge/>
          </w:tcPr>
          <w:p w14:paraId="48CFF7C8" w14:textId="77777777" w:rsidR="009B5B3E" w:rsidRPr="000C3EAB" w:rsidRDefault="009B5B3E" w:rsidP="009B5B3E">
            <w:pPr>
              <w:bidi/>
              <w:spacing w:before="10" w:after="10"/>
              <w:jc w:val="center"/>
              <w:rPr>
                <w:sz w:val="20"/>
                <w:lang w:eastAsia="zh-CN"/>
              </w:rPr>
            </w:pPr>
          </w:p>
        </w:tc>
        <w:tc>
          <w:tcPr>
            <w:tcW w:w="1205" w:type="dxa"/>
            <w:noWrap/>
          </w:tcPr>
          <w:p w14:paraId="6D6180C1" w14:textId="77777777" w:rsidR="009B5B3E" w:rsidRPr="000C3EAB" w:rsidRDefault="009B5B3E" w:rsidP="004F7B6E">
            <w:pPr>
              <w:bidi/>
              <w:spacing w:before="10" w:after="10"/>
              <w:jc w:val="left"/>
              <w:rPr>
                <w:sz w:val="20"/>
                <w:lang w:eastAsia="zh-CN"/>
              </w:rPr>
            </w:pPr>
            <w:r w:rsidRPr="000C3EAB">
              <w:rPr>
                <w:sz w:val="20"/>
                <w:lang w:eastAsia="zh-CN"/>
              </w:rPr>
              <w:t>20,000</w:t>
            </w:r>
          </w:p>
        </w:tc>
        <w:tc>
          <w:tcPr>
            <w:tcW w:w="1063" w:type="dxa"/>
          </w:tcPr>
          <w:p w14:paraId="509568CB" w14:textId="77777777" w:rsidR="009B5B3E" w:rsidRPr="000C3EAB" w:rsidRDefault="009B5B3E" w:rsidP="004F7B6E">
            <w:pPr>
              <w:bidi/>
              <w:spacing w:before="10" w:after="10"/>
              <w:jc w:val="left"/>
              <w:rPr>
                <w:sz w:val="20"/>
                <w:lang w:eastAsia="zh-CN"/>
              </w:rPr>
            </w:pPr>
            <w:r w:rsidRPr="000C3EAB">
              <w:rPr>
                <w:sz w:val="20"/>
                <w:lang w:eastAsia="zh-CN"/>
              </w:rPr>
              <w:t>20,000</w:t>
            </w:r>
          </w:p>
        </w:tc>
      </w:tr>
      <w:tr w:rsidR="009B5B3E" w:rsidRPr="000C3EAB" w14:paraId="2BB224E6" w14:textId="77777777" w:rsidTr="0053003C">
        <w:trPr>
          <w:trHeight w:val="255"/>
        </w:trPr>
        <w:tc>
          <w:tcPr>
            <w:tcW w:w="6091" w:type="dxa"/>
            <w:hideMark/>
          </w:tcPr>
          <w:p w14:paraId="129FF49D" w14:textId="5B733660" w:rsidR="009B5B3E" w:rsidRPr="000C3EAB" w:rsidRDefault="009B5B3E" w:rsidP="009B5B3E">
            <w:pPr>
              <w:bidi/>
              <w:spacing w:before="10" w:after="10"/>
              <w:rPr>
                <w:sz w:val="20"/>
                <w:lang w:eastAsia="zh-CN"/>
              </w:rPr>
            </w:pPr>
            <w:r w:rsidRPr="000C3EAB">
              <w:rPr>
                <w:rFonts w:hint="cs"/>
                <w:sz w:val="20"/>
                <w:rtl/>
                <w:lang w:eastAsia="zh-CN"/>
              </w:rPr>
              <w:t>حلقتا عمل</w:t>
            </w:r>
            <w:r w:rsidRPr="000C3EAB">
              <w:rPr>
                <w:sz w:val="20"/>
                <w:rtl/>
                <w:lang w:eastAsia="zh-CN"/>
              </w:rPr>
              <w:t xml:space="preserve"> لتدريب 40 مستوردا ووكيل تخليص جمركي/شحن على التدابير التنظيمية الجديدة في إطار المرحلة الأولى من </w:t>
            </w:r>
            <w:r w:rsidRPr="000C3EAB">
              <w:rPr>
                <w:rFonts w:hint="cs"/>
                <w:sz w:val="20"/>
                <w:rtl/>
                <w:lang w:eastAsia="zh-CN"/>
              </w:rPr>
              <w:t>خطة التنفيذ بموجب تعديل كيغالي</w:t>
            </w:r>
            <w:r w:rsidRPr="000C3EAB">
              <w:rPr>
                <w:sz w:val="20"/>
                <w:rtl/>
                <w:lang w:eastAsia="zh-CN"/>
              </w:rPr>
              <w:t xml:space="preserve">، وإدارة بيانات </w:t>
            </w:r>
            <w:r w:rsidRPr="000C3EAB">
              <w:rPr>
                <w:rFonts w:hint="cs"/>
                <w:sz w:val="20"/>
                <w:rtl/>
                <w:lang w:eastAsia="zh-CN"/>
              </w:rPr>
              <w:t>المواد الهيدروفلوروكربونية</w:t>
            </w:r>
            <w:r w:rsidRPr="000C3EAB">
              <w:rPr>
                <w:sz w:val="20"/>
                <w:rtl/>
                <w:lang w:eastAsia="zh-CN"/>
              </w:rPr>
              <w:t xml:space="preserve"> و</w:t>
            </w:r>
            <w:r w:rsidRPr="000C3EAB">
              <w:rPr>
                <w:rFonts w:hint="cs"/>
                <w:sz w:val="20"/>
                <w:rtl/>
                <w:lang w:eastAsia="zh-CN"/>
              </w:rPr>
              <w:t>الإبلاغ عنها</w:t>
            </w:r>
          </w:p>
        </w:tc>
        <w:tc>
          <w:tcPr>
            <w:tcW w:w="992" w:type="dxa"/>
            <w:vMerge/>
          </w:tcPr>
          <w:p w14:paraId="1D77E7A8" w14:textId="77777777" w:rsidR="009B5B3E" w:rsidRPr="000C3EAB" w:rsidRDefault="009B5B3E" w:rsidP="009B5B3E">
            <w:pPr>
              <w:bidi/>
              <w:spacing w:before="10" w:after="10"/>
              <w:jc w:val="center"/>
              <w:rPr>
                <w:sz w:val="20"/>
                <w:lang w:eastAsia="zh-CN"/>
              </w:rPr>
            </w:pPr>
          </w:p>
        </w:tc>
        <w:tc>
          <w:tcPr>
            <w:tcW w:w="1205" w:type="dxa"/>
            <w:noWrap/>
          </w:tcPr>
          <w:p w14:paraId="1BFEC97D" w14:textId="77777777" w:rsidR="009B5B3E" w:rsidRPr="000C3EAB" w:rsidRDefault="009B5B3E" w:rsidP="004F7B6E">
            <w:pPr>
              <w:bidi/>
              <w:spacing w:before="10" w:after="10"/>
              <w:jc w:val="left"/>
              <w:rPr>
                <w:sz w:val="20"/>
                <w:lang w:eastAsia="zh-CN"/>
              </w:rPr>
            </w:pPr>
            <w:r w:rsidRPr="000C3EAB">
              <w:rPr>
                <w:sz w:val="20"/>
                <w:lang w:eastAsia="zh-CN"/>
              </w:rPr>
              <w:t>20,000</w:t>
            </w:r>
          </w:p>
        </w:tc>
        <w:tc>
          <w:tcPr>
            <w:tcW w:w="1063" w:type="dxa"/>
          </w:tcPr>
          <w:p w14:paraId="18846F65" w14:textId="77777777" w:rsidR="009B5B3E" w:rsidRPr="000C3EAB" w:rsidRDefault="009B5B3E" w:rsidP="004F7B6E">
            <w:pPr>
              <w:bidi/>
              <w:spacing w:before="10" w:after="10"/>
              <w:jc w:val="left"/>
              <w:rPr>
                <w:sz w:val="20"/>
                <w:lang w:eastAsia="zh-CN"/>
              </w:rPr>
            </w:pPr>
            <w:r w:rsidRPr="000C3EAB">
              <w:rPr>
                <w:sz w:val="20"/>
                <w:lang w:eastAsia="zh-CN"/>
              </w:rPr>
              <w:t>20,000</w:t>
            </w:r>
          </w:p>
        </w:tc>
      </w:tr>
      <w:tr w:rsidR="009B5B3E" w:rsidRPr="000C3EAB" w14:paraId="6EFCC025" w14:textId="77777777" w:rsidTr="0053003C">
        <w:trPr>
          <w:trHeight w:val="255"/>
        </w:trPr>
        <w:tc>
          <w:tcPr>
            <w:tcW w:w="6091" w:type="dxa"/>
            <w:hideMark/>
          </w:tcPr>
          <w:p w14:paraId="6C3E4FAA" w14:textId="7B006066" w:rsidR="009B5B3E" w:rsidRPr="000C3EAB" w:rsidRDefault="009B5B3E" w:rsidP="009B5B3E">
            <w:pPr>
              <w:bidi/>
              <w:spacing w:before="10" w:after="10"/>
              <w:jc w:val="left"/>
              <w:rPr>
                <w:sz w:val="20"/>
                <w:lang w:eastAsia="zh-CN"/>
              </w:rPr>
            </w:pPr>
            <w:r w:rsidRPr="000C3EAB">
              <w:rPr>
                <w:sz w:val="20"/>
                <w:rtl/>
                <w:lang w:eastAsia="zh-CN"/>
              </w:rPr>
              <w:t xml:space="preserve">اجتماعان للتعاون الإقليمي/العابر للحدود في مجال </w:t>
            </w:r>
            <w:r w:rsidRPr="000C3EAB">
              <w:rPr>
                <w:rFonts w:hint="cs"/>
                <w:sz w:val="20"/>
                <w:rtl/>
                <w:lang w:eastAsia="zh-CN"/>
              </w:rPr>
              <w:t>ال</w:t>
            </w:r>
            <w:r w:rsidRPr="000C3EAB">
              <w:rPr>
                <w:sz w:val="20"/>
                <w:rtl/>
                <w:lang w:eastAsia="zh-CN"/>
              </w:rPr>
              <w:t xml:space="preserve">إنفاذ مع </w:t>
            </w:r>
            <w:r w:rsidRPr="000C3EAB">
              <w:rPr>
                <w:rFonts w:hint="cs"/>
                <w:sz w:val="20"/>
                <w:rtl/>
                <w:lang w:eastAsia="zh-CN"/>
              </w:rPr>
              <w:t>البلدان</w:t>
            </w:r>
            <w:r w:rsidRPr="000C3EAB">
              <w:rPr>
                <w:sz w:val="20"/>
                <w:rtl/>
                <w:lang w:eastAsia="zh-CN"/>
              </w:rPr>
              <w:t xml:space="preserve"> المجاورة</w:t>
            </w:r>
          </w:p>
        </w:tc>
        <w:tc>
          <w:tcPr>
            <w:tcW w:w="992" w:type="dxa"/>
            <w:vMerge/>
          </w:tcPr>
          <w:p w14:paraId="2D830ADF" w14:textId="77777777" w:rsidR="009B5B3E" w:rsidRPr="000C3EAB" w:rsidRDefault="009B5B3E" w:rsidP="009B5B3E">
            <w:pPr>
              <w:bidi/>
              <w:spacing w:before="10" w:after="10"/>
              <w:jc w:val="center"/>
              <w:rPr>
                <w:sz w:val="20"/>
                <w:lang w:eastAsia="zh-CN"/>
              </w:rPr>
            </w:pPr>
          </w:p>
        </w:tc>
        <w:tc>
          <w:tcPr>
            <w:tcW w:w="1205" w:type="dxa"/>
            <w:noWrap/>
          </w:tcPr>
          <w:p w14:paraId="1744C5E3" w14:textId="77777777" w:rsidR="009B5B3E" w:rsidRPr="000C3EAB" w:rsidRDefault="009B5B3E" w:rsidP="004F7B6E">
            <w:pPr>
              <w:bidi/>
              <w:spacing w:before="10" w:after="10"/>
              <w:jc w:val="left"/>
              <w:rPr>
                <w:sz w:val="20"/>
                <w:lang w:eastAsia="zh-CN"/>
              </w:rPr>
            </w:pPr>
            <w:r w:rsidRPr="000C3EAB">
              <w:rPr>
                <w:sz w:val="20"/>
                <w:lang w:eastAsia="zh-CN"/>
              </w:rPr>
              <w:t>10,000</w:t>
            </w:r>
          </w:p>
        </w:tc>
        <w:tc>
          <w:tcPr>
            <w:tcW w:w="1063" w:type="dxa"/>
          </w:tcPr>
          <w:p w14:paraId="446843C5" w14:textId="77777777" w:rsidR="009B5B3E" w:rsidRPr="000C3EAB" w:rsidRDefault="009B5B3E" w:rsidP="004F7B6E">
            <w:pPr>
              <w:bidi/>
              <w:spacing w:before="10" w:after="10"/>
              <w:jc w:val="left"/>
              <w:rPr>
                <w:sz w:val="20"/>
                <w:lang w:eastAsia="zh-CN"/>
              </w:rPr>
            </w:pPr>
            <w:r w:rsidRPr="000C3EAB">
              <w:rPr>
                <w:sz w:val="20"/>
                <w:lang w:eastAsia="zh-CN"/>
              </w:rPr>
              <w:t>10,000</w:t>
            </w:r>
          </w:p>
        </w:tc>
      </w:tr>
      <w:tr w:rsidR="0053003C" w:rsidRPr="000C3EAB" w14:paraId="08B94F73" w14:textId="77777777" w:rsidTr="0053003C">
        <w:trPr>
          <w:trHeight w:val="255"/>
        </w:trPr>
        <w:tc>
          <w:tcPr>
            <w:tcW w:w="7083" w:type="dxa"/>
            <w:gridSpan w:val="2"/>
            <w:hideMark/>
          </w:tcPr>
          <w:p w14:paraId="716434A3" w14:textId="6B88BD9A" w:rsidR="0053003C" w:rsidRPr="000C3EAB" w:rsidRDefault="00AE3F10" w:rsidP="0053003C">
            <w:pPr>
              <w:bidi/>
              <w:spacing w:before="10" w:after="10"/>
              <w:jc w:val="left"/>
              <w:rPr>
                <w:b/>
                <w:bCs/>
                <w:sz w:val="20"/>
                <w:lang w:eastAsia="zh-CN"/>
              </w:rPr>
            </w:pPr>
            <w:r w:rsidRPr="000C3EAB">
              <w:rPr>
                <w:b/>
                <w:bCs/>
                <w:sz w:val="20"/>
                <w:rtl/>
                <w:lang w:eastAsia="zh-CN"/>
              </w:rPr>
              <w:t>المجموع الفرعي</w:t>
            </w:r>
          </w:p>
        </w:tc>
        <w:tc>
          <w:tcPr>
            <w:tcW w:w="1205" w:type="dxa"/>
          </w:tcPr>
          <w:p w14:paraId="2C445251" w14:textId="77777777" w:rsidR="0053003C" w:rsidRPr="000C3EAB" w:rsidRDefault="0053003C" w:rsidP="004F7B6E">
            <w:pPr>
              <w:bidi/>
              <w:spacing w:before="10" w:after="10"/>
              <w:jc w:val="left"/>
              <w:rPr>
                <w:b/>
                <w:bCs/>
                <w:sz w:val="20"/>
                <w:lang w:eastAsia="zh-CN"/>
              </w:rPr>
            </w:pPr>
            <w:r w:rsidRPr="000C3EAB">
              <w:rPr>
                <w:b/>
                <w:bCs/>
                <w:sz w:val="20"/>
                <w:lang w:eastAsia="zh-CN"/>
              </w:rPr>
              <w:t>125,000</w:t>
            </w:r>
          </w:p>
        </w:tc>
        <w:tc>
          <w:tcPr>
            <w:tcW w:w="1063" w:type="dxa"/>
          </w:tcPr>
          <w:p w14:paraId="5416C611" w14:textId="77777777" w:rsidR="0053003C" w:rsidRPr="000C3EAB" w:rsidRDefault="0053003C" w:rsidP="004F7B6E">
            <w:pPr>
              <w:bidi/>
              <w:spacing w:before="10" w:after="10"/>
              <w:jc w:val="left"/>
              <w:rPr>
                <w:b/>
                <w:bCs/>
                <w:sz w:val="20"/>
                <w:lang w:eastAsia="zh-CN"/>
              </w:rPr>
            </w:pPr>
            <w:r w:rsidRPr="000C3EAB">
              <w:rPr>
                <w:b/>
                <w:bCs/>
                <w:sz w:val="20"/>
                <w:lang w:eastAsia="zh-CN"/>
              </w:rPr>
              <w:t>125,000</w:t>
            </w:r>
          </w:p>
        </w:tc>
      </w:tr>
      <w:tr w:rsidR="009B5B3E" w:rsidRPr="000C3EAB" w14:paraId="7E933CAE" w14:textId="77777777" w:rsidTr="0053003C">
        <w:trPr>
          <w:trHeight w:val="255"/>
        </w:trPr>
        <w:tc>
          <w:tcPr>
            <w:tcW w:w="9351" w:type="dxa"/>
            <w:gridSpan w:val="4"/>
            <w:vAlign w:val="center"/>
            <w:hideMark/>
          </w:tcPr>
          <w:p w14:paraId="48299703" w14:textId="331D78C3" w:rsidR="009B5B3E" w:rsidRPr="000C3EAB" w:rsidRDefault="009B5B3E" w:rsidP="009B5B3E">
            <w:pPr>
              <w:bidi/>
              <w:spacing w:before="10" w:after="10"/>
              <w:jc w:val="left"/>
              <w:rPr>
                <w:i/>
                <w:iCs/>
                <w:sz w:val="20"/>
                <w:lang w:eastAsia="zh-CN"/>
              </w:rPr>
            </w:pPr>
            <w:r w:rsidRPr="000C3EAB">
              <w:rPr>
                <w:b/>
                <w:bCs/>
                <w:i/>
                <w:iCs/>
                <w:sz w:val="20"/>
                <w:rtl/>
                <w:lang w:eastAsia="zh-CN"/>
              </w:rPr>
              <w:t>بناء قدرات تقنيي خدمة أجهزة التبريد وتكييف الهواء</w:t>
            </w:r>
            <w:r w:rsidRPr="000C3EAB">
              <w:rPr>
                <w:rFonts w:hint="cs"/>
                <w:b/>
                <w:bCs/>
                <w:i/>
                <w:iCs/>
                <w:sz w:val="20"/>
                <w:rtl/>
                <w:lang w:eastAsia="zh-CN"/>
              </w:rPr>
              <w:t>/تكييف الهواء المتنقل</w:t>
            </w:r>
            <w:r w:rsidRPr="000C3EAB">
              <w:rPr>
                <w:b/>
                <w:bCs/>
                <w:i/>
                <w:iCs/>
                <w:sz w:val="20"/>
                <w:rtl/>
                <w:lang w:eastAsia="zh-CN"/>
              </w:rPr>
              <w:t xml:space="preserve"> </w:t>
            </w:r>
            <w:r w:rsidRPr="000C3EAB">
              <w:rPr>
                <w:rFonts w:hint="cs"/>
                <w:b/>
                <w:bCs/>
                <w:i/>
                <w:iCs/>
                <w:sz w:val="20"/>
                <w:rtl/>
                <w:lang w:eastAsia="zh-CN"/>
              </w:rPr>
              <w:t>وحلقات</w:t>
            </w:r>
            <w:r w:rsidRPr="000C3EAB">
              <w:rPr>
                <w:b/>
                <w:bCs/>
                <w:i/>
                <w:iCs/>
                <w:sz w:val="20"/>
                <w:rtl/>
                <w:lang w:eastAsia="zh-CN"/>
              </w:rPr>
              <w:t xml:space="preserve"> العمل</w:t>
            </w:r>
          </w:p>
        </w:tc>
      </w:tr>
      <w:tr w:rsidR="009B5B3E" w:rsidRPr="000C3EAB" w14:paraId="76E7D384" w14:textId="77777777" w:rsidTr="0053003C">
        <w:trPr>
          <w:trHeight w:val="255"/>
        </w:trPr>
        <w:tc>
          <w:tcPr>
            <w:tcW w:w="6091" w:type="dxa"/>
            <w:hideMark/>
          </w:tcPr>
          <w:p w14:paraId="718BE34F" w14:textId="24E860A8" w:rsidR="009B5B3E" w:rsidRPr="000C3EAB" w:rsidRDefault="009B5B3E" w:rsidP="009B5B3E">
            <w:pPr>
              <w:bidi/>
              <w:spacing w:before="10" w:after="10"/>
              <w:rPr>
                <w:sz w:val="20"/>
                <w:lang w:eastAsia="zh-CN"/>
              </w:rPr>
            </w:pPr>
            <w:r w:rsidRPr="000C3EAB">
              <w:rPr>
                <w:sz w:val="20"/>
                <w:rtl/>
                <w:lang w:eastAsia="zh-CN"/>
              </w:rPr>
              <w:t xml:space="preserve">تدريب 360 تقنيا (18 </w:t>
            </w:r>
            <w:r w:rsidRPr="000C3EAB">
              <w:rPr>
                <w:rFonts w:hint="cs"/>
                <w:sz w:val="20"/>
                <w:rtl/>
                <w:lang w:eastAsia="zh-CN"/>
              </w:rPr>
              <w:t>حلقة عمل</w:t>
            </w:r>
            <w:r w:rsidRPr="000C3EAB">
              <w:rPr>
                <w:sz w:val="20"/>
                <w:rtl/>
                <w:lang w:eastAsia="zh-CN"/>
              </w:rPr>
              <w:t xml:space="preserve"> تدريبية) على ممارسات الخدمة الجيدة والمناولة الآمنة لغازات التبريد القابلة للاشتعال والسامة بالتعاون مع المعاهد المحلية</w:t>
            </w:r>
          </w:p>
        </w:tc>
        <w:tc>
          <w:tcPr>
            <w:tcW w:w="992" w:type="dxa"/>
            <w:vMerge w:val="restart"/>
            <w:hideMark/>
          </w:tcPr>
          <w:p w14:paraId="1E9C3088" w14:textId="25844868" w:rsidR="009B5B3E" w:rsidRPr="000C3EAB" w:rsidRDefault="009B5B3E" w:rsidP="009B5B3E">
            <w:pPr>
              <w:bidi/>
              <w:spacing w:before="10" w:after="10"/>
              <w:jc w:val="center"/>
              <w:rPr>
                <w:sz w:val="20"/>
                <w:lang w:eastAsia="zh-CN"/>
              </w:rPr>
            </w:pPr>
            <w:r w:rsidRPr="000C3EAB">
              <w:rPr>
                <w:rFonts w:hint="cs"/>
                <w:sz w:val="20"/>
                <w:rtl/>
              </w:rPr>
              <w:t>اليونيب</w:t>
            </w:r>
          </w:p>
        </w:tc>
        <w:tc>
          <w:tcPr>
            <w:tcW w:w="1205" w:type="dxa"/>
            <w:noWrap/>
          </w:tcPr>
          <w:p w14:paraId="68FE9B5C" w14:textId="77777777" w:rsidR="009B5B3E" w:rsidRPr="000C3EAB" w:rsidRDefault="009B5B3E" w:rsidP="004F7B6E">
            <w:pPr>
              <w:bidi/>
              <w:spacing w:before="10" w:after="10"/>
              <w:jc w:val="left"/>
              <w:rPr>
                <w:sz w:val="20"/>
                <w:lang w:eastAsia="zh-CN"/>
              </w:rPr>
            </w:pPr>
            <w:r w:rsidRPr="000C3EAB">
              <w:rPr>
                <w:sz w:val="20"/>
                <w:lang w:eastAsia="zh-CN"/>
              </w:rPr>
              <w:t>180,000</w:t>
            </w:r>
          </w:p>
        </w:tc>
        <w:tc>
          <w:tcPr>
            <w:tcW w:w="1063" w:type="dxa"/>
          </w:tcPr>
          <w:p w14:paraId="0A9AFCFB" w14:textId="77777777" w:rsidR="009B5B3E" w:rsidRPr="000C3EAB" w:rsidRDefault="009B5B3E" w:rsidP="004F7B6E">
            <w:pPr>
              <w:bidi/>
              <w:spacing w:before="10" w:after="10"/>
              <w:jc w:val="left"/>
              <w:rPr>
                <w:sz w:val="20"/>
                <w:lang w:eastAsia="zh-CN"/>
              </w:rPr>
            </w:pPr>
            <w:r w:rsidRPr="000C3EAB">
              <w:rPr>
                <w:sz w:val="20"/>
                <w:lang w:eastAsia="zh-CN"/>
              </w:rPr>
              <w:t>180,000</w:t>
            </w:r>
          </w:p>
        </w:tc>
      </w:tr>
      <w:tr w:rsidR="009B5B3E" w:rsidRPr="000C3EAB" w14:paraId="1B3176E1" w14:textId="77777777" w:rsidTr="0053003C">
        <w:trPr>
          <w:trHeight w:val="255"/>
        </w:trPr>
        <w:tc>
          <w:tcPr>
            <w:tcW w:w="6091" w:type="dxa"/>
            <w:hideMark/>
          </w:tcPr>
          <w:p w14:paraId="36AA60D8" w14:textId="61808930" w:rsidR="009B5B3E" w:rsidRPr="000C3EAB" w:rsidRDefault="009B5B3E" w:rsidP="009B5B3E">
            <w:pPr>
              <w:bidi/>
              <w:spacing w:before="10" w:after="10"/>
              <w:rPr>
                <w:sz w:val="20"/>
                <w:lang w:eastAsia="zh-CN"/>
              </w:rPr>
            </w:pPr>
            <w:r w:rsidRPr="000C3EAB">
              <w:rPr>
                <w:rFonts w:hint="cs"/>
                <w:sz w:val="20"/>
                <w:rtl/>
                <w:lang w:eastAsia="zh-CN"/>
              </w:rPr>
              <w:t>استعراض</w:t>
            </w:r>
            <w:r w:rsidRPr="000C3EAB">
              <w:rPr>
                <w:sz w:val="20"/>
                <w:rtl/>
                <w:lang w:eastAsia="zh-CN"/>
              </w:rPr>
              <w:t xml:space="preserve"> وتحديث </w:t>
            </w:r>
            <w:r w:rsidRPr="000C3EAB">
              <w:rPr>
                <w:rFonts w:hint="cs"/>
                <w:sz w:val="20"/>
                <w:rtl/>
                <w:lang w:eastAsia="zh-CN"/>
              </w:rPr>
              <w:t>ال</w:t>
            </w:r>
            <w:r w:rsidRPr="000C3EAB">
              <w:rPr>
                <w:sz w:val="20"/>
                <w:rtl/>
                <w:lang w:eastAsia="zh-CN"/>
              </w:rPr>
              <w:t xml:space="preserve">مناهج </w:t>
            </w:r>
            <w:r w:rsidRPr="000C3EAB">
              <w:rPr>
                <w:rFonts w:hint="cs"/>
                <w:sz w:val="20"/>
                <w:rtl/>
                <w:lang w:eastAsia="zh-CN"/>
              </w:rPr>
              <w:t>الدراسية لل</w:t>
            </w:r>
            <w:r w:rsidRPr="000C3EAB">
              <w:rPr>
                <w:sz w:val="20"/>
                <w:rtl/>
                <w:lang w:eastAsia="zh-CN"/>
              </w:rPr>
              <w:t>تدريب</w:t>
            </w:r>
            <w:r w:rsidRPr="000C3EAB">
              <w:rPr>
                <w:rFonts w:hint="cs"/>
                <w:sz w:val="20"/>
                <w:rtl/>
                <w:lang w:eastAsia="zh-CN"/>
              </w:rPr>
              <w:t xml:space="preserve"> في </w:t>
            </w:r>
            <w:r w:rsidRPr="000C3EAB">
              <w:rPr>
                <w:sz w:val="20"/>
                <w:rtl/>
                <w:lang w:eastAsia="zh-CN"/>
              </w:rPr>
              <w:t xml:space="preserve">قطاع تكييف الهواء المتنقل </w:t>
            </w:r>
            <w:r w:rsidR="001A1022" w:rsidRPr="000C3EAB">
              <w:rPr>
                <w:sz w:val="20"/>
                <w:rtl/>
                <w:lang w:eastAsia="zh-CN"/>
              </w:rPr>
              <w:t>لإدراجها في النظام الوطني لإصدار</w:t>
            </w:r>
            <w:r w:rsidRPr="000C3EAB">
              <w:rPr>
                <w:rFonts w:hint="cs"/>
                <w:sz w:val="20"/>
                <w:rtl/>
                <w:lang w:eastAsia="zh-CN"/>
              </w:rPr>
              <w:t xml:space="preserve"> ال</w:t>
            </w:r>
            <w:r w:rsidRPr="000C3EAB">
              <w:rPr>
                <w:sz w:val="20"/>
                <w:rtl/>
                <w:lang w:eastAsia="zh-CN"/>
              </w:rPr>
              <w:t>شهادات</w:t>
            </w:r>
            <w:r w:rsidRPr="000C3EAB">
              <w:rPr>
                <w:rFonts w:hint="cs"/>
                <w:sz w:val="20"/>
                <w:rtl/>
                <w:lang w:eastAsia="zh-CN"/>
              </w:rPr>
              <w:t xml:space="preserve"> الخاصة ب</w:t>
            </w:r>
            <w:r w:rsidRPr="000C3EAB">
              <w:rPr>
                <w:sz w:val="20"/>
                <w:rtl/>
                <w:lang w:eastAsia="zh-CN"/>
              </w:rPr>
              <w:t>تكييف الهواء المتنقل</w:t>
            </w:r>
          </w:p>
        </w:tc>
        <w:tc>
          <w:tcPr>
            <w:tcW w:w="992" w:type="dxa"/>
            <w:vMerge/>
          </w:tcPr>
          <w:p w14:paraId="41521BE8" w14:textId="77777777" w:rsidR="009B5B3E" w:rsidRPr="000C3EAB" w:rsidRDefault="009B5B3E" w:rsidP="009B5B3E">
            <w:pPr>
              <w:bidi/>
              <w:spacing w:before="10" w:after="10"/>
              <w:jc w:val="center"/>
              <w:rPr>
                <w:sz w:val="20"/>
                <w:lang w:eastAsia="zh-CN"/>
              </w:rPr>
            </w:pPr>
          </w:p>
        </w:tc>
        <w:tc>
          <w:tcPr>
            <w:tcW w:w="1205" w:type="dxa"/>
            <w:noWrap/>
          </w:tcPr>
          <w:p w14:paraId="06055A2B" w14:textId="77777777" w:rsidR="009B5B3E" w:rsidRPr="000C3EAB" w:rsidRDefault="009B5B3E" w:rsidP="004F7B6E">
            <w:pPr>
              <w:bidi/>
              <w:spacing w:before="10" w:after="10"/>
              <w:jc w:val="left"/>
              <w:rPr>
                <w:sz w:val="20"/>
                <w:lang w:eastAsia="zh-CN"/>
              </w:rPr>
            </w:pPr>
            <w:r w:rsidRPr="000C3EAB">
              <w:rPr>
                <w:sz w:val="20"/>
                <w:lang w:eastAsia="zh-CN"/>
              </w:rPr>
              <w:t>10,000</w:t>
            </w:r>
          </w:p>
        </w:tc>
        <w:tc>
          <w:tcPr>
            <w:tcW w:w="1063" w:type="dxa"/>
          </w:tcPr>
          <w:p w14:paraId="1660D0A8" w14:textId="77777777" w:rsidR="009B5B3E" w:rsidRPr="000C3EAB" w:rsidRDefault="009B5B3E" w:rsidP="004F7B6E">
            <w:pPr>
              <w:bidi/>
              <w:spacing w:before="10" w:after="10"/>
              <w:jc w:val="left"/>
              <w:rPr>
                <w:sz w:val="20"/>
                <w:lang w:eastAsia="zh-CN"/>
              </w:rPr>
            </w:pPr>
            <w:r w:rsidRPr="000C3EAB">
              <w:rPr>
                <w:sz w:val="20"/>
                <w:lang w:eastAsia="zh-CN"/>
              </w:rPr>
              <w:t>10,000</w:t>
            </w:r>
          </w:p>
        </w:tc>
      </w:tr>
      <w:tr w:rsidR="009B5B3E" w:rsidRPr="000C3EAB" w14:paraId="5D10CC67" w14:textId="77777777" w:rsidTr="0053003C">
        <w:trPr>
          <w:trHeight w:val="255"/>
        </w:trPr>
        <w:tc>
          <w:tcPr>
            <w:tcW w:w="6091" w:type="dxa"/>
            <w:hideMark/>
          </w:tcPr>
          <w:p w14:paraId="53AA51E8" w14:textId="6D057007" w:rsidR="009B5B3E" w:rsidRPr="000C3EAB" w:rsidRDefault="009B5B3E" w:rsidP="009B5B3E">
            <w:pPr>
              <w:bidi/>
              <w:spacing w:before="10" w:after="10"/>
              <w:rPr>
                <w:sz w:val="20"/>
                <w:lang w:eastAsia="zh-CN"/>
              </w:rPr>
            </w:pPr>
            <w:r w:rsidRPr="000C3EAB">
              <w:rPr>
                <w:rFonts w:hint="cs"/>
                <w:sz w:val="20"/>
                <w:rtl/>
                <w:lang w:eastAsia="zh-CN"/>
              </w:rPr>
              <w:t>حلقة</w:t>
            </w:r>
            <w:r w:rsidRPr="000C3EAB">
              <w:rPr>
                <w:sz w:val="20"/>
                <w:rtl/>
                <w:lang w:eastAsia="zh-CN"/>
              </w:rPr>
              <w:t xml:space="preserve"> عمل واحدة لتدريب 10-15 مدربا في قطاع تكييف الهواء المتنقل على ممارسات الخدمة الجيدة، والسيطرة على التسرب، والخدمة باستخدام البدائل</w:t>
            </w:r>
          </w:p>
        </w:tc>
        <w:tc>
          <w:tcPr>
            <w:tcW w:w="992" w:type="dxa"/>
            <w:vMerge/>
          </w:tcPr>
          <w:p w14:paraId="481505A6" w14:textId="77777777" w:rsidR="009B5B3E" w:rsidRPr="000C3EAB" w:rsidRDefault="009B5B3E" w:rsidP="009B5B3E">
            <w:pPr>
              <w:bidi/>
              <w:spacing w:before="10" w:after="10"/>
              <w:jc w:val="center"/>
              <w:rPr>
                <w:sz w:val="20"/>
                <w:lang w:eastAsia="zh-CN"/>
              </w:rPr>
            </w:pPr>
          </w:p>
        </w:tc>
        <w:tc>
          <w:tcPr>
            <w:tcW w:w="1205" w:type="dxa"/>
            <w:noWrap/>
          </w:tcPr>
          <w:p w14:paraId="69869F5F" w14:textId="77777777" w:rsidR="009B5B3E" w:rsidRPr="000C3EAB" w:rsidRDefault="009B5B3E" w:rsidP="004F7B6E">
            <w:pPr>
              <w:bidi/>
              <w:spacing w:before="10" w:after="10"/>
              <w:jc w:val="left"/>
              <w:rPr>
                <w:sz w:val="20"/>
                <w:lang w:eastAsia="zh-CN"/>
              </w:rPr>
            </w:pPr>
            <w:r w:rsidRPr="000C3EAB">
              <w:rPr>
                <w:sz w:val="20"/>
                <w:lang w:eastAsia="zh-CN"/>
              </w:rPr>
              <w:t>10,000</w:t>
            </w:r>
          </w:p>
        </w:tc>
        <w:tc>
          <w:tcPr>
            <w:tcW w:w="1063" w:type="dxa"/>
          </w:tcPr>
          <w:p w14:paraId="6C9CF931" w14:textId="77777777" w:rsidR="009B5B3E" w:rsidRPr="000C3EAB" w:rsidRDefault="009B5B3E" w:rsidP="004F7B6E">
            <w:pPr>
              <w:bidi/>
              <w:spacing w:before="10" w:after="10"/>
              <w:jc w:val="left"/>
              <w:rPr>
                <w:sz w:val="20"/>
                <w:lang w:eastAsia="zh-CN"/>
              </w:rPr>
            </w:pPr>
            <w:r w:rsidRPr="000C3EAB">
              <w:rPr>
                <w:sz w:val="20"/>
                <w:lang w:eastAsia="zh-CN"/>
              </w:rPr>
              <w:t>10,000</w:t>
            </w:r>
          </w:p>
        </w:tc>
      </w:tr>
      <w:tr w:rsidR="009B5B3E" w:rsidRPr="000C3EAB" w14:paraId="37933B0C" w14:textId="77777777" w:rsidTr="0053003C">
        <w:trPr>
          <w:trHeight w:val="255"/>
        </w:trPr>
        <w:tc>
          <w:tcPr>
            <w:tcW w:w="6091" w:type="dxa"/>
            <w:hideMark/>
          </w:tcPr>
          <w:p w14:paraId="687E7224" w14:textId="051208A8" w:rsidR="009B5B3E" w:rsidRPr="000C3EAB" w:rsidRDefault="009B5B3E" w:rsidP="009B5B3E">
            <w:pPr>
              <w:bidi/>
              <w:spacing w:before="10" w:after="10"/>
              <w:rPr>
                <w:sz w:val="20"/>
                <w:lang w:eastAsia="zh-CN"/>
              </w:rPr>
            </w:pPr>
            <w:r w:rsidRPr="000C3EAB">
              <w:rPr>
                <w:rtl/>
              </w:rPr>
              <w:t xml:space="preserve">ثلاث </w:t>
            </w:r>
            <w:r w:rsidRPr="000C3EAB">
              <w:rPr>
                <w:rFonts w:hint="cs"/>
                <w:rtl/>
              </w:rPr>
              <w:t>حلقات</w:t>
            </w:r>
            <w:r w:rsidRPr="000C3EAB">
              <w:rPr>
                <w:rtl/>
              </w:rPr>
              <w:t xml:space="preserve"> عمل لتدريب 60 </w:t>
            </w:r>
            <w:r w:rsidRPr="000C3EAB">
              <w:rPr>
                <w:rFonts w:hint="cs"/>
                <w:rtl/>
              </w:rPr>
              <w:t xml:space="preserve">من </w:t>
            </w:r>
            <w:r w:rsidRPr="000C3EAB">
              <w:rPr>
                <w:rtl/>
              </w:rPr>
              <w:t>تقني</w:t>
            </w:r>
            <w:r w:rsidRPr="000C3EAB">
              <w:rPr>
                <w:rFonts w:hint="cs"/>
                <w:rtl/>
              </w:rPr>
              <w:t>ي</w:t>
            </w:r>
            <w:r w:rsidRPr="000C3EAB">
              <w:rPr>
                <w:rtl/>
              </w:rPr>
              <w:t xml:space="preserve"> تكييف الهواء المتنقل على </w:t>
            </w:r>
            <w:r w:rsidR="001A1022" w:rsidRPr="000C3EAB">
              <w:rPr>
                <w:rtl/>
              </w:rPr>
              <w:t>ممارسات الخدمة الجيدة</w:t>
            </w:r>
            <w:r w:rsidRPr="000C3EAB">
              <w:rPr>
                <w:rtl/>
              </w:rPr>
              <w:t xml:space="preserve">، بما في ذلك </w:t>
            </w:r>
            <w:r w:rsidRPr="000C3EAB">
              <w:rPr>
                <w:rFonts w:hint="cs"/>
                <w:rtl/>
              </w:rPr>
              <w:t>السيطرة على التسرب</w:t>
            </w:r>
            <w:r w:rsidRPr="000C3EAB">
              <w:rPr>
                <w:rtl/>
              </w:rPr>
              <w:t xml:space="preserve"> والمناولة الآمنة لغازات التبريد البديلة</w:t>
            </w:r>
          </w:p>
        </w:tc>
        <w:tc>
          <w:tcPr>
            <w:tcW w:w="992" w:type="dxa"/>
            <w:vMerge/>
          </w:tcPr>
          <w:p w14:paraId="55EDD067" w14:textId="77777777" w:rsidR="009B5B3E" w:rsidRPr="000C3EAB" w:rsidRDefault="009B5B3E" w:rsidP="009B5B3E">
            <w:pPr>
              <w:bidi/>
              <w:spacing w:before="10" w:after="10"/>
              <w:jc w:val="center"/>
              <w:rPr>
                <w:sz w:val="20"/>
                <w:lang w:eastAsia="zh-CN"/>
              </w:rPr>
            </w:pPr>
          </w:p>
        </w:tc>
        <w:tc>
          <w:tcPr>
            <w:tcW w:w="1205" w:type="dxa"/>
            <w:noWrap/>
          </w:tcPr>
          <w:p w14:paraId="1F60ECE4" w14:textId="77777777" w:rsidR="009B5B3E" w:rsidRPr="000C3EAB" w:rsidRDefault="009B5B3E" w:rsidP="004F7B6E">
            <w:pPr>
              <w:bidi/>
              <w:spacing w:before="10" w:after="10"/>
              <w:jc w:val="left"/>
              <w:rPr>
                <w:sz w:val="20"/>
                <w:lang w:eastAsia="zh-CN"/>
              </w:rPr>
            </w:pPr>
            <w:r w:rsidRPr="000C3EAB">
              <w:rPr>
                <w:sz w:val="20"/>
                <w:lang w:eastAsia="zh-CN"/>
              </w:rPr>
              <w:t>30,000</w:t>
            </w:r>
          </w:p>
        </w:tc>
        <w:tc>
          <w:tcPr>
            <w:tcW w:w="1063" w:type="dxa"/>
          </w:tcPr>
          <w:p w14:paraId="646CA8C3" w14:textId="77777777" w:rsidR="009B5B3E" w:rsidRPr="000C3EAB" w:rsidRDefault="009B5B3E" w:rsidP="004F7B6E">
            <w:pPr>
              <w:bidi/>
              <w:spacing w:before="10" w:after="10"/>
              <w:jc w:val="left"/>
              <w:rPr>
                <w:sz w:val="20"/>
                <w:lang w:eastAsia="zh-CN"/>
              </w:rPr>
            </w:pPr>
            <w:r w:rsidRPr="000C3EAB">
              <w:rPr>
                <w:sz w:val="20"/>
                <w:lang w:eastAsia="zh-CN"/>
              </w:rPr>
              <w:t>30,000</w:t>
            </w:r>
          </w:p>
        </w:tc>
      </w:tr>
      <w:tr w:rsidR="009B5B3E" w:rsidRPr="000C3EAB" w14:paraId="54F857AC" w14:textId="77777777" w:rsidTr="0053003C">
        <w:trPr>
          <w:trHeight w:val="255"/>
        </w:trPr>
        <w:tc>
          <w:tcPr>
            <w:tcW w:w="6091" w:type="dxa"/>
            <w:hideMark/>
          </w:tcPr>
          <w:p w14:paraId="264D1F04" w14:textId="50AE1093" w:rsidR="009B5B3E" w:rsidRPr="000C3EAB" w:rsidRDefault="009B5B3E" w:rsidP="009B5B3E">
            <w:pPr>
              <w:bidi/>
              <w:spacing w:before="10" w:after="10"/>
              <w:rPr>
                <w:sz w:val="20"/>
                <w:lang w:eastAsia="zh-CN"/>
              </w:rPr>
            </w:pPr>
            <w:r w:rsidRPr="000C3EAB">
              <w:rPr>
                <w:rtl/>
              </w:rPr>
              <w:t>تقديم منح دراسية ل</w:t>
            </w:r>
            <w:r w:rsidRPr="000C3EAB">
              <w:rPr>
                <w:rFonts w:hint="cs"/>
                <w:rtl/>
              </w:rPr>
              <w:t>عدد</w:t>
            </w:r>
            <w:r w:rsidRPr="000C3EAB">
              <w:rPr>
                <w:rtl/>
              </w:rPr>
              <w:t xml:space="preserve"> 25 امرأة لدراسة تخصصات جامعية متعلقة بتكييف </w:t>
            </w:r>
            <w:r w:rsidRPr="000C3EAB">
              <w:rPr>
                <w:rFonts w:hint="cs"/>
                <w:rtl/>
              </w:rPr>
              <w:t xml:space="preserve">الهواء المتنقل </w:t>
            </w:r>
            <w:r w:rsidRPr="000C3EAB">
              <w:rPr>
                <w:rtl/>
              </w:rPr>
              <w:t>وقطاع السيارات، بهدف بناء فريق من الخبيرات</w:t>
            </w:r>
          </w:p>
        </w:tc>
        <w:tc>
          <w:tcPr>
            <w:tcW w:w="992" w:type="dxa"/>
            <w:vMerge/>
          </w:tcPr>
          <w:p w14:paraId="77ABA641" w14:textId="77777777" w:rsidR="009B5B3E" w:rsidRPr="000C3EAB" w:rsidRDefault="009B5B3E" w:rsidP="009B5B3E">
            <w:pPr>
              <w:bidi/>
              <w:spacing w:before="10" w:after="10"/>
              <w:jc w:val="center"/>
              <w:rPr>
                <w:sz w:val="20"/>
                <w:lang w:eastAsia="zh-CN"/>
              </w:rPr>
            </w:pPr>
          </w:p>
        </w:tc>
        <w:tc>
          <w:tcPr>
            <w:tcW w:w="1205" w:type="dxa"/>
            <w:noWrap/>
          </w:tcPr>
          <w:p w14:paraId="0F160899" w14:textId="77777777" w:rsidR="009B5B3E" w:rsidRPr="000C3EAB" w:rsidRDefault="009B5B3E" w:rsidP="004F7B6E">
            <w:pPr>
              <w:bidi/>
              <w:spacing w:before="10" w:after="10"/>
              <w:jc w:val="left"/>
              <w:rPr>
                <w:sz w:val="20"/>
                <w:lang w:eastAsia="zh-CN"/>
              </w:rPr>
            </w:pPr>
            <w:r w:rsidRPr="000C3EAB">
              <w:rPr>
                <w:sz w:val="20"/>
                <w:lang w:eastAsia="zh-CN"/>
              </w:rPr>
              <w:t>17,500</w:t>
            </w:r>
          </w:p>
        </w:tc>
        <w:tc>
          <w:tcPr>
            <w:tcW w:w="1063" w:type="dxa"/>
          </w:tcPr>
          <w:p w14:paraId="5B548828" w14:textId="77777777" w:rsidR="009B5B3E" w:rsidRPr="000C3EAB" w:rsidRDefault="009B5B3E" w:rsidP="004F7B6E">
            <w:pPr>
              <w:bidi/>
              <w:spacing w:before="10" w:after="10"/>
              <w:jc w:val="left"/>
              <w:rPr>
                <w:sz w:val="20"/>
                <w:lang w:eastAsia="zh-CN"/>
              </w:rPr>
            </w:pPr>
            <w:r w:rsidRPr="000C3EAB">
              <w:rPr>
                <w:sz w:val="20"/>
                <w:lang w:eastAsia="zh-CN"/>
              </w:rPr>
              <w:t>17,500</w:t>
            </w:r>
          </w:p>
        </w:tc>
      </w:tr>
      <w:tr w:rsidR="009B5B3E" w:rsidRPr="000C3EAB" w14:paraId="2A429902" w14:textId="77777777" w:rsidTr="0053003C">
        <w:trPr>
          <w:trHeight w:val="255"/>
        </w:trPr>
        <w:tc>
          <w:tcPr>
            <w:tcW w:w="6091" w:type="dxa"/>
            <w:hideMark/>
          </w:tcPr>
          <w:p w14:paraId="564845F6" w14:textId="01DFC7D1" w:rsidR="009B5B3E" w:rsidRPr="000C3EAB" w:rsidRDefault="009B5B3E" w:rsidP="009B5B3E">
            <w:pPr>
              <w:bidi/>
              <w:spacing w:before="10" w:after="10"/>
              <w:rPr>
                <w:sz w:val="20"/>
                <w:lang w:eastAsia="zh-CN"/>
              </w:rPr>
            </w:pPr>
            <w:r w:rsidRPr="000C3EAB">
              <w:rPr>
                <w:sz w:val="20"/>
                <w:rtl/>
                <w:lang w:eastAsia="zh-CN"/>
              </w:rPr>
              <w:t xml:space="preserve">دعم إنشاء رابطة وطنية </w:t>
            </w:r>
            <w:r w:rsidRPr="000C3EAB">
              <w:rPr>
                <w:rFonts w:hint="cs"/>
                <w:sz w:val="20"/>
                <w:rtl/>
                <w:lang w:eastAsia="zh-CN"/>
              </w:rPr>
              <w:t>ل</w:t>
            </w:r>
            <w:r w:rsidRPr="000C3EAB">
              <w:rPr>
                <w:sz w:val="20"/>
                <w:rtl/>
                <w:lang w:eastAsia="zh-CN"/>
              </w:rPr>
              <w:t>لتبريد وتكييف الهواء/تكييف الهواء المتنقل</w:t>
            </w:r>
          </w:p>
        </w:tc>
        <w:tc>
          <w:tcPr>
            <w:tcW w:w="992" w:type="dxa"/>
            <w:vMerge/>
          </w:tcPr>
          <w:p w14:paraId="2DB0DE76" w14:textId="77777777" w:rsidR="009B5B3E" w:rsidRPr="000C3EAB" w:rsidRDefault="009B5B3E" w:rsidP="009B5B3E">
            <w:pPr>
              <w:bidi/>
              <w:spacing w:before="10" w:after="10"/>
              <w:jc w:val="center"/>
              <w:rPr>
                <w:sz w:val="20"/>
                <w:lang w:eastAsia="zh-CN"/>
              </w:rPr>
            </w:pPr>
          </w:p>
        </w:tc>
        <w:tc>
          <w:tcPr>
            <w:tcW w:w="1205" w:type="dxa"/>
            <w:noWrap/>
          </w:tcPr>
          <w:p w14:paraId="75532483" w14:textId="77777777" w:rsidR="009B5B3E" w:rsidRPr="000C3EAB" w:rsidRDefault="009B5B3E" w:rsidP="004F7B6E">
            <w:pPr>
              <w:bidi/>
              <w:spacing w:before="10" w:after="10"/>
              <w:jc w:val="left"/>
              <w:rPr>
                <w:sz w:val="20"/>
                <w:lang w:eastAsia="zh-CN"/>
              </w:rPr>
            </w:pPr>
            <w:r w:rsidRPr="000C3EAB">
              <w:rPr>
                <w:sz w:val="20"/>
                <w:lang w:eastAsia="zh-CN"/>
              </w:rPr>
              <w:t>10,000</w:t>
            </w:r>
          </w:p>
        </w:tc>
        <w:tc>
          <w:tcPr>
            <w:tcW w:w="1063" w:type="dxa"/>
          </w:tcPr>
          <w:p w14:paraId="11ACB904" w14:textId="77777777" w:rsidR="009B5B3E" w:rsidRPr="000C3EAB" w:rsidRDefault="009B5B3E" w:rsidP="004F7B6E">
            <w:pPr>
              <w:bidi/>
              <w:spacing w:before="10" w:after="10"/>
              <w:jc w:val="left"/>
              <w:rPr>
                <w:sz w:val="20"/>
                <w:lang w:eastAsia="zh-CN"/>
              </w:rPr>
            </w:pPr>
            <w:r w:rsidRPr="000C3EAB">
              <w:rPr>
                <w:sz w:val="20"/>
                <w:lang w:eastAsia="zh-CN"/>
              </w:rPr>
              <w:t>10,000</w:t>
            </w:r>
          </w:p>
        </w:tc>
      </w:tr>
      <w:tr w:rsidR="009B5B3E" w:rsidRPr="000C3EAB" w14:paraId="2D258587" w14:textId="77777777" w:rsidTr="0053003C">
        <w:trPr>
          <w:trHeight w:val="255"/>
        </w:trPr>
        <w:tc>
          <w:tcPr>
            <w:tcW w:w="6091" w:type="dxa"/>
            <w:hideMark/>
          </w:tcPr>
          <w:p w14:paraId="57F4B14D" w14:textId="568DA4B9" w:rsidR="009B5B3E" w:rsidRPr="000C3EAB" w:rsidRDefault="009B5B3E" w:rsidP="009B5B3E">
            <w:pPr>
              <w:bidi/>
              <w:spacing w:before="10" w:after="10"/>
              <w:rPr>
                <w:sz w:val="20"/>
                <w:lang w:eastAsia="zh-CN"/>
              </w:rPr>
            </w:pPr>
            <w:r w:rsidRPr="000C3EAB">
              <w:rPr>
                <w:sz w:val="20"/>
                <w:rtl/>
                <w:lang w:eastAsia="zh-CN"/>
              </w:rPr>
              <w:lastRenderedPageBreak/>
              <w:t>توفير أدوات ومعدات</w:t>
            </w:r>
            <w:r w:rsidRPr="000C3EAB">
              <w:rPr>
                <w:rStyle w:val="FootnoteReference"/>
                <w:sz w:val="20"/>
                <w:rtl/>
                <w:lang w:eastAsia="zh-CN"/>
              </w:rPr>
              <w:footnoteReference w:id="5"/>
            </w:r>
            <w:r w:rsidRPr="000C3EAB">
              <w:rPr>
                <w:sz w:val="20"/>
                <w:rtl/>
                <w:lang w:eastAsia="zh-CN"/>
              </w:rPr>
              <w:t xml:space="preserve"> للتقنيين المدربين/المعتمدين البالغ عددهم 360 تقنيا كحافز للمشاركة في الدورة التدريبية</w:t>
            </w:r>
          </w:p>
        </w:tc>
        <w:tc>
          <w:tcPr>
            <w:tcW w:w="992" w:type="dxa"/>
            <w:vMerge w:val="restart"/>
            <w:hideMark/>
          </w:tcPr>
          <w:p w14:paraId="6142AD10" w14:textId="71B28130" w:rsidR="009B5B3E" w:rsidRPr="000C3EAB" w:rsidRDefault="009B5B3E" w:rsidP="009B5B3E">
            <w:pPr>
              <w:bidi/>
              <w:spacing w:before="10" w:after="10"/>
              <w:jc w:val="center"/>
              <w:rPr>
                <w:sz w:val="20"/>
                <w:lang w:eastAsia="zh-CN"/>
              </w:rPr>
            </w:pPr>
            <w:r w:rsidRPr="000C3EAB">
              <w:rPr>
                <w:rFonts w:hint="cs"/>
                <w:sz w:val="20"/>
                <w:rtl/>
                <w:lang w:eastAsia="zh-CN"/>
              </w:rPr>
              <w:t>اليونيدو</w:t>
            </w:r>
          </w:p>
        </w:tc>
        <w:tc>
          <w:tcPr>
            <w:tcW w:w="1205" w:type="dxa"/>
            <w:noWrap/>
          </w:tcPr>
          <w:p w14:paraId="55F633B3" w14:textId="77777777" w:rsidR="009B5B3E" w:rsidRPr="000C3EAB" w:rsidRDefault="009B5B3E" w:rsidP="004F7B6E">
            <w:pPr>
              <w:bidi/>
              <w:spacing w:before="10" w:after="10"/>
              <w:jc w:val="left"/>
              <w:rPr>
                <w:sz w:val="20"/>
                <w:lang w:eastAsia="zh-CN"/>
              </w:rPr>
            </w:pPr>
            <w:r w:rsidRPr="000C3EAB">
              <w:rPr>
                <w:sz w:val="20"/>
                <w:lang w:eastAsia="zh-CN"/>
              </w:rPr>
              <w:t>108,000</w:t>
            </w:r>
          </w:p>
        </w:tc>
        <w:tc>
          <w:tcPr>
            <w:tcW w:w="1063" w:type="dxa"/>
          </w:tcPr>
          <w:p w14:paraId="612A41A7" w14:textId="77777777" w:rsidR="009B5B3E" w:rsidRPr="000C3EAB" w:rsidRDefault="009B5B3E" w:rsidP="004F7B6E">
            <w:pPr>
              <w:bidi/>
              <w:spacing w:before="10" w:after="10"/>
              <w:jc w:val="left"/>
              <w:rPr>
                <w:sz w:val="20"/>
                <w:lang w:eastAsia="zh-CN"/>
              </w:rPr>
            </w:pPr>
            <w:r w:rsidRPr="000C3EAB">
              <w:rPr>
                <w:sz w:val="20"/>
                <w:lang w:eastAsia="zh-CN"/>
              </w:rPr>
              <w:t>108,000</w:t>
            </w:r>
          </w:p>
        </w:tc>
      </w:tr>
      <w:tr w:rsidR="009B5B3E" w:rsidRPr="000C3EAB" w14:paraId="4456957F" w14:textId="77777777" w:rsidTr="0053003C">
        <w:trPr>
          <w:trHeight w:val="255"/>
        </w:trPr>
        <w:tc>
          <w:tcPr>
            <w:tcW w:w="6091" w:type="dxa"/>
            <w:hideMark/>
          </w:tcPr>
          <w:p w14:paraId="13804810" w14:textId="39708A73" w:rsidR="009B5B3E" w:rsidRPr="000C3EAB" w:rsidRDefault="009B5B3E" w:rsidP="009B5B3E">
            <w:pPr>
              <w:keepNext/>
              <w:bidi/>
              <w:spacing w:before="10" w:after="10"/>
              <w:rPr>
                <w:sz w:val="20"/>
                <w:lang w:eastAsia="zh-CN"/>
              </w:rPr>
            </w:pPr>
            <w:r w:rsidRPr="000C3EAB">
              <w:rPr>
                <w:sz w:val="20"/>
                <w:rtl/>
                <w:lang w:eastAsia="zh-CN"/>
              </w:rPr>
              <w:t>توفير أدوات ومعدات</w:t>
            </w:r>
            <w:r w:rsidRPr="000C3EAB">
              <w:rPr>
                <w:rStyle w:val="FootnoteReference"/>
                <w:sz w:val="20"/>
                <w:rtl/>
                <w:lang w:eastAsia="zh-CN"/>
              </w:rPr>
              <w:footnoteReference w:id="6"/>
            </w:r>
            <w:r w:rsidRPr="000C3EAB">
              <w:rPr>
                <w:sz w:val="20"/>
                <w:rtl/>
                <w:lang w:eastAsia="zh-CN"/>
              </w:rPr>
              <w:t xml:space="preserve"> ل</w:t>
            </w:r>
            <w:r w:rsidRPr="000C3EAB">
              <w:rPr>
                <w:rFonts w:hint="cs"/>
                <w:sz w:val="20"/>
                <w:rtl/>
                <w:lang w:eastAsia="zh-CN"/>
              </w:rPr>
              <w:t>عدد</w:t>
            </w:r>
            <w:r w:rsidRPr="000C3EAB">
              <w:rPr>
                <w:sz w:val="20"/>
                <w:rtl/>
                <w:lang w:eastAsia="zh-CN"/>
              </w:rPr>
              <w:t xml:space="preserve"> 160 ورشة خدمة مسجلة لتمكين ممارسات الخدمة الجيدة</w:t>
            </w:r>
          </w:p>
        </w:tc>
        <w:tc>
          <w:tcPr>
            <w:tcW w:w="992" w:type="dxa"/>
            <w:vMerge/>
            <w:hideMark/>
          </w:tcPr>
          <w:p w14:paraId="3B59543F" w14:textId="77777777" w:rsidR="009B5B3E" w:rsidRPr="000C3EAB" w:rsidRDefault="009B5B3E" w:rsidP="009B5B3E">
            <w:pPr>
              <w:keepNext/>
              <w:bidi/>
              <w:spacing w:before="10" w:after="10"/>
              <w:jc w:val="center"/>
              <w:rPr>
                <w:sz w:val="20"/>
                <w:lang w:eastAsia="zh-CN"/>
              </w:rPr>
            </w:pPr>
          </w:p>
        </w:tc>
        <w:tc>
          <w:tcPr>
            <w:tcW w:w="1205" w:type="dxa"/>
            <w:noWrap/>
          </w:tcPr>
          <w:p w14:paraId="6D01C4D5" w14:textId="77777777" w:rsidR="009B5B3E" w:rsidRPr="000C3EAB" w:rsidRDefault="009B5B3E" w:rsidP="004F7B6E">
            <w:pPr>
              <w:keepNext/>
              <w:bidi/>
              <w:spacing w:before="10" w:after="10"/>
              <w:jc w:val="left"/>
              <w:rPr>
                <w:sz w:val="20"/>
                <w:lang w:eastAsia="zh-CN"/>
              </w:rPr>
            </w:pPr>
            <w:r w:rsidRPr="000C3EAB">
              <w:rPr>
                <w:sz w:val="20"/>
                <w:lang w:eastAsia="zh-CN"/>
              </w:rPr>
              <w:t>192,000</w:t>
            </w:r>
          </w:p>
        </w:tc>
        <w:tc>
          <w:tcPr>
            <w:tcW w:w="1063" w:type="dxa"/>
          </w:tcPr>
          <w:p w14:paraId="77E9184F" w14:textId="77777777" w:rsidR="009B5B3E" w:rsidRPr="000C3EAB" w:rsidRDefault="009B5B3E" w:rsidP="004F7B6E">
            <w:pPr>
              <w:keepNext/>
              <w:bidi/>
              <w:spacing w:before="10" w:after="10"/>
              <w:jc w:val="left"/>
              <w:rPr>
                <w:sz w:val="20"/>
                <w:lang w:eastAsia="zh-CN"/>
              </w:rPr>
            </w:pPr>
            <w:r w:rsidRPr="000C3EAB">
              <w:rPr>
                <w:sz w:val="20"/>
                <w:lang w:eastAsia="zh-CN"/>
              </w:rPr>
              <w:t>192,000</w:t>
            </w:r>
          </w:p>
        </w:tc>
      </w:tr>
      <w:tr w:rsidR="0053003C" w:rsidRPr="000C3EAB" w14:paraId="0174430B" w14:textId="77777777" w:rsidTr="0053003C">
        <w:trPr>
          <w:trHeight w:val="255"/>
        </w:trPr>
        <w:tc>
          <w:tcPr>
            <w:tcW w:w="7083" w:type="dxa"/>
            <w:gridSpan w:val="2"/>
            <w:hideMark/>
          </w:tcPr>
          <w:p w14:paraId="48B1FA49" w14:textId="6A5B495E" w:rsidR="0053003C" w:rsidRPr="000C3EAB" w:rsidRDefault="00AE3F10" w:rsidP="0053003C">
            <w:pPr>
              <w:bidi/>
              <w:spacing w:before="10" w:after="10"/>
              <w:jc w:val="left"/>
              <w:rPr>
                <w:b/>
                <w:bCs/>
                <w:sz w:val="20"/>
                <w:lang w:eastAsia="zh-CN"/>
              </w:rPr>
            </w:pPr>
            <w:r w:rsidRPr="000C3EAB">
              <w:rPr>
                <w:b/>
                <w:bCs/>
                <w:sz w:val="20"/>
                <w:rtl/>
                <w:lang w:eastAsia="zh-CN"/>
              </w:rPr>
              <w:t>المجموع الفرعي</w:t>
            </w:r>
            <w:r w:rsidRPr="000C3EAB">
              <w:rPr>
                <w:rtl/>
              </w:rPr>
              <w:t xml:space="preserve"> </w:t>
            </w:r>
          </w:p>
        </w:tc>
        <w:tc>
          <w:tcPr>
            <w:tcW w:w="1205" w:type="dxa"/>
          </w:tcPr>
          <w:p w14:paraId="6EDB917E" w14:textId="77777777" w:rsidR="0053003C" w:rsidRPr="000C3EAB" w:rsidRDefault="0053003C" w:rsidP="004F7B6E">
            <w:pPr>
              <w:bidi/>
              <w:spacing w:before="10" w:after="10"/>
              <w:jc w:val="left"/>
              <w:rPr>
                <w:b/>
                <w:bCs/>
                <w:sz w:val="20"/>
                <w:lang w:eastAsia="zh-CN"/>
              </w:rPr>
            </w:pPr>
            <w:r w:rsidRPr="000C3EAB">
              <w:rPr>
                <w:b/>
                <w:bCs/>
                <w:sz w:val="20"/>
                <w:lang w:eastAsia="zh-CN"/>
              </w:rPr>
              <w:t>557,500</w:t>
            </w:r>
          </w:p>
        </w:tc>
        <w:tc>
          <w:tcPr>
            <w:tcW w:w="1063" w:type="dxa"/>
          </w:tcPr>
          <w:p w14:paraId="786979D8" w14:textId="77777777" w:rsidR="0053003C" w:rsidRPr="000C3EAB" w:rsidRDefault="0053003C" w:rsidP="004F7B6E">
            <w:pPr>
              <w:bidi/>
              <w:spacing w:before="10" w:after="10"/>
              <w:jc w:val="left"/>
              <w:rPr>
                <w:b/>
                <w:bCs/>
                <w:sz w:val="20"/>
                <w:lang w:eastAsia="zh-CN"/>
              </w:rPr>
            </w:pPr>
            <w:r w:rsidRPr="000C3EAB">
              <w:rPr>
                <w:b/>
                <w:bCs/>
                <w:sz w:val="20"/>
                <w:lang w:eastAsia="zh-CN"/>
              </w:rPr>
              <w:t>557,500</w:t>
            </w:r>
          </w:p>
        </w:tc>
      </w:tr>
      <w:tr w:rsidR="0053003C" w:rsidRPr="000C3EAB" w14:paraId="04374712" w14:textId="77777777" w:rsidTr="0053003C">
        <w:trPr>
          <w:trHeight w:val="255"/>
        </w:trPr>
        <w:tc>
          <w:tcPr>
            <w:tcW w:w="9351" w:type="dxa"/>
            <w:gridSpan w:val="4"/>
            <w:hideMark/>
          </w:tcPr>
          <w:p w14:paraId="643C9BF1" w14:textId="6CD59758" w:rsidR="0053003C" w:rsidRPr="000C3EAB" w:rsidRDefault="00CD5D85" w:rsidP="0053003C">
            <w:pPr>
              <w:keepNext/>
              <w:bidi/>
              <w:spacing w:before="10" w:after="10"/>
              <w:jc w:val="left"/>
              <w:rPr>
                <w:b/>
                <w:bCs/>
                <w:i/>
                <w:iCs/>
                <w:sz w:val="20"/>
                <w:lang w:eastAsia="zh-CN"/>
              </w:rPr>
            </w:pPr>
            <w:r w:rsidRPr="000C3EAB">
              <w:rPr>
                <w:b/>
                <w:bCs/>
                <w:i/>
                <w:iCs/>
                <w:sz w:val="20"/>
                <w:rtl/>
                <w:lang w:eastAsia="zh-CN"/>
              </w:rPr>
              <w:t>الدراسات القطاعية</w:t>
            </w:r>
          </w:p>
        </w:tc>
      </w:tr>
      <w:tr w:rsidR="009B5B3E" w:rsidRPr="000C3EAB" w14:paraId="19EAA133" w14:textId="77777777" w:rsidTr="0053003C">
        <w:trPr>
          <w:trHeight w:val="255"/>
        </w:trPr>
        <w:tc>
          <w:tcPr>
            <w:tcW w:w="6091" w:type="dxa"/>
            <w:hideMark/>
          </w:tcPr>
          <w:p w14:paraId="57AE264D" w14:textId="10D064F4" w:rsidR="009B5B3E" w:rsidRPr="000C3EAB" w:rsidRDefault="009B5B3E" w:rsidP="009B5B3E">
            <w:pPr>
              <w:bidi/>
              <w:spacing w:before="10" w:after="10"/>
              <w:rPr>
                <w:sz w:val="20"/>
                <w:lang w:eastAsia="zh-CN"/>
              </w:rPr>
            </w:pPr>
            <w:r w:rsidRPr="000C3EAB">
              <w:rPr>
                <w:sz w:val="20"/>
                <w:rtl/>
                <w:lang w:eastAsia="zh-CN"/>
              </w:rPr>
              <w:t xml:space="preserve">دراسة استهلاك واستخدام </w:t>
            </w:r>
            <w:r w:rsidRPr="000C3EAB">
              <w:rPr>
                <w:rFonts w:hint="cs"/>
                <w:sz w:val="20"/>
                <w:rtl/>
                <w:lang w:eastAsia="zh-CN"/>
              </w:rPr>
              <w:t>المواد الهيدروفلوروكربونية</w:t>
            </w:r>
            <w:r w:rsidRPr="000C3EAB">
              <w:rPr>
                <w:sz w:val="20"/>
                <w:rtl/>
                <w:lang w:eastAsia="zh-CN"/>
              </w:rPr>
              <w:t xml:space="preserve"> في قطاعات </w:t>
            </w:r>
            <w:r w:rsidRPr="000C3EAB">
              <w:rPr>
                <w:rFonts w:hint="cs"/>
                <w:sz w:val="20"/>
                <w:rtl/>
                <w:lang w:eastAsia="zh-CN"/>
              </w:rPr>
              <w:t>الأيروصولات</w:t>
            </w:r>
            <w:r w:rsidRPr="000C3EAB">
              <w:rPr>
                <w:sz w:val="20"/>
                <w:rtl/>
                <w:lang w:eastAsia="zh-CN"/>
              </w:rPr>
              <w:t xml:space="preserve"> والمذيبات ومكافحة الحرائق والرغاوى</w:t>
            </w:r>
          </w:p>
        </w:tc>
        <w:tc>
          <w:tcPr>
            <w:tcW w:w="992" w:type="dxa"/>
            <w:vMerge w:val="restart"/>
            <w:hideMark/>
          </w:tcPr>
          <w:p w14:paraId="4F002A9E" w14:textId="01FA8BD1" w:rsidR="009B5B3E" w:rsidRPr="000C3EAB" w:rsidRDefault="009B5B3E" w:rsidP="009B5B3E">
            <w:pPr>
              <w:bidi/>
              <w:spacing w:before="10" w:after="10"/>
              <w:jc w:val="center"/>
              <w:rPr>
                <w:sz w:val="20"/>
                <w:lang w:eastAsia="zh-CN"/>
              </w:rPr>
            </w:pPr>
            <w:r w:rsidRPr="000C3EAB">
              <w:rPr>
                <w:rFonts w:hint="cs"/>
                <w:sz w:val="20"/>
                <w:rtl/>
              </w:rPr>
              <w:t>اليونيب</w:t>
            </w:r>
          </w:p>
        </w:tc>
        <w:tc>
          <w:tcPr>
            <w:tcW w:w="1205" w:type="dxa"/>
            <w:noWrap/>
          </w:tcPr>
          <w:p w14:paraId="546FD6A6" w14:textId="77777777" w:rsidR="009B5B3E" w:rsidRPr="000C3EAB" w:rsidRDefault="009B5B3E" w:rsidP="004F7B6E">
            <w:pPr>
              <w:bidi/>
              <w:spacing w:before="10" w:after="10"/>
              <w:jc w:val="left"/>
              <w:rPr>
                <w:sz w:val="20"/>
                <w:lang w:eastAsia="zh-CN"/>
              </w:rPr>
            </w:pPr>
            <w:r w:rsidRPr="000C3EAB">
              <w:rPr>
                <w:sz w:val="20"/>
                <w:lang w:eastAsia="zh-CN"/>
              </w:rPr>
              <w:t>15,000</w:t>
            </w:r>
          </w:p>
        </w:tc>
        <w:tc>
          <w:tcPr>
            <w:tcW w:w="1063" w:type="dxa"/>
          </w:tcPr>
          <w:p w14:paraId="618A83AE" w14:textId="77777777" w:rsidR="009B5B3E" w:rsidRPr="000C3EAB" w:rsidRDefault="009B5B3E" w:rsidP="004F7B6E">
            <w:pPr>
              <w:bidi/>
              <w:spacing w:before="10" w:after="10"/>
              <w:jc w:val="left"/>
              <w:rPr>
                <w:sz w:val="20"/>
                <w:lang w:eastAsia="zh-CN"/>
              </w:rPr>
            </w:pPr>
            <w:r w:rsidRPr="000C3EAB">
              <w:rPr>
                <w:sz w:val="20"/>
                <w:lang w:eastAsia="zh-CN"/>
              </w:rPr>
              <w:t>15,000</w:t>
            </w:r>
          </w:p>
        </w:tc>
      </w:tr>
      <w:tr w:rsidR="009B5B3E" w:rsidRPr="000C3EAB" w14:paraId="25AB6BA6" w14:textId="77777777" w:rsidTr="0053003C">
        <w:trPr>
          <w:trHeight w:val="255"/>
        </w:trPr>
        <w:tc>
          <w:tcPr>
            <w:tcW w:w="6091" w:type="dxa"/>
            <w:hideMark/>
          </w:tcPr>
          <w:p w14:paraId="5936E616" w14:textId="5F15BD11" w:rsidR="009B5B3E" w:rsidRPr="000C3EAB" w:rsidRDefault="009B5B3E" w:rsidP="009B5B3E">
            <w:pPr>
              <w:bidi/>
              <w:spacing w:before="10" w:after="10"/>
              <w:rPr>
                <w:sz w:val="20"/>
                <w:lang w:eastAsia="zh-CN"/>
              </w:rPr>
            </w:pPr>
            <w:r w:rsidRPr="000C3EAB">
              <w:rPr>
                <w:sz w:val="20"/>
                <w:rtl/>
                <w:lang w:eastAsia="zh-CN"/>
              </w:rPr>
              <w:t xml:space="preserve">دراسة استهلاك واستخدام </w:t>
            </w:r>
            <w:r w:rsidRPr="000C3EAB">
              <w:rPr>
                <w:rFonts w:hint="cs"/>
                <w:sz w:val="20"/>
                <w:rtl/>
                <w:lang w:eastAsia="zh-CN"/>
              </w:rPr>
              <w:t>المواد الهيدروفلوروكربونية</w:t>
            </w:r>
            <w:r w:rsidRPr="000C3EAB">
              <w:rPr>
                <w:sz w:val="20"/>
                <w:rtl/>
                <w:lang w:eastAsia="zh-CN"/>
              </w:rPr>
              <w:t xml:space="preserve"> في قطاع تركيب وتجميع أجهزة التبريد وتكييف الهواء المحلية، بالإضافة إلى التكنولوجيات البديلة المحتملة للسوق المحلية</w:t>
            </w:r>
          </w:p>
        </w:tc>
        <w:tc>
          <w:tcPr>
            <w:tcW w:w="992" w:type="dxa"/>
            <w:vMerge/>
          </w:tcPr>
          <w:p w14:paraId="2A25BB8D" w14:textId="77777777" w:rsidR="009B5B3E" w:rsidRPr="000C3EAB" w:rsidRDefault="009B5B3E" w:rsidP="009B5B3E">
            <w:pPr>
              <w:bidi/>
              <w:spacing w:before="10" w:after="10"/>
              <w:jc w:val="center"/>
              <w:rPr>
                <w:sz w:val="20"/>
                <w:lang w:eastAsia="zh-CN"/>
              </w:rPr>
            </w:pPr>
          </w:p>
        </w:tc>
        <w:tc>
          <w:tcPr>
            <w:tcW w:w="1205" w:type="dxa"/>
            <w:noWrap/>
          </w:tcPr>
          <w:p w14:paraId="0498D6BC" w14:textId="77777777" w:rsidR="009B5B3E" w:rsidRPr="000C3EAB" w:rsidRDefault="009B5B3E" w:rsidP="004F7B6E">
            <w:pPr>
              <w:bidi/>
              <w:spacing w:before="10" w:after="10"/>
              <w:jc w:val="left"/>
              <w:rPr>
                <w:sz w:val="20"/>
                <w:lang w:eastAsia="zh-CN"/>
              </w:rPr>
            </w:pPr>
            <w:r w:rsidRPr="000C3EAB">
              <w:rPr>
                <w:sz w:val="20"/>
                <w:lang w:eastAsia="zh-CN"/>
              </w:rPr>
              <w:t>15,000</w:t>
            </w:r>
          </w:p>
        </w:tc>
        <w:tc>
          <w:tcPr>
            <w:tcW w:w="1063" w:type="dxa"/>
          </w:tcPr>
          <w:p w14:paraId="76729AD9" w14:textId="77777777" w:rsidR="009B5B3E" w:rsidRPr="000C3EAB" w:rsidRDefault="009B5B3E" w:rsidP="004F7B6E">
            <w:pPr>
              <w:bidi/>
              <w:spacing w:before="10" w:after="10"/>
              <w:jc w:val="left"/>
              <w:rPr>
                <w:sz w:val="20"/>
                <w:lang w:eastAsia="zh-CN"/>
              </w:rPr>
            </w:pPr>
            <w:r w:rsidRPr="000C3EAB">
              <w:rPr>
                <w:sz w:val="20"/>
                <w:lang w:eastAsia="zh-CN"/>
              </w:rPr>
              <w:t>15,000</w:t>
            </w:r>
          </w:p>
        </w:tc>
      </w:tr>
      <w:tr w:rsidR="0053003C" w:rsidRPr="000C3EAB" w14:paraId="2FA18C2A" w14:textId="77777777" w:rsidTr="0053003C">
        <w:trPr>
          <w:trHeight w:val="255"/>
        </w:trPr>
        <w:tc>
          <w:tcPr>
            <w:tcW w:w="7083" w:type="dxa"/>
            <w:gridSpan w:val="2"/>
            <w:hideMark/>
          </w:tcPr>
          <w:p w14:paraId="3C4D79AD" w14:textId="079ADB66" w:rsidR="0053003C" w:rsidRPr="000C3EAB" w:rsidRDefault="00011BA8" w:rsidP="0053003C">
            <w:pPr>
              <w:bidi/>
              <w:spacing w:before="10" w:after="10"/>
              <w:jc w:val="left"/>
              <w:rPr>
                <w:b/>
                <w:bCs/>
                <w:sz w:val="20"/>
                <w:lang w:eastAsia="zh-CN"/>
              </w:rPr>
            </w:pPr>
            <w:r w:rsidRPr="000C3EAB">
              <w:rPr>
                <w:b/>
                <w:bCs/>
                <w:sz w:val="20"/>
                <w:rtl/>
                <w:lang w:eastAsia="zh-CN"/>
              </w:rPr>
              <w:t>المجموع الفرعي</w:t>
            </w:r>
          </w:p>
        </w:tc>
        <w:tc>
          <w:tcPr>
            <w:tcW w:w="1205" w:type="dxa"/>
          </w:tcPr>
          <w:p w14:paraId="0341A86F" w14:textId="77777777" w:rsidR="0053003C" w:rsidRPr="000C3EAB" w:rsidRDefault="0053003C" w:rsidP="004F7B6E">
            <w:pPr>
              <w:bidi/>
              <w:spacing w:before="10" w:after="10"/>
              <w:jc w:val="left"/>
              <w:rPr>
                <w:b/>
                <w:bCs/>
                <w:sz w:val="20"/>
                <w:lang w:eastAsia="zh-CN"/>
              </w:rPr>
            </w:pPr>
            <w:r w:rsidRPr="000C3EAB">
              <w:rPr>
                <w:b/>
                <w:bCs/>
                <w:sz w:val="20"/>
                <w:lang w:eastAsia="zh-CN"/>
              </w:rPr>
              <w:t>30,000</w:t>
            </w:r>
          </w:p>
        </w:tc>
        <w:tc>
          <w:tcPr>
            <w:tcW w:w="1063" w:type="dxa"/>
          </w:tcPr>
          <w:p w14:paraId="08E761DA" w14:textId="77777777" w:rsidR="0053003C" w:rsidRPr="000C3EAB" w:rsidRDefault="0053003C" w:rsidP="004F7B6E">
            <w:pPr>
              <w:bidi/>
              <w:spacing w:before="10" w:after="10"/>
              <w:jc w:val="left"/>
              <w:rPr>
                <w:b/>
                <w:bCs/>
                <w:sz w:val="20"/>
                <w:lang w:eastAsia="zh-CN"/>
              </w:rPr>
            </w:pPr>
            <w:r w:rsidRPr="000C3EAB">
              <w:rPr>
                <w:b/>
                <w:bCs/>
                <w:sz w:val="20"/>
                <w:lang w:eastAsia="zh-CN"/>
              </w:rPr>
              <w:t>30,000</w:t>
            </w:r>
          </w:p>
        </w:tc>
      </w:tr>
      <w:tr w:rsidR="009B5B3E" w:rsidRPr="000C3EAB" w14:paraId="657C3FE0" w14:textId="77777777" w:rsidTr="0053003C">
        <w:trPr>
          <w:trHeight w:val="255"/>
        </w:trPr>
        <w:tc>
          <w:tcPr>
            <w:tcW w:w="9351" w:type="dxa"/>
            <w:gridSpan w:val="4"/>
            <w:hideMark/>
          </w:tcPr>
          <w:p w14:paraId="638AF8EB" w14:textId="5535C623" w:rsidR="009B5B3E" w:rsidRPr="000C3EAB" w:rsidRDefault="00D041F9" w:rsidP="009B5B3E">
            <w:pPr>
              <w:bidi/>
              <w:spacing w:before="10" w:after="10"/>
              <w:jc w:val="left"/>
              <w:rPr>
                <w:b/>
                <w:bCs/>
                <w:i/>
                <w:iCs/>
                <w:sz w:val="20"/>
                <w:lang w:eastAsia="zh-CN"/>
              </w:rPr>
            </w:pPr>
            <w:r w:rsidRPr="000C3EAB">
              <w:rPr>
                <w:b/>
                <w:bCs/>
                <w:i/>
                <w:iCs/>
                <w:sz w:val="20"/>
                <w:rtl/>
                <w:lang w:eastAsia="zh-CN"/>
              </w:rPr>
              <w:t>النظام الوطني لإع</w:t>
            </w:r>
            <w:r w:rsidR="009B5B3E" w:rsidRPr="000C3EAB">
              <w:rPr>
                <w:b/>
                <w:bCs/>
                <w:i/>
                <w:iCs/>
                <w:sz w:val="20"/>
                <w:rtl/>
                <w:lang w:eastAsia="zh-CN"/>
              </w:rPr>
              <w:t xml:space="preserve">ادة </w:t>
            </w:r>
            <w:r w:rsidR="009B5B3E" w:rsidRPr="000C3EAB">
              <w:rPr>
                <w:rFonts w:hint="cs"/>
                <w:b/>
                <w:bCs/>
                <w:i/>
                <w:iCs/>
                <w:sz w:val="20"/>
                <w:rtl/>
                <w:lang w:eastAsia="zh-CN"/>
              </w:rPr>
              <w:t>التدوير</w:t>
            </w:r>
            <w:r w:rsidR="009B5B3E" w:rsidRPr="000C3EAB">
              <w:rPr>
                <w:b/>
                <w:bCs/>
                <w:i/>
                <w:iCs/>
                <w:sz w:val="20"/>
                <w:rtl/>
                <w:lang w:eastAsia="zh-CN"/>
              </w:rPr>
              <w:t xml:space="preserve"> </w:t>
            </w:r>
            <w:r w:rsidR="009B5B3E" w:rsidRPr="000C3EAB">
              <w:rPr>
                <w:rFonts w:hint="cs"/>
                <w:b/>
                <w:bCs/>
                <w:i/>
                <w:iCs/>
                <w:sz w:val="20"/>
                <w:rtl/>
                <w:lang w:eastAsia="zh-CN"/>
              </w:rPr>
              <w:t>والاسترداد والاستصلاح</w:t>
            </w:r>
          </w:p>
        </w:tc>
      </w:tr>
      <w:tr w:rsidR="009B5B3E" w:rsidRPr="000C3EAB" w14:paraId="41CB6783" w14:textId="77777777" w:rsidTr="0053003C">
        <w:trPr>
          <w:trHeight w:val="255"/>
        </w:trPr>
        <w:tc>
          <w:tcPr>
            <w:tcW w:w="6091" w:type="dxa"/>
            <w:hideMark/>
          </w:tcPr>
          <w:p w14:paraId="6AAB5721" w14:textId="3B42A232" w:rsidR="009B5B3E" w:rsidRPr="000C3EAB" w:rsidRDefault="009B5B3E" w:rsidP="009B5B3E">
            <w:pPr>
              <w:bidi/>
              <w:spacing w:before="10" w:after="10"/>
              <w:rPr>
                <w:sz w:val="20"/>
                <w:lang w:eastAsia="zh-CN"/>
              </w:rPr>
            </w:pPr>
            <w:r w:rsidRPr="000C3EAB">
              <w:rPr>
                <w:rFonts w:hint="cs"/>
                <w:sz w:val="20"/>
                <w:rtl/>
                <w:lang w:eastAsia="zh-CN"/>
              </w:rPr>
              <w:t>توفير</w:t>
            </w:r>
            <w:r w:rsidRPr="000C3EAB">
              <w:rPr>
                <w:sz w:val="20"/>
                <w:rtl/>
                <w:lang w:eastAsia="zh-CN"/>
              </w:rPr>
              <w:t xml:space="preserve"> المساعدة التقنية والمعدات (الأسطوانات وخزانات التخزين الكبيرة) لمركز إعادة التدوير والاسترداد والاستصلاح القائم لإدراج </w:t>
            </w:r>
            <w:r w:rsidRPr="000C3EAB">
              <w:rPr>
                <w:rFonts w:hint="cs"/>
                <w:sz w:val="20"/>
                <w:rtl/>
                <w:lang w:eastAsia="zh-CN"/>
              </w:rPr>
              <w:t>المواد الهيدروفلوروكربونية</w:t>
            </w:r>
          </w:p>
        </w:tc>
        <w:tc>
          <w:tcPr>
            <w:tcW w:w="992" w:type="dxa"/>
            <w:hideMark/>
          </w:tcPr>
          <w:p w14:paraId="4A3A7643" w14:textId="2EA6F323" w:rsidR="009B5B3E" w:rsidRPr="000C3EAB" w:rsidRDefault="009B5B3E" w:rsidP="009B5B3E">
            <w:pPr>
              <w:bidi/>
              <w:spacing w:before="10" w:after="10"/>
              <w:jc w:val="center"/>
              <w:rPr>
                <w:sz w:val="20"/>
                <w:lang w:eastAsia="zh-CN"/>
              </w:rPr>
            </w:pPr>
            <w:r w:rsidRPr="000C3EAB">
              <w:rPr>
                <w:rFonts w:hint="cs"/>
                <w:sz w:val="20"/>
                <w:rtl/>
                <w:lang w:eastAsia="zh-CN"/>
              </w:rPr>
              <w:t>اليونيدو</w:t>
            </w:r>
          </w:p>
        </w:tc>
        <w:tc>
          <w:tcPr>
            <w:tcW w:w="1205" w:type="dxa"/>
            <w:noWrap/>
          </w:tcPr>
          <w:p w14:paraId="3FD7CA0C" w14:textId="77777777" w:rsidR="009B5B3E" w:rsidRPr="000C3EAB" w:rsidRDefault="009B5B3E" w:rsidP="004F7B6E">
            <w:pPr>
              <w:bidi/>
              <w:spacing w:before="10" w:after="10"/>
              <w:jc w:val="left"/>
              <w:rPr>
                <w:sz w:val="20"/>
                <w:lang w:eastAsia="zh-CN"/>
              </w:rPr>
            </w:pPr>
            <w:r w:rsidRPr="000C3EAB">
              <w:rPr>
                <w:sz w:val="20"/>
                <w:lang w:eastAsia="zh-CN"/>
              </w:rPr>
              <w:t>45,000</w:t>
            </w:r>
          </w:p>
        </w:tc>
        <w:tc>
          <w:tcPr>
            <w:tcW w:w="1063" w:type="dxa"/>
          </w:tcPr>
          <w:p w14:paraId="546F02CD" w14:textId="77777777" w:rsidR="009B5B3E" w:rsidRPr="000C3EAB" w:rsidRDefault="009B5B3E" w:rsidP="004F7B6E">
            <w:pPr>
              <w:bidi/>
              <w:spacing w:before="10" w:after="10"/>
              <w:jc w:val="left"/>
              <w:rPr>
                <w:sz w:val="20"/>
                <w:lang w:eastAsia="zh-CN"/>
              </w:rPr>
            </w:pPr>
            <w:r w:rsidRPr="000C3EAB">
              <w:rPr>
                <w:sz w:val="20"/>
                <w:lang w:eastAsia="zh-CN"/>
              </w:rPr>
              <w:t>45,000</w:t>
            </w:r>
          </w:p>
        </w:tc>
      </w:tr>
      <w:tr w:rsidR="0053003C" w:rsidRPr="000C3EAB" w14:paraId="3B132F08" w14:textId="77777777" w:rsidTr="0053003C">
        <w:trPr>
          <w:trHeight w:val="255"/>
        </w:trPr>
        <w:tc>
          <w:tcPr>
            <w:tcW w:w="7083" w:type="dxa"/>
            <w:gridSpan w:val="2"/>
            <w:hideMark/>
          </w:tcPr>
          <w:p w14:paraId="334EDBCA" w14:textId="4E09C5CB" w:rsidR="0053003C" w:rsidRPr="000C3EAB" w:rsidRDefault="00011BA8" w:rsidP="0053003C">
            <w:pPr>
              <w:bidi/>
              <w:spacing w:before="10" w:after="10"/>
              <w:jc w:val="left"/>
              <w:rPr>
                <w:b/>
                <w:bCs/>
                <w:sz w:val="20"/>
                <w:lang w:eastAsia="zh-CN"/>
              </w:rPr>
            </w:pPr>
            <w:r w:rsidRPr="000C3EAB">
              <w:rPr>
                <w:b/>
                <w:bCs/>
                <w:sz w:val="20"/>
                <w:rtl/>
                <w:lang w:eastAsia="zh-CN"/>
              </w:rPr>
              <w:t>المجموع الفرعي</w:t>
            </w:r>
          </w:p>
        </w:tc>
        <w:tc>
          <w:tcPr>
            <w:tcW w:w="1205" w:type="dxa"/>
          </w:tcPr>
          <w:p w14:paraId="7352ADFF" w14:textId="77777777" w:rsidR="0053003C" w:rsidRPr="000C3EAB" w:rsidRDefault="0053003C" w:rsidP="004F7B6E">
            <w:pPr>
              <w:bidi/>
              <w:spacing w:before="10" w:after="10"/>
              <w:jc w:val="left"/>
              <w:rPr>
                <w:b/>
                <w:bCs/>
                <w:sz w:val="20"/>
                <w:lang w:eastAsia="zh-CN"/>
              </w:rPr>
            </w:pPr>
            <w:r w:rsidRPr="000C3EAB">
              <w:rPr>
                <w:b/>
                <w:bCs/>
                <w:sz w:val="20"/>
                <w:lang w:eastAsia="zh-CN"/>
              </w:rPr>
              <w:t>45,000</w:t>
            </w:r>
          </w:p>
        </w:tc>
        <w:tc>
          <w:tcPr>
            <w:tcW w:w="1063" w:type="dxa"/>
          </w:tcPr>
          <w:p w14:paraId="45E9F2C4" w14:textId="77777777" w:rsidR="0053003C" w:rsidRPr="000C3EAB" w:rsidRDefault="0053003C" w:rsidP="004F7B6E">
            <w:pPr>
              <w:bidi/>
              <w:spacing w:before="10" w:after="10"/>
              <w:jc w:val="left"/>
              <w:rPr>
                <w:b/>
                <w:bCs/>
                <w:sz w:val="20"/>
                <w:lang w:eastAsia="zh-CN"/>
              </w:rPr>
            </w:pPr>
            <w:r w:rsidRPr="000C3EAB">
              <w:rPr>
                <w:b/>
                <w:bCs/>
                <w:sz w:val="20"/>
                <w:lang w:eastAsia="zh-CN"/>
              </w:rPr>
              <w:t>45,000</w:t>
            </w:r>
          </w:p>
        </w:tc>
      </w:tr>
      <w:tr w:rsidR="009B5B3E" w:rsidRPr="000C3EAB" w14:paraId="20F15E05" w14:textId="77777777" w:rsidTr="0053003C">
        <w:trPr>
          <w:trHeight w:val="255"/>
        </w:trPr>
        <w:tc>
          <w:tcPr>
            <w:tcW w:w="9351" w:type="dxa"/>
            <w:gridSpan w:val="4"/>
            <w:hideMark/>
          </w:tcPr>
          <w:p w14:paraId="6A0019F9" w14:textId="4EC1C3CB" w:rsidR="009B5B3E" w:rsidRPr="000C3EAB" w:rsidRDefault="009B5B3E" w:rsidP="009B5B3E">
            <w:pPr>
              <w:bidi/>
              <w:spacing w:before="10" w:after="10"/>
              <w:jc w:val="left"/>
              <w:rPr>
                <w:i/>
                <w:iCs/>
                <w:sz w:val="20"/>
                <w:lang w:eastAsia="zh-CN"/>
              </w:rPr>
            </w:pPr>
            <w:r w:rsidRPr="000C3EAB">
              <w:rPr>
                <w:b/>
                <w:bCs/>
                <w:i/>
                <w:iCs/>
                <w:sz w:val="20"/>
                <w:rtl/>
                <w:lang w:eastAsia="zh-CN"/>
              </w:rPr>
              <w:t>الترويج للتكنولوجيات البديلة</w:t>
            </w:r>
          </w:p>
        </w:tc>
      </w:tr>
      <w:tr w:rsidR="009B5B3E" w:rsidRPr="000C3EAB" w14:paraId="4C9E8614" w14:textId="77777777" w:rsidTr="0053003C">
        <w:trPr>
          <w:trHeight w:val="255"/>
        </w:trPr>
        <w:tc>
          <w:tcPr>
            <w:tcW w:w="6091" w:type="dxa"/>
            <w:hideMark/>
          </w:tcPr>
          <w:p w14:paraId="66B0A341" w14:textId="62930A95" w:rsidR="009B5B3E" w:rsidRPr="000C3EAB" w:rsidRDefault="009B5B3E" w:rsidP="009B5B3E">
            <w:pPr>
              <w:bidi/>
              <w:spacing w:before="10" w:after="10"/>
              <w:rPr>
                <w:sz w:val="20"/>
                <w:lang w:eastAsia="zh-CN"/>
              </w:rPr>
            </w:pPr>
            <w:r w:rsidRPr="000C3EAB">
              <w:rPr>
                <w:sz w:val="20"/>
                <w:rtl/>
                <w:lang w:eastAsia="zh-CN"/>
              </w:rPr>
              <w:t xml:space="preserve">دراسة جدوى </w:t>
            </w:r>
            <w:r w:rsidRPr="000C3EAB">
              <w:rPr>
                <w:rFonts w:hint="cs"/>
                <w:sz w:val="20"/>
                <w:rtl/>
                <w:lang w:eastAsia="zh-CN"/>
              </w:rPr>
              <w:t>بشأن</w:t>
            </w:r>
            <w:r w:rsidRPr="000C3EAB">
              <w:rPr>
                <w:sz w:val="20"/>
                <w:rtl/>
                <w:lang w:eastAsia="zh-CN"/>
              </w:rPr>
              <w:t xml:space="preserve"> ت</w:t>
            </w:r>
            <w:r w:rsidRPr="000C3EAB">
              <w:rPr>
                <w:rFonts w:hint="cs"/>
                <w:sz w:val="20"/>
                <w:rtl/>
                <w:lang w:eastAsia="zh-CN"/>
              </w:rPr>
              <w:t>عديل</w:t>
            </w:r>
            <w:r w:rsidRPr="000C3EAB">
              <w:rPr>
                <w:sz w:val="20"/>
                <w:rtl/>
                <w:lang w:eastAsia="zh-CN"/>
              </w:rPr>
              <w:t xml:space="preserve"> قطاع تكييف </w:t>
            </w:r>
            <w:r w:rsidRPr="000C3EAB">
              <w:rPr>
                <w:rFonts w:hint="cs"/>
                <w:sz w:val="20"/>
                <w:rtl/>
                <w:lang w:eastAsia="zh-CN"/>
              </w:rPr>
              <w:t xml:space="preserve">الهواء </w:t>
            </w:r>
            <w:r w:rsidRPr="000C3EAB">
              <w:rPr>
                <w:sz w:val="20"/>
                <w:rtl/>
                <w:lang w:eastAsia="zh-CN"/>
              </w:rPr>
              <w:t xml:space="preserve">المنزلي </w:t>
            </w:r>
            <w:r w:rsidRPr="000C3EAB">
              <w:rPr>
                <w:rFonts w:hint="cs"/>
                <w:sz w:val="20"/>
                <w:rtl/>
                <w:lang w:eastAsia="zh-CN"/>
              </w:rPr>
              <w:t xml:space="preserve">بما يناسب </w:t>
            </w:r>
            <w:r w:rsidRPr="000C3EAB">
              <w:rPr>
                <w:sz w:val="20"/>
                <w:rtl/>
                <w:lang w:eastAsia="zh-CN"/>
              </w:rPr>
              <w:t xml:space="preserve">التكنولوجيات البديلة </w:t>
            </w:r>
            <w:r w:rsidRPr="000C3EAB">
              <w:rPr>
                <w:rFonts w:hint="cs"/>
                <w:sz w:val="20"/>
                <w:rtl/>
                <w:lang w:eastAsia="zh-CN"/>
              </w:rPr>
              <w:t>منخفضة القدرة على إحداث الاحترار العالمي</w:t>
            </w:r>
          </w:p>
        </w:tc>
        <w:tc>
          <w:tcPr>
            <w:tcW w:w="992" w:type="dxa"/>
            <w:vMerge w:val="restart"/>
            <w:hideMark/>
          </w:tcPr>
          <w:p w14:paraId="2173F2B8" w14:textId="40B7D7DD" w:rsidR="009B5B3E" w:rsidRPr="000C3EAB" w:rsidRDefault="009B5B3E" w:rsidP="009B5B3E">
            <w:pPr>
              <w:bidi/>
              <w:spacing w:before="10" w:after="10"/>
              <w:jc w:val="center"/>
              <w:rPr>
                <w:sz w:val="20"/>
                <w:lang w:eastAsia="zh-CN"/>
              </w:rPr>
            </w:pPr>
            <w:r w:rsidRPr="000C3EAB">
              <w:rPr>
                <w:rFonts w:hint="cs"/>
                <w:sz w:val="20"/>
                <w:rtl/>
              </w:rPr>
              <w:t>اليونيب</w:t>
            </w:r>
          </w:p>
        </w:tc>
        <w:tc>
          <w:tcPr>
            <w:tcW w:w="1205" w:type="dxa"/>
            <w:noWrap/>
          </w:tcPr>
          <w:p w14:paraId="78334B37" w14:textId="77777777" w:rsidR="009B5B3E" w:rsidRPr="000C3EAB" w:rsidRDefault="009B5B3E" w:rsidP="004F7B6E">
            <w:pPr>
              <w:bidi/>
              <w:spacing w:before="10" w:after="10"/>
              <w:jc w:val="left"/>
              <w:rPr>
                <w:sz w:val="20"/>
                <w:lang w:eastAsia="zh-CN"/>
              </w:rPr>
            </w:pPr>
            <w:r w:rsidRPr="000C3EAB">
              <w:rPr>
                <w:sz w:val="20"/>
                <w:lang w:eastAsia="zh-CN"/>
              </w:rPr>
              <w:t>18,466</w:t>
            </w:r>
          </w:p>
        </w:tc>
        <w:tc>
          <w:tcPr>
            <w:tcW w:w="1063" w:type="dxa"/>
          </w:tcPr>
          <w:p w14:paraId="62D97D08" w14:textId="77777777" w:rsidR="009B5B3E" w:rsidRPr="000C3EAB" w:rsidRDefault="009B5B3E" w:rsidP="004F7B6E">
            <w:pPr>
              <w:bidi/>
              <w:spacing w:before="10" w:after="10"/>
              <w:jc w:val="left"/>
              <w:rPr>
                <w:sz w:val="20"/>
                <w:lang w:eastAsia="zh-CN"/>
              </w:rPr>
            </w:pPr>
            <w:r w:rsidRPr="000C3EAB">
              <w:rPr>
                <w:sz w:val="20"/>
                <w:lang w:eastAsia="zh-CN"/>
              </w:rPr>
              <w:t>15,596</w:t>
            </w:r>
          </w:p>
        </w:tc>
      </w:tr>
      <w:tr w:rsidR="009B5B3E" w:rsidRPr="000C3EAB" w14:paraId="46B77E45" w14:textId="77777777" w:rsidTr="0053003C">
        <w:trPr>
          <w:trHeight w:val="255"/>
        </w:trPr>
        <w:tc>
          <w:tcPr>
            <w:tcW w:w="6091" w:type="dxa"/>
            <w:hideMark/>
          </w:tcPr>
          <w:p w14:paraId="788A95DD" w14:textId="448FB4D1" w:rsidR="009B5B3E" w:rsidRPr="000C3EAB" w:rsidRDefault="009B5B3E" w:rsidP="009B5B3E">
            <w:pPr>
              <w:bidi/>
              <w:spacing w:before="10" w:after="10"/>
              <w:rPr>
                <w:sz w:val="20"/>
                <w:lang w:eastAsia="zh-CN"/>
              </w:rPr>
            </w:pPr>
            <w:r w:rsidRPr="000C3EAB">
              <w:rPr>
                <w:sz w:val="20"/>
                <w:rtl/>
                <w:lang w:eastAsia="zh-CN"/>
              </w:rPr>
              <w:t xml:space="preserve">ثلاث </w:t>
            </w:r>
            <w:r w:rsidRPr="000C3EAB">
              <w:rPr>
                <w:rFonts w:hint="cs"/>
                <w:sz w:val="20"/>
                <w:rtl/>
                <w:lang w:eastAsia="zh-CN"/>
              </w:rPr>
              <w:t>دورات</w:t>
            </w:r>
            <w:r w:rsidRPr="000C3EAB">
              <w:rPr>
                <w:sz w:val="20"/>
                <w:rtl/>
                <w:lang w:eastAsia="zh-CN"/>
              </w:rPr>
              <w:t xml:space="preserve"> لنشر المعلومات </w:t>
            </w:r>
            <w:r w:rsidRPr="000C3EAB">
              <w:rPr>
                <w:rFonts w:hint="cs"/>
                <w:sz w:val="20"/>
                <w:rtl/>
                <w:lang w:eastAsia="zh-CN"/>
              </w:rPr>
              <w:t>عن</w:t>
            </w:r>
            <w:r w:rsidRPr="000C3EAB">
              <w:rPr>
                <w:sz w:val="20"/>
                <w:rtl/>
                <w:lang w:eastAsia="zh-CN"/>
              </w:rPr>
              <w:t xml:space="preserve"> أحدث التطورات والت</w:t>
            </w:r>
            <w:r w:rsidRPr="000C3EAB">
              <w:rPr>
                <w:rFonts w:hint="cs"/>
                <w:sz w:val="20"/>
                <w:rtl/>
                <w:lang w:eastAsia="zh-CN"/>
              </w:rPr>
              <w:t>كنولوج</w:t>
            </w:r>
            <w:r w:rsidRPr="000C3EAB">
              <w:rPr>
                <w:sz w:val="20"/>
                <w:rtl/>
                <w:lang w:eastAsia="zh-CN"/>
              </w:rPr>
              <w:t xml:space="preserve">يات الناشئة الجديدة مع التركيز بشكل خاص على الخدمة بالتعاون مع </w:t>
            </w:r>
            <w:r w:rsidRPr="000C3EAB">
              <w:rPr>
                <w:rFonts w:hint="cs"/>
                <w:sz w:val="20"/>
                <w:rtl/>
                <w:lang w:eastAsia="zh-CN"/>
              </w:rPr>
              <w:t>رابطات التبريد وتكييف الهواء</w:t>
            </w:r>
          </w:p>
        </w:tc>
        <w:tc>
          <w:tcPr>
            <w:tcW w:w="992" w:type="dxa"/>
            <w:vMerge/>
          </w:tcPr>
          <w:p w14:paraId="77A42F00" w14:textId="77777777" w:rsidR="009B5B3E" w:rsidRPr="000C3EAB" w:rsidRDefault="009B5B3E" w:rsidP="009B5B3E">
            <w:pPr>
              <w:bidi/>
              <w:spacing w:before="10" w:after="10"/>
              <w:jc w:val="center"/>
              <w:rPr>
                <w:sz w:val="20"/>
                <w:lang w:eastAsia="zh-CN"/>
              </w:rPr>
            </w:pPr>
          </w:p>
        </w:tc>
        <w:tc>
          <w:tcPr>
            <w:tcW w:w="1205" w:type="dxa"/>
            <w:noWrap/>
          </w:tcPr>
          <w:p w14:paraId="70AC0C9B" w14:textId="77777777" w:rsidR="009B5B3E" w:rsidRPr="000C3EAB" w:rsidRDefault="009B5B3E" w:rsidP="004F7B6E">
            <w:pPr>
              <w:bidi/>
              <w:spacing w:before="10" w:after="10"/>
              <w:jc w:val="left"/>
              <w:rPr>
                <w:sz w:val="20"/>
                <w:lang w:eastAsia="zh-CN"/>
              </w:rPr>
            </w:pPr>
            <w:r w:rsidRPr="000C3EAB">
              <w:rPr>
                <w:sz w:val="20"/>
                <w:lang w:eastAsia="zh-CN"/>
              </w:rPr>
              <w:t>45,000</w:t>
            </w:r>
          </w:p>
        </w:tc>
        <w:tc>
          <w:tcPr>
            <w:tcW w:w="1063" w:type="dxa"/>
          </w:tcPr>
          <w:p w14:paraId="136C8F05" w14:textId="77777777" w:rsidR="009B5B3E" w:rsidRPr="000C3EAB" w:rsidRDefault="009B5B3E" w:rsidP="004F7B6E">
            <w:pPr>
              <w:bidi/>
              <w:spacing w:before="10" w:after="10"/>
              <w:jc w:val="left"/>
              <w:rPr>
                <w:sz w:val="20"/>
                <w:lang w:eastAsia="zh-CN"/>
              </w:rPr>
            </w:pPr>
            <w:r w:rsidRPr="000C3EAB">
              <w:rPr>
                <w:sz w:val="20"/>
                <w:lang w:eastAsia="zh-CN"/>
              </w:rPr>
              <w:t>45,000</w:t>
            </w:r>
          </w:p>
        </w:tc>
      </w:tr>
      <w:tr w:rsidR="009B5B3E" w:rsidRPr="000C3EAB" w14:paraId="16125E94" w14:textId="77777777" w:rsidTr="0053003C">
        <w:trPr>
          <w:trHeight w:val="255"/>
        </w:trPr>
        <w:tc>
          <w:tcPr>
            <w:tcW w:w="6091" w:type="dxa"/>
            <w:hideMark/>
          </w:tcPr>
          <w:p w14:paraId="0873F38A" w14:textId="58B4F57C" w:rsidR="009B5B3E" w:rsidRPr="000C3EAB" w:rsidRDefault="009B5B3E" w:rsidP="009B5B3E">
            <w:pPr>
              <w:bidi/>
              <w:spacing w:before="10" w:after="10"/>
              <w:rPr>
                <w:sz w:val="20"/>
                <w:lang w:eastAsia="zh-CN"/>
              </w:rPr>
            </w:pPr>
            <w:r w:rsidRPr="000C3EAB">
              <w:rPr>
                <w:sz w:val="20"/>
                <w:rtl/>
                <w:lang w:eastAsia="zh-CN"/>
              </w:rPr>
              <w:t>تقديم الدعم التقني ل</w:t>
            </w:r>
            <w:r w:rsidRPr="000C3EAB">
              <w:rPr>
                <w:rFonts w:hint="cs"/>
                <w:sz w:val="20"/>
                <w:rtl/>
                <w:lang w:eastAsia="zh-CN"/>
              </w:rPr>
              <w:t>كبار ا</w:t>
            </w:r>
            <w:r w:rsidRPr="000C3EAB">
              <w:rPr>
                <w:sz w:val="20"/>
                <w:rtl/>
                <w:lang w:eastAsia="zh-CN"/>
              </w:rPr>
              <w:t xml:space="preserve">لمستخدمين النهائيين للحد من التسربات والتحول إلى بدائل غير </w:t>
            </w:r>
            <w:r w:rsidRPr="000C3EAB">
              <w:rPr>
                <w:rFonts w:hint="cs"/>
                <w:sz w:val="20"/>
                <w:rtl/>
                <w:lang w:eastAsia="zh-CN"/>
              </w:rPr>
              <w:t>المواد ال</w:t>
            </w:r>
            <w:r w:rsidRPr="000C3EAB">
              <w:rPr>
                <w:sz w:val="20"/>
                <w:rtl/>
                <w:lang w:eastAsia="zh-CN"/>
              </w:rPr>
              <w:t xml:space="preserve">مستنفدة للأوزون ومنخفضة </w:t>
            </w:r>
            <w:r w:rsidRPr="000C3EAB">
              <w:rPr>
                <w:rFonts w:hint="cs"/>
                <w:sz w:val="20"/>
                <w:rtl/>
                <w:lang w:eastAsia="zh-CN"/>
              </w:rPr>
              <w:t xml:space="preserve">القدرة على إحداث </w:t>
            </w:r>
            <w:r w:rsidRPr="000C3EAB">
              <w:rPr>
                <w:sz w:val="20"/>
                <w:rtl/>
                <w:lang w:eastAsia="zh-CN"/>
              </w:rPr>
              <w:t xml:space="preserve">الاحترار العالمي، وذلك من خلال توفير معلومات </w:t>
            </w:r>
            <w:r w:rsidRPr="000C3EAB">
              <w:rPr>
                <w:rFonts w:hint="cs"/>
                <w:sz w:val="20"/>
                <w:rtl/>
                <w:lang w:eastAsia="zh-CN"/>
              </w:rPr>
              <w:t>عن</w:t>
            </w:r>
            <w:r w:rsidRPr="000C3EAB">
              <w:rPr>
                <w:sz w:val="20"/>
                <w:rtl/>
                <w:lang w:eastAsia="zh-CN"/>
              </w:rPr>
              <w:t xml:space="preserve"> الحد من التسربات، وتحسين التصميم، وممارسات خدمة معدات التبريد وتكييف الهواء؛ ويشمل ذلك </w:t>
            </w:r>
            <w:r w:rsidRPr="000C3EAB">
              <w:rPr>
                <w:rFonts w:hint="cs"/>
                <w:sz w:val="20"/>
                <w:rtl/>
                <w:lang w:eastAsia="zh-CN"/>
              </w:rPr>
              <w:t>حلقتا</w:t>
            </w:r>
            <w:r w:rsidRPr="000C3EAB">
              <w:rPr>
                <w:sz w:val="20"/>
                <w:rtl/>
                <w:lang w:eastAsia="zh-CN"/>
              </w:rPr>
              <w:t xml:space="preserve"> عمل ل</w:t>
            </w:r>
            <w:r w:rsidRPr="000C3EAB">
              <w:rPr>
                <w:rFonts w:hint="cs"/>
                <w:sz w:val="20"/>
                <w:rtl/>
                <w:lang w:eastAsia="zh-CN"/>
              </w:rPr>
              <w:t>عدد</w:t>
            </w:r>
            <w:r w:rsidRPr="000C3EAB">
              <w:rPr>
                <w:sz w:val="20"/>
                <w:rtl/>
                <w:lang w:eastAsia="zh-CN"/>
              </w:rPr>
              <w:t xml:space="preserve"> 40 مستخدما نهائيا، </w:t>
            </w:r>
            <w:r w:rsidRPr="000C3EAB">
              <w:rPr>
                <w:rFonts w:hint="cs"/>
                <w:sz w:val="20"/>
                <w:rtl/>
                <w:lang w:eastAsia="zh-CN"/>
              </w:rPr>
              <w:t>فضلا عن</w:t>
            </w:r>
            <w:r w:rsidRPr="000C3EAB">
              <w:rPr>
                <w:sz w:val="20"/>
                <w:rtl/>
                <w:lang w:eastAsia="zh-CN"/>
              </w:rPr>
              <w:t xml:space="preserve"> إرشادات ميدانية لمؤسسات تجارية/صناعية كبيرة مختارة</w:t>
            </w:r>
          </w:p>
        </w:tc>
        <w:tc>
          <w:tcPr>
            <w:tcW w:w="992" w:type="dxa"/>
            <w:vMerge/>
          </w:tcPr>
          <w:p w14:paraId="635299C5" w14:textId="77777777" w:rsidR="009B5B3E" w:rsidRPr="000C3EAB" w:rsidRDefault="009B5B3E" w:rsidP="009B5B3E">
            <w:pPr>
              <w:bidi/>
              <w:spacing w:before="10" w:after="10"/>
              <w:jc w:val="center"/>
              <w:rPr>
                <w:sz w:val="20"/>
                <w:lang w:eastAsia="zh-CN"/>
              </w:rPr>
            </w:pPr>
          </w:p>
        </w:tc>
        <w:tc>
          <w:tcPr>
            <w:tcW w:w="1205" w:type="dxa"/>
            <w:noWrap/>
          </w:tcPr>
          <w:p w14:paraId="72E213F3" w14:textId="77777777" w:rsidR="009B5B3E" w:rsidRPr="000C3EAB" w:rsidRDefault="009B5B3E" w:rsidP="004F7B6E">
            <w:pPr>
              <w:bidi/>
              <w:spacing w:before="10" w:after="10"/>
              <w:jc w:val="left"/>
              <w:rPr>
                <w:sz w:val="20"/>
                <w:lang w:eastAsia="zh-CN"/>
              </w:rPr>
            </w:pPr>
            <w:r w:rsidRPr="000C3EAB">
              <w:rPr>
                <w:sz w:val="20"/>
                <w:lang w:eastAsia="zh-CN"/>
              </w:rPr>
              <w:t>30,000</w:t>
            </w:r>
          </w:p>
        </w:tc>
        <w:tc>
          <w:tcPr>
            <w:tcW w:w="1063" w:type="dxa"/>
          </w:tcPr>
          <w:p w14:paraId="66243501" w14:textId="77777777" w:rsidR="009B5B3E" w:rsidRPr="000C3EAB" w:rsidRDefault="009B5B3E" w:rsidP="004F7B6E">
            <w:pPr>
              <w:bidi/>
              <w:spacing w:before="10" w:after="10"/>
              <w:jc w:val="left"/>
              <w:rPr>
                <w:sz w:val="20"/>
                <w:lang w:eastAsia="zh-CN"/>
              </w:rPr>
            </w:pPr>
            <w:r w:rsidRPr="000C3EAB">
              <w:rPr>
                <w:sz w:val="20"/>
                <w:lang w:eastAsia="zh-CN"/>
              </w:rPr>
              <w:t>30,000</w:t>
            </w:r>
          </w:p>
        </w:tc>
      </w:tr>
      <w:tr w:rsidR="009B5B3E" w:rsidRPr="000C3EAB" w14:paraId="1612F579" w14:textId="77777777" w:rsidTr="0053003C">
        <w:trPr>
          <w:trHeight w:val="255"/>
        </w:trPr>
        <w:tc>
          <w:tcPr>
            <w:tcW w:w="6091" w:type="dxa"/>
            <w:hideMark/>
          </w:tcPr>
          <w:p w14:paraId="59C306DE" w14:textId="0A7FCFB3" w:rsidR="009B5B3E" w:rsidRPr="000C3EAB" w:rsidRDefault="009B5B3E" w:rsidP="009B5B3E">
            <w:pPr>
              <w:bidi/>
              <w:spacing w:before="10" w:after="10"/>
              <w:rPr>
                <w:sz w:val="20"/>
                <w:lang w:eastAsia="zh-CN"/>
              </w:rPr>
            </w:pPr>
            <w:r w:rsidRPr="000C3EAB">
              <w:rPr>
                <w:sz w:val="20"/>
                <w:rtl/>
                <w:lang w:eastAsia="zh-CN"/>
              </w:rPr>
              <w:t>المساعدة التقنية لإنشاء نظام وطني لإدارة غازات التبريد لتتبع المواد الخاضعة للرقابة طوال دورة حياتها</w:t>
            </w:r>
          </w:p>
        </w:tc>
        <w:tc>
          <w:tcPr>
            <w:tcW w:w="992" w:type="dxa"/>
            <w:vMerge/>
          </w:tcPr>
          <w:p w14:paraId="29EB47D8" w14:textId="77777777" w:rsidR="009B5B3E" w:rsidRPr="000C3EAB" w:rsidRDefault="009B5B3E" w:rsidP="009B5B3E">
            <w:pPr>
              <w:bidi/>
              <w:spacing w:before="10" w:after="10"/>
              <w:jc w:val="center"/>
              <w:rPr>
                <w:sz w:val="20"/>
                <w:lang w:eastAsia="zh-CN"/>
              </w:rPr>
            </w:pPr>
          </w:p>
        </w:tc>
        <w:tc>
          <w:tcPr>
            <w:tcW w:w="1205" w:type="dxa"/>
            <w:noWrap/>
          </w:tcPr>
          <w:p w14:paraId="422FF11A" w14:textId="77777777" w:rsidR="009B5B3E" w:rsidRPr="000C3EAB" w:rsidRDefault="009B5B3E" w:rsidP="004F7B6E">
            <w:pPr>
              <w:bidi/>
              <w:spacing w:before="10" w:after="10"/>
              <w:jc w:val="left"/>
              <w:rPr>
                <w:sz w:val="20"/>
                <w:lang w:eastAsia="zh-CN"/>
              </w:rPr>
            </w:pPr>
            <w:r w:rsidRPr="000C3EAB">
              <w:rPr>
                <w:sz w:val="20"/>
                <w:lang w:eastAsia="zh-CN"/>
              </w:rPr>
              <w:t>40,000</w:t>
            </w:r>
          </w:p>
        </w:tc>
        <w:tc>
          <w:tcPr>
            <w:tcW w:w="1063" w:type="dxa"/>
          </w:tcPr>
          <w:p w14:paraId="44413ECC" w14:textId="77777777" w:rsidR="009B5B3E" w:rsidRPr="000C3EAB" w:rsidRDefault="009B5B3E" w:rsidP="004F7B6E">
            <w:pPr>
              <w:bidi/>
              <w:spacing w:before="10" w:after="10"/>
              <w:jc w:val="left"/>
              <w:rPr>
                <w:sz w:val="20"/>
                <w:lang w:eastAsia="zh-CN"/>
              </w:rPr>
            </w:pPr>
            <w:r w:rsidRPr="000C3EAB">
              <w:rPr>
                <w:sz w:val="20"/>
                <w:lang w:eastAsia="zh-CN"/>
              </w:rPr>
              <w:t>40,000</w:t>
            </w:r>
          </w:p>
        </w:tc>
      </w:tr>
      <w:tr w:rsidR="009B5B3E" w:rsidRPr="000C3EAB" w14:paraId="2784AFB9" w14:textId="77777777" w:rsidTr="0053003C">
        <w:trPr>
          <w:trHeight w:val="255"/>
        </w:trPr>
        <w:tc>
          <w:tcPr>
            <w:tcW w:w="6091" w:type="dxa"/>
            <w:hideMark/>
          </w:tcPr>
          <w:p w14:paraId="705FE2DE" w14:textId="18CB7970" w:rsidR="009B5B3E" w:rsidRPr="000C3EAB" w:rsidRDefault="009B5B3E" w:rsidP="009B5B3E">
            <w:pPr>
              <w:bidi/>
              <w:spacing w:before="10" w:after="10"/>
              <w:rPr>
                <w:sz w:val="20"/>
                <w:lang w:eastAsia="zh-CN"/>
              </w:rPr>
            </w:pPr>
            <w:r w:rsidRPr="000C3EAB">
              <w:rPr>
                <w:sz w:val="20"/>
                <w:rtl/>
                <w:lang w:eastAsia="zh-CN"/>
              </w:rPr>
              <w:t xml:space="preserve">دراسة جدوى التخلص النهائي من غازات التبريد غير المرغوب فيها، بما في ذلك </w:t>
            </w:r>
            <w:r w:rsidRPr="000C3EAB">
              <w:rPr>
                <w:rFonts w:hint="cs"/>
                <w:sz w:val="20"/>
                <w:rtl/>
                <w:lang w:eastAsia="zh-CN"/>
              </w:rPr>
              <w:t>استعراض</w:t>
            </w:r>
            <w:r w:rsidRPr="000C3EAB">
              <w:rPr>
                <w:sz w:val="20"/>
                <w:rtl/>
                <w:lang w:eastAsia="zh-CN"/>
              </w:rPr>
              <w:t xml:space="preserve"> الإطار التنظيمي الحالي والقدرة على إدارة المواد المستنفدة للأوزون بطريقة سليمة بيئيا</w:t>
            </w:r>
          </w:p>
        </w:tc>
        <w:tc>
          <w:tcPr>
            <w:tcW w:w="992" w:type="dxa"/>
            <w:vMerge/>
          </w:tcPr>
          <w:p w14:paraId="298F5C88" w14:textId="77777777" w:rsidR="009B5B3E" w:rsidRPr="000C3EAB" w:rsidRDefault="009B5B3E" w:rsidP="009B5B3E">
            <w:pPr>
              <w:bidi/>
              <w:spacing w:before="10" w:after="10"/>
              <w:jc w:val="center"/>
              <w:rPr>
                <w:sz w:val="20"/>
                <w:lang w:eastAsia="zh-CN"/>
              </w:rPr>
            </w:pPr>
          </w:p>
        </w:tc>
        <w:tc>
          <w:tcPr>
            <w:tcW w:w="1205" w:type="dxa"/>
            <w:noWrap/>
          </w:tcPr>
          <w:p w14:paraId="7BDD86DF" w14:textId="77777777" w:rsidR="009B5B3E" w:rsidRPr="000C3EAB" w:rsidRDefault="009B5B3E" w:rsidP="004F7B6E">
            <w:pPr>
              <w:bidi/>
              <w:spacing w:before="10" w:after="10"/>
              <w:jc w:val="left"/>
              <w:rPr>
                <w:sz w:val="20"/>
                <w:lang w:eastAsia="zh-CN"/>
              </w:rPr>
            </w:pPr>
            <w:r w:rsidRPr="000C3EAB">
              <w:rPr>
                <w:sz w:val="20"/>
                <w:lang w:eastAsia="zh-CN"/>
              </w:rPr>
              <w:t>20,000</w:t>
            </w:r>
          </w:p>
        </w:tc>
        <w:tc>
          <w:tcPr>
            <w:tcW w:w="1063" w:type="dxa"/>
          </w:tcPr>
          <w:p w14:paraId="7C8C256D" w14:textId="77777777" w:rsidR="009B5B3E" w:rsidRPr="000C3EAB" w:rsidRDefault="009B5B3E" w:rsidP="004F7B6E">
            <w:pPr>
              <w:bidi/>
              <w:spacing w:before="10" w:after="10"/>
              <w:jc w:val="left"/>
              <w:rPr>
                <w:sz w:val="20"/>
                <w:lang w:eastAsia="zh-CN"/>
              </w:rPr>
            </w:pPr>
            <w:r w:rsidRPr="000C3EAB">
              <w:rPr>
                <w:sz w:val="20"/>
                <w:lang w:eastAsia="zh-CN"/>
              </w:rPr>
              <w:t>20,000</w:t>
            </w:r>
          </w:p>
        </w:tc>
      </w:tr>
      <w:tr w:rsidR="0053003C" w:rsidRPr="000C3EAB" w14:paraId="51A0499D" w14:textId="77777777" w:rsidTr="0053003C">
        <w:trPr>
          <w:trHeight w:val="255"/>
        </w:trPr>
        <w:tc>
          <w:tcPr>
            <w:tcW w:w="7083" w:type="dxa"/>
            <w:gridSpan w:val="2"/>
            <w:hideMark/>
          </w:tcPr>
          <w:p w14:paraId="2856200E" w14:textId="7ADE7970" w:rsidR="0053003C" w:rsidRPr="000C3EAB" w:rsidRDefault="00D73076" w:rsidP="0053003C">
            <w:pPr>
              <w:bidi/>
              <w:spacing w:before="10" w:after="10"/>
              <w:jc w:val="left"/>
              <w:rPr>
                <w:b/>
                <w:bCs/>
                <w:sz w:val="20"/>
                <w:lang w:eastAsia="zh-CN"/>
              </w:rPr>
            </w:pPr>
            <w:r w:rsidRPr="000C3EAB">
              <w:rPr>
                <w:b/>
                <w:bCs/>
                <w:sz w:val="20"/>
                <w:rtl/>
                <w:lang w:eastAsia="zh-CN"/>
              </w:rPr>
              <w:t>المجموع الفرعي</w:t>
            </w:r>
          </w:p>
        </w:tc>
        <w:tc>
          <w:tcPr>
            <w:tcW w:w="1205" w:type="dxa"/>
          </w:tcPr>
          <w:p w14:paraId="0B187661" w14:textId="77777777" w:rsidR="0053003C" w:rsidRPr="000C3EAB" w:rsidRDefault="0053003C" w:rsidP="004F7B6E">
            <w:pPr>
              <w:bidi/>
              <w:spacing w:before="10" w:after="10"/>
              <w:jc w:val="left"/>
              <w:rPr>
                <w:b/>
                <w:sz w:val="20"/>
                <w:lang w:eastAsia="zh-CN"/>
              </w:rPr>
            </w:pPr>
            <w:r w:rsidRPr="000C3EAB">
              <w:rPr>
                <w:b/>
                <w:sz w:val="20"/>
                <w:lang w:eastAsia="zh-CN"/>
              </w:rPr>
              <w:t>153,466</w:t>
            </w:r>
          </w:p>
        </w:tc>
        <w:tc>
          <w:tcPr>
            <w:tcW w:w="1063" w:type="dxa"/>
          </w:tcPr>
          <w:p w14:paraId="4482310B" w14:textId="77777777" w:rsidR="0053003C" w:rsidRPr="000C3EAB" w:rsidRDefault="0053003C" w:rsidP="004F7B6E">
            <w:pPr>
              <w:bidi/>
              <w:spacing w:before="10" w:after="10"/>
              <w:jc w:val="left"/>
              <w:rPr>
                <w:b/>
                <w:sz w:val="20"/>
                <w:lang w:eastAsia="zh-CN"/>
              </w:rPr>
            </w:pPr>
            <w:r w:rsidRPr="000C3EAB">
              <w:rPr>
                <w:b/>
                <w:sz w:val="20"/>
                <w:lang w:eastAsia="zh-CN"/>
              </w:rPr>
              <w:t>150,596</w:t>
            </w:r>
          </w:p>
        </w:tc>
      </w:tr>
      <w:tr w:rsidR="0053003C" w:rsidRPr="000C3EAB" w14:paraId="41411599" w14:textId="77777777" w:rsidTr="0053003C">
        <w:trPr>
          <w:trHeight w:val="255"/>
        </w:trPr>
        <w:tc>
          <w:tcPr>
            <w:tcW w:w="9351" w:type="dxa"/>
            <w:gridSpan w:val="4"/>
            <w:hideMark/>
          </w:tcPr>
          <w:p w14:paraId="0D34E4FA" w14:textId="0DB5AEF5" w:rsidR="0053003C" w:rsidRPr="000C3EAB" w:rsidRDefault="00D73076" w:rsidP="0053003C">
            <w:pPr>
              <w:bidi/>
              <w:spacing w:before="10" w:after="10"/>
              <w:jc w:val="left"/>
              <w:rPr>
                <w:i/>
                <w:iCs/>
                <w:sz w:val="20"/>
                <w:lang w:eastAsia="zh-CN"/>
              </w:rPr>
            </w:pPr>
            <w:r w:rsidRPr="000C3EAB">
              <w:rPr>
                <w:b/>
                <w:bCs/>
                <w:i/>
                <w:iCs/>
                <w:sz w:val="20"/>
                <w:rtl/>
                <w:lang w:eastAsia="zh-CN"/>
              </w:rPr>
              <w:t>حملات التوعية</w:t>
            </w:r>
          </w:p>
        </w:tc>
      </w:tr>
      <w:tr w:rsidR="009B5B3E" w:rsidRPr="000C3EAB" w14:paraId="192A7945" w14:textId="77777777" w:rsidTr="0053003C">
        <w:trPr>
          <w:trHeight w:val="255"/>
        </w:trPr>
        <w:tc>
          <w:tcPr>
            <w:tcW w:w="6091" w:type="dxa"/>
            <w:hideMark/>
          </w:tcPr>
          <w:p w14:paraId="78E6730F" w14:textId="10EF8AF8" w:rsidR="009B5B3E" w:rsidRPr="000C3EAB" w:rsidRDefault="009B5B3E" w:rsidP="009B5B3E">
            <w:pPr>
              <w:bidi/>
              <w:spacing w:before="10" w:after="10"/>
              <w:rPr>
                <w:sz w:val="20"/>
                <w:lang w:eastAsia="zh-CN"/>
              </w:rPr>
            </w:pPr>
            <w:r w:rsidRPr="000C3EAB">
              <w:rPr>
                <w:sz w:val="20"/>
                <w:rtl/>
                <w:lang w:eastAsia="zh-CN"/>
              </w:rPr>
              <w:t xml:space="preserve">حملات توعية </w:t>
            </w:r>
            <w:r w:rsidRPr="000C3EAB">
              <w:rPr>
                <w:rFonts w:hint="cs"/>
                <w:sz w:val="20"/>
                <w:rtl/>
                <w:lang w:eastAsia="zh-CN"/>
              </w:rPr>
              <w:t>مستهدفة</w:t>
            </w:r>
            <w:r w:rsidRPr="000C3EAB">
              <w:rPr>
                <w:sz w:val="20"/>
                <w:rtl/>
                <w:lang w:eastAsia="zh-CN"/>
              </w:rPr>
              <w:t xml:space="preserve"> بشأن </w:t>
            </w:r>
            <w:r w:rsidRPr="000C3EAB">
              <w:rPr>
                <w:rFonts w:hint="cs"/>
                <w:sz w:val="20"/>
                <w:rtl/>
                <w:lang w:eastAsia="zh-CN"/>
              </w:rPr>
              <w:t>المواد الهيدروفلوروكربونية</w:t>
            </w:r>
            <w:r w:rsidRPr="000C3EAB">
              <w:rPr>
                <w:sz w:val="20"/>
                <w:rtl/>
                <w:lang w:eastAsia="zh-CN"/>
              </w:rPr>
              <w:t xml:space="preserve"> و</w:t>
            </w:r>
            <w:r w:rsidRPr="000C3EAB">
              <w:rPr>
                <w:rFonts w:hint="cs"/>
                <w:sz w:val="20"/>
                <w:rtl/>
                <w:lang w:eastAsia="zh-CN"/>
              </w:rPr>
              <w:t>التكنولوجيات منخفضة القدرة على إحداث</w:t>
            </w:r>
            <w:r w:rsidRPr="000C3EAB">
              <w:rPr>
                <w:sz w:val="20"/>
                <w:rtl/>
                <w:lang w:eastAsia="zh-CN"/>
              </w:rPr>
              <w:t xml:space="preserve"> الاحترار العالمي، بما في ذلك حملات تستهدف النساء</w:t>
            </w:r>
          </w:p>
        </w:tc>
        <w:tc>
          <w:tcPr>
            <w:tcW w:w="992" w:type="dxa"/>
            <w:vMerge w:val="restart"/>
            <w:hideMark/>
          </w:tcPr>
          <w:p w14:paraId="3BD8F68B" w14:textId="427033B9" w:rsidR="009B5B3E" w:rsidRPr="000C3EAB" w:rsidRDefault="009B5B3E" w:rsidP="009B5B3E">
            <w:pPr>
              <w:bidi/>
              <w:spacing w:before="10" w:after="10"/>
              <w:jc w:val="center"/>
              <w:rPr>
                <w:sz w:val="20"/>
                <w:lang w:eastAsia="zh-CN"/>
              </w:rPr>
            </w:pPr>
            <w:r w:rsidRPr="000C3EAB">
              <w:rPr>
                <w:rFonts w:hint="cs"/>
                <w:sz w:val="20"/>
                <w:rtl/>
              </w:rPr>
              <w:t>اليونيب</w:t>
            </w:r>
          </w:p>
        </w:tc>
        <w:tc>
          <w:tcPr>
            <w:tcW w:w="1205" w:type="dxa"/>
            <w:noWrap/>
          </w:tcPr>
          <w:p w14:paraId="0D770226" w14:textId="77777777" w:rsidR="009B5B3E" w:rsidRPr="000C3EAB" w:rsidRDefault="009B5B3E" w:rsidP="004F7B6E">
            <w:pPr>
              <w:bidi/>
              <w:spacing w:before="10" w:after="10"/>
              <w:jc w:val="left"/>
              <w:rPr>
                <w:sz w:val="20"/>
                <w:lang w:eastAsia="zh-CN"/>
              </w:rPr>
            </w:pPr>
            <w:r w:rsidRPr="000C3EAB">
              <w:rPr>
                <w:sz w:val="20"/>
                <w:lang w:eastAsia="zh-CN"/>
              </w:rPr>
              <w:t>30,000</w:t>
            </w:r>
          </w:p>
        </w:tc>
        <w:tc>
          <w:tcPr>
            <w:tcW w:w="1063" w:type="dxa"/>
          </w:tcPr>
          <w:p w14:paraId="299A2281" w14:textId="77777777" w:rsidR="009B5B3E" w:rsidRPr="000C3EAB" w:rsidRDefault="009B5B3E" w:rsidP="004F7B6E">
            <w:pPr>
              <w:bidi/>
              <w:spacing w:before="10" w:after="10"/>
              <w:jc w:val="left"/>
              <w:rPr>
                <w:sz w:val="20"/>
                <w:lang w:eastAsia="zh-CN"/>
              </w:rPr>
            </w:pPr>
            <w:r w:rsidRPr="000C3EAB">
              <w:rPr>
                <w:sz w:val="20"/>
                <w:lang w:eastAsia="zh-CN"/>
              </w:rPr>
              <w:t>24,000</w:t>
            </w:r>
          </w:p>
        </w:tc>
      </w:tr>
      <w:tr w:rsidR="009B5B3E" w:rsidRPr="000C3EAB" w14:paraId="422EDCEB" w14:textId="77777777" w:rsidTr="0053003C">
        <w:trPr>
          <w:trHeight w:val="255"/>
        </w:trPr>
        <w:tc>
          <w:tcPr>
            <w:tcW w:w="6091" w:type="dxa"/>
            <w:hideMark/>
          </w:tcPr>
          <w:p w14:paraId="0D7B0DB5" w14:textId="53AA8D87" w:rsidR="009B5B3E" w:rsidRPr="000C3EAB" w:rsidRDefault="009B5B3E" w:rsidP="009B5B3E">
            <w:pPr>
              <w:bidi/>
              <w:spacing w:before="10" w:after="10"/>
              <w:rPr>
                <w:sz w:val="20"/>
                <w:lang w:eastAsia="zh-CN"/>
              </w:rPr>
            </w:pPr>
            <w:r w:rsidRPr="000C3EAB">
              <w:rPr>
                <w:rFonts w:hint="cs"/>
                <w:sz w:val="20"/>
                <w:rtl/>
                <w:lang w:eastAsia="zh-CN"/>
              </w:rPr>
              <w:t>حلقات</w:t>
            </w:r>
            <w:r w:rsidRPr="000C3EAB">
              <w:rPr>
                <w:sz w:val="20"/>
                <w:rtl/>
                <w:lang w:eastAsia="zh-CN"/>
              </w:rPr>
              <w:t xml:space="preserve"> عمل إعلامية وتوعوية للمشغلين الاقتصاديين (المستوردين والموزعين) ومقدمي الخدمات و</w:t>
            </w:r>
            <w:r w:rsidRPr="000C3EAB">
              <w:rPr>
                <w:rFonts w:hint="cs"/>
                <w:sz w:val="20"/>
                <w:rtl/>
                <w:lang w:eastAsia="zh-CN"/>
              </w:rPr>
              <w:t>موظفي</w:t>
            </w:r>
            <w:r w:rsidRPr="000C3EAB">
              <w:rPr>
                <w:sz w:val="20"/>
                <w:rtl/>
                <w:lang w:eastAsia="zh-CN"/>
              </w:rPr>
              <w:t xml:space="preserve"> الامتثال</w:t>
            </w:r>
          </w:p>
        </w:tc>
        <w:tc>
          <w:tcPr>
            <w:tcW w:w="992" w:type="dxa"/>
            <w:vMerge/>
            <w:hideMark/>
          </w:tcPr>
          <w:p w14:paraId="44C990BA" w14:textId="77777777" w:rsidR="009B5B3E" w:rsidRPr="000C3EAB" w:rsidRDefault="009B5B3E" w:rsidP="009B5B3E">
            <w:pPr>
              <w:bidi/>
              <w:spacing w:before="10" w:after="10"/>
              <w:jc w:val="center"/>
              <w:rPr>
                <w:sz w:val="20"/>
                <w:lang w:eastAsia="zh-CN"/>
              </w:rPr>
            </w:pPr>
          </w:p>
        </w:tc>
        <w:tc>
          <w:tcPr>
            <w:tcW w:w="1205" w:type="dxa"/>
            <w:noWrap/>
          </w:tcPr>
          <w:p w14:paraId="03C1FD5A" w14:textId="77777777" w:rsidR="009B5B3E" w:rsidRPr="000C3EAB" w:rsidRDefault="009B5B3E" w:rsidP="004F7B6E">
            <w:pPr>
              <w:bidi/>
              <w:spacing w:before="10" w:after="10"/>
              <w:jc w:val="left"/>
              <w:rPr>
                <w:sz w:val="20"/>
                <w:lang w:eastAsia="zh-CN"/>
              </w:rPr>
            </w:pPr>
            <w:r w:rsidRPr="000C3EAB">
              <w:rPr>
                <w:sz w:val="20"/>
                <w:lang w:eastAsia="zh-CN"/>
              </w:rPr>
              <w:t>30,000</w:t>
            </w:r>
          </w:p>
        </w:tc>
        <w:tc>
          <w:tcPr>
            <w:tcW w:w="1063" w:type="dxa"/>
          </w:tcPr>
          <w:p w14:paraId="442107A3" w14:textId="77777777" w:rsidR="009B5B3E" w:rsidRPr="000C3EAB" w:rsidRDefault="009B5B3E" w:rsidP="004F7B6E">
            <w:pPr>
              <w:bidi/>
              <w:spacing w:before="10" w:after="10"/>
              <w:jc w:val="left"/>
              <w:rPr>
                <w:sz w:val="20"/>
                <w:lang w:eastAsia="zh-CN"/>
              </w:rPr>
            </w:pPr>
            <w:r w:rsidRPr="000C3EAB">
              <w:rPr>
                <w:sz w:val="20"/>
                <w:lang w:eastAsia="zh-CN"/>
              </w:rPr>
              <w:t>24,000</w:t>
            </w:r>
          </w:p>
        </w:tc>
      </w:tr>
      <w:tr w:rsidR="0053003C" w:rsidRPr="000C3EAB" w14:paraId="58EB6AA1" w14:textId="77777777" w:rsidTr="0053003C">
        <w:trPr>
          <w:trHeight w:val="255"/>
        </w:trPr>
        <w:tc>
          <w:tcPr>
            <w:tcW w:w="7083" w:type="dxa"/>
            <w:gridSpan w:val="2"/>
            <w:hideMark/>
          </w:tcPr>
          <w:p w14:paraId="1ADE0202" w14:textId="5F9306EC" w:rsidR="0053003C" w:rsidRPr="000C3EAB" w:rsidRDefault="00D73076" w:rsidP="0053003C">
            <w:pPr>
              <w:bidi/>
              <w:spacing w:before="10" w:after="10"/>
              <w:jc w:val="left"/>
              <w:rPr>
                <w:b/>
                <w:bCs/>
                <w:sz w:val="20"/>
                <w:lang w:eastAsia="zh-CN"/>
              </w:rPr>
            </w:pPr>
            <w:r w:rsidRPr="000C3EAB">
              <w:rPr>
                <w:b/>
                <w:bCs/>
                <w:sz w:val="20"/>
                <w:rtl/>
                <w:lang w:eastAsia="zh-CN"/>
              </w:rPr>
              <w:t>المجموع الفرعي</w:t>
            </w:r>
          </w:p>
        </w:tc>
        <w:tc>
          <w:tcPr>
            <w:tcW w:w="1205" w:type="dxa"/>
          </w:tcPr>
          <w:p w14:paraId="51FFCA03" w14:textId="77777777" w:rsidR="0053003C" w:rsidRPr="000C3EAB" w:rsidRDefault="0053003C" w:rsidP="004F7B6E">
            <w:pPr>
              <w:bidi/>
              <w:spacing w:before="10" w:after="10"/>
              <w:jc w:val="left"/>
              <w:rPr>
                <w:b/>
                <w:sz w:val="20"/>
                <w:lang w:eastAsia="zh-CN"/>
              </w:rPr>
            </w:pPr>
            <w:r w:rsidRPr="000C3EAB">
              <w:rPr>
                <w:b/>
                <w:bCs/>
                <w:sz w:val="20"/>
                <w:lang w:eastAsia="zh-CN"/>
              </w:rPr>
              <w:t>60,000</w:t>
            </w:r>
          </w:p>
        </w:tc>
        <w:tc>
          <w:tcPr>
            <w:tcW w:w="1063" w:type="dxa"/>
          </w:tcPr>
          <w:p w14:paraId="5CF5B346" w14:textId="77777777" w:rsidR="0053003C" w:rsidRPr="000C3EAB" w:rsidRDefault="0053003C" w:rsidP="004F7B6E">
            <w:pPr>
              <w:bidi/>
              <w:spacing w:before="10" w:after="10"/>
              <w:jc w:val="left"/>
              <w:rPr>
                <w:b/>
                <w:sz w:val="20"/>
                <w:lang w:eastAsia="zh-CN"/>
              </w:rPr>
            </w:pPr>
            <w:r w:rsidRPr="000C3EAB">
              <w:rPr>
                <w:b/>
                <w:sz w:val="20"/>
                <w:lang w:eastAsia="zh-CN"/>
              </w:rPr>
              <w:t>48,000</w:t>
            </w:r>
          </w:p>
        </w:tc>
      </w:tr>
      <w:tr w:rsidR="009B5B3E" w:rsidRPr="000C3EAB" w14:paraId="1434D7EB" w14:textId="77777777" w:rsidTr="0053003C">
        <w:trPr>
          <w:trHeight w:val="255"/>
        </w:trPr>
        <w:tc>
          <w:tcPr>
            <w:tcW w:w="7083" w:type="dxa"/>
            <w:gridSpan w:val="2"/>
            <w:hideMark/>
          </w:tcPr>
          <w:p w14:paraId="5A669966" w14:textId="6B735678" w:rsidR="009B5B3E" w:rsidRPr="000C3EAB" w:rsidRDefault="009B5B3E" w:rsidP="009B5B3E">
            <w:pPr>
              <w:bidi/>
              <w:spacing w:before="10" w:after="10"/>
              <w:jc w:val="left"/>
              <w:rPr>
                <w:b/>
                <w:bCs/>
                <w:sz w:val="20"/>
                <w:lang w:eastAsia="zh-CN"/>
              </w:rPr>
            </w:pPr>
            <w:r w:rsidRPr="000C3EAB">
              <w:rPr>
                <w:rFonts w:hint="cs"/>
                <w:b/>
                <w:bCs/>
                <w:sz w:val="20"/>
                <w:rtl/>
                <w:lang w:eastAsia="zh-CN"/>
              </w:rPr>
              <w:t>المجموع</w:t>
            </w:r>
            <w:r w:rsidRPr="000C3EAB">
              <w:rPr>
                <w:b/>
                <w:bCs/>
                <w:sz w:val="20"/>
                <w:rtl/>
                <w:lang w:eastAsia="zh-CN"/>
              </w:rPr>
              <w:t xml:space="preserve"> (خدمة أجهزة التبريد وتكييف الهواء)</w:t>
            </w:r>
          </w:p>
        </w:tc>
        <w:tc>
          <w:tcPr>
            <w:tcW w:w="1205" w:type="dxa"/>
          </w:tcPr>
          <w:p w14:paraId="2D17C203" w14:textId="77777777" w:rsidR="009B5B3E" w:rsidRPr="000C3EAB" w:rsidRDefault="009B5B3E" w:rsidP="004F7B6E">
            <w:pPr>
              <w:bidi/>
              <w:spacing w:before="10" w:after="10"/>
              <w:jc w:val="left"/>
              <w:rPr>
                <w:b/>
                <w:sz w:val="20"/>
                <w:lang w:eastAsia="zh-CN"/>
              </w:rPr>
            </w:pPr>
            <w:r w:rsidRPr="000C3EAB">
              <w:rPr>
                <w:b/>
                <w:bCs/>
                <w:sz w:val="20"/>
                <w:lang w:eastAsia="zh-CN"/>
              </w:rPr>
              <w:t>1,220,966</w:t>
            </w:r>
          </w:p>
        </w:tc>
        <w:tc>
          <w:tcPr>
            <w:tcW w:w="1063" w:type="dxa"/>
          </w:tcPr>
          <w:p w14:paraId="037AAC69" w14:textId="77777777" w:rsidR="009B5B3E" w:rsidRPr="000C3EAB" w:rsidRDefault="009B5B3E" w:rsidP="004F7B6E">
            <w:pPr>
              <w:bidi/>
              <w:spacing w:before="10" w:after="10"/>
              <w:jc w:val="left"/>
              <w:rPr>
                <w:b/>
                <w:sz w:val="20"/>
                <w:lang w:eastAsia="zh-CN"/>
              </w:rPr>
            </w:pPr>
            <w:r w:rsidRPr="000C3EAB">
              <w:rPr>
                <w:b/>
                <w:bCs/>
                <w:sz w:val="20"/>
                <w:lang w:eastAsia="zh-CN"/>
              </w:rPr>
              <w:t>1,206,096</w:t>
            </w:r>
          </w:p>
        </w:tc>
      </w:tr>
    </w:tbl>
    <w:p w14:paraId="629AE9F5" w14:textId="43166C5A" w:rsidR="00A43EA3" w:rsidRPr="000C3EAB" w:rsidRDefault="009B5B3E" w:rsidP="009B5B3E">
      <w:pPr>
        <w:pStyle w:val="ListParagraph"/>
        <w:numPr>
          <w:ilvl w:val="0"/>
          <w:numId w:val="28"/>
        </w:numPr>
        <w:bidi/>
        <w:spacing w:before="240" w:after="240"/>
        <w:ind w:left="0" w:firstLine="0"/>
        <w:contextualSpacing w:val="0"/>
        <w:outlineLvl w:val="0"/>
        <w:rPr>
          <w:b/>
          <w:sz w:val="26"/>
          <w:szCs w:val="26"/>
        </w:rPr>
      </w:pPr>
      <w:r w:rsidRPr="000C3EAB">
        <w:rPr>
          <w:rFonts w:hint="cs"/>
          <w:b/>
          <w:sz w:val="26"/>
          <w:szCs w:val="26"/>
          <w:rtl/>
        </w:rPr>
        <w:t>واتُفق</w:t>
      </w:r>
      <w:r w:rsidR="00635D59" w:rsidRPr="000C3EAB">
        <w:rPr>
          <w:b/>
          <w:sz w:val="26"/>
          <w:szCs w:val="26"/>
          <w:rtl/>
        </w:rPr>
        <w:t xml:space="preserve"> على تكلفة الأنشطة في </w:t>
      </w:r>
      <w:r w:rsidR="00157E3F" w:rsidRPr="000C3EAB">
        <w:rPr>
          <w:b/>
          <w:sz w:val="26"/>
          <w:szCs w:val="26"/>
          <w:rtl/>
        </w:rPr>
        <w:t>قطاع الخدمة</w:t>
      </w:r>
      <w:r w:rsidR="00635D59" w:rsidRPr="000C3EAB">
        <w:rPr>
          <w:b/>
          <w:sz w:val="26"/>
          <w:szCs w:val="26"/>
          <w:rtl/>
        </w:rPr>
        <w:t xml:space="preserve"> بمبلغ 1,206,096 دولارا أمريكيا، محسوبة </w:t>
      </w:r>
      <w:r w:rsidRPr="000C3EAB">
        <w:rPr>
          <w:rFonts w:hint="cs"/>
          <w:b/>
          <w:sz w:val="26"/>
          <w:szCs w:val="26"/>
          <w:rtl/>
        </w:rPr>
        <w:t>على أساس</w:t>
      </w:r>
      <w:r w:rsidR="00635D59" w:rsidRPr="000C3EAB">
        <w:rPr>
          <w:b/>
          <w:sz w:val="26"/>
          <w:szCs w:val="26"/>
          <w:rtl/>
        </w:rPr>
        <w:t xml:space="preserve"> 5</w:t>
      </w:r>
      <w:r w:rsidR="00805282" w:rsidRPr="000C3EAB">
        <w:rPr>
          <w:b/>
          <w:sz w:val="26"/>
          <w:szCs w:val="26"/>
          <w:rtl/>
        </w:rPr>
        <w:t>.</w:t>
      </w:r>
      <w:r w:rsidR="00635D59" w:rsidRPr="000C3EAB">
        <w:rPr>
          <w:b/>
          <w:sz w:val="26"/>
          <w:szCs w:val="26"/>
          <w:rtl/>
        </w:rPr>
        <w:t>1 دولار أمريكي/</w:t>
      </w:r>
      <w:r w:rsidR="00087CA6" w:rsidRPr="000C3EAB">
        <w:rPr>
          <w:b/>
          <w:sz w:val="26"/>
          <w:szCs w:val="26"/>
          <w:rtl/>
        </w:rPr>
        <w:t>كغم</w:t>
      </w:r>
      <w:r w:rsidR="00805282" w:rsidRPr="000C3EAB">
        <w:rPr>
          <w:b/>
          <w:sz w:val="26"/>
          <w:szCs w:val="26"/>
          <w:rtl/>
        </w:rPr>
        <w:t>.</w:t>
      </w:r>
      <w:r w:rsidR="00635D59" w:rsidRPr="000C3EAB">
        <w:rPr>
          <w:b/>
          <w:sz w:val="26"/>
          <w:szCs w:val="26"/>
          <w:rtl/>
        </w:rPr>
        <w:t xml:space="preserve"> وبلغت التخفيضات من استهلاك </w:t>
      </w:r>
      <w:r w:rsidR="0080206E" w:rsidRPr="000C3EAB">
        <w:rPr>
          <w:rFonts w:hint="cs"/>
          <w:b/>
          <w:sz w:val="26"/>
          <w:szCs w:val="26"/>
          <w:rtl/>
        </w:rPr>
        <w:t>ا</w:t>
      </w:r>
      <w:r w:rsidR="00764EC1" w:rsidRPr="000C3EAB">
        <w:rPr>
          <w:rFonts w:hint="cs"/>
          <w:b/>
          <w:sz w:val="26"/>
          <w:szCs w:val="26"/>
          <w:rtl/>
        </w:rPr>
        <w:t>لمواد الهيدروفلوروكربونية</w:t>
      </w:r>
      <w:r w:rsidR="00635D59" w:rsidRPr="000C3EAB">
        <w:rPr>
          <w:b/>
          <w:sz w:val="26"/>
          <w:szCs w:val="26"/>
          <w:rtl/>
        </w:rPr>
        <w:t xml:space="preserve"> المتبقي والمؤهل للتمويل في </w:t>
      </w:r>
      <w:r w:rsidR="00157E3F" w:rsidRPr="000C3EAB">
        <w:rPr>
          <w:b/>
          <w:sz w:val="26"/>
          <w:szCs w:val="26"/>
          <w:rtl/>
        </w:rPr>
        <w:t>قطاع الخدمة</w:t>
      </w:r>
      <w:r w:rsidR="00635D59" w:rsidRPr="000C3EAB">
        <w:rPr>
          <w:b/>
          <w:sz w:val="26"/>
          <w:szCs w:val="26"/>
          <w:rtl/>
        </w:rPr>
        <w:t xml:space="preserve"> 445,122 طنا من مكافئ ثاني أكسيد الكربون، كما هو موضح في الجدول 14</w:t>
      </w:r>
      <w:r w:rsidR="00805282" w:rsidRPr="000C3EAB">
        <w:rPr>
          <w:b/>
          <w:sz w:val="26"/>
          <w:szCs w:val="26"/>
          <w:rtl/>
        </w:rPr>
        <w:t>.</w:t>
      </w:r>
      <w:r w:rsidR="0080206E" w:rsidRPr="000C3EAB">
        <w:rPr>
          <w:rStyle w:val="FootnoteReference"/>
          <w:b/>
          <w:sz w:val="26"/>
          <w:szCs w:val="26"/>
          <w:rtl/>
        </w:rPr>
        <w:footnoteReference w:id="7"/>
      </w:r>
      <w:r w:rsidR="00635D59" w:rsidRPr="000C3EAB">
        <w:rPr>
          <w:b/>
          <w:sz w:val="26"/>
          <w:szCs w:val="26"/>
          <w:rtl/>
        </w:rPr>
        <w:t xml:space="preserve"> </w:t>
      </w:r>
      <w:r w:rsidRPr="000C3EAB">
        <w:rPr>
          <w:rFonts w:hint="cs"/>
          <w:b/>
          <w:sz w:val="26"/>
          <w:szCs w:val="26"/>
          <w:rtl/>
        </w:rPr>
        <w:t>وبال</w:t>
      </w:r>
      <w:r w:rsidR="00635D59" w:rsidRPr="000C3EAB">
        <w:rPr>
          <w:b/>
          <w:sz w:val="26"/>
          <w:szCs w:val="26"/>
          <w:rtl/>
        </w:rPr>
        <w:t xml:space="preserve">إضافة إلى ذلك، </w:t>
      </w:r>
      <w:r w:rsidRPr="000C3EAB">
        <w:rPr>
          <w:rFonts w:hint="cs"/>
          <w:b/>
          <w:sz w:val="26"/>
          <w:szCs w:val="26"/>
          <w:rtl/>
        </w:rPr>
        <w:t>اتُفق</w:t>
      </w:r>
      <w:r w:rsidR="00635D59" w:rsidRPr="000C3EAB">
        <w:rPr>
          <w:b/>
          <w:sz w:val="26"/>
          <w:szCs w:val="26"/>
          <w:rtl/>
        </w:rPr>
        <w:t xml:space="preserve"> على تكلفة خفض 16,278 طنا من مكافئ ثاني أكسيد الكربون (7</w:t>
      </w:r>
      <w:r w:rsidR="00805282" w:rsidRPr="000C3EAB">
        <w:rPr>
          <w:b/>
          <w:sz w:val="26"/>
          <w:szCs w:val="26"/>
          <w:rtl/>
        </w:rPr>
        <w:t>.</w:t>
      </w:r>
      <w:r w:rsidR="00635D59" w:rsidRPr="000C3EAB">
        <w:rPr>
          <w:b/>
          <w:sz w:val="26"/>
          <w:szCs w:val="26"/>
          <w:rtl/>
        </w:rPr>
        <w:t xml:space="preserve">99 طن متري) من </w:t>
      </w:r>
      <w:r w:rsidR="00256B49" w:rsidRPr="000C3EAB">
        <w:rPr>
          <w:rFonts w:hint="cs"/>
          <w:b/>
          <w:sz w:val="26"/>
          <w:szCs w:val="26"/>
          <w:rtl/>
        </w:rPr>
        <w:t>ا</w:t>
      </w:r>
      <w:r w:rsidR="00764EC1" w:rsidRPr="000C3EAB">
        <w:rPr>
          <w:rFonts w:hint="cs"/>
          <w:b/>
          <w:sz w:val="26"/>
          <w:szCs w:val="26"/>
          <w:rtl/>
        </w:rPr>
        <w:t>لمواد الهيدروفلوروكربونية</w:t>
      </w:r>
      <w:r w:rsidR="00635D59" w:rsidRPr="000C3EAB">
        <w:rPr>
          <w:b/>
          <w:sz w:val="26"/>
          <w:szCs w:val="26"/>
          <w:rtl/>
        </w:rPr>
        <w:t xml:space="preserve"> (</w:t>
      </w:r>
      <w:r w:rsidR="00B4744C" w:rsidRPr="000C3EAB">
        <w:rPr>
          <w:bCs/>
          <w:sz w:val="26"/>
          <w:szCs w:val="26"/>
        </w:rPr>
        <w:t>HFC</w:t>
      </w:r>
      <w:r w:rsidRPr="000C3EAB">
        <w:rPr>
          <w:bCs/>
          <w:sz w:val="26"/>
          <w:szCs w:val="26"/>
        </w:rPr>
        <w:noBreakHyphen/>
      </w:r>
      <w:r w:rsidR="00635D59" w:rsidRPr="000C3EAB">
        <w:rPr>
          <w:bCs/>
          <w:sz w:val="26"/>
          <w:szCs w:val="26"/>
        </w:rPr>
        <w:t>134a</w:t>
      </w:r>
      <w:r w:rsidR="00635D59" w:rsidRPr="000C3EAB">
        <w:rPr>
          <w:b/>
          <w:sz w:val="26"/>
          <w:szCs w:val="26"/>
          <w:rtl/>
        </w:rPr>
        <w:t xml:space="preserve"> و</w:t>
      </w:r>
      <w:r w:rsidR="00635D59" w:rsidRPr="000C3EAB">
        <w:rPr>
          <w:bCs/>
          <w:sz w:val="26"/>
          <w:szCs w:val="26"/>
        </w:rPr>
        <w:t>R 410A</w:t>
      </w:r>
      <w:r w:rsidR="00635D59" w:rsidRPr="000C3EAB">
        <w:rPr>
          <w:b/>
          <w:sz w:val="26"/>
          <w:szCs w:val="26"/>
          <w:rtl/>
        </w:rPr>
        <w:t>) في قطاع التركيب والتجميع المحلي بمبلغ 60,693 دولارا أمريكيا كما هو مقترح</w:t>
      </w:r>
      <w:r w:rsidR="00805282" w:rsidRPr="000C3EAB">
        <w:rPr>
          <w:b/>
          <w:sz w:val="26"/>
          <w:szCs w:val="26"/>
          <w:rtl/>
        </w:rPr>
        <w:t>.</w:t>
      </w:r>
      <w:r w:rsidR="00635D59" w:rsidRPr="000C3EAB">
        <w:rPr>
          <w:b/>
          <w:sz w:val="26"/>
          <w:szCs w:val="26"/>
          <w:rtl/>
        </w:rPr>
        <w:t xml:space="preserve"> ونتيجة لذلك، بلغ إجمالي التخفيضات المتفق عليها من استهلاك </w:t>
      </w:r>
      <w:r w:rsidR="00256B49" w:rsidRPr="000C3EAB">
        <w:rPr>
          <w:rFonts w:hint="cs"/>
          <w:b/>
          <w:sz w:val="26"/>
          <w:szCs w:val="26"/>
          <w:rtl/>
        </w:rPr>
        <w:t>ا</w:t>
      </w:r>
      <w:r w:rsidR="00764EC1" w:rsidRPr="000C3EAB">
        <w:rPr>
          <w:rFonts w:hint="cs"/>
          <w:b/>
          <w:sz w:val="26"/>
          <w:szCs w:val="26"/>
          <w:rtl/>
        </w:rPr>
        <w:t>لمواد الهيدروفلوروكربونية</w:t>
      </w:r>
      <w:r w:rsidR="00635D59" w:rsidRPr="000C3EAB">
        <w:rPr>
          <w:b/>
          <w:sz w:val="26"/>
          <w:szCs w:val="26"/>
          <w:rtl/>
        </w:rPr>
        <w:t xml:space="preserve"> في ال</w:t>
      </w:r>
      <w:r w:rsidR="00AC46FE" w:rsidRPr="000C3EAB">
        <w:rPr>
          <w:b/>
          <w:sz w:val="26"/>
          <w:szCs w:val="26"/>
          <w:rtl/>
        </w:rPr>
        <w:t>بلد</w:t>
      </w:r>
      <w:r w:rsidR="00635D59" w:rsidRPr="000C3EAB">
        <w:rPr>
          <w:b/>
          <w:sz w:val="26"/>
          <w:szCs w:val="26"/>
          <w:rtl/>
        </w:rPr>
        <w:t xml:space="preserve"> والمؤهل للتمويل 461,400 طن من مكافئ ثاني أكسيد الكربون</w:t>
      </w:r>
      <w:r w:rsidR="00805282" w:rsidRPr="000C3EAB">
        <w:rPr>
          <w:b/>
          <w:sz w:val="26"/>
          <w:szCs w:val="26"/>
          <w:rtl/>
        </w:rPr>
        <w:t>.</w:t>
      </w:r>
      <w:r w:rsidR="00635D59" w:rsidRPr="000C3EAB">
        <w:rPr>
          <w:b/>
          <w:sz w:val="26"/>
          <w:szCs w:val="26"/>
          <w:rtl/>
        </w:rPr>
        <w:t xml:space="preserve"> وبناء على ذلك، وافقت حكومة </w:t>
      </w:r>
      <w:r w:rsidR="00AC46FE" w:rsidRPr="000C3EAB">
        <w:rPr>
          <w:b/>
          <w:sz w:val="26"/>
          <w:szCs w:val="26"/>
          <w:rtl/>
        </w:rPr>
        <w:t>عمان</w:t>
      </w:r>
      <w:r w:rsidR="00256B49" w:rsidRPr="000C3EAB">
        <w:rPr>
          <w:b/>
          <w:sz w:val="26"/>
          <w:szCs w:val="26"/>
          <w:rtl/>
          <w:lang w:bidi="ar-EG"/>
        </w:rPr>
        <w:t xml:space="preserve"> </w:t>
      </w:r>
      <w:r w:rsidR="00635D59" w:rsidRPr="000C3EAB">
        <w:rPr>
          <w:b/>
          <w:sz w:val="26"/>
          <w:szCs w:val="26"/>
          <w:rtl/>
        </w:rPr>
        <w:t xml:space="preserve">على خفض استهلاكها من </w:t>
      </w:r>
      <w:r w:rsidR="00256B49" w:rsidRPr="000C3EAB">
        <w:rPr>
          <w:rFonts w:hint="cs"/>
          <w:b/>
          <w:sz w:val="26"/>
          <w:szCs w:val="26"/>
          <w:rtl/>
        </w:rPr>
        <w:t>ا</w:t>
      </w:r>
      <w:r w:rsidR="00764EC1" w:rsidRPr="000C3EAB">
        <w:rPr>
          <w:rFonts w:hint="cs"/>
          <w:b/>
          <w:sz w:val="26"/>
          <w:szCs w:val="26"/>
          <w:rtl/>
        </w:rPr>
        <w:t xml:space="preserve">لمواد </w:t>
      </w:r>
      <w:r w:rsidR="00764EC1" w:rsidRPr="000C3EAB">
        <w:rPr>
          <w:rFonts w:hint="cs"/>
          <w:b/>
          <w:sz w:val="26"/>
          <w:szCs w:val="26"/>
          <w:rtl/>
        </w:rPr>
        <w:lastRenderedPageBreak/>
        <w:t>الهيدروفلوروكربونية</w:t>
      </w:r>
      <w:r w:rsidR="00635D59" w:rsidRPr="000C3EAB">
        <w:rPr>
          <w:b/>
          <w:sz w:val="26"/>
          <w:szCs w:val="26"/>
          <w:rtl/>
        </w:rPr>
        <w:t xml:space="preserve"> لعام 2032 إلى 2,326,516 </w:t>
      </w:r>
      <w:r w:rsidR="00600EC6" w:rsidRPr="000C3EAB">
        <w:rPr>
          <w:b/>
          <w:sz w:val="26"/>
          <w:szCs w:val="26"/>
          <w:rtl/>
        </w:rPr>
        <w:t>طن</w:t>
      </w:r>
      <w:r w:rsidRPr="000C3EAB">
        <w:rPr>
          <w:rFonts w:hint="cs"/>
          <w:b/>
          <w:sz w:val="26"/>
          <w:szCs w:val="26"/>
          <w:rtl/>
        </w:rPr>
        <w:t>ا</w:t>
      </w:r>
      <w:r w:rsidR="00600EC6" w:rsidRPr="000C3EAB">
        <w:rPr>
          <w:b/>
          <w:sz w:val="26"/>
          <w:szCs w:val="26"/>
          <w:rtl/>
        </w:rPr>
        <w:t xml:space="preserve"> من مكافئ ثاني أكسيد</w:t>
      </w:r>
      <w:r w:rsidR="00635D59" w:rsidRPr="000C3EAB">
        <w:rPr>
          <w:b/>
          <w:sz w:val="26"/>
          <w:szCs w:val="26"/>
          <w:rtl/>
        </w:rPr>
        <w:t xml:space="preserve"> الكربون، وهو ما يمثل 16</w:t>
      </w:r>
      <w:r w:rsidR="00805282" w:rsidRPr="000C3EAB">
        <w:rPr>
          <w:b/>
          <w:sz w:val="26"/>
          <w:szCs w:val="26"/>
          <w:rtl/>
        </w:rPr>
        <w:t>.</w:t>
      </w:r>
      <w:r w:rsidR="00635D59" w:rsidRPr="000C3EAB">
        <w:rPr>
          <w:b/>
          <w:sz w:val="26"/>
          <w:szCs w:val="26"/>
          <w:rtl/>
        </w:rPr>
        <w:t xml:space="preserve">55 في المائة من خط الأساس "المؤقت" </w:t>
      </w:r>
      <w:r w:rsidR="00256B49" w:rsidRPr="000C3EAB">
        <w:rPr>
          <w:rFonts w:hint="cs"/>
          <w:b/>
          <w:sz w:val="26"/>
          <w:szCs w:val="26"/>
          <w:rtl/>
        </w:rPr>
        <w:t>ل</w:t>
      </w:r>
      <w:r w:rsidR="00764EC1" w:rsidRPr="000C3EAB">
        <w:rPr>
          <w:rFonts w:hint="cs"/>
          <w:b/>
          <w:sz w:val="26"/>
          <w:szCs w:val="26"/>
          <w:rtl/>
        </w:rPr>
        <w:t>لمواد الهيدروفلوروكربونية</w:t>
      </w:r>
      <w:r w:rsidR="00635D59" w:rsidRPr="000C3EAB">
        <w:rPr>
          <w:b/>
          <w:sz w:val="26"/>
          <w:szCs w:val="26"/>
          <w:rtl/>
        </w:rPr>
        <w:t xml:space="preserve"> في ال</w:t>
      </w:r>
      <w:r w:rsidR="00B13966" w:rsidRPr="000C3EAB">
        <w:rPr>
          <w:b/>
          <w:sz w:val="26"/>
          <w:szCs w:val="26"/>
          <w:rtl/>
        </w:rPr>
        <w:t>بلد</w:t>
      </w:r>
      <w:r w:rsidR="00635D59" w:rsidRPr="000C3EAB">
        <w:rPr>
          <w:b/>
          <w:sz w:val="26"/>
          <w:szCs w:val="26"/>
          <w:rtl/>
        </w:rPr>
        <w:t xml:space="preserve"> </w:t>
      </w:r>
      <w:r w:rsidRPr="000C3EAB">
        <w:rPr>
          <w:rFonts w:hint="cs"/>
          <w:b/>
          <w:sz w:val="26"/>
          <w:szCs w:val="26"/>
          <w:rtl/>
        </w:rPr>
        <w:t xml:space="preserve">اللازم </w:t>
      </w:r>
      <w:r w:rsidR="00635D59" w:rsidRPr="000C3EAB">
        <w:rPr>
          <w:b/>
          <w:sz w:val="26"/>
          <w:szCs w:val="26"/>
          <w:rtl/>
        </w:rPr>
        <w:t>للامتثال</w:t>
      </w:r>
      <w:r w:rsidR="00805282" w:rsidRPr="000C3EAB">
        <w:rPr>
          <w:b/>
          <w:sz w:val="26"/>
          <w:szCs w:val="26"/>
          <w:rtl/>
        </w:rPr>
        <w:t>.</w:t>
      </w:r>
    </w:p>
    <w:p w14:paraId="62E1F6D6" w14:textId="783FE714" w:rsidR="003549C6" w:rsidRPr="000C3EAB" w:rsidRDefault="00A43EA3" w:rsidP="003549C6">
      <w:pPr>
        <w:pStyle w:val="ListParagraph"/>
        <w:bidi/>
        <w:spacing w:before="240"/>
        <w:ind w:left="0"/>
        <w:contextualSpacing w:val="0"/>
        <w:outlineLvl w:val="0"/>
        <w:rPr>
          <w:bCs/>
          <w:sz w:val="26"/>
          <w:szCs w:val="26"/>
          <w:rtl/>
        </w:rPr>
      </w:pPr>
      <w:r w:rsidRPr="000C3EAB">
        <w:rPr>
          <w:bCs/>
          <w:sz w:val="26"/>
          <w:szCs w:val="26"/>
          <w:rtl/>
        </w:rPr>
        <w:t>الجدول 14</w:t>
      </w:r>
      <w:r w:rsidR="00805282" w:rsidRPr="000C3EAB">
        <w:rPr>
          <w:bCs/>
          <w:sz w:val="26"/>
          <w:szCs w:val="26"/>
          <w:rtl/>
        </w:rPr>
        <w:t>.</w:t>
      </w:r>
      <w:r w:rsidRPr="000C3EAB">
        <w:rPr>
          <w:bCs/>
          <w:sz w:val="26"/>
          <w:szCs w:val="26"/>
          <w:rtl/>
        </w:rPr>
        <w:t xml:space="preserve"> التكاليف المتفق عليها والتخفيضات من استهلاك </w:t>
      </w:r>
      <w:r w:rsidR="003549C6" w:rsidRPr="000C3EAB">
        <w:rPr>
          <w:rFonts w:hint="cs"/>
          <w:bCs/>
          <w:sz w:val="26"/>
          <w:szCs w:val="26"/>
          <w:rtl/>
        </w:rPr>
        <w:t>ا</w:t>
      </w:r>
      <w:r w:rsidR="00764EC1" w:rsidRPr="000C3EAB">
        <w:rPr>
          <w:rFonts w:hint="cs"/>
          <w:bCs/>
          <w:sz w:val="26"/>
          <w:szCs w:val="26"/>
          <w:rtl/>
        </w:rPr>
        <w:t>لمواد الهيدروفلوروكربونية</w:t>
      </w:r>
      <w:r w:rsidRPr="000C3EAB">
        <w:rPr>
          <w:bCs/>
          <w:sz w:val="26"/>
          <w:szCs w:val="26"/>
          <w:rtl/>
        </w:rPr>
        <w:t xml:space="preserve"> المؤهل للتمويل والهدف النهائي </w:t>
      </w:r>
    </w:p>
    <w:tbl>
      <w:tblPr>
        <w:bidiVisual/>
        <w:tblW w:w="5000" w:type="pct"/>
        <w:tblLook w:val="04A0" w:firstRow="1" w:lastRow="0" w:firstColumn="1" w:lastColumn="0" w:noHBand="0" w:noVBand="1"/>
      </w:tblPr>
      <w:tblGrid>
        <w:gridCol w:w="5243"/>
        <w:gridCol w:w="2549"/>
        <w:gridCol w:w="1558"/>
      </w:tblGrid>
      <w:tr w:rsidR="003549C6" w:rsidRPr="000C3EAB" w14:paraId="0EA51FE6" w14:textId="77777777" w:rsidTr="003549C6">
        <w:trPr>
          <w:trHeight w:val="231"/>
          <w:tblHeader/>
        </w:trPr>
        <w:tc>
          <w:tcPr>
            <w:tcW w:w="5000" w:type="pct"/>
            <w:gridSpan w:val="3"/>
            <w:tcBorders>
              <w:top w:val="single" w:sz="4" w:space="0" w:color="auto"/>
              <w:left w:val="single" w:sz="4" w:space="0" w:color="auto"/>
              <w:bottom w:val="single" w:sz="4" w:space="0" w:color="auto"/>
              <w:right w:val="single" w:sz="4" w:space="0" w:color="auto"/>
            </w:tcBorders>
            <w:vAlign w:val="center"/>
            <w:hideMark/>
          </w:tcPr>
          <w:p w14:paraId="5F9C6A41" w14:textId="7BF0273E" w:rsidR="003549C6" w:rsidRPr="000C3EAB" w:rsidRDefault="00157E3F" w:rsidP="003549C6">
            <w:pPr>
              <w:bidi/>
              <w:jc w:val="center"/>
              <w:rPr>
                <w:b/>
                <w:bCs/>
                <w:color w:val="000000"/>
                <w:sz w:val="20"/>
                <w:lang w:eastAsia="en-CA"/>
              </w:rPr>
            </w:pPr>
            <w:r w:rsidRPr="000C3EAB">
              <w:rPr>
                <w:b/>
                <w:bCs/>
                <w:color w:val="000000"/>
                <w:sz w:val="20"/>
                <w:rtl/>
                <w:lang w:eastAsia="en-CA"/>
              </w:rPr>
              <w:t>قطاع الخدمة</w:t>
            </w:r>
          </w:p>
        </w:tc>
      </w:tr>
      <w:tr w:rsidR="003549C6" w:rsidRPr="000C3EAB" w14:paraId="04E6FC02" w14:textId="77777777" w:rsidTr="009B5B3E">
        <w:trPr>
          <w:trHeight w:val="231"/>
        </w:trPr>
        <w:tc>
          <w:tcPr>
            <w:tcW w:w="2804" w:type="pct"/>
            <w:vMerge w:val="restart"/>
            <w:tcBorders>
              <w:top w:val="nil"/>
              <w:left w:val="single" w:sz="4" w:space="0" w:color="auto"/>
              <w:bottom w:val="single" w:sz="4" w:space="0" w:color="auto"/>
              <w:right w:val="single" w:sz="4" w:space="0" w:color="auto"/>
            </w:tcBorders>
            <w:vAlign w:val="center"/>
            <w:hideMark/>
          </w:tcPr>
          <w:p w14:paraId="6FC57DB0" w14:textId="21EB4EC9" w:rsidR="003549C6" w:rsidRPr="000C3EAB" w:rsidRDefault="003549C6" w:rsidP="003549C6">
            <w:pPr>
              <w:bidi/>
              <w:rPr>
                <w:color w:val="000000"/>
                <w:sz w:val="20"/>
                <w:lang w:eastAsia="en-CA"/>
              </w:rPr>
            </w:pPr>
            <w:r w:rsidRPr="000C3EAB">
              <w:rPr>
                <w:color w:val="000000"/>
                <w:sz w:val="20"/>
                <w:rtl/>
                <w:lang w:eastAsia="en-CA"/>
              </w:rPr>
              <w:t xml:space="preserve">متوسط ​​استهلاك </w:t>
            </w:r>
            <w:r w:rsidRPr="000C3EAB">
              <w:rPr>
                <w:rFonts w:hint="cs"/>
                <w:color w:val="000000"/>
                <w:sz w:val="20"/>
                <w:rtl/>
                <w:lang w:eastAsia="en-CA"/>
              </w:rPr>
              <w:t>ا</w:t>
            </w:r>
            <w:r w:rsidR="00764EC1" w:rsidRPr="000C3EAB">
              <w:rPr>
                <w:rFonts w:hint="cs"/>
                <w:color w:val="000000"/>
                <w:sz w:val="20"/>
                <w:rtl/>
                <w:lang w:eastAsia="en-CA"/>
              </w:rPr>
              <w:t>لمواد الهيدروفلوروكربونية</w:t>
            </w:r>
            <w:r w:rsidRPr="000C3EAB">
              <w:rPr>
                <w:color w:val="000000"/>
                <w:sz w:val="20"/>
                <w:rtl/>
                <w:lang w:eastAsia="en-CA"/>
              </w:rPr>
              <w:t xml:space="preserve"> في </w:t>
            </w:r>
            <w:r w:rsidR="00157E3F" w:rsidRPr="000C3EAB">
              <w:rPr>
                <w:color w:val="000000"/>
                <w:sz w:val="20"/>
                <w:rtl/>
                <w:lang w:eastAsia="en-CA"/>
              </w:rPr>
              <w:t>قطاع الخدمة</w:t>
            </w:r>
            <w:r w:rsidRPr="000C3EAB">
              <w:rPr>
                <w:color w:val="000000"/>
                <w:sz w:val="20"/>
                <w:rtl/>
                <w:lang w:eastAsia="en-CA"/>
              </w:rPr>
              <w:t xml:space="preserve"> خلال سنوات </w:t>
            </w:r>
            <w:r w:rsidR="009B5B3E" w:rsidRPr="000C3EAB">
              <w:rPr>
                <w:rFonts w:hint="cs"/>
                <w:color w:val="000000"/>
                <w:sz w:val="20"/>
                <w:rtl/>
                <w:lang w:eastAsia="en-CA"/>
              </w:rPr>
              <w:t xml:space="preserve">خط </w:t>
            </w:r>
            <w:r w:rsidRPr="000C3EAB">
              <w:rPr>
                <w:color w:val="000000"/>
                <w:sz w:val="20"/>
                <w:rtl/>
                <w:lang w:eastAsia="en-CA"/>
              </w:rPr>
              <w:t>الأساس "المؤقت"</w:t>
            </w:r>
            <w:r w:rsidR="00805282" w:rsidRPr="000C3EAB">
              <w:rPr>
                <w:color w:val="000000"/>
                <w:sz w:val="20"/>
                <w:rtl/>
                <w:lang w:eastAsia="en-CA"/>
              </w:rPr>
              <w:t>.</w:t>
            </w:r>
          </w:p>
        </w:tc>
        <w:tc>
          <w:tcPr>
            <w:tcW w:w="1363" w:type="pct"/>
            <w:tcBorders>
              <w:top w:val="nil"/>
              <w:left w:val="nil"/>
              <w:bottom w:val="single" w:sz="4" w:space="0" w:color="auto"/>
              <w:right w:val="single" w:sz="4" w:space="0" w:color="auto"/>
            </w:tcBorders>
            <w:hideMark/>
          </w:tcPr>
          <w:p w14:paraId="0673BF8E" w14:textId="14B8CE6F" w:rsidR="003549C6" w:rsidRPr="000C3EAB" w:rsidRDefault="003549C6" w:rsidP="003549C6">
            <w:pPr>
              <w:bidi/>
              <w:rPr>
                <w:color w:val="000000"/>
                <w:sz w:val="20"/>
                <w:lang w:eastAsia="en-CA"/>
              </w:rPr>
            </w:pPr>
            <w:r w:rsidRPr="000C3EAB">
              <w:rPr>
                <w:rFonts w:hint="cs"/>
                <w:color w:val="000000"/>
                <w:sz w:val="20"/>
                <w:rtl/>
                <w:lang w:eastAsia="en-CA"/>
              </w:rPr>
              <w:t>طن متري</w:t>
            </w:r>
          </w:p>
        </w:tc>
        <w:tc>
          <w:tcPr>
            <w:tcW w:w="833" w:type="pct"/>
            <w:tcBorders>
              <w:top w:val="nil"/>
              <w:left w:val="nil"/>
              <w:bottom w:val="single" w:sz="4" w:space="0" w:color="auto"/>
              <w:right w:val="single" w:sz="4" w:space="0" w:color="auto"/>
            </w:tcBorders>
            <w:hideMark/>
          </w:tcPr>
          <w:p w14:paraId="21884C61" w14:textId="26FF48D0" w:rsidR="003549C6" w:rsidRPr="000C3EAB" w:rsidRDefault="003549C6" w:rsidP="004F7B6E">
            <w:pPr>
              <w:bidi/>
              <w:jc w:val="left"/>
              <w:rPr>
                <w:color w:val="000000"/>
                <w:sz w:val="20"/>
                <w:lang w:eastAsia="en-CA"/>
              </w:rPr>
            </w:pPr>
            <w:r w:rsidRPr="000C3EAB">
              <w:rPr>
                <w:sz w:val="20"/>
              </w:rPr>
              <w:t>1,035</w:t>
            </w:r>
            <w:r w:rsidR="00805282" w:rsidRPr="000C3EAB">
              <w:rPr>
                <w:sz w:val="20"/>
              </w:rPr>
              <w:t>.</w:t>
            </w:r>
            <w:r w:rsidRPr="000C3EAB">
              <w:rPr>
                <w:sz w:val="20"/>
              </w:rPr>
              <w:t>24</w:t>
            </w:r>
          </w:p>
        </w:tc>
      </w:tr>
      <w:tr w:rsidR="003549C6" w:rsidRPr="000C3EAB" w14:paraId="4E491BE6" w14:textId="77777777" w:rsidTr="009B5B3E">
        <w:trPr>
          <w:trHeight w:val="238"/>
        </w:trPr>
        <w:tc>
          <w:tcPr>
            <w:tcW w:w="2804" w:type="pct"/>
            <w:vMerge/>
            <w:tcBorders>
              <w:top w:val="nil"/>
              <w:left w:val="single" w:sz="4" w:space="0" w:color="auto"/>
              <w:bottom w:val="single" w:sz="4" w:space="0" w:color="auto"/>
              <w:right w:val="single" w:sz="4" w:space="0" w:color="auto"/>
            </w:tcBorders>
            <w:vAlign w:val="center"/>
            <w:hideMark/>
          </w:tcPr>
          <w:p w14:paraId="2C5E993E" w14:textId="77777777" w:rsidR="003549C6" w:rsidRPr="000C3EAB" w:rsidRDefault="003549C6" w:rsidP="003549C6">
            <w:pPr>
              <w:bidi/>
              <w:rPr>
                <w:color w:val="000000"/>
                <w:sz w:val="20"/>
                <w:lang w:eastAsia="en-CA"/>
              </w:rPr>
            </w:pPr>
          </w:p>
        </w:tc>
        <w:tc>
          <w:tcPr>
            <w:tcW w:w="1363" w:type="pct"/>
            <w:tcBorders>
              <w:top w:val="nil"/>
              <w:left w:val="nil"/>
              <w:bottom w:val="single" w:sz="4" w:space="0" w:color="auto"/>
              <w:right w:val="single" w:sz="4" w:space="0" w:color="auto"/>
            </w:tcBorders>
            <w:hideMark/>
          </w:tcPr>
          <w:p w14:paraId="4429A20F" w14:textId="0A069128" w:rsidR="003549C6" w:rsidRPr="000C3EAB" w:rsidRDefault="00600EC6" w:rsidP="003549C6">
            <w:pPr>
              <w:bidi/>
              <w:rPr>
                <w:color w:val="000000"/>
                <w:sz w:val="20"/>
                <w:lang w:eastAsia="en-CA"/>
              </w:rPr>
            </w:pPr>
            <w:r w:rsidRPr="000C3EAB">
              <w:rPr>
                <w:color w:val="000000"/>
                <w:sz w:val="20"/>
                <w:rtl/>
                <w:lang w:eastAsia="en-CA"/>
              </w:rPr>
              <w:t>طن من مكافئ ثاني أكسيد</w:t>
            </w:r>
            <w:r w:rsidR="003549C6" w:rsidRPr="000C3EAB">
              <w:rPr>
                <w:color w:val="000000"/>
                <w:sz w:val="20"/>
                <w:rtl/>
                <w:lang w:eastAsia="en-CA"/>
              </w:rPr>
              <w:t xml:space="preserve"> الكربون</w:t>
            </w:r>
          </w:p>
        </w:tc>
        <w:tc>
          <w:tcPr>
            <w:tcW w:w="833" w:type="pct"/>
            <w:tcBorders>
              <w:top w:val="nil"/>
              <w:left w:val="nil"/>
              <w:bottom w:val="single" w:sz="4" w:space="0" w:color="auto"/>
              <w:right w:val="single" w:sz="4" w:space="0" w:color="auto"/>
            </w:tcBorders>
            <w:hideMark/>
          </w:tcPr>
          <w:p w14:paraId="0C3AFEAE" w14:textId="77777777" w:rsidR="003549C6" w:rsidRPr="000C3EAB" w:rsidRDefault="003549C6" w:rsidP="004F7B6E">
            <w:pPr>
              <w:bidi/>
              <w:jc w:val="left"/>
              <w:rPr>
                <w:color w:val="000000"/>
                <w:sz w:val="20"/>
                <w:lang w:eastAsia="en-CA"/>
              </w:rPr>
            </w:pPr>
            <w:r w:rsidRPr="000C3EAB">
              <w:rPr>
                <w:color w:val="000000"/>
                <w:sz w:val="20"/>
                <w:lang w:eastAsia="en-CA"/>
              </w:rPr>
              <w:t>1,948,535</w:t>
            </w:r>
          </w:p>
        </w:tc>
      </w:tr>
      <w:tr w:rsidR="003549C6" w:rsidRPr="000C3EAB" w14:paraId="42179433" w14:textId="77777777" w:rsidTr="003549C6">
        <w:trPr>
          <w:trHeight w:val="231"/>
        </w:trPr>
        <w:tc>
          <w:tcPr>
            <w:tcW w:w="4167" w:type="pct"/>
            <w:gridSpan w:val="2"/>
            <w:tcBorders>
              <w:top w:val="single" w:sz="4" w:space="0" w:color="auto"/>
              <w:left w:val="single" w:sz="4" w:space="0" w:color="auto"/>
              <w:bottom w:val="single" w:sz="4" w:space="0" w:color="auto"/>
              <w:right w:val="single" w:sz="4" w:space="0" w:color="auto"/>
            </w:tcBorders>
            <w:vAlign w:val="center"/>
            <w:hideMark/>
          </w:tcPr>
          <w:p w14:paraId="65C0135B" w14:textId="7A89913F" w:rsidR="003549C6" w:rsidRPr="000C3EAB" w:rsidRDefault="003549C6" w:rsidP="003549C6">
            <w:pPr>
              <w:bidi/>
              <w:rPr>
                <w:color w:val="000000"/>
                <w:sz w:val="20"/>
                <w:lang w:eastAsia="en-CA"/>
              </w:rPr>
            </w:pPr>
            <w:r w:rsidRPr="000C3EAB">
              <w:rPr>
                <w:color w:val="000000"/>
                <w:sz w:val="20"/>
                <w:rtl/>
                <w:lang w:eastAsia="en-CA"/>
              </w:rPr>
              <w:t xml:space="preserve">متوسط </w:t>
            </w:r>
            <w:r w:rsidR="009B5B3E" w:rsidRPr="000C3EAB">
              <w:rPr>
                <w:rFonts w:hint="cs"/>
                <w:color w:val="000000"/>
                <w:sz w:val="20"/>
                <w:rtl/>
                <w:lang w:eastAsia="en-CA"/>
              </w:rPr>
              <w:t>القدرة على إحداث</w:t>
            </w:r>
            <w:r w:rsidRPr="000C3EAB">
              <w:rPr>
                <w:color w:val="000000"/>
                <w:sz w:val="20"/>
                <w:rtl/>
                <w:lang w:eastAsia="en-CA"/>
              </w:rPr>
              <w:t xml:space="preserve">​​الاحترار العالمي لجميع </w:t>
            </w:r>
            <w:r w:rsidRPr="000C3EAB">
              <w:rPr>
                <w:rFonts w:hint="cs"/>
                <w:color w:val="000000"/>
                <w:sz w:val="20"/>
                <w:rtl/>
                <w:lang w:eastAsia="en-CA"/>
              </w:rPr>
              <w:t>ا</w:t>
            </w:r>
            <w:r w:rsidR="00764EC1" w:rsidRPr="000C3EAB">
              <w:rPr>
                <w:rFonts w:hint="cs"/>
                <w:color w:val="000000"/>
                <w:sz w:val="20"/>
                <w:rtl/>
                <w:lang w:eastAsia="en-CA"/>
              </w:rPr>
              <w:t>لمواد الهيدروفلوروكربونية</w:t>
            </w:r>
            <w:r w:rsidRPr="000C3EAB">
              <w:rPr>
                <w:color w:val="000000"/>
                <w:sz w:val="20"/>
                <w:rtl/>
                <w:lang w:eastAsia="en-CA"/>
              </w:rPr>
              <w:t xml:space="preserve"> المستهلكة في القطاع</w:t>
            </w:r>
          </w:p>
        </w:tc>
        <w:tc>
          <w:tcPr>
            <w:tcW w:w="833" w:type="pct"/>
            <w:tcBorders>
              <w:top w:val="nil"/>
              <w:left w:val="nil"/>
              <w:bottom w:val="single" w:sz="4" w:space="0" w:color="auto"/>
              <w:right w:val="single" w:sz="4" w:space="0" w:color="auto"/>
            </w:tcBorders>
            <w:hideMark/>
          </w:tcPr>
          <w:p w14:paraId="14B36ADE" w14:textId="4EA0FA6C" w:rsidR="003549C6" w:rsidRPr="000C3EAB" w:rsidRDefault="003549C6" w:rsidP="004F7B6E">
            <w:pPr>
              <w:bidi/>
              <w:jc w:val="left"/>
              <w:rPr>
                <w:color w:val="000000"/>
                <w:sz w:val="20"/>
                <w:lang w:eastAsia="en-CA"/>
              </w:rPr>
            </w:pPr>
            <w:r w:rsidRPr="000C3EAB">
              <w:rPr>
                <w:color w:val="000000"/>
                <w:sz w:val="20"/>
                <w:lang w:eastAsia="en-CA"/>
              </w:rPr>
              <w:t>1,882</w:t>
            </w:r>
            <w:r w:rsidR="00805282" w:rsidRPr="000C3EAB">
              <w:rPr>
                <w:color w:val="000000"/>
                <w:sz w:val="20"/>
                <w:lang w:eastAsia="en-CA"/>
              </w:rPr>
              <w:t>.</w:t>
            </w:r>
            <w:r w:rsidRPr="000C3EAB">
              <w:rPr>
                <w:color w:val="000000"/>
                <w:sz w:val="20"/>
                <w:lang w:eastAsia="en-CA"/>
              </w:rPr>
              <w:t>21</w:t>
            </w:r>
          </w:p>
        </w:tc>
      </w:tr>
      <w:tr w:rsidR="003549C6" w:rsidRPr="000C3EAB" w14:paraId="5E46A73B" w14:textId="77777777" w:rsidTr="009B5B3E">
        <w:trPr>
          <w:trHeight w:val="231"/>
        </w:trPr>
        <w:tc>
          <w:tcPr>
            <w:tcW w:w="2804" w:type="pct"/>
            <w:tcBorders>
              <w:top w:val="nil"/>
              <w:left w:val="single" w:sz="4" w:space="0" w:color="auto"/>
              <w:bottom w:val="single" w:sz="4" w:space="0" w:color="auto"/>
              <w:right w:val="single" w:sz="4" w:space="0" w:color="auto"/>
            </w:tcBorders>
            <w:hideMark/>
          </w:tcPr>
          <w:p w14:paraId="1D9D424B" w14:textId="4199B587" w:rsidR="003549C6" w:rsidRPr="000C3EAB" w:rsidRDefault="003549C6" w:rsidP="003549C6">
            <w:pPr>
              <w:bidi/>
              <w:rPr>
                <w:color w:val="000000"/>
                <w:sz w:val="20"/>
                <w:lang w:eastAsia="en-CA"/>
              </w:rPr>
            </w:pPr>
            <w:r w:rsidRPr="000C3EAB">
              <w:rPr>
                <w:rtl/>
              </w:rPr>
              <w:t>التمويل المتفق عليه</w:t>
            </w:r>
          </w:p>
        </w:tc>
        <w:tc>
          <w:tcPr>
            <w:tcW w:w="1363" w:type="pct"/>
            <w:tcBorders>
              <w:top w:val="nil"/>
              <w:left w:val="nil"/>
              <w:bottom w:val="single" w:sz="4" w:space="0" w:color="auto"/>
              <w:right w:val="single" w:sz="4" w:space="0" w:color="auto"/>
            </w:tcBorders>
            <w:hideMark/>
          </w:tcPr>
          <w:p w14:paraId="350501F3" w14:textId="6AE30246" w:rsidR="003549C6" w:rsidRPr="000C3EAB" w:rsidRDefault="003549C6" w:rsidP="003549C6">
            <w:pPr>
              <w:bidi/>
              <w:rPr>
                <w:color w:val="000000"/>
                <w:sz w:val="20"/>
                <w:lang w:eastAsia="en-CA"/>
              </w:rPr>
            </w:pPr>
            <w:r w:rsidRPr="000C3EAB">
              <w:rPr>
                <w:color w:val="000000"/>
                <w:sz w:val="20"/>
                <w:rtl/>
                <w:lang w:eastAsia="en-CA"/>
              </w:rPr>
              <w:t xml:space="preserve">دولار أمريكي </w:t>
            </w:r>
          </w:p>
        </w:tc>
        <w:tc>
          <w:tcPr>
            <w:tcW w:w="833" w:type="pct"/>
            <w:tcBorders>
              <w:top w:val="nil"/>
              <w:left w:val="nil"/>
              <w:bottom w:val="single" w:sz="4" w:space="0" w:color="auto"/>
              <w:right w:val="single" w:sz="4" w:space="0" w:color="auto"/>
            </w:tcBorders>
            <w:hideMark/>
          </w:tcPr>
          <w:p w14:paraId="1C28A4CA" w14:textId="77777777" w:rsidR="003549C6" w:rsidRPr="000C3EAB" w:rsidRDefault="003549C6" w:rsidP="004F7B6E">
            <w:pPr>
              <w:bidi/>
              <w:jc w:val="left"/>
              <w:rPr>
                <w:color w:val="000000"/>
                <w:sz w:val="20"/>
                <w:lang w:eastAsia="en-CA"/>
              </w:rPr>
            </w:pPr>
            <w:r w:rsidRPr="000C3EAB">
              <w:rPr>
                <w:color w:val="000000"/>
                <w:sz w:val="20"/>
                <w:lang w:eastAsia="en-CA"/>
              </w:rPr>
              <w:t>1,206,096</w:t>
            </w:r>
          </w:p>
        </w:tc>
      </w:tr>
      <w:tr w:rsidR="003549C6" w:rsidRPr="000C3EAB" w14:paraId="4141F432" w14:textId="77777777" w:rsidTr="009B5B3E">
        <w:trPr>
          <w:trHeight w:val="231"/>
        </w:trPr>
        <w:tc>
          <w:tcPr>
            <w:tcW w:w="2804" w:type="pct"/>
            <w:tcBorders>
              <w:top w:val="nil"/>
              <w:left w:val="single" w:sz="4" w:space="0" w:color="auto"/>
              <w:bottom w:val="single" w:sz="4" w:space="0" w:color="auto"/>
              <w:right w:val="single" w:sz="4" w:space="0" w:color="auto"/>
            </w:tcBorders>
            <w:hideMark/>
          </w:tcPr>
          <w:p w14:paraId="578A7812" w14:textId="64D1A3E9" w:rsidR="003549C6" w:rsidRPr="000C3EAB" w:rsidRDefault="003549C6" w:rsidP="003549C6">
            <w:pPr>
              <w:bidi/>
              <w:rPr>
                <w:color w:val="000000"/>
                <w:sz w:val="20"/>
                <w:lang w:eastAsia="en-CA"/>
              </w:rPr>
            </w:pPr>
            <w:r w:rsidRPr="000C3EAB">
              <w:rPr>
                <w:rtl/>
              </w:rPr>
              <w:t>عتبة فعالية التكلفة المتفق عليها</w:t>
            </w:r>
          </w:p>
        </w:tc>
        <w:tc>
          <w:tcPr>
            <w:tcW w:w="1363" w:type="pct"/>
            <w:tcBorders>
              <w:top w:val="nil"/>
              <w:left w:val="nil"/>
              <w:bottom w:val="single" w:sz="4" w:space="0" w:color="auto"/>
              <w:right w:val="single" w:sz="4" w:space="0" w:color="auto"/>
            </w:tcBorders>
            <w:hideMark/>
          </w:tcPr>
          <w:p w14:paraId="762D2B1E" w14:textId="45ADDB2A" w:rsidR="003549C6" w:rsidRPr="000C3EAB" w:rsidRDefault="003549C6" w:rsidP="003549C6">
            <w:pPr>
              <w:bidi/>
              <w:rPr>
                <w:color w:val="000000"/>
                <w:sz w:val="20"/>
                <w:lang w:eastAsia="en-CA"/>
              </w:rPr>
            </w:pPr>
            <w:r w:rsidRPr="000C3EAB">
              <w:rPr>
                <w:color w:val="000000"/>
                <w:sz w:val="20"/>
                <w:rtl/>
                <w:lang w:eastAsia="en-CA"/>
              </w:rPr>
              <w:t>دولار أمريكي/</w:t>
            </w:r>
            <w:r w:rsidR="00087CA6" w:rsidRPr="000C3EAB">
              <w:rPr>
                <w:color w:val="000000"/>
                <w:sz w:val="20"/>
                <w:rtl/>
                <w:lang w:eastAsia="en-CA"/>
              </w:rPr>
              <w:t>كغم</w:t>
            </w:r>
          </w:p>
        </w:tc>
        <w:tc>
          <w:tcPr>
            <w:tcW w:w="833" w:type="pct"/>
            <w:tcBorders>
              <w:top w:val="nil"/>
              <w:left w:val="nil"/>
              <w:bottom w:val="single" w:sz="4" w:space="0" w:color="auto"/>
              <w:right w:val="single" w:sz="4" w:space="0" w:color="auto"/>
            </w:tcBorders>
            <w:hideMark/>
          </w:tcPr>
          <w:p w14:paraId="3DDC2345" w14:textId="5E0243EB" w:rsidR="003549C6" w:rsidRPr="000C3EAB" w:rsidRDefault="003549C6" w:rsidP="004F7B6E">
            <w:pPr>
              <w:bidi/>
              <w:jc w:val="left"/>
              <w:rPr>
                <w:color w:val="000000"/>
                <w:sz w:val="20"/>
                <w:lang w:eastAsia="en-CA"/>
              </w:rPr>
            </w:pPr>
            <w:r w:rsidRPr="000C3EAB">
              <w:rPr>
                <w:color w:val="000000"/>
                <w:sz w:val="20"/>
                <w:lang w:eastAsia="en-CA"/>
              </w:rPr>
              <w:t>5</w:t>
            </w:r>
            <w:r w:rsidR="00805282" w:rsidRPr="000C3EAB">
              <w:rPr>
                <w:color w:val="000000"/>
                <w:sz w:val="20"/>
                <w:lang w:eastAsia="en-CA"/>
              </w:rPr>
              <w:t>.</w:t>
            </w:r>
            <w:r w:rsidRPr="000C3EAB">
              <w:rPr>
                <w:color w:val="000000"/>
                <w:sz w:val="20"/>
                <w:lang w:eastAsia="en-CA"/>
              </w:rPr>
              <w:t>10</w:t>
            </w:r>
          </w:p>
        </w:tc>
      </w:tr>
      <w:tr w:rsidR="003549C6" w:rsidRPr="000C3EAB" w14:paraId="5B7AF39E" w14:textId="77777777" w:rsidTr="009B5B3E">
        <w:trPr>
          <w:trHeight w:val="231"/>
        </w:trPr>
        <w:tc>
          <w:tcPr>
            <w:tcW w:w="2804" w:type="pct"/>
            <w:vMerge w:val="restart"/>
            <w:tcBorders>
              <w:top w:val="nil"/>
              <w:left w:val="single" w:sz="4" w:space="0" w:color="auto"/>
              <w:bottom w:val="single" w:sz="4" w:space="0" w:color="auto"/>
              <w:right w:val="single" w:sz="4" w:space="0" w:color="auto"/>
            </w:tcBorders>
            <w:hideMark/>
          </w:tcPr>
          <w:p w14:paraId="1A41EBBF" w14:textId="3B43F328" w:rsidR="003549C6" w:rsidRPr="000C3EAB" w:rsidRDefault="009B5B3E" w:rsidP="003549C6">
            <w:pPr>
              <w:bidi/>
              <w:rPr>
                <w:color w:val="000000"/>
                <w:sz w:val="20"/>
                <w:lang w:eastAsia="en-CA"/>
              </w:rPr>
            </w:pPr>
            <w:r w:rsidRPr="000C3EAB">
              <w:rPr>
                <w:rFonts w:hint="cs"/>
                <w:rtl/>
              </w:rPr>
              <w:t>ال</w:t>
            </w:r>
            <w:r w:rsidR="003549C6" w:rsidRPr="000C3EAB">
              <w:rPr>
                <w:rtl/>
              </w:rPr>
              <w:t xml:space="preserve">تخفيضات في </w:t>
            </w:r>
            <w:r w:rsidR="00157E3F" w:rsidRPr="000C3EAB">
              <w:rPr>
                <w:rtl/>
              </w:rPr>
              <w:t>قطاع الخدمة</w:t>
            </w:r>
          </w:p>
        </w:tc>
        <w:tc>
          <w:tcPr>
            <w:tcW w:w="1363" w:type="pct"/>
            <w:tcBorders>
              <w:top w:val="nil"/>
              <w:left w:val="nil"/>
              <w:bottom w:val="single" w:sz="4" w:space="0" w:color="auto"/>
              <w:right w:val="single" w:sz="4" w:space="0" w:color="auto"/>
            </w:tcBorders>
            <w:hideMark/>
          </w:tcPr>
          <w:p w14:paraId="6DFDC019" w14:textId="4B4C0E3D" w:rsidR="003549C6" w:rsidRPr="000C3EAB" w:rsidRDefault="003549C6" w:rsidP="003549C6">
            <w:pPr>
              <w:bidi/>
              <w:rPr>
                <w:color w:val="000000"/>
                <w:sz w:val="20"/>
                <w:lang w:eastAsia="en-CA"/>
              </w:rPr>
            </w:pPr>
            <w:r w:rsidRPr="000C3EAB">
              <w:rPr>
                <w:rFonts w:hint="cs"/>
                <w:color w:val="000000"/>
                <w:sz w:val="20"/>
                <w:rtl/>
                <w:lang w:eastAsia="en-CA"/>
              </w:rPr>
              <w:t>طن متري</w:t>
            </w:r>
          </w:p>
        </w:tc>
        <w:tc>
          <w:tcPr>
            <w:tcW w:w="833" w:type="pct"/>
            <w:tcBorders>
              <w:top w:val="nil"/>
              <w:left w:val="nil"/>
              <w:bottom w:val="single" w:sz="4" w:space="0" w:color="auto"/>
              <w:right w:val="single" w:sz="4" w:space="0" w:color="auto"/>
            </w:tcBorders>
            <w:hideMark/>
          </w:tcPr>
          <w:p w14:paraId="3ABF6463" w14:textId="19A74AC1" w:rsidR="003549C6" w:rsidRPr="000C3EAB" w:rsidRDefault="003549C6" w:rsidP="004F7B6E">
            <w:pPr>
              <w:bidi/>
              <w:jc w:val="left"/>
              <w:rPr>
                <w:color w:val="000000"/>
                <w:sz w:val="20"/>
                <w:lang w:eastAsia="en-CA"/>
              </w:rPr>
            </w:pPr>
            <w:r w:rsidRPr="000C3EAB">
              <w:rPr>
                <w:color w:val="000000"/>
                <w:sz w:val="20"/>
                <w:lang w:eastAsia="en-CA"/>
              </w:rPr>
              <w:t>236</w:t>
            </w:r>
            <w:r w:rsidR="00805282" w:rsidRPr="000C3EAB">
              <w:rPr>
                <w:color w:val="000000"/>
                <w:sz w:val="20"/>
                <w:lang w:eastAsia="en-CA"/>
              </w:rPr>
              <w:t>.</w:t>
            </w:r>
            <w:r w:rsidRPr="000C3EAB">
              <w:rPr>
                <w:color w:val="000000"/>
                <w:sz w:val="20"/>
                <w:lang w:eastAsia="en-CA"/>
              </w:rPr>
              <w:t>49</w:t>
            </w:r>
          </w:p>
        </w:tc>
      </w:tr>
      <w:tr w:rsidR="003549C6" w:rsidRPr="000C3EAB" w14:paraId="6754942C" w14:textId="77777777" w:rsidTr="009B5B3E">
        <w:trPr>
          <w:trHeight w:val="231"/>
        </w:trPr>
        <w:tc>
          <w:tcPr>
            <w:tcW w:w="2804" w:type="pct"/>
            <w:vMerge/>
            <w:tcBorders>
              <w:top w:val="nil"/>
              <w:left w:val="single" w:sz="4" w:space="0" w:color="auto"/>
              <w:bottom w:val="single" w:sz="4" w:space="0" w:color="auto"/>
              <w:right w:val="single" w:sz="4" w:space="0" w:color="auto"/>
            </w:tcBorders>
            <w:vAlign w:val="center"/>
            <w:hideMark/>
          </w:tcPr>
          <w:p w14:paraId="16E0E372" w14:textId="77777777" w:rsidR="003549C6" w:rsidRPr="000C3EAB" w:rsidRDefault="003549C6" w:rsidP="003549C6">
            <w:pPr>
              <w:bidi/>
              <w:rPr>
                <w:color w:val="000000"/>
                <w:sz w:val="20"/>
                <w:lang w:eastAsia="en-CA"/>
              </w:rPr>
            </w:pPr>
          </w:p>
        </w:tc>
        <w:tc>
          <w:tcPr>
            <w:tcW w:w="1363" w:type="pct"/>
            <w:tcBorders>
              <w:top w:val="nil"/>
              <w:left w:val="nil"/>
              <w:bottom w:val="single" w:sz="4" w:space="0" w:color="auto"/>
              <w:right w:val="single" w:sz="4" w:space="0" w:color="auto"/>
            </w:tcBorders>
            <w:hideMark/>
          </w:tcPr>
          <w:p w14:paraId="4C82473B" w14:textId="1E6D21EB" w:rsidR="003549C6" w:rsidRPr="000C3EAB" w:rsidRDefault="00600EC6" w:rsidP="003549C6">
            <w:pPr>
              <w:bidi/>
              <w:rPr>
                <w:color w:val="000000"/>
                <w:sz w:val="20"/>
                <w:lang w:eastAsia="en-CA"/>
              </w:rPr>
            </w:pPr>
            <w:r w:rsidRPr="000C3EAB">
              <w:rPr>
                <w:color w:val="000000"/>
                <w:sz w:val="20"/>
                <w:rtl/>
                <w:lang w:eastAsia="en-CA"/>
              </w:rPr>
              <w:t>طن من مكافئ ثاني أكسيد</w:t>
            </w:r>
            <w:r w:rsidR="003549C6" w:rsidRPr="000C3EAB">
              <w:rPr>
                <w:color w:val="000000"/>
                <w:sz w:val="20"/>
                <w:rtl/>
                <w:lang w:eastAsia="en-CA"/>
              </w:rPr>
              <w:t xml:space="preserve"> الكربون</w:t>
            </w:r>
          </w:p>
        </w:tc>
        <w:tc>
          <w:tcPr>
            <w:tcW w:w="833" w:type="pct"/>
            <w:tcBorders>
              <w:top w:val="nil"/>
              <w:left w:val="nil"/>
              <w:bottom w:val="single" w:sz="4" w:space="0" w:color="auto"/>
              <w:right w:val="single" w:sz="4" w:space="0" w:color="auto"/>
            </w:tcBorders>
            <w:hideMark/>
          </w:tcPr>
          <w:p w14:paraId="3CF392D4" w14:textId="77777777" w:rsidR="003549C6" w:rsidRPr="000C3EAB" w:rsidRDefault="003549C6" w:rsidP="004F7B6E">
            <w:pPr>
              <w:bidi/>
              <w:jc w:val="left"/>
              <w:rPr>
                <w:color w:val="000000"/>
                <w:sz w:val="20"/>
                <w:lang w:eastAsia="en-CA"/>
              </w:rPr>
            </w:pPr>
            <w:r w:rsidRPr="000C3EAB">
              <w:rPr>
                <w:color w:val="000000"/>
                <w:sz w:val="20"/>
                <w:lang w:eastAsia="en-CA"/>
              </w:rPr>
              <w:t>445,122</w:t>
            </w:r>
          </w:p>
        </w:tc>
      </w:tr>
      <w:tr w:rsidR="003549C6" w:rsidRPr="000C3EAB" w14:paraId="5671A600" w14:textId="77777777" w:rsidTr="003549C6">
        <w:trPr>
          <w:trHeight w:val="231"/>
        </w:trPr>
        <w:tc>
          <w:tcPr>
            <w:tcW w:w="5000" w:type="pct"/>
            <w:gridSpan w:val="3"/>
            <w:tcBorders>
              <w:top w:val="single" w:sz="4" w:space="0" w:color="auto"/>
              <w:left w:val="single" w:sz="4" w:space="0" w:color="auto"/>
              <w:bottom w:val="single" w:sz="4" w:space="0" w:color="auto"/>
              <w:right w:val="single" w:sz="4" w:space="0" w:color="auto"/>
            </w:tcBorders>
            <w:vAlign w:val="center"/>
            <w:hideMark/>
          </w:tcPr>
          <w:p w14:paraId="32C54EED" w14:textId="1D74EC9E" w:rsidR="003549C6" w:rsidRPr="000C3EAB" w:rsidRDefault="009B5B3E" w:rsidP="00B4744C">
            <w:pPr>
              <w:keepNext/>
              <w:bidi/>
              <w:jc w:val="center"/>
              <w:rPr>
                <w:b/>
                <w:bCs/>
                <w:color w:val="000000"/>
                <w:sz w:val="20"/>
                <w:lang w:eastAsia="en-CA"/>
              </w:rPr>
            </w:pPr>
            <w:r w:rsidRPr="000C3EAB">
              <w:rPr>
                <w:rFonts w:hint="cs"/>
                <w:b/>
                <w:bCs/>
                <w:color w:val="000000"/>
                <w:sz w:val="20"/>
                <w:rtl/>
                <w:lang w:eastAsia="en-CA"/>
              </w:rPr>
              <w:t>ال</w:t>
            </w:r>
            <w:r w:rsidR="003549C6" w:rsidRPr="000C3EAB">
              <w:rPr>
                <w:b/>
                <w:bCs/>
                <w:color w:val="000000"/>
                <w:sz w:val="20"/>
                <w:rtl/>
                <w:lang w:eastAsia="en-CA"/>
              </w:rPr>
              <w:t>تخفيضات من جميع القطاعات</w:t>
            </w:r>
          </w:p>
        </w:tc>
      </w:tr>
      <w:tr w:rsidR="003549C6" w:rsidRPr="000C3EAB" w14:paraId="17B14B28" w14:textId="77777777" w:rsidTr="009B5B3E">
        <w:trPr>
          <w:trHeight w:val="251"/>
        </w:trPr>
        <w:tc>
          <w:tcPr>
            <w:tcW w:w="2804" w:type="pct"/>
            <w:tcBorders>
              <w:top w:val="nil"/>
              <w:left w:val="single" w:sz="4" w:space="0" w:color="auto"/>
              <w:bottom w:val="single" w:sz="4" w:space="0" w:color="auto"/>
              <w:right w:val="single" w:sz="4" w:space="0" w:color="auto"/>
            </w:tcBorders>
            <w:hideMark/>
          </w:tcPr>
          <w:p w14:paraId="60FA27EA" w14:textId="7C8F76BB" w:rsidR="003549C6" w:rsidRPr="000C3EAB" w:rsidRDefault="003549C6" w:rsidP="003549C6">
            <w:pPr>
              <w:bidi/>
              <w:rPr>
                <w:color w:val="000000"/>
                <w:sz w:val="20"/>
                <w:lang w:eastAsia="en-CA"/>
              </w:rPr>
            </w:pPr>
            <w:r w:rsidRPr="000C3EAB">
              <w:rPr>
                <w:color w:val="000000"/>
                <w:sz w:val="20"/>
                <w:rtl/>
                <w:lang w:eastAsia="en-CA"/>
              </w:rPr>
              <w:t xml:space="preserve">خط الأساس "المؤقت" لاستهلاك </w:t>
            </w:r>
            <w:r w:rsidRPr="000C3EAB">
              <w:rPr>
                <w:rFonts w:hint="cs"/>
                <w:color w:val="000000"/>
                <w:sz w:val="20"/>
                <w:rtl/>
                <w:lang w:eastAsia="en-CA"/>
              </w:rPr>
              <w:t>ا</w:t>
            </w:r>
            <w:r w:rsidR="00764EC1" w:rsidRPr="000C3EAB">
              <w:rPr>
                <w:rFonts w:hint="cs"/>
                <w:color w:val="000000"/>
                <w:sz w:val="20"/>
                <w:rtl/>
                <w:lang w:eastAsia="en-CA"/>
              </w:rPr>
              <w:t>لمواد الهيدروفلوروكربونية</w:t>
            </w:r>
          </w:p>
        </w:tc>
        <w:tc>
          <w:tcPr>
            <w:tcW w:w="1363" w:type="pct"/>
            <w:tcBorders>
              <w:top w:val="nil"/>
              <w:left w:val="nil"/>
              <w:bottom w:val="single" w:sz="4" w:space="0" w:color="auto"/>
              <w:right w:val="single" w:sz="4" w:space="0" w:color="auto"/>
            </w:tcBorders>
            <w:hideMark/>
          </w:tcPr>
          <w:p w14:paraId="77DA14A5" w14:textId="2EC465D4" w:rsidR="003549C6" w:rsidRPr="000C3EAB" w:rsidRDefault="00600EC6" w:rsidP="003549C6">
            <w:pPr>
              <w:bidi/>
              <w:rPr>
                <w:color w:val="000000"/>
                <w:sz w:val="20"/>
                <w:lang w:eastAsia="en-CA"/>
              </w:rPr>
            </w:pPr>
            <w:r w:rsidRPr="000C3EAB">
              <w:rPr>
                <w:rtl/>
              </w:rPr>
              <w:t>طن من مكافئ ثاني أكسيد</w:t>
            </w:r>
            <w:r w:rsidR="003549C6" w:rsidRPr="000C3EAB">
              <w:rPr>
                <w:rtl/>
              </w:rPr>
              <w:t xml:space="preserve"> الكربون</w:t>
            </w:r>
          </w:p>
        </w:tc>
        <w:tc>
          <w:tcPr>
            <w:tcW w:w="833" w:type="pct"/>
            <w:tcBorders>
              <w:top w:val="nil"/>
              <w:left w:val="nil"/>
              <w:bottom w:val="single" w:sz="4" w:space="0" w:color="auto"/>
              <w:right w:val="single" w:sz="4" w:space="0" w:color="auto"/>
            </w:tcBorders>
            <w:hideMark/>
          </w:tcPr>
          <w:p w14:paraId="0456F994" w14:textId="77777777" w:rsidR="003549C6" w:rsidRPr="000C3EAB" w:rsidRDefault="003549C6" w:rsidP="004F7B6E">
            <w:pPr>
              <w:bidi/>
              <w:jc w:val="left"/>
              <w:rPr>
                <w:color w:val="000000"/>
                <w:sz w:val="20"/>
                <w:lang w:eastAsia="en-CA"/>
              </w:rPr>
            </w:pPr>
            <w:r w:rsidRPr="000C3EAB">
              <w:rPr>
                <w:sz w:val="20"/>
              </w:rPr>
              <w:t>2,787,916</w:t>
            </w:r>
          </w:p>
        </w:tc>
      </w:tr>
      <w:tr w:rsidR="003549C6" w:rsidRPr="000C3EAB" w14:paraId="339226B4" w14:textId="77777777" w:rsidTr="009B5B3E">
        <w:trPr>
          <w:trHeight w:val="425"/>
        </w:trPr>
        <w:tc>
          <w:tcPr>
            <w:tcW w:w="2804" w:type="pct"/>
            <w:tcBorders>
              <w:top w:val="nil"/>
              <w:left w:val="single" w:sz="4" w:space="0" w:color="auto"/>
              <w:bottom w:val="single" w:sz="4" w:space="0" w:color="auto"/>
              <w:right w:val="single" w:sz="4" w:space="0" w:color="auto"/>
            </w:tcBorders>
            <w:hideMark/>
          </w:tcPr>
          <w:p w14:paraId="079CED57" w14:textId="290863E7" w:rsidR="003549C6" w:rsidRPr="000C3EAB" w:rsidRDefault="003549C6" w:rsidP="003549C6">
            <w:pPr>
              <w:bidi/>
              <w:ind w:left="395" w:right="-90"/>
              <w:jc w:val="left"/>
              <w:rPr>
                <w:color w:val="000000"/>
                <w:sz w:val="20"/>
                <w:lang w:eastAsia="en-CA"/>
              </w:rPr>
            </w:pPr>
            <w:r w:rsidRPr="000C3EAB">
              <w:rPr>
                <w:rtl/>
              </w:rPr>
              <w:t xml:space="preserve">التخفيضات التي تحققت من خلال </w:t>
            </w:r>
            <w:r w:rsidR="009B5B3E" w:rsidRPr="000C3EAB">
              <w:rPr>
                <w:rFonts w:hint="cs"/>
                <w:rtl/>
              </w:rPr>
              <w:t>ال</w:t>
            </w:r>
            <w:r w:rsidRPr="000C3EAB">
              <w:rPr>
                <w:rFonts w:hint="cs"/>
                <w:rtl/>
              </w:rPr>
              <w:t xml:space="preserve">إزالة </w:t>
            </w:r>
            <w:r w:rsidR="009B5B3E" w:rsidRPr="000C3EAB">
              <w:rPr>
                <w:rFonts w:hint="cs"/>
                <w:rtl/>
              </w:rPr>
              <w:t>في</w:t>
            </w:r>
            <w:r w:rsidRPr="000C3EAB">
              <w:rPr>
                <w:rtl/>
              </w:rPr>
              <w:t xml:space="preserve"> </w:t>
            </w:r>
            <w:r w:rsidR="009B5B3E" w:rsidRPr="000C3EAB">
              <w:rPr>
                <w:rFonts w:hint="cs"/>
                <w:rtl/>
              </w:rPr>
              <w:t>ال</w:t>
            </w:r>
            <w:r w:rsidRPr="000C3EAB">
              <w:rPr>
                <w:rtl/>
              </w:rPr>
              <w:t xml:space="preserve">قطاع </w:t>
            </w:r>
            <w:r w:rsidR="009B5B3E" w:rsidRPr="000C3EAB">
              <w:rPr>
                <w:rFonts w:hint="cs"/>
                <w:rtl/>
              </w:rPr>
              <w:t>الفرعي ل</w:t>
            </w:r>
            <w:r w:rsidRPr="000C3EAB">
              <w:rPr>
                <w:rtl/>
              </w:rPr>
              <w:t>لتركيب والتجميع المحلي</w:t>
            </w:r>
          </w:p>
        </w:tc>
        <w:tc>
          <w:tcPr>
            <w:tcW w:w="1363" w:type="pct"/>
            <w:tcBorders>
              <w:top w:val="nil"/>
              <w:left w:val="nil"/>
              <w:bottom w:val="single" w:sz="4" w:space="0" w:color="auto"/>
              <w:right w:val="single" w:sz="4" w:space="0" w:color="auto"/>
            </w:tcBorders>
            <w:hideMark/>
          </w:tcPr>
          <w:p w14:paraId="2A49D1BD" w14:textId="2B9B563B" w:rsidR="003549C6" w:rsidRPr="000C3EAB" w:rsidRDefault="00600EC6" w:rsidP="003549C6">
            <w:pPr>
              <w:bidi/>
              <w:rPr>
                <w:color w:val="000000"/>
                <w:sz w:val="20"/>
                <w:lang w:eastAsia="en-CA"/>
              </w:rPr>
            </w:pPr>
            <w:r w:rsidRPr="000C3EAB">
              <w:rPr>
                <w:rtl/>
              </w:rPr>
              <w:t>طن من مكافئ ثاني أكسيد</w:t>
            </w:r>
            <w:r w:rsidR="003549C6" w:rsidRPr="000C3EAB">
              <w:rPr>
                <w:rtl/>
              </w:rPr>
              <w:t xml:space="preserve"> الكربون</w:t>
            </w:r>
          </w:p>
        </w:tc>
        <w:tc>
          <w:tcPr>
            <w:tcW w:w="833" w:type="pct"/>
            <w:tcBorders>
              <w:top w:val="nil"/>
              <w:left w:val="nil"/>
              <w:bottom w:val="single" w:sz="4" w:space="0" w:color="auto"/>
              <w:right w:val="single" w:sz="4" w:space="0" w:color="auto"/>
            </w:tcBorders>
            <w:noWrap/>
            <w:hideMark/>
          </w:tcPr>
          <w:p w14:paraId="6CFFFCCD" w14:textId="77777777" w:rsidR="003549C6" w:rsidRPr="000C3EAB" w:rsidRDefault="003549C6" w:rsidP="004F7B6E">
            <w:pPr>
              <w:bidi/>
              <w:jc w:val="left"/>
              <w:rPr>
                <w:color w:val="000000"/>
                <w:sz w:val="20"/>
                <w:lang w:eastAsia="en-CA"/>
              </w:rPr>
            </w:pPr>
            <w:r w:rsidRPr="000C3EAB">
              <w:rPr>
                <w:color w:val="000000"/>
                <w:sz w:val="20"/>
                <w:lang w:eastAsia="en-CA"/>
              </w:rPr>
              <w:t>16,278</w:t>
            </w:r>
          </w:p>
        </w:tc>
      </w:tr>
      <w:tr w:rsidR="003549C6" w:rsidRPr="000C3EAB" w14:paraId="607BC78A" w14:textId="77777777" w:rsidTr="009B5B3E">
        <w:trPr>
          <w:trHeight w:val="235"/>
        </w:trPr>
        <w:tc>
          <w:tcPr>
            <w:tcW w:w="2804" w:type="pct"/>
            <w:tcBorders>
              <w:top w:val="single" w:sz="4" w:space="0" w:color="auto"/>
              <w:left w:val="single" w:sz="4" w:space="0" w:color="auto"/>
              <w:bottom w:val="single" w:sz="4" w:space="0" w:color="auto"/>
              <w:right w:val="single" w:sz="4" w:space="0" w:color="auto"/>
            </w:tcBorders>
            <w:hideMark/>
          </w:tcPr>
          <w:p w14:paraId="08E3A654" w14:textId="159A2CE8" w:rsidR="003549C6" w:rsidRPr="000C3EAB" w:rsidRDefault="003549C6" w:rsidP="003549C6">
            <w:pPr>
              <w:bidi/>
              <w:ind w:left="395"/>
              <w:jc w:val="left"/>
              <w:rPr>
                <w:color w:val="000000"/>
                <w:sz w:val="20"/>
                <w:lang w:eastAsia="en-CA"/>
              </w:rPr>
            </w:pPr>
            <w:r w:rsidRPr="000C3EAB">
              <w:rPr>
                <w:rtl/>
              </w:rPr>
              <w:t xml:space="preserve">التخفيضات التي تحققت من خلال الأنشطة في </w:t>
            </w:r>
            <w:r w:rsidR="00157E3F" w:rsidRPr="000C3EAB">
              <w:rPr>
                <w:rtl/>
              </w:rPr>
              <w:t>قطاع الخدمة</w:t>
            </w:r>
          </w:p>
        </w:tc>
        <w:tc>
          <w:tcPr>
            <w:tcW w:w="1363" w:type="pct"/>
            <w:tcBorders>
              <w:top w:val="single" w:sz="4" w:space="0" w:color="auto"/>
              <w:left w:val="nil"/>
              <w:bottom w:val="single" w:sz="4" w:space="0" w:color="auto"/>
              <w:right w:val="single" w:sz="4" w:space="0" w:color="auto"/>
            </w:tcBorders>
            <w:hideMark/>
          </w:tcPr>
          <w:p w14:paraId="20709D50" w14:textId="3FA1E2E1" w:rsidR="003549C6" w:rsidRPr="000C3EAB" w:rsidRDefault="00600EC6" w:rsidP="003549C6">
            <w:pPr>
              <w:bidi/>
              <w:rPr>
                <w:color w:val="000000"/>
                <w:sz w:val="20"/>
                <w:lang w:eastAsia="en-CA"/>
              </w:rPr>
            </w:pPr>
            <w:r w:rsidRPr="000C3EAB">
              <w:rPr>
                <w:rtl/>
              </w:rPr>
              <w:t>طن من مكافئ ثاني أكسيد</w:t>
            </w:r>
            <w:r w:rsidR="003549C6" w:rsidRPr="000C3EAB">
              <w:rPr>
                <w:rtl/>
              </w:rPr>
              <w:t xml:space="preserve"> الكربون</w:t>
            </w:r>
          </w:p>
        </w:tc>
        <w:tc>
          <w:tcPr>
            <w:tcW w:w="833" w:type="pct"/>
            <w:tcBorders>
              <w:top w:val="single" w:sz="4" w:space="0" w:color="auto"/>
              <w:left w:val="nil"/>
              <w:bottom w:val="single" w:sz="4" w:space="0" w:color="auto"/>
              <w:right w:val="single" w:sz="4" w:space="0" w:color="auto"/>
            </w:tcBorders>
            <w:noWrap/>
            <w:hideMark/>
          </w:tcPr>
          <w:p w14:paraId="1B4FD3C4" w14:textId="77777777" w:rsidR="003549C6" w:rsidRPr="000C3EAB" w:rsidRDefault="003549C6" w:rsidP="004F7B6E">
            <w:pPr>
              <w:bidi/>
              <w:jc w:val="left"/>
              <w:rPr>
                <w:color w:val="000000"/>
                <w:sz w:val="20"/>
                <w:lang w:eastAsia="en-CA"/>
              </w:rPr>
            </w:pPr>
            <w:r w:rsidRPr="000C3EAB">
              <w:rPr>
                <w:color w:val="000000"/>
                <w:sz w:val="20"/>
                <w:lang w:eastAsia="en-CA"/>
              </w:rPr>
              <w:t>445,122</w:t>
            </w:r>
          </w:p>
        </w:tc>
      </w:tr>
      <w:tr w:rsidR="003549C6" w:rsidRPr="000C3EAB" w14:paraId="54078B04" w14:textId="77777777" w:rsidTr="009B5B3E">
        <w:trPr>
          <w:trHeight w:val="235"/>
        </w:trPr>
        <w:tc>
          <w:tcPr>
            <w:tcW w:w="2804" w:type="pct"/>
            <w:tcBorders>
              <w:top w:val="single" w:sz="4" w:space="0" w:color="auto"/>
              <w:left w:val="single" w:sz="4" w:space="0" w:color="auto"/>
              <w:bottom w:val="single" w:sz="4" w:space="0" w:color="auto"/>
              <w:right w:val="single" w:sz="4" w:space="0" w:color="auto"/>
            </w:tcBorders>
          </w:tcPr>
          <w:p w14:paraId="07A2E1F6" w14:textId="5E2F7EEE" w:rsidR="003549C6" w:rsidRPr="000C3EAB" w:rsidRDefault="003549C6" w:rsidP="003549C6">
            <w:pPr>
              <w:bidi/>
              <w:rPr>
                <w:b/>
                <w:bCs/>
                <w:color w:val="000000"/>
                <w:sz w:val="20"/>
                <w:lang w:eastAsia="en-CA"/>
              </w:rPr>
            </w:pPr>
            <w:r w:rsidRPr="000C3EAB">
              <w:rPr>
                <w:rFonts w:hint="cs"/>
                <w:b/>
                <w:bCs/>
                <w:color w:val="000000"/>
                <w:sz w:val="20"/>
                <w:rtl/>
                <w:lang w:eastAsia="en-CA"/>
              </w:rPr>
              <w:t>مجموع</w:t>
            </w:r>
            <w:r w:rsidRPr="000C3EAB">
              <w:rPr>
                <w:b/>
                <w:bCs/>
                <w:color w:val="000000"/>
                <w:sz w:val="20"/>
                <w:rtl/>
                <w:lang w:eastAsia="en-CA"/>
              </w:rPr>
              <w:t xml:space="preserve"> التخفيضات التي </w:t>
            </w:r>
            <w:r w:rsidR="009B5B3E" w:rsidRPr="000C3EAB">
              <w:rPr>
                <w:rFonts w:hint="cs"/>
                <w:b/>
                <w:bCs/>
                <w:color w:val="000000"/>
                <w:sz w:val="20"/>
                <w:rtl/>
                <w:lang w:eastAsia="en-CA"/>
              </w:rPr>
              <w:t>تحققت</w:t>
            </w:r>
            <w:r w:rsidRPr="000C3EAB">
              <w:rPr>
                <w:b/>
                <w:bCs/>
                <w:color w:val="000000"/>
                <w:sz w:val="20"/>
                <w:rtl/>
                <w:lang w:eastAsia="en-CA"/>
              </w:rPr>
              <w:t xml:space="preserve"> في المرحلة الأولى</w:t>
            </w:r>
          </w:p>
        </w:tc>
        <w:tc>
          <w:tcPr>
            <w:tcW w:w="1363" w:type="pct"/>
            <w:tcBorders>
              <w:top w:val="single" w:sz="4" w:space="0" w:color="auto"/>
              <w:left w:val="nil"/>
              <w:bottom w:val="single" w:sz="4" w:space="0" w:color="auto"/>
              <w:right w:val="single" w:sz="4" w:space="0" w:color="auto"/>
            </w:tcBorders>
          </w:tcPr>
          <w:p w14:paraId="0EC35244" w14:textId="7A6BC236" w:rsidR="003549C6" w:rsidRPr="000C3EAB" w:rsidRDefault="00600EC6" w:rsidP="003549C6">
            <w:pPr>
              <w:bidi/>
              <w:rPr>
                <w:b/>
                <w:bCs/>
                <w:color w:val="000000"/>
                <w:sz w:val="20"/>
                <w:lang w:eastAsia="en-CA"/>
              </w:rPr>
            </w:pPr>
            <w:r w:rsidRPr="000C3EAB">
              <w:rPr>
                <w:b/>
                <w:bCs/>
                <w:color w:val="000000"/>
                <w:sz w:val="20"/>
                <w:rtl/>
                <w:lang w:eastAsia="en-CA"/>
              </w:rPr>
              <w:t>طن من مكافئ ثاني أكسيد</w:t>
            </w:r>
            <w:r w:rsidR="003549C6" w:rsidRPr="000C3EAB">
              <w:rPr>
                <w:b/>
                <w:bCs/>
                <w:color w:val="000000"/>
                <w:sz w:val="20"/>
                <w:rtl/>
                <w:lang w:eastAsia="en-CA"/>
              </w:rPr>
              <w:t xml:space="preserve"> الكربون</w:t>
            </w:r>
          </w:p>
        </w:tc>
        <w:tc>
          <w:tcPr>
            <w:tcW w:w="833" w:type="pct"/>
            <w:tcBorders>
              <w:top w:val="single" w:sz="4" w:space="0" w:color="auto"/>
              <w:left w:val="nil"/>
              <w:bottom w:val="single" w:sz="4" w:space="0" w:color="auto"/>
              <w:right w:val="single" w:sz="4" w:space="0" w:color="auto"/>
            </w:tcBorders>
            <w:noWrap/>
          </w:tcPr>
          <w:p w14:paraId="7637C182" w14:textId="77777777" w:rsidR="003549C6" w:rsidRPr="000C3EAB" w:rsidRDefault="003549C6" w:rsidP="004F7B6E">
            <w:pPr>
              <w:bidi/>
              <w:jc w:val="left"/>
              <w:rPr>
                <w:b/>
                <w:bCs/>
                <w:color w:val="000000"/>
                <w:sz w:val="20"/>
                <w:lang w:eastAsia="en-CA"/>
              </w:rPr>
            </w:pPr>
            <w:r w:rsidRPr="000C3EAB">
              <w:rPr>
                <w:b/>
                <w:bCs/>
                <w:color w:val="000000"/>
                <w:sz w:val="20"/>
                <w:lang w:eastAsia="en-CA"/>
              </w:rPr>
              <w:t>461,400</w:t>
            </w:r>
          </w:p>
        </w:tc>
      </w:tr>
      <w:tr w:rsidR="003549C6" w:rsidRPr="000C3EAB" w14:paraId="302A66D0" w14:textId="77777777" w:rsidTr="003549C6">
        <w:trPr>
          <w:trHeight w:val="130"/>
        </w:trPr>
        <w:tc>
          <w:tcPr>
            <w:tcW w:w="5000" w:type="pct"/>
            <w:gridSpan w:val="3"/>
            <w:tcBorders>
              <w:top w:val="single" w:sz="4" w:space="0" w:color="auto"/>
              <w:left w:val="single" w:sz="4" w:space="0" w:color="auto"/>
              <w:bottom w:val="single" w:sz="4" w:space="0" w:color="auto"/>
              <w:right w:val="single" w:sz="4" w:space="0" w:color="auto"/>
            </w:tcBorders>
          </w:tcPr>
          <w:p w14:paraId="406CFCC8" w14:textId="243BEE2B" w:rsidR="003549C6" w:rsidRPr="000C3EAB" w:rsidRDefault="003549C6" w:rsidP="003549C6">
            <w:pPr>
              <w:bidi/>
              <w:rPr>
                <w:b/>
                <w:bCs/>
                <w:sz w:val="20"/>
              </w:rPr>
            </w:pPr>
            <w:r w:rsidRPr="000C3EAB">
              <w:rPr>
                <w:b/>
                <w:bCs/>
                <w:sz w:val="20"/>
                <w:rtl/>
              </w:rPr>
              <w:t>الهدف</w:t>
            </w:r>
          </w:p>
        </w:tc>
      </w:tr>
      <w:tr w:rsidR="003549C6" w:rsidRPr="000C3EAB" w14:paraId="560DEF57" w14:textId="77777777" w:rsidTr="009B5B3E">
        <w:trPr>
          <w:trHeight w:val="251"/>
        </w:trPr>
        <w:tc>
          <w:tcPr>
            <w:tcW w:w="2804" w:type="pct"/>
            <w:tcBorders>
              <w:top w:val="single" w:sz="4" w:space="0" w:color="auto"/>
              <w:left w:val="single" w:sz="4" w:space="0" w:color="auto"/>
              <w:bottom w:val="single" w:sz="4" w:space="0" w:color="auto"/>
              <w:right w:val="single" w:sz="4" w:space="0" w:color="auto"/>
            </w:tcBorders>
          </w:tcPr>
          <w:p w14:paraId="65B71174" w14:textId="371B8110" w:rsidR="003549C6" w:rsidRPr="000C3EAB" w:rsidRDefault="009B5B3E" w:rsidP="003549C6">
            <w:pPr>
              <w:bidi/>
              <w:rPr>
                <w:color w:val="000000"/>
                <w:sz w:val="20"/>
                <w:lang w:eastAsia="en-CA"/>
              </w:rPr>
            </w:pPr>
            <w:r w:rsidRPr="000C3EAB">
              <w:rPr>
                <w:rFonts w:hint="cs"/>
                <w:color w:val="000000"/>
                <w:sz w:val="20"/>
                <w:rtl/>
                <w:lang w:eastAsia="en-CA"/>
              </w:rPr>
              <w:t>ال</w:t>
            </w:r>
            <w:r w:rsidR="003549C6" w:rsidRPr="000C3EAB">
              <w:rPr>
                <w:color w:val="000000"/>
                <w:sz w:val="20"/>
                <w:rtl/>
                <w:lang w:eastAsia="en-CA"/>
              </w:rPr>
              <w:t>مقترح لعام 2032</w:t>
            </w:r>
          </w:p>
        </w:tc>
        <w:tc>
          <w:tcPr>
            <w:tcW w:w="1363" w:type="pct"/>
            <w:tcBorders>
              <w:top w:val="single" w:sz="4" w:space="0" w:color="auto"/>
              <w:left w:val="nil"/>
              <w:bottom w:val="single" w:sz="4" w:space="0" w:color="auto"/>
              <w:right w:val="single" w:sz="4" w:space="0" w:color="auto"/>
            </w:tcBorders>
          </w:tcPr>
          <w:p w14:paraId="3B256B74" w14:textId="7DEF98CA" w:rsidR="003549C6" w:rsidRPr="000C3EAB" w:rsidRDefault="00600EC6" w:rsidP="003549C6">
            <w:pPr>
              <w:bidi/>
              <w:rPr>
                <w:color w:val="000000"/>
                <w:sz w:val="20"/>
                <w:lang w:eastAsia="en-CA"/>
              </w:rPr>
            </w:pPr>
            <w:r w:rsidRPr="000C3EAB">
              <w:rPr>
                <w:color w:val="000000"/>
                <w:sz w:val="20"/>
                <w:rtl/>
                <w:lang w:eastAsia="en-CA"/>
              </w:rPr>
              <w:t>طن من مكافئ ثاني أكسيد</w:t>
            </w:r>
            <w:r w:rsidR="003549C6" w:rsidRPr="000C3EAB">
              <w:rPr>
                <w:color w:val="000000"/>
                <w:sz w:val="20"/>
                <w:rtl/>
                <w:lang w:eastAsia="en-CA"/>
              </w:rPr>
              <w:t xml:space="preserve"> الكربون</w:t>
            </w:r>
          </w:p>
        </w:tc>
        <w:tc>
          <w:tcPr>
            <w:tcW w:w="833" w:type="pct"/>
            <w:tcBorders>
              <w:top w:val="single" w:sz="4" w:space="0" w:color="auto"/>
              <w:left w:val="nil"/>
              <w:bottom w:val="single" w:sz="4" w:space="0" w:color="auto"/>
              <w:right w:val="single" w:sz="4" w:space="0" w:color="auto"/>
            </w:tcBorders>
            <w:noWrap/>
          </w:tcPr>
          <w:p w14:paraId="25981297" w14:textId="77777777" w:rsidR="003549C6" w:rsidRPr="000C3EAB" w:rsidRDefault="003549C6" w:rsidP="004F7B6E">
            <w:pPr>
              <w:bidi/>
              <w:jc w:val="left"/>
              <w:rPr>
                <w:color w:val="000000"/>
                <w:sz w:val="20"/>
                <w:lang w:eastAsia="en-CA"/>
              </w:rPr>
            </w:pPr>
            <w:r w:rsidRPr="000C3EAB">
              <w:rPr>
                <w:color w:val="000000"/>
                <w:sz w:val="20"/>
                <w:lang w:eastAsia="en-CA"/>
              </w:rPr>
              <w:t>2,326,516</w:t>
            </w:r>
          </w:p>
        </w:tc>
      </w:tr>
    </w:tbl>
    <w:p w14:paraId="3C324395" w14:textId="77777777" w:rsidR="00D97B8F" w:rsidRPr="000C3EAB" w:rsidRDefault="00D97B8F" w:rsidP="00D97B8F">
      <w:pPr>
        <w:pStyle w:val="ListParagraph"/>
        <w:keepNext/>
        <w:bidi/>
        <w:spacing w:before="240" w:after="240"/>
        <w:ind w:left="0"/>
        <w:contextualSpacing w:val="0"/>
        <w:rPr>
          <w:b/>
          <w:sz w:val="26"/>
          <w:szCs w:val="26"/>
          <w:u w:val="single"/>
          <w:rtl/>
        </w:rPr>
      </w:pPr>
      <w:r w:rsidRPr="000C3EAB">
        <w:rPr>
          <w:b/>
          <w:sz w:val="26"/>
          <w:szCs w:val="26"/>
          <w:u w:val="single"/>
          <w:rtl/>
        </w:rPr>
        <w:t>التكلفة الإجمالية للمشروع</w:t>
      </w:r>
    </w:p>
    <w:p w14:paraId="1B04C474" w14:textId="25FAF759" w:rsidR="00D97B8F" w:rsidRPr="000C3EAB" w:rsidRDefault="00D97B8F" w:rsidP="009B5B3E">
      <w:pPr>
        <w:pStyle w:val="ListParagraph"/>
        <w:numPr>
          <w:ilvl w:val="0"/>
          <w:numId w:val="28"/>
        </w:numPr>
        <w:bidi/>
        <w:spacing w:before="240" w:after="240"/>
        <w:ind w:left="0" w:firstLine="0"/>
        <w:contextualSpacing w:val="0"/>
        <w:outlineLvl w:val="0"/>
        <w:rPr>
          <w:b/>
          <w:sz w:val="26"/>
          <w:szCs w:val="26"/>
          <w:rtl/>
        </w:rPr>
      </w:pPr>
      <w:r w:rsidRPr="000C3EAB">
        <w:rPr>
          <w:b/>
          <w:sz w:val="26"/>
          <w:szCs w:val="26"/>
          <w:rtl/>
        </w:rPr>
        <w:t xml:space="preserve">بتكلفة إجمالية قدرها 1,394,949 دولارا أمريكيا، ستؤدي المرحلة الأولى </w:t>
      </w:r>
      <w:r w:rsidRPr="000C3EAB">
        <w:rPr>
          <w:b/>
          <w:sz w:val="26"/>
          <w:szCs w:val="26"/>
          <w:rtl/>
          <w:lang w:bidi="ar-DZ"/>
        </w:rPr>
        <w:t xml:space="preserve">من </w:t>
      </w:r>
      <w:r w:rsidR="0021405D" w:rsidRPr="000C3EAB">
        <w:rPr>
          <w:rFonts w:hint="cs"/>
          <w:b/>
          <w:sz w:val="26"/>
          <w:szCs w:val="26"/>
          <w:rtl/>
        </w:rPr>
        <w:t>خطة التنفيذ بموجب تعديل كيغالي</w:t>
      </w:r>
      <w:r w:rsidRPr="000C3EAB">
        <w:rPr>
          <w:bCs/>
          <w:sz w:val="26"/>
          <w:szCs w:val="26"/>
          <w:rtl/>
          <w:lang w:bidi="ar-DZ"/>
        </w:rPr>
        <w:t xml:space="preserve"> </w:t>
      </w:r>
      <w:r w:rsidRPr="000C3EAB">
        <w:rPr>
          <w:b/>
          <w:sz w:val="26"/>
          <w:szCs w:val="26"/>
          <w:rtl/>
        </w:rPr>
        <w:t>ل</w:t>
      </w:r>
      <w:r w:rsidR="00AC46FE" w:rsidRPr="000C3EAB">
        <w:rPr>
          <w:b/>
          <w:sz w:val="26"/>
          <w:szCs w:val="26"/>
          <w:rtl/>
        </w:rPr>
        <w:t>عمان</w:t>
      </w:r>
      <w:r w:rsidRPr="000C3EAB">
        <w:rPr>
          <w:b/>
          <w:sz w:val="26"/>
          <w:szCs w:val="26"/>
          <w:rtl/>
          <w:lang w:bidi="ar-EG"/>
        </w:rPr>
        <w:t xml:space="preserve"> </w:t>
      </w:r>
      <w:r w:rsidRPr="000C3EAB">
        <w:rPr>
          <w:b/>
          <w:sz w:val="26"/>
          <w:szCs w:val="26"/>
          <w:rtl/>
        </w:rPr>
        <w:t xml:space="preserve">إلى </w:t>
      </w:r>
      <w:r w:rsidR="009B5B3E" w:rsidRPr="000C3EAB">
        <w:rPr>
          <w:rFonts w:hint="cs"/>
          <w:b/>
          <w:sz w:val="26"/>
          <w:szCs w:val="26"/>
          <w:rtl/>
        </w:rPr>
        <w:t>تخفيض</w:t>
      </w:r>
      <w:r w:rsidRPr="000C3EAB">
        <w:rPr>
          <w:b/>
          <w:sz w:val="26"/>
          <w:szCs w:val="26"/>
          <w:rtl/>
        </w:rPr>
        <w:t xml:space="preserve"> قدره 461,400 طن </w:t>
      </w:r>
      <w:r w:rsidR="009B5B3E" w:rsidRPr="000C3EAB">
        <w:rPr>
          <w:b/>
          <w:sz w:val="26"/>
          <w:szCs w:val="26"/>
          <w:rtl/>
        </w:rPr>
        <w:t xml:space="preserve">من </w:t>
      </w:r>
      <w:r w:rsidRPr="000C3EAB">
        <w:rPr>
          <w:b/>
          <w:sz w:val="26"/>
          <w:szCs w:val="26"/>
          <w:rtl/>
        </w:rPr>
        <w:t>مكافئ ثاني أكسيد الكربون من استهلاك ال</w:t>
      </w:r>
      <w:r w:rsidR="00B13966" w:rsidRPr="000C3EAB">
        <w:rPr>
          <w:b/>
          <w:sz w:val="26"/>
          <w:szCs w:val="26"/>
          <w:rtl/>
        </w:rPr>
        <w:t>بلد</w:t>
      </w:r>
      <w:r w:rsidRPr="000C3EAB">
        <w:rPr>
          <w:b/>
          <w:sz w:val="26"/>
          <w:szCs w:val="26"/>
          <w:rtl/>
        </w:rPr>
        <w:t xml:space="preserve"> </w:t>
      </w:r>
      <w:r w:rsidR="009B5B3E" w:rsidRPr="000C3EAB">
        <w:rPr>
          <w:rFonts w:hint="cs"/>
          <w:b/>
          <w:sz w:val="26"/>
          <w:szCs w:val="26"/>
          <w:rtl/>
        </w:rPr>
        <w:t>من ا</w:t>
      </w:r>
      <w:r w:rsidR="00764EC1" w:rsidRPr="000C3EAB">
        <w:rPr>
          <w:rFonts w:hint="cs"/>
          <w:b/>
          <w:sz w:val="26"/>
          <w:szCs w:val="26"/>
          <w:rtl/>
        </w:rPr>
        <w:t>لمواد الهيدروفلوروكربونية</w:t>
      </w:r>
      <w:r w:rsidRPr="000C3EAB">
        <w:rPr>
          <w:b/>
          <w:sz w:val="26"/>
          <w:szCs w:val="26"/>
          <w:rtl/>
        </w:rPr>
        <w:t xml:space="preserve"> المؤهل للتمويل، كما هو </w:t>
      </w:r>
      <w:r w:rsidR="00764EC1" w:rsidRPr="000C3EAB">
        <w:rPr>
          <w:b/>
          <w:sz w:val="26"/>
          <w:szCs w:val="26"/>
          <w:rtl/>
        </w:rPr>
        <w:t>موجز</w:t>
      </w:r>
      <w:r w:rsidRPr="000C3EAB">
        <w:rPr>
          <w:b/>
          <w:sz w:val="26"/>
          <w:szCs w:val="26"/>
          <w:rtl/>
        </w:rPr>
        <w:t xml:space="preserve"> في الجدول 15</w:t>
      </w:r>
      <w:r w:rsidR="00805282" w:rsidRPr="000C3EAB">
        <w:rPr>
          <w:b/>
          <w:sz w:val="26"/>
          <w:szCs w:val="26"/>
          <w:rtl/>
        </w:rPr>
        <w:t>.</w:t>
      </w:r>
    </w:p>
    <w:p w14:paraId="1AA0FED2" w14:textId="0844D3B7" w:rsidR="00E44CDC" w:rsidRPr="000C3EAB" w:rsidRDefault="00D97B8F" w:rsidP="00E44CDC">
      <w:pPr>
        <w:pStyle w:val="ListParagraph"/>
        <w:keepNext/>
        <w:bidi/>
        <w:spacing w:before="240"/>
        <w:ind w:left="0"/>
        <w:contextualSpacing w:val="0"/>
        <w:rPr>
          <w:b/>
          <w:sz w:val="26"/>
          <w:szCs w:val="26"/>
          <w:rtl/>
          <w:lang w:bidi="ar-EG"/>
        </w:rPr>
      </w:pPr>
      <w:r w:rsidRPr="000C3EAB">
        <w:rPr>
          <w:bCs/>
          <w:sz w:val="26"/>
          <w:szCs w:val="26"/>
          <w:rtl/>
        </w:rPr>
        <w:t>الجدول 15</w:t>
      </w:r>
      <w:r w:rsidR="00805282" w:rsidRPr="000C3EAB">
        <w:rPr>
          <w:bCs/>
          <w:sz w:val="26"/>
          <w:szCs w:val="26"/>
          <w:rtl/>
        </w:rPr>
        <w:t>.</w:t>
      </w:r>
      <w:r w:rsidRPr="000C3EAB">
        <w:rPr>
          <w:bCs/>
          <w:sz w:val="26"/>
          <w:szCs w:val="26"/>
          <w:rtl/>
        </w:rPr>
        <w:t xml:space="preserve"> التكلفة المتفق عليها للأنشطة التي سيتم تنفيذها خلال المرحلة الأولى من </w:t>
      </w:r>
      <w:r w:rsidR="0021405D" w:rsidRPr="000C3EAB">
        <w:rPr>
          <w:rFonts w:hint="cs"/>
          <w:bCs/>
          <w:sz w:val="26"/>
          <w:szCs w:val="26"/>
          <w:rtl/>
        </w:rPr>
        <w:t>خطة التنفيذ بموجب تعديل كيغالي</w:t>
      </w:r>
      <w:r w:rsidRPr="000C3EAB">
        <w:rPr>
          <w:bCs/>
          <w:sz w:val="26"/>
          <w:szCs w:val="26"/>
          <w:rtl/>
          <w:lang w:bidi="ar-DZ"/>
        </w:rPr>
        <w:t xml:space="preserve"> </w:t>
      </w:r>
      <w:r w:rsidRPr="000C3EAB">
        <w:rPr>
          <w:bCs/>
          <w:sz w:val="26"/>
          <w:szCs w:val="26"/>
          <w:rtl/>
        </w:rPr>
        <w:t xml:space="preserve">في </w:t>
      </w:r>
      <w:r w:rsidR="00AC46FE" w:rsidRPr="000C3EAB">
        <w:rPr>
          <w:bCs/>
          <w:sz w:val="26"/>
          <w:szCs w:val="26"/>
          <w:rtl/>
        </w:rPr>
        <w:t>عمان</w:t>
      </w:r>
      <w:r w:rsidRPr="000C3EAB">
        <w:rPr>
          <w:b/>
          <w:sz w:val="26"/>
          <w:szCs w:val="26"/>
          <w:rtl/>
          <w:lang w:bidi="ar-EG"/>
        </w:rPr>
        <w:t xml:space="preserve"> </w:t>
      </w:r>
    </w:p>
    <w:tbl>
      <w:tblPr>
        <w:bidiVisual/>
        <w:tblW w:w="5003" w:type="pct"/>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938"/>
        <w:gridCol w:w="763"/>
        <w:gridCol w:w="1701"/>
        <w:gridCol w:w="718"/>
        <w:gridCol w:w="850"/>
        <w:gridCol w:w="851"/>
        <w:gridCol w:w="850"/>
        <w:gridCol w:w="993"/>
        <w:gridCol w:w="763"/>
        <w:gridCol w:w="929"/>
      </w:tblGrid>
      <w:tr w:rsidR="00E44CDC" w:rsidRPr="000C3EAB" w14:paraId="2D8BF367" w14:textId="77777777" w:rsidTr="00054498">
        <w:trPr>
          <w:trHeight w:val="174"/>
          <w:tblHeader/>
        </w:trPr>
        <w:tc>
          <w:tcPr>
            <w:tcW w:w="938" w:type="dxa"/>
            <w:vMerge w:val="restart"/>
            <w:tcBorders>
              <w:top w:val="single" w:sz="4" w:space="0" w:color="auto"/>
              <w:left w:val="single" w:sz="4" w:space="0" w:color="auto"/>
              <w:right w:val="single" w:sz="4" w:space="0" w:color="auto"/>
            </w:tcBorders>
            <w:tcMar>
              <w:left w:w="57" w:type="dxa"/>
              <w:right w:w="57" w:type="dxa"/>
            </w:tcMar>
            <w:vAlign w:val="center"/>
            <w:hideMark/>
          </w:tcPr>
          <w:p w14:paraId="703C2F20" w14:textId="1874CD1B" w:rsidR="00E44CDC" w:rsidRPr="000C3EAB" w:rsidRDefault="00C77418" w:rsidP="00C77418">
            <w:pPr>
              <w:bidi/>
              <w:ind w:right="-10"/>
              <w:jc w:val="center"/>
              <w:rPr>
                <w:bCs/>
                <w:color w:val="000000"/>
                <w:sz w:val="20"/>
                <w:lang w:eastAsia="en-CA"/>
              </w:rPr>
            </w:pPr>
            <w:r w:rsidRPr="000C3EAB">
              <w:rPr>
                <w:rFonts w:hint="cs"/>
                <w:bCs/>
                <w:color w:val="000000"/>
                <w:sz w:val="20"/>
                <w:rtl/>
                <w:lang w:eastAsia="en-CA"/>
              </w:rPr>
              <w:t>القطاع</w:t>
            </w:r>
          </w:p>
        </w:tc>
        <w:tc>
          <w:tcPr>
            <w:tcW w:w="763" w:type="dxa"/>
            <w:vMerge w:val="restart"/>
            <w:tcBorders>
              <w:top w:val="single" w:sz="4" w:space="0" w:color="auto"/>
              <w:left w:val="single" w:sz="4" w:space="0" w:color="auto"/>
              <w:right w:val="single" w:sz="4" w:space="0" w:color="auto"/>
            </w:tcBorders>
            <w:tcMar>
              <w:left w:w="57" w:type="dxa"/>
              <w:right w:w="57" w:type="dxa"/>
            </w:tcMar>
            <w:vAlign w:val="center"/>
          </w:tcPr>
          <w:p w14:paraId="4FE8C1AE" w14:textId="08A25FF0" w:rsidR="00E44CDC" w:rsidRPr="000C3EAB" w:rsidRDefault="00C77418" w:rsidP="00C77418">
            <w:pPr>
              <w:bidi/>
              <w:ind w:left="-56" w:right="-37"/>
              <w:jc w:val="center"/>
              <w:rPr>
                <w:bCs/>
                <w:color w:val="000000"/>
                <w:sz w:val="20"/>
                <w:lang w:eastAsia="en-CA"/>
              </w:rPr>
            </w:pPr>
            <w:r w:rsidRPr="000C3EAB">
              <w:rPr>
                <w:rFonts w:hint="cs"/>
                <w:bCs/>
                <w:color w:val="000000"/>
                <w:sz w:val="20"/>
                <w:rtl/>
                <w:lang w:eastAsia="en-CA"/>
              </w:rPr>
              <w:t>الوكالة</w:t>
            </w:r>
          </w:p>
        </w:tc>
        <w:tc>
          <w:tcPr>
            <w:tcW w:w="1701" w:type="dxa"/>
            <w:vMerge w:val="restart"/>
            <w:tcBorders>
              <w:top w:val="single" w:sz="4" w:space="0" w:color="auto"/>
              <w:left w:val="single" w:sz="4" w:space="0" w:color="auto"/>
              <w:right w:val="single" w:sz="4" w:space="0" w:color="auto"/>
            </w:tcBorders>
            <w:tcMar>
              <w:left w:w="57" w:type="dxa"/>
              <w:right w:w="57" w:type="dxa"/>
            </w:tcMar>
            <w:vAlign w:val="center"/>
            <w:hideMark/>
          </w:tcPr>
          <w:p w14:paraId="2F5B0F25" w14:textId="2B534620" w:rsidR="00E44CDC" w:rsidRPr="000C3EAB" w:rsidRDefault="00C77418" w:rsidP="00C77418">
            <w:pPr>
              <w:bidi/>
              <w:ind w:left="-10" w:right="-10"/>
              <w:jc w:val="center"/>
              <w:rPr>
                <w:bCs/>
                <w:color w:val="000000"/>
                <w:sz w:val="20"/>
                <w:lang w:eastAsia="en-CA"/>
              </w:rPr>
            </w:pPr>
            <w:r w:rsidRPr="000C3EAB">
              <w:rPr>
                <w:rFonts w:hint="cs"/>
                <w:bCs/>
                <w:color w:val="000000"/>
                <w:sz w:val="20"/>
                <w:rtl/>
                <w:lang w:eastAsia="en-CA"/>
              </w:rPr>
              <w:t>المادة</w:t>
            </w:r>
          </w:p>
        </w:tc>
        <w:tc>
          <w:tcPr>
            <w:tcW w:w="3269" w:type="dxa"/>
            <w:gridSpan w:val="4"/>
            <w:tcBorders>
              <w:top w:val="single" w:sz="4" w:space="0" w:color="auto"/>
              <w:left w:val="single" w:sz="4" w:space="0" w:color="auto"/>
              <w:bottom w:val="single" w:sz="4" w:space="0" w:color="auto"/>
              <w:right w:val="single" w:sz="4" w:space="0" w:color="auto"/>
            </w:tcBorders>
            <w:tcMar>
              <w:left w:w="57" w:type="dxa"/>
              <w:right w:w="57" w:type="dxa"/>
            </w:tcMar>
            <w:vAlign w:val="center"/>
            <w:hideMark/>
          </w:tcPr>
          <w:p w14:paraId="5360DD99" w14:textId="1D14D7FD" w:rsidR="00E44CDC" w:rsidRPr="000C3EAB" w:rsidRDefault="00054498" w:rsidP="00C77418">
            <w:pPr>
              <w:bidi/>
              <w:ind w:right="-10"/>
              <w:jc w:val="center"/>
              <w:rPr>
                <w:bCs/>
                <w:color w:val="000000"/>
                <w:sz w:val="20"/>
                <w:lang w:eastAsia="en-CA"/>
              </w:rPr>
            </w:pPr>
            <w:r w:rsidRPr="000C3EAB">
              <w:rPr>
                <w:rFonts w:hint="cs"/>
                <w:bCs/>
                <w:color w:val="000000"/>
                <w:sz w:val="20"/>
                <w:rtl/>
                <w:lang w:eastAsia="en-CA"/>
              </w:rPr>
              <w:t>الإزالة المراد تحقيقها</w:t>
            </w:r>
          </w:p>
        </w:tc>
        <w:tc>
          <w:tcPr>
            <w:tcW w:w="993" w:type="dxa"/>
            <w:tcBorders>
              <w:top w:val="single" w:sz="4" w:space="0" w:color="auto"/>
              <w:left w:val="single" w:sz="4" w:space="0" w:color="auto"/>
              <w:right w:val="single" w:sz="4" w:space="0" w:color="auto"/>
            </w:tcBorders>
            <w:tcMar>
              <w:left w:w="57" w:type="dxa"/>
              <w:right w:w="57" w:type="dxa"/>
            </w:tcMar>
            <w:vAlign w:val="center"/>
            <w:hideMark/>
          </w:tcPr>
          <w:p w14:paraId="46222AA5" w14:textId="7741D99F" w:rsidR="00E44CDC" w:rsidRPr="000C3EAB" w:rsidRDefault="00C77418" w:rsidP="00E44CDC">
            <w:pPr>
              <w:bidi/>
              <w:ind w:right="-10"/>
              <w:jc w:val="center"/>
              <w:rPr>
                <w:bCs/>
                <w:color w:val="000000"/>
                <w:sz w:val="20"/>
                <w:lang w:eastAsia="en-CA"/>
              </w:rPr>
            </w:pPr>
            <w:r w:rsidRPr="000C3EAB">
              <w:rPr>
                <w:rFonts w:hint="cs"/>
                <w:bCs/>
                <w:color w:val="000000"/>
                <w:sz w:val="20"/>
                <w:rtl/>
                <w:lang w:eastAsia="en-CA"/>
              </w:rPr>
              <w:t>التكلفة</w:t>
            </w:r>
          </w:p>
        </w:tc>
        <w:tc>
          <w:tcPr>
            <w:tcW w:w="1692" w:type="dxa"/>
            <w:gridSpan w:val="2"/>
            <w:tcBorders>
              <w:top w:val="single" w:sz="4" w:space="0" w:color="auto"/>
              <w:left w:val="single" w:sz="4" w:space="0" w:color="auto"/>
              <w:bottom w:val="single" w:sz="4" w:space="0" w:color="auto"/>
              <w:right w:val="single" w:sz="4" w:space="0" w:color="auto"/>
            </w:tcBorders>
            <w:tcMar>
              <w:left w:w="57" w:type="dxa"/>
              <w:right w:w="57" w:type="dxa"/>
            </w:tcMar>
            <w:vAlign w:val="center"/>
            <w:hideMark/>
          </w:tcPr>
          <w:p w14:paraId="27CAE3A5" w14:textId="0557A191" w:rsidR="00E44CDC" w:rsidRPr="000C3EAB" w:rsidRDefault="00107AB7" w:rsidP="00E44CDC">
            <w:pPr>
              <w:bidi/>
              <w:ind w:right="-10"/>
              <w:jc w:val="center"/>
              <w:rPr>
                <w:bCs/>
                <w:color w:val="000000"/>
                <w:sz w:val="20"/>
                <w:lang w:eastAsia="en-CA"/>
              </w:rPr>
            </w:pPr>
            <w:r w:rsidRPr="000C3EAB">
              <w:rPr>
                <w:rFonts w:hint="cs"/>
                <w:bCs/>
                <w:color w:val="000000"/>
                <w:sz w:val="20"/>
                <w:rtl/>
                <w:lang w:eastAsia="en-CA"/>
              </w:rPr>
              <w:t>الفعالية من حيث التكلفة</w:t>
            </w:r>
          </w:p>
        </w:tc>
      </w:tr>
      <w:tr w:rsidR="00E44CDC" w:rsidRPr="000C3EAB" w14:paraId="6DB1E428" w14:textId="77777777" w:rsidTr="00054498">
        <w:trPr>
          <w:trHeight w:val="80"/>
          <w:tblHeader/>
        </w:trPr>
        <w:tc>
          <w:tcPr>
            <w:tcW w:w="938" w:type="dxa"/>
            <w:vMerge/>
            <w:tcBorders>
              <w:left w:val="single" w:sz="4" w:space="0" w:color="auto"/>
              <w:right w:val="single" w:sz="4" w:space="0" w:color="auto"/>
            </w:tcBorders>
            <w:tcMar>
              <w:left w:w="57" w:type="dxa"/>
              <w:right w:w="57" w:type="dxa"/>
            </w:tcMar>
            <w:vAlign w:val="center"/>
          </w:tcPr>
          <w:p w14:paraId="6D0594AD" w14:textId="77777777" w:rsidR="00E44CDC" w:rsidRPr="000C3EAB" w:rsidRDefault="00E44CDC" w:rsidP="00E44CDC">
            <w:pPr>
              <w:bidi/>
              <w:ind w:right="-10"/>
              <w:jc w:val="left"/>
              <w:rPr>
                <w:b/>
                <w:color w:val="000000"/>
                <w:sz w:val="20"/>
              </w:rPr>
            </w:pPr>
          </w:p>
        </w:tc>
        <w:tc>
          <w:tcPr>
            <w:tcW w:w="763" w:type="dxa"/>
            <w:vMerge/>
            <w:tcBorders>
              <w:left w:val="single" w:sz="4" w:space="0" w:color="auto"/>
              <w:right w:val="single" w:sz="4" w:space="0" w:color="auto"/>
            </w:tcBorders>
            <w:tcMar>
              <w:left w:w="57" w:type="dxa"/>
              <w:right w:w="57" w:type="dxa"/>
            </w:tcMar>
          </w:tcPr>
          <w:p w14:paraId="0A259E06" w14:textId="77777777" w:rsidR="00E44CDC" w:rsidRPr="000C3EAB" w:rsidRDefault="00E44CDC" w:rsidP="00E44CDC">
            <w:pPr>
              <w:bidi/>
              <w:ind w:right="-10"/>
              <w:jc w:val="left"/>
              <w:rPr>
                <w:b/>
                <w:color w:val="000000"/>
                <w:sz w:val="20"/>
              </w:rPr>
            </w:pPr>
          </w:p>
        </w:tc>
        <w:tc>
          <w:tcPr>
            <w:tcW w:w="1701" w:type="dxa"/>
            <w:vMerge/>
            <w:tcBorders>
              <w:left w:val="single" w:sz="4" w:space="0" w:color="auto"/>
              <w:right w:val="single" w:sz="4" w:space="0" w:color="auto"/>
            </w:tcBorders>
            <w:tcMar>
              <w:left w:w="57" w:type="dxa"/>
              <w:right w:w="57" w:type="dxa"/>
            </w:tcMar>
            <w:vAlign w:val="center"/>
          </w:tcPr>
          <w:p w14:paraId="602BF251" w14:textId="77777777" w:rsidR="00E44CDC" w:rsidRPr="000C3EAB" w:rsidRDefault="00E44CDC" w:rsidP="00E44CDC">
            <w:pPr>
              <w:bidi/>
              <w:ind w:right="-10"/>
              <w:jc w:val="left"/>
              <w:rPr>
                <w:b/>
                <w:color w:val="000000"/>
                <w:sz w:val="20"/>
              </w:rPr>
            </w:pPr>
          </w:p>
        </w:tc>
        <w:tc>
          <w:tcPr>
            <w:tcW w:w="1568" w:type="dxa"/>
            <w:gridSpan w:val="2"/>
            <w:tcBorders>
              <w:top w:val="single" w:sz="4" w:space="0" w:color="auto"/>
              <w:left w:val="single" w:sz="4" w:space="0" w:color="auto"/>
              <w:bottom w:val="single" w:sz="4" w:space="0" w:color="auto"/>
              <w:right w:val="single" w:sz="4" w:space="0" w:color="auto"/>
            </w:tcBorders>
            <w:tcMar>
              <w:left w:w="57" w:type="dxa"/>
              <w:right w:w="57" w:type="dxa"/>
            </w:tcMar>
            <w:vAlign w:val="center"/>
          </w:tcPr>
          <w:p w14:paraId="10FBF8BA" w14:textId="0825E2CF" w:rsidR="00E44CDC" w:rsidRPr="000C3EAB" w:rsidRDefault="00C77418" w:rsidP="00C77418">
            <w:pPr>
              <w:bidi/>
              <w:ind w:right="-10"/>
              <w:jc w:val="center"/>
              <w:rPr>
                <w:bCs/>
                <w:color w:val="000000"/>
                <w:sz w:val="20"/>
              </w:rPr>
            </w:pPr>
            <w:r w:rsidRPr="000C3EAB">
              <w:rPr>
                <w:rFonts w:hint="cs"/>
                <w:bCs/>
                <w:color w:val="000000"/>
                <w:sz w:val="20"/>
                <w:rtl/>
                <w:lang w:eastAsia="en-CA"/>
              </w:rPr>
              <w:t>طن متري</w:t>
            </w:r>
          </w:p>
        </w:tc>
        <w:tc>
          <w:tcPr>
            <w:tcW w:w="1701" w:type="dxa"/>
            <w:gridSpan w:val="2"/>
            <w:tcBorders>
              <w:top w:val="single" w:sz="4" w:space="0" w:color="auto"/>
              <w:left w:val="single" w:sz="4" w:space="0" w:color="auto"/>
              <w:bottom w:val="single" w:sz="4" w:space="0" w:color="auto"/>
              <w:right w:val="single" w:sz="4" w:space="0" w:color="auto"/>
            </w:tcBorders>
            <w:tcMar>
              <w:left w:w="57" w:type="dxa"/>
              <w:right w:w="57" w:type="dxa"/>
            </w:tcMar>
            <w:vAlign w:val="center"/>
          </w:tcPr>
          <w:p w14:paraId="2D81AF3E" w14:textId="10FCE600" w:rsidR="00E44CDC" w:rsidRPr="000C3EAB" w:rsidRDefault="00600EC6" w:rsidP="00E44CDC">
            <w:pPr>
              <w:bidi/>
              <w:ind w:right="-10"/>
              <w:jc w:val="left"/>
              <w:rPr>
                <w:bCs/>
                <w:color w:val="000000"/>
                <w:sz w:val="20"/>
              </w:rPr>
            </w:pPr>
            <w:r w:rsidRPr="000C3EAB">
              <w:rPr>
                <w:bCs/>
                <w:sz w:val="20"/>
                <w:rtl/>
              </w:rPr>
              <w:t>طن من مكافئ ثاني أكسيد</w:t>
            </w:r>
            <w:r w:rsidR="00C77418" w:rsidRPr="000C3EAB">
              <w:rPr>
                <w:bCs/>
                <w:sz w:val="20"/>
                <w:rtl/>
              </w:rPr>
              <w:t xml:space="preserve"> الكربون</w:t>
            </w:r>
          </w:p>
        </w:tc>
        <w:tc>
          <w:tcPr>
            <w:tcW w:w="993" w:type="dxa"/>
            <w:tcBorders>
              <w:left w:val="single" w:sz="4" w:space="0" w:color="auto"/>
              <w:right w:val="single" w:sz="4" w:space="0" w:color="auto"/>
            </w:tcBorders>
            <w:tcMar>
              <w:left w:w="57" w:type="dxa"/>
              <w:right w:w="57" w:type="dxa"/>
            </w:tcMar>
            <w:vAlign w:val="center"/>
          </w:tcPr>
          <w:p w14:paraId="632CB5CA" w14:textId="58E8B823" w:rsidR="00E44CDC" w:rsidRPr="000C3EAB" w:rsidRDefault="00C77418" w:rsidP="00E44CDC">
            <w:pPr>
              <w:bidi/>
              <w:ind w:right="-10"/>
              <w:jc w:val="left"/>
              <w:rPr>
                <w:bCs/>
                <w:color w:val="000000"/>
                <w:sz w:val="20"/>
              </w:rPr>
            </w:pPr>
            <w:r w:rsidRPr="000C3EAB">
              <w:rPr>
                <w:rFonts w:hint="cs"/>
                <w:bCs/>
                <w:color w:val="000000"/>
                <w:sz w:val="20"/>
                <w:rtl/>
              </w:rPr>
              <w:t>دولار أمريكي</w:t>
            </w:r>
          </w:p>
        </w:tc>
        <w:tc>
          <w:tcPr>
            <w:tcW w:w="763" w:type="dxa"/>
            <w:tcBorders>
              <w:top w:val="single" w:sz="4" w:space="0" w:color="auto"/>
              <w:left w:val="single" w:sz="4" w:space="0" w:color="auto"/>
              <w:right w:val="single" w:sz="4" w:space="0" w:color="auto"/>
            </w:tcBorders>
            <w:tcMar>
              <w:left w:w="57" w:type="dxa"/>
              <w:right w:w="57" w:type="dxa"/>
            </w:tcMar>
            <w:vAlign w:val="center"/>
          </w:tcPr>
          <w:p w14:paraId="4546DF2C" w14:textId="3E458E29" w:rsidR="00E44CDC" w:rsidRPr="000C3EAB" w:rsidRDefault="00C77418" w:rsidP="00E44CDC">
            <w:pPr>
              <w:tabs>
                <w:tab w:val="left" w:pos="498"/>
              </w:tabs>
              <w:bidi/>
              <w:ind w:right="-10"/>
              <w:jc w:val="left"/>
              <w:rPr>
                <w:bCs/>
                <w:color w:val="000000"/>
                <w:sz w:val="20"/>
              </w:rPr>
            </w:pPr>
            <w:r w:rsidRPr="000C3EAB">
              <w:rPr>
                <w:bCs/>
                <w:color w:val="000000"/>
                <w:sz w:val="20"/>
                <w:rtl/>
              </w:rPr>
              <w:t>دولار أمريكي/</w:t>
            </w:r>
            <w:r w:rsidR="00087CA6" w:rsidRPr="000C3EAB">
              <w:rPr>
                <w:bCs/>
                <w:color w:val="000000"/>
                <w:sz w:val="20"/>
                <w:rtl/>
              </w:rPr>
              <w:t>كغم</w:t>
            </w:r>
          </w:p>
        </w:tc>
        <w:tc>
          <w:tcPr>
            <w:tcW w:w="929" w:type="dxa"/>
            <w:tcBorders>
              <w:top w:val="single" w:sz="4" w:space="0" w:color="auto"/>
              <w:left w:val="single" w:sz="4" w:space="0" w:color="auto"/>
              <w:right w:val="single" w:sz="4" w:space="0" w:color="auto"/>
            </w:tcBorders>
            <w:tcMar>
              <w:left w:w="57" w:type="dxa"/>
              <w:right w:w="57" w:type="dxa"/>
            </w:tcMar>
            <w:vAlign w:val="center"/>
          </w:tcPr>
          <w:p w14:paraId="4AEC7E30" w14:textId="464BA1D6" w:rsidR="00E44CDC" w:rsidRPr="000C3EAB" w:rsidRDefault="00C77418" w:rsidP="00E44CDC">
            <w:pPr>
              <w:bidi/>
              <w:ind w:left="-12"/>
              <w:jc w:val="left"/>
              <w:rPr>
                <w:bCs/>
                <w:color w:val="000000"/>
                <w:sz w:val="20"/>
              </w:rPr>
            </w:pPr>
            <w:r w:rsidRPr="000C3EAB">
              <w:rPr>
                <w:bCs/>
                <w:color w:val="000000"/>
                <w:sz w:val="20"/>
                <w:rtl/>
              </w:rPr>
              <w:t>دولار أمريكي/</w:t>
            </w:r>
            <w:r w:rsidR="00A64C43" w:rsidRPr="000C3EAB">
              <w:rPr>
                <w:bCs/>
                <w:color w:val="000000"/>
                <w:sz w:val="20"/>
                <w:rtl/>
              </w:rPr>
              <w:t>طن من مكافئ ثاني</w:t>
            </w:r>
            <w:r w:rsidRPr="000C3EAB">
              <w:rPr>
                <w:bCs/>
                <w:color w:val="000000"/>
                <w:sz w:val="20"/>
                <w:rtl/>
              </w:rPr>
              <w:t xml:space="preserve"> أكسيد الكربون</w:t>
            </w:r>
          </w:p>
        </w:tc>
      </w:tr>
      <w:tr w:rsidR="002C7E79" w:rsidRPr="000C3EAB" w14:paraId="69E74CAB" w14:textId="77777777" w:rsidTr="00054498">
        <w:trPr>
          <w:trHeight w:val="40"/>
          <w:tblHeader/>
        </w:trPr>
        <w:tc>
          <w:tcPr>
            <w:tcW w:w="938" w:type="dxa"/>
            <w:vMerge/>
            <w:tcBorders>
              <w:left w:val="single" w:sz="4" w:space="0" w:color="auto"/>
              <w:bottom w:val="single" w:sz="4" w:space="0" w:color="auto"/>
              <w:right w:val="single" w:sz="4" w:space="0" w:color="auto"/>
            </w:tcBorders>
            <w:tcMar>
              <w:left w:w="57" w:type="dxa"/>
              <w:right w:w="57" w:type="dxa"/>
            </w:tcMar>
            <w:vAlign w:val="center"/>
          </w:tcPr>
          <w:p w14:paraId="5C8AC1E0" w14:textId="77777777" w:rsidR="002C7E79" w:rsidRPr="000C3EAB" w:rsidRDefault="002C7E79" w:rsidP="002C7E79">
            <w:pPr>
              <w:bidi/>
              <w:ind w:right="-10"/>
              <w:jc w:val="left"/>
              <w:rPr>
                <w:b/>
                <w:color w:val="000000"/>
                <w:sz w:val="20"/>
                <w:lang w:eastAsia="en-CA"/>
              </w:rPr>
            </w:pPr>
          </w:p>
        </w:tc>
        <w:tc>
          <w:tcPr>
            <w:tcW w:w="763" w:type="dxa"/>
            <w:vMerge/>
            <w:tcBorders>
              <w:left w:val="single" w:sz="4" w:space="0" w:color="auto"/>
              <w:bottom w:val="single" w:sz="4" w:space="0" w:color="auto"/>
              <w:right w:val="single" w:sz="4" w:space="0" w:color="auto"/>
            </w:tcBorders>
            <w:tcMar>
              <w:left w:w="57" w:type="dxa"/>
              <w:right w:w="57" w:type="dxa"/>
            </w:tcMar>
          </w:tcPr>
          <w:p w14:paraId="523C8537" w14:textId="77777777" w:rsidR="002C7E79" w:rsidRPr="000C3EAB" w:rsidRDefault="002C7E79" w:rsidP="002C7E79">
            <w:pPr>
              <w:bidi/>
              <w:ind w:right="-10"/>
              <w:jc w:val="left"/>
              <w:rPr>
                <w:b/>
                <w:color w:val="000000"/>
                <w:sz w:val="20"/>
                <w:lang w:eastAsia="en-CA"/>
              </w:rPr>
            </w:pPr>
          </w:p>
        </w:tc>
        <w:tc>
          <w:tcPr>
            <w:tcW w:w="1701" w:type="dxa"/>
            <w:vMerge/>
            <w:tcBorders>
              <w:left w:val="single" w:sz="4" w:space="0" w:color="auto"/>
              <w:bottom w:val="single" w:sz="4" w:space="0" w:color="auto"/>
              <w:right w:val="single" w:sz="4" w:space="0" w:color="auto"/>
            </w:tcBorders>
            <w:tcMar>
              <w:left w:w="57" w:type="dxa"/>
              <w:right w:w="57" w:type="dxa"/>
            </w:tcMar>
            <w:vAlign w:val="center"/>
          </w:tcPr>
          <w:p w14:paraId="76CF7CD3" w14:textId="77777777" w:rsidR="002C7E79" w:rsidRPr="000C3EAB" w:rsidRDefault="002C7E79" w:rsidP="002C7E79">
            <w:pPr>
              <w:bidi/>
              <w:ind w:right="-10"/>
              <w:jc w:val="left"/>
              <w:rPr>
                <w:b/>
                <w:color w:val="000000"/>
                <w:sz w:val="20"/>
                <w:lang w:eastAsia="en-CA"/>
              </w:rPr>
            </w:pPr>
          </w:p>
        </w:tc>
        <w:tc>
          <w:tcPr>
            <w:tcW w:w="718" w:type="dxa"/>
            <w:tcBorders>
              <w:top w:val="single" w:sz="4" w:space="0" w:color="auto"/>
              <w:left w:val="single" w:sz="4" w:space="0" w:color="auto"/>
              <w:bottom w:val="single" w:sz="4" w:space="0" w:color="auto"/>
              <w:right w:val="single" w:sz="4" w:space="0" w:color="auto"/>
            </w:tcBorders>
            <w:tcMar>
              <w:left w:w="57" w:type="dxa"/>
              <w:right w:w="57" w:type="dxa"/>
            </w:tcMar>
            <w:vAlign w:val="center"/>
          </w:tcPr>
          <w:p w14:paraId="10F48F6F" w14:textId="449811D2" w:rsidR="002C7E79" w:rsidRPr="000C3EAB" w:rsidRDefault="002C7E79" w:rsidP="002C7E79">
            <w:pPr>
              <w:bidi/>
              <w:ind w:right="-10"/>
              <w:jc w:val="left"/>
              <w:rPr>
                <w:b/>
                <w:color w:val="000000"/>
                <w:sz w:val="20"/>
                <w:lang w:eastAsia="en-CA"/>
              </w:rPr>
            </w:pPr>
            <w:r w:rsidRPr="000C3EAB">
              <w:rPr>
                <w:bCs/>
                <w:color w:val="000000"/>
                <w:sz w:val="20"/>
                <w:rtl/>
                <w:lang w:eastAsia="en-CA"/>
              </w:rPr>
              <w:t>ممولة</w:t>
            </w:r>
          </w:p>
        </w:tc>
        <w:tc>
          <w:tcPr>
            <w:tcW w:w="850" w:type="dxa"/>
            <w:tcBorders>
              <w:top w:val="single" w:sz="4" w:space="0" w:color="auto"/>
              <w:left w:val="single" w:sz="4" w:space="0" w:color="auto"/>
              <w:bottom w:val="single" w:sz="4" w:space="0" w:color="auto"/>
              <w:right w:val="single" w:sz="4" w:space="0" w:color="auto"/>
            </w:tcBorders>
            <w:tcMar>
              <w:left w:w="57" w:type="dxa"/>
              <w:right w:w="57" w:type="dxa"/>
            </w:tcMar>
            <w:vAlign w:val="center"/>
          </w:tcPr>
          <w:p w14:paraId="112F54A4" w14:textId="5A6FC782" w:rsidR="002C7E79" w:rsidRPr="000C3EAB" w:rsidRDefault="002C7E79" w:rsidP="002C7E79">
            <w:pPr>
              <w:tabs>
                <w:tab w:val="left" w:pos="121"/>
              </w:tabs>
              <w:bidi/>
              <w:ind w:left="-40"/>
              <w:jc w:val="left"/>
              <w:rPr>
                <w:b/>
                <w:color w:val="000000"/>
                <w:sz w:val="20"/>
                <w:lang w:eastAsia="en-CA"/>
              </w:rPr>
            </w:pPr>
            <w:r w:rsidRPr="000C3EAB">
              <w:rPr>
                <w:rFonts w:hint="cs"/>
                <w:bCs/>
                <w:color w:val="000000"/>
                <w:sz w:val="20"/>
                <w:rtl/>
                <w:lang w:eastAsia="en-CA"/>
              </w:rPr>
              <w:t>غير-ممولة</w:t>
            </w:r>
          </w:p>
        </w:tc>
        <w:tc>
          <w:tcPr>
            <w:tcW w:w="851" w:type="dxa"/>
            <w:tcBorders>
              <w:top w:val="single" w:sz="4" w:space="0" w:color="auto"/>
              <w:left w:val="single" w:sz="4" w:space="0" w:color="auto"/>
              <w:bottom w:val="single" w:sz="4" w:space="0" w:color="auto"/>
              <w:right w:val="single" w:sz="4" w:space="0" w:color="auto"/>
            </w:tcBorders>
            <w:tcMar>
              <w:left w:w="57" w:type="dxa"/>
              <w:right w:w="57" w:type="dxa"/>
            </w:tcMar>
            <w:vAlign w:val="center"/>
          </w:tcPr>
          <w:p w14:paraId="5FCEDDB6" w14:textId="4A1A92A1" w:rsidR="002C7E79" w:rsidRPr="000C3EAB" w:rsidRDefault="002C7E79" w:rsidP="002C7E79">
            <w:pPr>
              <w:bidi/>
              <w:ind w:right="-10"/>
              <w:jc w:val="center"/>
              <w:rPr>
                <w:bCs/>
                <w:color w:val="000000"/>
                <w:sz w:val="20"/>
                <w:lang w:eastAsia="en-CA"/>
              </w:rPr>
            </w:pPr>
            <w:r w:rsidRPr="000C3EAB">
              <w:rPr>
                <w:bCs/>
                <w:color w:val="000000"/>
                <w:sz w:val="20"/>
                <w:rtl/>
                <w:lang w:eastAsia="en-CA"/>
              </w:rPr>
              <w:t>ممولة</w:t>
            </w:r>
          </w:p>
        </w:tc>
        <w:tc>
          <w:tcPr>
            <w:tcW w:w="850" w:type="dxa"/>
            <w:tcBorders>
              <w:top w:val="single" w:sz="4" w:space="0" w:color="auto"/>
              <w:left w:val="single" w:sz="4" w:space="0" w:color="auto"/>
              <w:bottom w:val="single" w:sz="4" w:space="0" w:color="auto"/>
              <w:right w:val="single" w:sz="4" w:space="0" w:color="auto"/>
            </w:tcBorders>
            <w:tcMar>
              <w:left w:w="57" w:type="dxa"/>
              <w:right w:w="57" w:type="dxa"/>
            </w:tcMar>
            <w:vAlign w:val="center"/>
          </w:tcPr>
          <w:p w14:paraId="1E1C698F" w14:textId="7B006EFD" w:rsidR="002C7E79" w:rsidRPr="000C3EAB" w:rsidRDefault="002C7E79" w:rsidP="002C7E79">
            <w:pPr>
              <w:tabs>
                <w:tab w:val="left" w:pos="121"/>
              </w:tabs>
              <w:bidi/>
              <w:ind w:left="-40"/>
              <w:jc w:val="left"/>
              <w:rPr>
                <w:bCs/>
                <w:color w:val="000000"/>
                <w:sz w:val="20"/>
                <w:lang w:eastAsia="en-CA"/>
              </w:rPr>
            </w:pPr>
            <w:r w:rsidRPr="000C3EAB">
              <w:rPr>
                <w:rFonts w:hint="cs"/>
                <w:bCs/>
                <w:color w:val="000000"/>
                <w:sz w:val="20"/>
                <w:rtl/>
                <w:lang w:eastAsia="en-CA"/>
              </w:rPr>
              <w:t>غير-ممولة</w:t>
            </w:r>
          </w:p>
        </w:tc>
        <w:tc>
          <w:tcPr>
            <w:tcW w:w="993" w:type="dxa"/>
            <w:tcBorders>
              <w:left w:val="single" w:sz="4" w:space="0" w:color="auto"/>
              <w:bottom w:val="single" w:sz="4" w:space="0" w:color="auto"/>
              <w:right w:val="single" w:sz="4" w:space="0" w:color="auto"/>
            </w:tcBorders>
            <w:tcMar>
              <w:left w:w="57" w:type="dxa"/>
              <w:right w:w="57" w:type="dxa"/>
            </w:tcMar>
            <w:vAlign w:val="center"/>
          </w:tcPr>
          <w:p w14:paraId="430A4FA4" w14:textId="77777777" w:rsidR="002C7E79" w:rsidRPr="000C3EAB" w:rsidRDefault="002C7E79" w:rsidP="002C7E79">
            <w:pPr>
              <w:bidi/>
              <w:ind w:right="-10"/>
              <w:jc w:val="left"/>
              <w:rPr>
                <w:b/>
                <w:color w:val="000000"/>
                <w:sz w:val="20"/>
                <w:lang w:eastAsia="en-CA"/>
              </w:rPr>
            </w:pPr>
          </w:p>
        </w:tc>
        <w:tc>
          <w:tcPr>
            <w:tcW w:w="763" w:type="dxa"/>
            <w:tcBorders>
              <w:left w:val="single" w:sz="4" w:space="0" w:color="auto"/>
              <w:bottom w:val="single" w:sz="4" w:space="0" w:color="auto"/>
              <w:right w:val="single" w:sz="4" w:space="0" w:color="auto"/>
            </w:tcBorders>
            <w:tcMar>
              <w:left w:w="57" w:type="dxa"/>
              <w:right w:w="57" w:type="dxa"/>
            </w:tcMar>
            <w:vAlign w:val="center"/>
          </w:tcPr>
          <w:p w14:paraId="7D9E255C" w14:textId="77777777" w:rsidR="002C7E79" w:rsidRPr="000C3EAB" w:rsidRDefault="002C7E79" w:rsidP="002C7E79">
            <w:pPr>
              <w:tabs>
                <w:tab w:val="left" w:pos="498"/>
              </w:tabs>
              <w:bidi/>
              <w:ind w:right="-10"/>
              <w:jc w:val="left"/>
              <w:rPr>
                <w:b/>
                <w:color w:val="000000"/>
                <w:sz w:val="20"/>
                <w:lang w:eastAsia="en-CA"/>
              </w:rPr>
            </w:pPr>
          </w:p>
        </w:tc>
        <w:tc>
          <w:tcPr>
            <w:tcW w:w="929" w:type="dxa"/>
            <w:tcBorders>
              <w:left w:val="single" w:sz="4" w:space="0" w:color="auto"/>
              <w:bottom w:val="single" w:sz="4" w:space="0" w:color="auto"/>
              <w:right w:val="single" w:sz="4" w:space="0" w:color="auto"/>
            </w:tcBorders>
            <w:tcMar>
              <w:left w:w="57" w:type="dxa"/>
              <w:right w:w="57" w:type="dxa"/>
            </w:tcMar>
            <w:vAlign w:val="center"/>
          </w:tcPr>
          <w:p w14:paraId="370C3202" w14:textId="77777777" w:rsidR="002C7E79" w:rsidRPr="000C3EAB" w:rsidRDefault="002C7E79" w:rsidP="002C7E79">
            <w:pPr>
              <w:bidi/>
              <w:ind w:right="-10"/>
              <w:jc w:val="left"/>
              <w:rPr>
                <w:b/>
                <w:color w:val="000000"/>
                <w:sz w:val="20"/>
                <w:lang w:eastAsia="en-CA"/>
              </w:rPr>
            </w:pPr>
          </w:p>
        </w:tc>
      </w:tr>
      <w:tr w:rsidR="009B5B3E" w:rsidRPr="000C3EAB" w14:paraId="71ABA6CF" w14:textId="77777777" w:rsidTr="00054498">
        <w:trPr>
          <w:trHeight w:val="409"/>
        </w:trPr>
        <w:tc>
          <w:tcPr>
            <w:tcW w:w="938" w:type="dxa"/>
            <w:vMerge w:val="restart"/>
            <w:tcBorders>
              <w:top w:val="single" w:sz="4" w:space="0" w:color="auto"/>
              <w:left w:val="single" w:sz="4" w:space="0" w:color="auto"/>
              <w:right w:val="single" w:sz="4" w:space="0" w:color="auto"/>
            </w:tcBorders>
            <w:tcMar>
              <w:left w:w="57" w:type="dxa"/>
              <w:right w:w="57" w:type="dxa"/>
            </w:tcMar>
            <w:hideMark/>
          </w:tcPr>
          <w:p w14:paraId="69752312" w14:textId="71BEC0FC" w:rsidR="009B5B3E" w:rsidRPr="000C3EAB" w:rsidRDefault="009B5B3E" w:rsidP="009B5B3E">
            <w:pPr>
              <w:bidi/>
              <w:jc w:val="left"/>
              <w:rPr>
                <w:color w:val="000000"/>
                <w:sz w:val="20"/>
              </w:rPr>
            </w:pPr>
            <w:r w:rsidRPr="000C3EAB">
              <w:rPr>
                <w:rFonts w:hint="cs"/>
                <w:color w:val="000000"/>
                <w:sz w:val="20"/>
                <w:rtl/>
              </w:rPr>
              <w:t>التركيب والتجميع المحلي</w:t>
            </w:r>
          </w:p>
        </w:tc>
        <w:tc>
          <w:tcPr>
            <w:tcW w:w="763" w:type="dxa"/>
            <w:vMerge w:val="restart"/>
            <w:tcBorders>
              <w:top w:val="single" w:sz="4" w:space="0" w:color="auto"/>
              <w:left w:val="single" w:sz="4" w:space="0" w:color="auto"/>
              <w:right w:val="single" w:sz="4" w:space="0" w:color="auto"/>
            </w:tcBorders>
            <w:tcMar>
              <w:left w:w="57" w:type="dxa"/>
              <w:right w:w="57" w:type="dxa"/>
            </w:tcMar>
          </w:tcPr>
          <w:p w14:paraId="4DCF5968" w14:textId="4EB6058D" w:rsidR="009B5B3E" w:rsidRPr="000C3EAB" w:rsidRDefault="009B5B3E" w:rsidP="009B5B3E">
            <w:pPr>
              <w:bidi/>
              <w:jc w:val="left"/>
              <w:rPr>
                <w:color w:val="000000"/>
                <w:sz w:val="20"/>
              </w:rPr>
            </w:pPr>
            <w:r w:rsidRPr="000C3EAB">
              <w:rPr>
                <w:rFonts w:hint="cs"/>
                <w:color w:val="000000"/>
                <w:sz w:val="20"/>
                <w:rtl/>
              </w:rPr>
              <w:t>اليونيب واليونيدو</w:t>
            </w:r>
          </w:p>
        </w:tc>
        <w:tc>
          <w:tcPr>
            <w:tcW w:w="1701" w:type="dxa"/>
            <w:tcBorders>
              <w:top w:val="single" w:sz="4" w:space="0" w:color="auto"/>
              <w:left w:val="single" w:sz="4" w:space="0" w:color="auto"/>
              <w:bottom w:val="single" w:sz="4" w:space="0" w:color="auto"/>
              <w:right w:val="single" w:sz="4" w:space="0" w:color="auto"/>
            </w:tcBorders>
            <w:tcMar>
              <w:left w:w="57" w:type="dxa"/>
              <w:right w:w="57" w:type="dxa"/>
            </w:tcMar>
            <w:hideMark/>
          </w:tcPr>
          <w:p w14:paraId="26A5CBE4" w14:textId="293AF58C" w:rsidR="009B5B3E" w:rsidRPr="000C3EAB" w:rsidRDefault="00B4744C" w:rsidP="009B5B3E">
            <w:pPr>
              <w:bidi/>
              <w:jc w:val="left"/>
              <w:rPr>
                <w:color w:val="000000"/>
                <w:sz w:val="20"/>
              </w:rPr>
            </w:pPr>
            <w:r w:rsidRPr="000C3EAB">
              <w:rPr>
                <w:color w:val="000000"/>
                <w:sz w:val="18"/>
                <w:szCs w:val="18"/>
                <w:lang w:eastAsia="en-CA"/>
              </w:rPr>
              <w:t>HFC</w:t>
            </w:r>
            <w:r w:rsidR="009B5B3E" w:rsidRPr="000C3EAB">
              <w:rPr>
                <w:color w:val="000000"/>
                <w:sz w:val="18"/>
                <w:szCs w:val="18"/>
                <w:lang w:eastAsia="en-CA"/>
              </w:rPr>
              <w:t>-134a</w:t>
            </w:r>
          </w:p>
        </w:tc>
        <w:tc>
          <w:tcPr>
            <w:tcW w:w="718" w:type="dxa"/>
            <w:tcBorders>
              <w:top w:val="single" w:sz="4" w:space="0" w:color="auto"/>
              <w:left w:val="single" w:sz="4" w:space="0" w:color="auto"/>
              <w:bottom w:val="single" w:sz="4" w:space="0" w:color="auto"/>
              <w:right w:val="single" w:sz="4" w:space="0" w:color="auto"/>
            </w:tcBorders>
            <w:tcMar>
              <w:left w:w="57" w:type="dxa"/>
              <w:right w:w="57" w:type="dxa"/>
            </w:tcMar>
          </w:tcPr>
          <w:p w14:paraId="418BACE4" w14:textId="61DA0716" w:rsidR="009B5B3E" w:rsidRPr="000C3EAB" w:rsidRDefault="009B5B3E" w:rsidP="004F7B6E">
            <w:pPr>
              <w:bidi/>
              <w:jc w:val="left"/>
              <w:rPr>
                <w:color w:val="000000"/>
                <w:sz w:val="20"/>
              </w:rPr>
            </w:pPr>
            <w:r w:rsidRPr="000C3EAB">
              <w:rPr>
                <w:color w:val="000000"/>
                <w:sz w:val="20"/>
              </w:rPr>
              <w:t>0.61</w:t>
            </w:r>
          </w:p>
        </w:tc>
        <w:tc>
          <w:tcPr>
            <w:tcW w:w="850" w:type="dxa"/>
            <w:tcBorders>
              <w:top w:val="single" w:sz="4" w:space="0" w:color="auto"/>
              <w:left w:val="single" w:sz="4" w:space="0" w:color="auto"/>
              <w:bottom w:val="single" w:sz="4" w:space="0" w:color="auto"/>
              <w:right w:val="single" w:sz="4" w:space="0" w:color="auto"/>
            </w:tcBorders>
            <w:tcMar>
              <w:left w:w="57" w:type="dxa"/>
              <w:right w:w="57" w:type="dxa"/>
            </w:tcMar>
          </w:tcPr>
          <w:p w14:paraId="2674701C" w14:textId="77777777" w:rsidR="009B5B3E" w:rsidRPr="000C3EAB" w:rsidRDefault="009B5B3E" w:rsidP="004F7B6E">
            <w:pPr>
              <w:bidi/>
              <w:jc w:val="left"/>
              <w:rPr>
                <w:color w:val="000000"/>
                <w:sz w:val="20"/>
              </w:rPr>
            </w:pPr>
            <w:r w:rsidRPr="000C3EAB">
              <w:rPr>
                <w:color w:val="000000"/>
                <w:sz w:val="20"/>
              </w:rPr>
              <w:t>0</w:t>
            </w:r>
          </w:p>
        </w:tc>
        <w:tc>
          <w:tcPr>
            <w:tcW w:w="851" w:type="dxa"/>
            <w:tcBorders>
              <w:top w:val="single" w:sz="4" w:space="0" w:color="auto"/>
              <w:left w:val="single" w:sz="4" w:space="0" w:color="auto"/>
              <w:bottom w:val="single" w:sz="4" w:space="0" w:color="auto"/>
              <w:right w:val="single" w:sz="4" w:space="0" w:color="auto"/>
            </w:tcBorders>
            <w:tcMar>
              <w:left w:w="57" w:type="dxa"/>
              <w:right w:w="57" w:type="dxa"/>
            </w:tcMar>
          </w:tcPr>
          <w:p w14:paraId="5BFDAE5F" w14:textId="77777777" w:rsidR="009B5B3E" w:rsidRPr="000C3EAB" w:rsidRDefault="009B5B3E" w:rsidP="004F7B6E">
            <w:pPr>
              <w:bidi/>
              <w:jc w:val="left"/>
              <w:rPr>
                <w:color w:val="000000"/>
                <w:sz w:val="20"/>
              </w:rPr>
            </w:pPr>
            <w:r w:rsidRPr="000C3EAB">
              <w:rPr>
                <w:color w:val="000000"/>
                <w:sz w:val="20"/>
              </w:rPr>
              <w:t>872</w:t>
            </w:r>
          </w:p>
        </w:tc>
        <w:tc>
          <w:tcPr>
            <w:tcW w:w="850" w:type="dxa"/>
            <w:tcBorders>
              <w:top w:val="single" w:sz="4" w:space="0" w:color="auto"/>
              <w:left w:val="single" w:sz="4" w:space="0" w:color="auto"/>
              <w:bottom w:val="single" w:sz="4" w:space="0" w:color="auto"/>
              <w:right w:val="single" w:sz="4" w:space="0" w:color="auto"/>
            </w:tcBorders>
            <w:tcMar>
              <w:left w:w="57" w:type="dxa"/>
              <w:right w:w="57" w:type="dxa"/>
            </w:tcMar>
          </w:tcPr>
          <w:p w14:paraId="2E17684D" w14:textId="77777777" w:rsidR="009B5B3E" w:rsidRPr="000C3EAB" w:rsidRDefault="009B5B3E" w:rsidP="004F7B6E">
            <w:pPr>
              <w:bidi/>
              <w:jc w:val="left"/>
              <w:rPr>
                <w:color w:val="000000"/>
                <w:sz w:val="20"/>
              </w:rPr>
            </w:pPr>
            <w:r w:rsidRPr="000C3EAB">
              <w:rPr>
                <w:color w:val="000000"/>
                <w:sz w:val="20"/>
              </w:rPr>
              <w:t>0</w:t>
            </w:r>
          </w:p>
        </w:tc>
        <w:tc>
          <w:tcPr>
            <w:tcW w:w="993" w:type="dxa"/>
            <w:vMerge w:val="restart"/>
            <w:tcBorders>
              <w:top w:val="single" w:sz="4" w:space="0" w:color="auto"/>
              <w:left w:val="single" w:sz="4" w:space="0" w:color="auto"/>
              <w:right w:val="single" w:sz="4" w:space="0" w:color="auto"/>
            </w:tcBorders>
            <w:tcMar>
              <w:left w:w="57" w:type="dxa"/>
              <w:right w:w="57" w:type="dxa"/>
            </w:tcMar>
          </w:tcPr>
          <w:p w14:paraId="53091A21" w14:textId="77777777" w:rsidR="009B5B3E" w:rsidRPr="000C3EAB" w:rsidRDefault="009B5B3E" w:rsidP="004F7B6E">
            <w:pPr>
              <w:bidi/>
              <w:jc w:val="left"/>
              <w:rPr>
                <w:color w:val="000000"/>
                <w:sz w:val="20"/>
              </w:rPr>
            </w:pPr>
            <w:r w:rsidRPr="000C3EAB">
              <w:rPr>
                <w:color w:val="000000"/>
                <w:sz w:val="20"/>
              </w:rPr>
              <w:t>60,693</w:t>
            </w:r>
          </w:p>
        </w:tc>
        <w:tc>
          <w:tcPr>
            <w:tcW w:w="763" w:type="dxa"/>
            <w:vMerge w:val="restart"/>
            <w:tcBorders>
              <w:top w:val="single" w:sz="4" w:space="0" w:color="auto"/>
              <w:left w:val="single" w:sz="4" w:space="0" w:color="auto"/>
              <w:right w:val="single" w:sz="4" w:space="0" w:color="auto"/>
            </w:tcBorders>
            <w:tcMar>
              <w:left w:w="57" w:type="dxa"/>
              <w:right w:w="57" w:type="dxa"/>
            </w:tcMar>
          </w:tcPr>
          <w:p w14:paraId="1F3C3AC2" w14:textId="5CD3CB2A" w:rsidR="009B5B3E" w:rsidRPr="000C3EAB" w:rsidRDefault="009B5B3E" w:rsidP="004F7B6E">
            <w:pPr>
              <w:bidi/>
              <w:jc w:val="left"/>
              <w:rPr>
                <w:color w:val="000000"/>
                <w:sz w:val="20"/>
              </w:rPr>
            </w:pPr>
            <w:r w:rsidRPr="000C3EAB">
              <w:rPr>
                <w:color w:val="000000"/>
                <w:sz w:val="20"/>
              </w:rPr>
              <w:t>7.60</w:t>
            </w:r>
          </w:p>
        </w:tc>
        <w:tc>
          <w:tcPr>
            <w:tcW w:w="929" w:type="dxa"/>
            <w:vMerge w:val="restart"/>
            <w:tcBorders>
              <w:top w:val="single" w:sz="4" w:space="0" w:color="auto"/>
              <w:left w:val="single" w:sz="4" w:space="0" w:color="auto"/>
              <w:right w:val="single" w:sz="4" w:space="0" w:color="auto"/>
            </w:tcBorders>
            <w:tcMar>
              <w:left w:w="57" w:type="dxa"/>
              <w:right w:w="57" w:type="dxa"/>
            </w:tcMar>
          </w:tcPr>
          <w:p w14:paraId="64A6E4FD" w14:textId="01862CE4" w:rsidR="009B5B3E" w:rsidRPr="000C3EAB" w:rsidRDefault="009B5B3E" w:rsidP="004F7B6E">
            <w:pPr>
              <w:bidi/>
              <w:jc w:val="left"/>
              <w:rPr>
                <w:color w:val="000000"/>
                <w:sz w:val="20"/>
              </w:rPr>
            </w:pPr>
            <w:r w:rsidRPr="000C3EAB">
              <w:rPr>
                <w:color w:val="000000"/>
                <w:sz w:val="20"/>
              </w:rPr>
              <w:t>3.73</w:t>
            </w:r>
          </w:p>
        </w:tc>
      </w:tr>
      <w:tr w:rsidR="00E44CDC" w:rsidRPr="000C3EAB" w14:paraId="6FA8513C" w14:textId="77777777" w:rsidTr="00054498">
        <w:trPr>
          <w:trHeight w:val="409"/>
        </w:trPr>
        <w:tc>
          <w:tcPr>
            <w:tcW w:w="938" w:type="dxa"/>
            <w:vMerge/>
            <w:tcBorders>
              <w:top w:val="single" w:sz="4" w:space="0" w:color="auto"/>
              <w:left w:val="single" w:sz="4" w:space="0" w:color="auto"/>
              <w:right w:val="single" w:sz="4" w:space="0" w:color="auto"/>
            </w:tcBorders>
            <w:tcMar>
              <w:left w:w="57" w:type="dxa"/>
              <w:right w:w="57" w:type="dxa"/>
            </w:tcMar>
          </w:tcPr>
          <w:p w14:paraId="612B386D" w14:textId="77777777" w:rsidR="00E44CDC" w:rsidRPr="000C3EAB" w:rsidRDefault="00E44CDC" w:rsidP="00E44CDC">
            <w:pPr>
              <w:bidi/>
              <w:jc w:val="left"/>
              <w:rPr>
                <w:color w:val="000000"/>
                <w:sz w:val="20"/>
              </w:rPr>
            </w:pPr>
          </w:p>
        </w:tc>
        <w:tc>
          <w:tcPr>
            <w:tcW w:w="763" w:type="dxa"/>
            <w:vMerge/>
            <w:tcBorders>
              <w:left w:val="single" w:sz="4" w:space="0" w:color="auto"/>
              <w:right w:val="single" w:sz="4" w:space="0" w:color="auto"/>
            </w:tcBorders>
            <w:tcMar>
              <w:left w:w="57" w:type="dxa"/>
              <w:right w:w="57" w:type="dxa"/>
            </w:tcMar>
          </w:tcPr>
          <w:p w14:paraId="522096B9" w14:textId="77777777" w:rsidR="00E44CDC" w:rsidRPr="000C3EAB" w:rsidRDefault="00E44CDC" w:rsidP="00E44CDC">
            <w:pPr>
              <w:bidi/>
              <w:jc w:val="left"/>
              <w:rPr>
                <w:color w:val="000000"/>
                <w:sz w:val="20"/>
              </w:rPr>
            </w:pPr>
          </w:p>
        </w:tc>
        <w:tc>
          <w:tcPr>
            <w:tcW w:w="1701" w:type="dxa"/>
            <w:tcBorders>
              <w:top w:val="single" w:sz="4" w:space="0" w:color="auto"/>
              <w:left w:val="single" w:sz="4" w:space="0" w:color="auto"/>
              <w:bottom w:val="single" w:sz="4" w:space="0" w:color="auto"/>
              <w:right w:val="single" w:sz="4" w:space="0" w:color="auto"/>
            </w:tcBorders>
            <w:tcMar>
              <w:left w:w="57" w:type="dxa"/>
              <w:right w:w="57" w:type="dxa"/>
            </w:tcMar>
          </w:tcPr>
          <w:p w14:paraId="47430AFA" w14:textId="77777777" w:rsidR="00E44CDC" w:rsidRPr="000C3EAB" w:rsidRDefault="00E44CDC" w:rsidP="00E44CDC">
            <w:pPr>
              <w:bidi/>
              <w:jc w:val="left"/>
              <w:rPr>
                <w:color w:val="000000"/>
                <w:sz w:val="20"/>
                <w:lang w:eastAsia="en-CA"/>
              </w:rPr>
            </w:pPr>
            <w:r w:rsidRPr="000C3EAB">
              <w:rPr>
                <w:sz w:val="20"/>
              </w:rPr>
              <w:t>R-410A</w:t>
            </w:r>
          </w:p>
        </w:tc>
        <w:tc>
          <w:tcPr>
            <w:tcW w:w="718" w:type="dxa"/>
            <w:tcBorders>
              <w:top w:val="single" w:sz="4" w:space="0" w:color="auto"/>
              <w:left w:val="single" w:sz="4" w:space="0" w:color="auto"/>
              <w:bottom w:val="single" w:sz="4" w:space="0" w:color="auto"/>
              <w:right w:val="single" w:sz="4" w:space="0" w:color="auto"/>
            </w:tcBorders>
            <w:tcMar>
              <w:left w:w="57" w:type="dxa"/>
              <w:right w:w="57" w:type="dxa"/>
            </w:tcMar>
          </w:tcPr>
          <w:p w14:paraId="7208F581" w14:textId="02808FB0" w:rsidR="00E44CDC" w:rsidRPr="000C3EAB" w:rsidRDefault="00E44CDC" w:rsidP="004F7B6E">
            <w:pPr>
              <w:bidi/>
              <w:jc w:val="left"/>
              <w:rPr>
                <w:color w:val="000000"/>
                <w:sz w:val="20"/>
              </w:rPr>
            </w:pPr>
            <w:r w:rsidRPr="000C3EAB">
              <w:rPr>
                <w:color w:val="000000"/>
                <w:sz w:val="20"/>
              </w:rPr>
              <w:t>7</w:t>
            </w:r>
            <w:r w:rsidR="00805282" w:rsidRPr="000C3EAB">
              <w:rPr>
                <w:color w:val="000000"/>
                <w:sz w:val="20"/>
              </w:rPr>
              <w:t>.</w:t>
            </w:r>
            <w:r w:rsidRPr="000C3EAB">
              <w:rPr>
                <w:color w:val="000000"/>
                <w:sz w:val="20"/>
              </w:rPr>
              <w:t>38</w:t>
            </w:r>
          </w:p>
        </w:tc>
        <w:tc>
          <w:tcPr>
            <w:tcW w:w="850" w:type="dxa"/>
            <w:tcBorders>
              <w:top w:val="single" w:sz="4" w:space="0" w:color="auto"/>
              <w:left w:val="single" w:sz="4" w:space="0" w:color="auto"/>
              <w:bottom w:val="single" w:sz="4" w:space="0" w:color="auto"/>
              <w:right w:val="single" w:sz="4" w:space="0" w:color="auto"/>
            </w:tcBorders>
            <w:tcMar>
              <w:left w:w="57" w:type="dxa"/>
              <w:right w:w="57" w:type="dxa"/>
            </w:tcMar>
          </w:tcPr>
          <w:p w14:paraId="5CBF4A27" w14:textId="77777777" w:rsidR="00E44CDC" w:rsidRPr="000C3EAB" w:rsidRDefault="00E44CDC" w:rsidP="004F7B6E">
            <w:pPr>
              <w:bidi/>
              <w:jc w:val="left"/>
              <w:rPr>
                <w:color w:val="000000"/>
                <w:sz w:val="20"/>
              </w:rPr>
            </w:pPr>
            <w:r w:rsidRPr="000C3EAB">
              <w:rPr>
                <w:color w:val="000000"/>
                <w:sz w:val="20"/>
              </w:rPr>
              <w:t>0</w:t>
            </w:r>
          </w:p>
        </w:tc>
        <w:tc>
          <w:tcPr>
            <w:tcW w:w="851" w:type="dxa"/>
            <w:tcBorders>
              <w:top w:val="single" w:sz="4" w:space="0" w:color="auto"/>
              <w:left w:val="single" w:sz="4" w:space="0" w:color="auto"/>
              <w:bottom w:val="single" w:sz="4" w:space="0" w:color="auto"/>
              <w:right w:val="single" w:sz="4" w:space="0" w:color="auto"/>
            </w:tcBorders>
            <w:tcMar>
              <w:left w:w="57" w:type="dxa"/>
              <w:right w:w="57" w:type="dxa"/>
            </w:tcMar>
          </w:tcPr>
          <w:p w14:paraId="318C9069" w14:textId="77777777" w:rsidR="00E44CDC" w:rsidRPr="000C3EAB" w:rsidRDefault="00E44CDC" w:rsidP="004F7B6E">
            <w:pPr>
              <w:bidi/>
              <w:jc w:val="left"/>
              <w:rPr>
                <w:color w:val="000000"/>
                <w:sz w:val="20"/>
              </w:rPr>
            </w:pPr>
            <w:r w:rsidRPr="000C3EAB">
              <w:rPr>
                <w:color w:val="000000"/>
                <w:sz w:val="20"/>
              </w:rPr>
              <w:t>15,406</w:t>
            </w:r>
          </w:p>
        </w:tc>
        <w:tc>
          <w:tcPr>
            <w:tcW w:w="850" w:type="dxa"/>
            <w:tcBorders>
              <w:top w:val="single" w:sz="4" w:space="0" w:color="auto"/>
              <w:left w:val="single" w:sz="4" w:space="0" w:color="auto"/>
              <w:bottom w:val="single" w:sz="4" w:space="0" w:color="auto"/>
              <w:right w:val="single" w:sz="4" w:space="0" w:color="auto"/>
            </w:tcBorders>
            <w:tcMar>
              <w:left w:w="57" w:type="dxa"/>
              <w:right w:w="57" w:type="dxa"/>
            </w:tcMar>
          </w:tcPr>
          <w:p w14:paraId="788CE89A" w14:textId="77777777" w:rsidR="00E44CDC" w:rsidRPr="000C3EAB" w:rsidRDefault="00E44CDC" w:rsidP="004F7B6E">
            <w:pPr>
              <w:bidi/>
              <w:jc w:val="left"/>
              <w:rPr>
                <w:color w:val="000000"/>
                <w:sz w:val="20"/>
              </w:rPr>
            </w:pPr>
            <w:r w:rsidRPr="000C3EAB">
              <w:rPr>
                <w:color w:val="000000"/>
                <w:sz w:val="20"/>
              </w:rPr>
              <w:t>0</w:t>
            </w:r>
          </w:p>
        </w:tc>
        <w:tc>
          <w:tcPr>
            <w:tcW w:w="993" w:type="dxa"/>
            <w:vMerge/>
            <w:tcBorders>
              <w:top w:val="single" w:sz="4" w:space="0" w:color="auto"/>
              <w:left w:val="single" w:sz="4" w:space="0" w:color="auto"/>
              <w:right w:val="single" w:sz="4" w:space="0" w:color="auto"/>
            </w:tcBorders>
            <w:tcMar>
              <w:left w:w="57" w:type="dxa"/>
              <w:right w:w="57" w:type="dxa"/>
            </w:tcMar>
          </w:tcPr>
          <w:p w14:paraId="50C461B1" w14:textId="77777777" w:rsidR="00E44CDC" w:rsidRPr="000C3EAB" w:rsidRDefault="00E44CDC" w:rsidP="004F7B6E">
            <w:pPr>
              <w:bidi/>
              <w:jc w:val="left"/>
              <w:rPr>
                <w:color w:val="000000"/>
                <w:sz w:val="20"/>
              </w:rPr>
            </w:pPr>
          </w:p>
        </w:tc>
        <w:tc>
          <w:tcPr>
            <w:tcW w:w="763" w:type="dxa"/>
            <w:vMerge/>
            <w:tcBorders>
              <w:top w:val="single" w:sz="4" w:space="0" w:color="auto"/>
              <w:left w:val="single" w:sz="4" w:space="0" w:color="auto"/>
              <w:right w:val="single" w:sz="4" w:space="0" w:color="auto"/>
            </w:tcBorders>
            <w:tcMar>
              <w:left w:w="57" w:type="dxa"/>
              <w:right w:w="57" w:type="dxa"/>
            </w:tcMar>
          </w:tcPr>
          <w:p w14:paraId="18E4A5FC" w14:textId="77777777" w:rsidR="00E44CDC" w:rsidRPr="000C3EAB" w:rsidRDefault="00E44CDC" w:rsidP="004F7B6E">
            <w:pPr>
              <w:bidi/>
              <w:jc w:val="left"/>
              <w:rPr>
                <w:color w:val="000000"/>
                <w:sz w:val="20"/>
              </w:rPr>
            </w:pPr>
          </w:p>
        </w:tc>
        <w:tc>
          <w:tcPr>
            <w:tcW w:w="929" w:type="dxa"/>
            <w:vMerge/>
            <w:tcBorders>
              <w:top w:val="single" w:sz="4" w:space="0" w:color="auto"/>
              <w:left w:val="single" w:sz="4" w:space="0" w:color="auto"/>
              <w:right w:val="single" w:sz="4" w:space="0" w:color="auto"/>
            </w:tcBorders>
            <w:tcMar>
              <w:left w:w="57" w:type="dxa"/>
              <w:right w:w="57" w:type="dxa"/>
            </w:tcMar>
          </w:tcPr>
          <w:p w14:paraId="16C0707E" w14:textId="77777777" w:rsidR="00E44CDC" w:rsidRPr="000C3EAB" w:rsidRDefault="00E44CDC" w:rsidP="004F7B6E">
            <w:pPr>
              <w:bidi/>
              <w:jc w:val="left"/>
              <w:rPr>
                <w:color w:val="000000"/>
                <w:sz w:val="20"/>
              </w:rPr>
            </w:pPr>
          </w:p>
        </w:tc>
      </w:tr>
      <w:tr w:rsidR="00E44CDC" w:rsidRPr="000C3EAB" w14:paraId="144F0151" w14:textId="77777777" w:rsidTr="00054498">
        <w:trPr>
          <w:trHeight w:val="19"/>
        </w:trPr>
        <w:tc>
          <w:tcPr>
            <w:tcW w:w="938" w:type="dxa"/>
            <w:tcBorders>
              <w:top w:val="single" w:sz="4" w:space="0" w:color="auto"/>
              <w:left w:val="single" w:sz="4" w:space="0" w:color="auto"/>
              <w:bottom w:val="single" w:sz="4" w:space="0" w:color="auto"/>
              <w:right w:val="single" w:sz="4" w:space="0" w:color="auto"/>
            </w:tcBorders>
            <w:tcMar>
              <w:left w:w="57" w:type="dxa"/>
              <w:right w:w="57" w:type="dxa"/>
            </w:tcMar>
            <w:hideMark/>
          </w:tcPr>
          <w:p w14:paraId="2741653B" w14:textId="126111E2" w:rsidR="00E44CDC" w:rsidRPr="000C3EAB" w:rsidRDefault="00CA3C44" w:rsidP="00E44CDC">
            <w:pPr>
              <w:bidi/>
              <w:jc w:val="left"/>
              <w:rPr>
                <w:color w:val="000000"/>
                <w:sz w:val="20"/>
              </w:rPr>
            </w:pPr>
            <w:r w:rsidRPr="000C3EAB">
              <w:rPr>
                <w:color w:val="000000"/>
                <w:sz w:val="20"/>
                <w:rtl/>
              </w:rPr>
              <w:t>الخدمة</w:t>
            </w:r>
          </w:p>
        </w:tc>
        <w:tc>
          <w:tcPr>
            <w:tcW w:w="763" w:type="dxa"/>
            <w:tcBorders>
              <w:top w:val="single" w:sz="4" w:space="0" w:color="auto"/>
              <w:left w:val="single" w:sz="4" w:space="0" w:color="auto"/>
              <w:bottom w:val="single" w:sz="4" w:space="0" w:color="auto"/>
              <w:right w:val="single" w:sz="4" w:space="0" w:color="auto"/>
            </w:tcBorders>
            <w:tcMar>
              <w:left w:w="57" w:type="dxa"/>
              <w:right w:w="57" w:type="dxa"/>
            </w:tcMar>
          </w:tcPr>
          <w:p w14:paraId="12D55AC8" w14:textId="3BF5699D" w:rsidR="00E44CDC" w:rsidRPr="000C3EAB" w:rsidRDefault="00C77418" w:rsidP="00E44CDC">
            <w:pPr>
              <w:bidi/>
              <w:jc w:val="left"/>
              <w:rPr>
                <w:color w:val="000000"/>
                <w:sz w:val="20"/>
              </w:rPr>
            </w:pPr>
            <w:r w:rsidRPr="000C3EAB">
              <w:rPr>
                <w:rFonts w:hint="cs"/>
                <w:color w:val="000000"/>
                <w:sz w:val="20"/>
                <w:rtl/>
              </w:rPr>
              <w:t>اليونيب واليونيدو</w:t>
            </w:r>
            <w:r w:rsidR="00E44CDC" w:rsidRPr="000C3EAB">
              <w:rPr>
                <w:color w:val="000000"/>
                <w:sz w:val="20"/>
              </w:rPr>
              <w:t xml:space="preserve"> </w:t>
            </w:r>
          </w:p>
        </w:tc>
        <w:tc>
          <w:tcPr>
            <w:tcW w:w="1701" w:type="dxa"/>
            <w:tcBorders>
              <w:top w:val="single" w:sz="4" w:space="0" w:color="auto"/>
              <w:left w:val="single" w:sz="4" w:space="0" w:color="auto"/>
              <w:bottom w:val="single" w:sz="4" w:space="0" w:color="auto"/>
              <w:right w:val="single" w:sz="4" w:space="0" w:color="auto"/>
            </w:tcBorders>
            <w:tcMar>
              <w:left w:w="57" w:type="dxa"/>
              <w:right w:w="57" w:type="dxa"/>
            </w:tcMar>
            <w:hideMark/>
          </w:tcPr>
          <w:p w14:paraId="4EB31636" w14:textId="04F4E86A" w:rsidR="00507D2B" w:rsidRPr="000C3EAB" w:rsidRDefault="00B4744C" w:rsidP="00507D2B">
            <w:pPr>
              <w:bidi/>
              <w:jc w:val="left"/>
              <w:rPr>
                <w:color w:val="000000"/>
                <w:sz w:val="20"/>
                <w:lang w:val="en-US" w:eastAsia="en-CA" w:bidi="ar-EG"/>
              </w:rPr>
            </w:pPr>
            <w:r w:rsidRPr="000C3EAB">
              <w:rPr>
                <w:color w:val="000000"/>
                <w:sz w:val="18"/>
                <w:szCs w:val="18"/>
                <w:lang w:eastAsia="en-CA"/>
              </w:rPr>
              <w:t>HFC</w:t>
            </w:r>
            <w:r w:rsidR="009B5B3E" w:rsidRPr="000C3EAB">
              <w:rPr>
                <w:color w:val="000000"/>
                <w:sz w:val="18"/>
                <w:szCs w:val="18"/>
                <w:lang w:eastAsia="en-CA"/>
              </w:rPr>
              <w:t>-134a</w:t>
            </w:r>
            <w:r w:rsidR="00507D2B" w:rsidRPr="000C3EAB">
              <w:rPr>
                <w:rFonts w:hint="cs"/>
                <w:color w:val="000000"/>
                <w:sz w:val="20"/>
                <w:rtl/>
                <w:lang w:eastAsia="en-CA"/>
              </w:rPr>
              <w:t xml:space="preserve">، </w:t>
            </w:r>
            <w:r w:rsidR="00507D2B" w:rsidRPr="000C3EAB">
              <w:rPr>
                <w:color w:val="000000"/>
                <w:sz w:val="20"/>
                <w:lang w:val="pt-BR" w:eastAsia="en-CA"/>
              </w:rPr>
              <w:t>R</w:t>
            </w:r>
            <w:r w:rsidR="00507D2B" w:rsidRPr="000C3EAB">
              <w:rPr>
                <w:color w:val="000000"/>
                <w:sz w:val="20"/>
                <w:lang w:val="pt-BR" w:eastAsia="en-CA"/>
              </w:rPr>
              <w:noBreakHyphen/>
              <w:t>410A</w:t>
            </w:r>
            <w:r w:rsidR="00507D2B" w:rsidRPr="000C3EAB">
              <w:rPr>
                <w:rFonts w:hint="cs"/>
                <w:color w:val="000000"/>
                <w:sz w:val="20"/>
                <w:rtl/>
                <w:lang w:val="pt-BR" w:eastAsia="en-CA"/>
              </w:rPr>
              <w:t>،</w:t>
            </w:r>
            <w:r w:rsidR="00507D2B" w:rsidRPr="000C3EAB">
              <w:rPr>
                <w:rFonts w:hint="cs"/>
                <w:color w:val="000000"/>
                <w:sz w:val="20"/>
                <w:rtl/>
                <w:lang w:val="pt-BR" w:eastAsia="en-CA" w:bidi="ar-EG"/>
              </w:rPr>
              <w:t xml:space="preserve"> </w:t>
            </w:r>
            <w:r w:rsidR="00507D2B" w:rsidRPr="000C3EAB">
              <w:rPr>
                <w:color w:val="000000"/>
                <w:sz w:val="20"/>
                <w:lang w:val="pt-BR" w:eastAsia="en-CA"/>
              </w:rPr>
              <w:t>R-404A</w:t>
            </w:r>
            <w:r w:rsidR="00507D2B" w:rsidRPr="000C3EAB">
              <w:rPr>
                <w:rFonts w:hint="cs"/>
                <w:color w:val="000000"/>
                <w:sz w:val="20"/>
                <w:rtl/>
                <w:lang w:val="pt-BR" w:eastAsia="en-CA"/>
              </w:rPr>
              <w:t xml:space="preserve">، </w:t>
            </w:r>
            <w:r w:rsidR="00507D2B" w:rsidRPr="000C3EAB">
              <w:rPr>
                <w:color w:val="000000"/>
                <w:sz w:val="20"/>
                <w:lang w:val="pt-BR" w:eastAsia="en-CA"/>
              </w:rPr>
              <w:t>R-507A</w:t>
            </w:r>
            <w:r w:rsidR="00507D2B" w:rsidRPr="000C3EAB">
              <w:rPr>
                <w:color w:val="000000"/>
                <w:sz w:val="20"/>
                <w:rtl/>
                <w:lang w:val="pt-BR" w:eastAsia="en-CA"/>
              </w:rPr>
              <w:t>،</w:t>
            </w:r>
            <w:r w:rsidR="00507D2B" w:rsidRPr="000C3EAB">
              <w:rPr>
                <w:rFonts w:hint="cs"/>
                <w:color w:val="000000"/>
                <w:sz w:val="20"/>
                <w:rtl/>
                <w:lang w:val="pt-BR" w:eastAsia="en-CA" w:bidi="ar-EG"/>
              </w:rPr>
              <w:t xml:space="preserve"> </w:t>
            </w:r>
            <w:r w:rsidR="00507D2B" w:rsidRPr="000C3EAB">
              <w:rPr>
                <w:color w:val="000000"/>
                <w:sz w:val="20"/>
                <w:lang w:val="pt-BR" w:eastAsia="en-CA"/>
              </w:rPr>
              <w:t>R</w:t>
            </w:r>
            <w:r w:rsidR="00507D2B" w:rsidRPr="000C3EAB">
              <w:rPr>
                <w:color w:val="000000"/>
                <w:sz w:val="20"/>
                <w:lang w:val="pt-BR" w:eastAsia="en-CA"/>
              </w:rPr>
              <w:noBreakHyphen/>
              <w:t>407C</w:t>
            </w:r>
            <w:r w:rsidR="00507D2B" w:rsidRPr="000C3EAB">
              <w:rPr>
                <w:rFonts w:hint="cs"/>
                <w:color w:val="000000"/>
                <w:sz w:val="20"/>
                <w:rtl/>
                <w:lang w:val="pt-BR" w:eastAsia="en-CA"/>
              </w:rPr>
              <w:t xml:space="preserve">، </w:t>
            </w:r>
            <w:r w:rsidRPr="000C3EAB">
              <w:rPr>
                <w:color w:val="000000"/>
                <w:sz w:val="18"/>
                <w:szCs w:val="18"/>
                <w:lang w:val="pt-BR" w:eastAsia="en-CA"/>
              </w:rPr>
              <w:t>HFC</w:t>
            </w:r>
            <w:r w:rsidR="009B5B3E" w:rsidRPr="000C3EAB">
              <w:rPr>
                <w:color w:val="000000"/>
                <w:sz w:val="18"/>
                <w:szCs w:val="18"/>
                <w:lang w:val="pt-BR" w:eastAsia="en-CA"/>
              </w:rPr>
              <w:t>-32</w:t>
            </w:r>
            <w:r w:rsidR="00507D2B" w:rsidRPr="000C3EAB">
              <w:rPr>
                <w:rFonts w:hint="cs"/>
                <w:color w:val="000000"/>
                <w:sz w:val="20"/>
                <w:rtl/>
                <w:lang w:eastAsia="en-CA"/>
              </w:rPr>
              <w:t xml:space="preserve">، </w:t>
            </w:r>
            <w:r w:rsidR="00507D2B" w:rsidRPr="000C3EAB">
              <w:rPr>
                <w:color w:val="000000"/>
                <w:sz w:val="20"/>
                <w:lang w:val="pt-BR" w:eastAsia="en-CA"/>
              </w:rPr>
              <w:t>R</w:t>
            </w:r>
            <w:r w:rsidR="00507D2B" w:rsidRPr="000C3EAB">
              <w:rPr>
                <w:color w:val="000000"/>
                <w:sz w:val="20"/>
                <w:lang w:val="pt-BR" w:eastAsia="en-CA"/>
              </w:rPr>
              <w:noBreakHyphen/>
              <w:t>407</w:t>
            </w:r>
            <w:r w:rsidR="00C77418" w:rsidRPr="000C3EAB">
              <w:rPr>
                <w:color w:val="000000"/>
                <w:sz w:val="20"/>
                <w:lang w:val="pt-BR" w:eastAsia="en-CA"/>
              </w:rPr>
              <w:t>A</w:t>
            </w:r>
            <w:r w:rsidR="00C77418" w:rsidRPr="000C3EAB">
              <w:rPr>
                <w:rFonts w:hint="cs"/>
                <w:color w:val="000000"/>
                <w:sz w:val="20"/>
                <w:rtl/>
                <w:lang w:val="pt-BR" w:eastAsia="en-CA"/>
              </w:rPr>
              <w:t>،</w:t>
            </w:r>
            <w:r w:rsidR="00507D2B" w:rsidRPr="000C3EAB">
              <w:rPr>
                <w:rFonts w:hint="cs"/>
                <w:color w:val="000000"/>
                <w:sz w:val="20"/>
                <w:rtl/>
                <w:lang w:val="pt-BR" w:eastAsia="en-CA"/>
              </w:rPr>
              <w:t xml:space="preserve"> </w:t>
            </w:r>
            <w:r w:rsidRPr="000C3EAB">
              <w:rPr>
                <w:color w:val="000000"/>
                <w:sz w:val="18"/>
                <w:szCs w:val="18"/>
                <w:lang w:val="pt-BR" w:eastAsia="en-CA"/>
              </w:rPr>
              <w:t>HFC</w:t>
            </w:r>
            <w:r w:rsidR="009B5B3E" w:rsidRPr="000C3EAB">
              <w:rPr>
                <w:color w:val="000000"/>
                <w:sz w:val="18"/>
                <w:szCs w:val="18"/>
                <w:lang w:val="pt-BR" w:eastAsia="en-CA"/>
              </w:rPr>
              <w:noBreakHyphen/>
              <w:t>245fa</w:t>
            </w:r>
            <w:r w:rsidR="00C77418" w:rsidRPr="000C3EAB">
              <w:rPr>
                <w:rFonts w:hint="cs"/>
                <w:color w:val="000000"/>
                <w:sz w:val="20"/>
                <w:rtl/>
                <w:lang w:eastAsia="en-CA" w:bidi="ar-EG"/>
              </w:rPr>
              <w:t>،</w:t>
            </w:r>
          </w:p>
          <w:p w14:paraId="1E087609" w14:textId="7D816702" w:rsidR="00E44CDC" w:rsidRPr="000C3EAB" w:rsidRDefault="00B4744C" w:rsidP="009B5B3E">
            <w:pPr>
              <w:bidi/>
              <w:jc w:val="left"/>
              <w:rPr>
                <w:color w:val="000000"/>
                <w:sz w:val="20"/>
                <w:lang w:val="pt-BR"/>
              </w:rPr>
            </w:pPr>
            <w:r w:rsidRPr="000C3EAB">
              <w:rPr>
                <w:color w:val="000000"/>
                <w:sz w:val="18"/>
                <w:szCs w:val="18"/>
                <w:lang w:val="pt-BR" w:eastAsia="en-CA"/>
              </w:rPr>
              <w:t>HFC</w:t>
            </w:r>
            <w:r w:rsidR="009B5B3E" w:rsidRPr="000C3EAB">
              <w:rPr>
                <w:color w:val="000000"/>
                <w:sz w:val="18"/>
                <w:szCs w:val="18"/>
                <w:lang w:val="pt-BR" w:eastAsia="en-CA"/>
              </w:rPr>
              <w:noBreakHyphen/>
              <w:t>236fa</w:t>
            </w:r>
            <w:r w:rsidR="00C77418" w:rsidRPr="000C3EAB">
              <w:rPr>
                <w:rFonts w:hint="cs"/>
                <w:color w:val="000000"/>
                <w:sz w:val="20"/>
                <w:rtl/>
                <w:lang w:eastAsia="en-CA"/>
              </w:rPr>
              <w:t xml:space="preserve">، </w:t>
            </w:r>
            <w:r w:rsidR="00C77418" w:rsidRPr="000C3EAB">
              <w:rPr>
                <w:color w:val="000000"/>
                <w:sz w:val="20"/>
                <w:lang w:val="pt-BR" w:eastAsia="en-CA"/>
              </w:rPr>
              <w:t>R</w:t>
            </w:r>
            <w:r w:rsidR="00C77418" w:rsidRPr="000C3EAB">
              <w:rPr>
                <w:color w:val="000000"/>
                <w:sz w:val="20"/>
                <w:lang w:val="pt-BR" w:eastAsia="en-CA"/>
              </w:rPr>
              <w:noBreakHyphen/>
              <w:t>407F</w:t>
            </w:r>
            <w:r w:rsidR="00C77418" w:rsidRPr="000C3EAB">
              <w:rPr>
                <w:rFonts w:hint="cs"/>
                <w:color w:val="000000"/>
                <w:sz w:val="20"/>
                <w:rtl/>
                <w:lang w:val="pt-BR" w:eastAsia="en-CA"/>
              </w:rPr>
              <w:t>،</w:t>
            </w:r>
            <w:r w:rsidR="009B5B3E" w:rsidRPr="000C3EAB">
              <w:rPr>
                <w:rFonts w:hint="cs"/>
                <w:color w:val="000000"/>
                <w:sz w:val="20"/>
                <w:rtl/>
                <w:lang w:val="pt-BR" w:eastAsia="en-CA"/>
              </w:rPr>
              <w:t xml:space="preserve"> </w:t>
            </w:r>
            <w:r w:rsidR="00C77418" w:rsidRPr="000C3EAB">
              <w:rPr>
                <w:color w:val="000000"/>
                <w:sz w:val="20"/>
                <w:lang w:val="pt-BR" w:eastAsia="en-CA"/>
              </w:rPr>
              <w:t>R-452A</w:t>
            </w:r>
          </w:p>
        </w:tc>
        <w:tc>
          <w:tcPr>
            <w:tcW w:w="718" w:type="dxa"/>
            <w:tcBorders>
              <w:top w:val="single" w:sz="4" w:space="0" w:color="auto"/>
              <w:left w:val="single" w:sz="4" w:space="0" w:color="auto"/>
              <w:bottom w:val="single" w:sz="4" w:space="0" w:color="auto"/>
              <w:right w:val="single" w:sz="4" w:space="0" w:color="auto"/>
            </w:tcBorders>
            <w:tcMar>
              <w:left w:w="57" w:type="dxa"/>
              <w:right w:w="57" w:type="dxa"/>
            </w:tcMar>
          </w:tcPr>
          <w:p w14:paraId="45A506C5" w14:textId="583A9FE2" w:rsidR="00E44CDC" w:rsidRPr="000C3EAB" w:rsidRDefault="00E44CDC" w:rsidP="004F7B6E">
            <w:pPr>
              <w:bidi/>
              <w:jc w:val="left"/>
              <w:rPr>
                <w:color w:val="000000"/>
                <w:sz w:val="20"/>
              </w:rPr>
            </w:pPr>
            <w:r w:rsidRPr="000C3EAB">
              <w:rPr>
                <w:color w:val="000000"/>
                <w:sz w:val="20"/>
              </w:rPr>
              <w:t>236</w:t>
            </w:r>
            <w:r w:rsidR="00805282" w:rsidRPr="000C3EAB">
              <w:rPr>
                <w:color w:val="000000"/>
                <w:sz w:val="20"/>
              </w:rPr>
              <w:t>.</w:t>
            </w:r>
            <w:r w:rsidRPr="000C3EAB">
              <w:rPr>
                <w:color w:val="000000"/>
                <w:sz w:val="20"/>
              </w:rPr>
              <w:t>49</w:t>
            </w:r>
          </w:p>
        </w:tc>
        <w:tc>
          <w:tcPr>
            <w:tcW w:w="850" w:type="dxa"/>
            <w:tcBorders>
              <w:top w:val="single" w:sz="4" w:space="0" w:color="auto"/>
              <w:left w:val="single" w:sz="4" w:space="0" w:color="auto"/>
              <w:bottom w:val="single" w:sz="4" w:space="0" w:color="auto"/>
              <w:right w:val="single" w:sz="4" w:space="0" w:color="auto"/>
            </w:tcBorders>
            <w:tcMar>
              <w:left w:w="57" w:type="dxa"/>
              <w:right w:w="57" w:type="dxa"/>
            </w:tcMar>
          </w:tcPr>
          <w:p w14:paraId="670182B0" w14:textId="77777777" w:rsidR="00E44CDC" w:rsidRPr="000C3EAB" w:rsidRDefault="00E44CDC" w:rsidP="004F7B6E">
            <w:pPr>
              <w:bidi/>
              <w:jc w:val="left"/>
              <w:rPr>
                <w:color w:val="000000"/>
                <w:sz w:val="20"/>
              </w:rPr>
            </w:pPr>
            <w:r w:rsidRPr="000C3EAB">
              <w:rPr>
                <w:color w:val="000000"/>
                <w:sz w:val="20"/>
              </w:rPr>
              <w:t>0</w:t>
            </w:r>
          </w:p>
        </w:tc>
        <w:tc>
          <w:tcPr>
            <w:tcW w:w="851" w:type="dxa"/>
            <w:tcBorders>
              <w:top w:val="single" w:sz="4" w:space="0" w:color="auto"/>
              <w:left w:val="single" w:sz="4" w:space="0" w:color="auto"/>
              <w:bottom w:val="single" w:sz="4" w:space="0" w:color="auto"/>
              <w:right w:val="single" w:sz="4" w:space="0" w:color="auto"/>
            </w:tcBorders>
            <w:tcMar>
              <w:left w:w="57" w:type="dxa"/>
              <w:right w:w="57" w:type="dxa"/>
            </w:tcMar>
          </w:tcPr>
          <w:p w14:paraId="3FFF92F2" w14:textId="77777777" w:rsidR="00E44CDC" w:rsidRPr="000C3EAB" w:rsidRDefault="00E44CDC" w:rsidP="004F7B6E">
            <w:pPr>
              <w:bidi/>
              <w:jc w:val="left"/>
              <w:rPr>
                <w:color w:val="000000"/>
                <w:sz w:val="20"/>
              </w:rPr>
            </w:pPr>
            <w:r w:rsidRPr="000C3EAB">
              <w:rPr>
                <w:color w:val="000000"/>
                <w:sz w:val="20"/>
              </w:rPr>
              <w:t>445,122</w:t>
            </w:r>
          </w:p>
        </w:tc>
        <w:tc>
          <w:tcPr>
            <w:tcW w:w="850" w:type="dxa"/>
            <w:tcBorders>
              <w:top w:val="single" w:sz="4" w:space="0" w:color="auto"/>
              <w:left w:val="single" w:sz="4" w:space="0" w:color="auto"/>
              <w:bottom w:val="single" w:sz="4" w:space="0" w:color="auto"/>
              <w:right w:val="single" w:sz="4" w:space="0" w:color="auto"/>
            </w:tcBorders>
            <w:tcMar>
              <w:left w:w="57" w:type="dxa"/>
              <w:right w:w="57" w:type="dxa"/>
            </w:tcMar>
          </w:tcPr>
          <w:p w14:paraId="4AB5352A" w14:textId="77777777" w:rsidR="00E44CDC" w:rsidRPr="000C3EAB" w:rsidRDefault="00E44CDC" w:rsidP="004F7B6E">
            <w:pPr>
              <w:bidi/>
              <w:jc w:val="left"/>
              <w:rPr>
                <w:color w:val="000000"/>
                <w:sz w:val="20"/>
              </w:rPr>
            </w:pPr>
            <w:r w:rsidRPr="000C3EAB">
              <w:rPr>
                <w:color w:val="000000"/>
                <w:sz w:val="20"/>
              </w:rPr>
              <w:t>0</w:t>
            </w:r>
          </w:p>
        </w:tc>
        <w:tc>
          <w:tcPr>
            <w:tcW w:w="993" w:type="dxa"/>
            <w:tcBorders>
              <w:top w:val="single" w:sz="4" w:space="0" w:color="auto"/>
              <w:left w:val="single" w:sz="4" w:space="0" w:color="auto"/>
              <w:bottom w:val="single" w:sz="4" w:space="0" w:color="auto"/>
              <w:right w:val="single" w:sz="4" w:space="0" w:color="auto"/>
            </w:tcBorders>
            <w:tcMar>
              <w:left w:w="57" w:type="dxa"/>
              <w:right w:w="57" w:type="dxa"/>
            </w:tcMar>
          </w:tcPr>
          <w:p w14:paraId="24C571A3" w14:textId="77777777" w:rsidR="00E44CDC" w:rsidRPr="000C3EAB" w:rsidRDefault="00E44CDC" w:rsidP="004F7B6E">
            <w:pPr>
              <w:bidi/>
              <w:ind w:left="-54"/>
              <w:jc w:val="left"/>
              <w:rPr>
                <w:color w:val="000000"/>
                <w:sz w:val="20"/>
              </w:rPr>
            </w:pPr>
            <w:r w:rsidRPr="000C3EAB">
              <w:rPr>
                <w:color w:val="000000"/>
                <w:sz w:val="20"/>
              </w:rPr>
              <w:t>1,206,096</w:t>
            </w:r>
          </w:p>
        </w:tc>
        <w:tc>
          <w:tcPr>
            <w:tcW w:w="763" w:type="dxa"/>
            <w:tcBorders>
              <w:top w:val="single" w:sz="4" w:space="0" w:color="auto"/>
              <w:left w:val="single" w:sz="4" w:space="0" w:color="auto"/>
              <w:bottom w:val="single" w:sz="4" w:space="0" w:color="auto"/>
              <w:right w:val="single" w:sz="4" w:space="0" w:color="auto"/>
            </w:tcBorders>
            <w:tcMar>
              <w:left w:w="57" w:type="dxa"/>
              <w:right w:w="57" w:type="dxa"/>
            </w:tcMar>
          </w:tcPr>
          <w:p w14:paraId="45A54AD6" w14:textId="1817F8A0" w:rsidR="00E44CDC" w:rsidRPr="000C3EAB" w:rsidRDefault="00E44CDC" w:rsidP="004F7B6E">
            <w:pPr>
              <w:bidi/>
              <w:jc w:val="left"/>
              <w:rPr>
                <w:color w:val="000000"/>
                <w:sz w:val="20"/>
              </w:rPr>
            </w:pPr>
            <w:r w:rsidRPr="000C3EAB">
              <w:rPr>
                <w:color w:val="000000"/>
                <w:sz w:val="20"/>
              </w:rPr>
              <w:t>5</w:t>
            </w:r>
            <w:r w:rsidR="00805282" w:rsidRPr="000C3EAB">
              <w:rPr>
                <w:color w:val="000000"/>
                <w:sz w:val="20"/>
              </w:rPr>
              <w:t>.</w:t>
            </w:r>
            <w:r w:rsidRPr="000C3EAB">
              <w:rPr>
                <w:color w:val="000000"/>
                <w:sz w:val="20"/>
              </w:rPr>
              <w:t>10</w:t>
            </w:r>
          </w:p>
        </w:tc>
        <w:tc>
          <w:tcPr>
            <w:tcW w:w="929" w:type="dxa"/>
            <w:tcBorders>
              <w:top w:val="single" w:sz="4" w:space="0" w:color="auto"/>
              <w:left w:val="single" w:sz="4" w:space="0" w:color="auto"/>
              <w:bottom w:val="single" w:sz="4" w:space="0" w:color="auto"/>
              <w:right w:val="single" w:sz="4" w:space="0" w:color="auto"/>
            </w:tcBorders>
            <w:tcMar>
              <w:left w:w="57" w:type="dxa"/>
              <w:right w:w="57" w:type="dxa"/>
            </w:tcMar>
          </w:tcPr>
          <w:p w14:paraId="7134DEAA" w14:textId="0E7BB1B5" w:rsidR="00E44CDC" w:rsidRPr="000C3EAB" w:rsidRDefault="00E44CDC" w:rsidP="004F7B6E">
            <w:pPr>
              <w:bidi/>
              <w:jc w:val="left"/>
              <w:rPr>
                <w:color w:val="000000"/>
                <w:sz w:val="20"/>
              </w:rPr>
            </w:pPr>
            <w:r w:rsidRPr="000C3EAB">
              <w:rPr>
                <w:color w:val="000000"/>
                <w:sz w:val="20"/>
              </w:rPr>
              <w:t>2</w:t>
            </w:r>
            <w:r w:rsidR="00805282" w:rsidRPr="000C3EAB">
              <w:rPr>
                <w:color w:val="000000"/>
                <w:sz w:val="20"/>
              </w:rPr>
              <w:t>.</w:t>
            </w:r>
            <w:r w:rsidRPr="000C3EAB">
              <w:rPr>
                <w:color w:val="000000"/>
                <w:sz w:val="20"/>
              </w:rPr>
              <w:t>71</w:t>
            </w:r>
          </w:p>
        </w:tc>
      </w:tr>
      <w:tr w:rsidR="00E44CDC" w:rsidRPr="000C3EAB" w14:paraId="71D5246C" w14:textId="77777777" w:rsidTr="00054498">
        <w:trPr>
          <w:trHeight w:val="19"/>
        </w:trPr>
        <w:tc>
          <w:tcPr>
            <w:tcW w:w="938" w:type="dxa"/>
            <w:tcBorders>
              <w:top w:val="single" w:sz="4" w:space="0" w:color="auto"/>
              <w:left w:val="single" w:sz="4" w:space="0" w:color="auto"/>
              <w:bottom w:val="single" w:sz="4" w:space="0" w:color="auto"/>
              <w:right w:val="single" w:sz="4" w:space="0" w:color="auto"/>
            </w:tcBorders>
            <w:tcMar>
              <w:left w:w="57" w:type="dxa"/>
              <w:right w:w="57" w:type="dxa"/>
            </w:tcMar>
            <w:hideMark/>
          </w:tcPr>
          <w:p w14:paraId="35F24716" w14:textId="410C0E9F" w:rsidR="00E44CDC" w:rsidRPr="000C3EAB" w:rsidRDefault="009B5B3E" w:rsidP="00E44CDC">
            <w:pPr>
              <w:bidi/>
              <w:jc w:val="left"/>
              <w:rPr>
                <w:color w:val="000000"/>
                <w:sz w:val="20"/>
              </w:rPr>
            </w:pPr>
            <w:r w:rsidRPr="000C3EAB">
              <w:rPr>
                <w:rFonts w:hint="cs"/>
                <w:color w:val="000000"/>
                <w:sz w:val="20"/>
                <w:rtl/>
              </w:rPr>
              <w:t>وحدة إدارة المشروع</w:t>
            </w:r>
          </w:p>
        </w:tc>
        <w:tc>
          <w:tcPr>
            <w:tcW w:w="763" w:type="dxa"/>
            <w:tcBorders>
              <w:top w:val="single" w:sz="4" w:space="0" w:color="auto"/>
              <w:left w:val="single" w:sz="4" w:space="0" w:color="auto"/>
              <w:bottom w:val="single" w:sz="4" w:space="0" w:color="auto"/>
              <w:right w:val="single" w:sz="4" w:space="0" w:color="auto"/>
            </w:tcBorders>
            <w:tcMar>
              <w:left w:w="57" w:type="dxa"/>
              <w:right w:w="57" w:type="dxa"/>
            </w:tcMar>
          </w:tcPr>
          <w:p w14:paraId="2A9DD57C" w14:textId="567D4A46" w:rsidR="00E44CDC" w:rsidRPr="000C3EAB" w:rsidRDefault="00C77418" w:rsidP="00E44CDC">
            <w:pPr>
              <w:bidi/>
              <w:jc w:val="left"/>
              <w:rPr>
                <w:color w:val="000000"/>
                <w:sz w:val="20"/>
              </w:rPr>
            </w:pPr>
            <w:r w:rsidRPr="000C3EAB">
              <w:rPr>
                <w:rFonts w:hint="cs"/>
                <w:color w:val="000000"/>
                <w:sz w:val="20"/>
                <w:rtl/>
              </w:rPr>
              <w:t>اليونيب</w:t>
            </w:r>
          </w:p>
        </w:tc>
        <w:tc>
          <w:tcPr>
            <w:tcW w:w="1701" w:type="dxa"/>
            <w:tcBorders>
              <w:top w:val="single" w:sz="4" w:space="0" w:color="auto"/>
              <w:left w:val="single" w:sz="4" w:space="0" w:color="auto"/>
              <w:bottom w:val="single" w:sz="4" w:space="0" w:color="auto"/>
              <w:right w:val="single" w:sz="4" w:space="0" w:color="auto"/>
            </w:tcBorders>
            <w:tcMar>
              <w:left w:w="57" w:type="dxa"/>
              <w:right w:w="57" w:type="dxa"/>
            </w:tcMar>
            <w:hideMark/>
          </w:tcPr>
          <w:p w14:paraId="0413BC42" w14:textId="0FDB4679" w:rsidR="00E44CDC" w:rsidRPr="000C3EAB" w:rsidRDefault="00C77418" w:rsidP="00E44CDC">
            <w:pPr>
              <w:bidi/>
              <w:jc w:val="left"/>
              <w:rPr>
                <w:color w:val="000000"/>
                <w:sz w:val="20"/>
              </w:rPr>
            </w:pPr>
            <w:r w:rsidRPr="000C3EAB">
              <w:rPr>
                <w:rFonts w:hint="cs"/>
                <w:color w:val="000000"/>
                <w:sz w:val="20"/>
                <w:rtl/>
              </w:rPr>
              <w:t>غير متاح</w:t>
            </w:r>
          </w:p>
        </w:tc>
        <w:tc>
          <w:tcPr>
            <w:tcW w:w="718" w:type="dxa"/>
            <w:tcBorders>
              <w:top w:val="single" w:sz="4" w:space="0" w:color="auto"/>
              <w:left w:val="single" w:sz="4" w:space="0" w:color="auto"/>
              <w:bottom w:val="single" w:sz="4" w:space="0" w:color="auto"/>
              <w:right w:val="single" w:sz="4" w:space="0" w:color="auto"/>
            </w:tcBorders>
            <w:tcMar>
              <w:left w:w="57" w:type="dxa"/>
              <w:right w:w="57" w:type="dxa"/>
            </w:tcMar>
          </w:tcPr>
          <w:p w14:paraId="0429EB06" w14:textId="77777777" w:rsidR="00E44CDC" w:rsidRPr="000C3EAB" w:rsidRDefault="00E44CDC" w:rsidP="004F7B6E">
            <w:pPr>
              <w:bidi/>
              <w:jc w:val="left"/>
              <w:rPr>
                <w:color w:val="000000"/>
                <w:sz w:val="20"/>
              </w:rPr>
            </w:pPr>
            <w:r w:rsidRPr="000C3EAB">
              <w:rPr>
                <w:color w:val="000000"/>
                <w:sz w:val="20"/>
              </w:rPr>
              <w:t>0</w:t>
            </w:r>
          </w:p>
        </w:tc>
        <w:tc>
          <w:tcPr>
            <w:tcW w:w="850" w:type="dxa"/>
            <w:tcBorders>
              <w:top w:val="single" w:sz="4" w:space="0" w:color="auto"/>
              <w:left w:val="single" w:sz="4" w:space="0" w:color="auto"/>
              <w:bottom w:val="single" w:sz="4" w:space="0" w:color="auto"/>
              <w:right w:val="single" w:sz="4" w:space="0" w:color="auto"/>
            </w:tcBorders>
            <w:tcMar>
              <w:left w:w="57" w:type="dxa"/>
              <w:right w:w="57" w:type="dxa"/>
            </w:tcMar>
          </w:tcPr>
          <w:p w14:paraId="5729FDC0" w14:textId="77777777" w:rsidR="00E44CDC" w:rsidRPr="000C3EAB" w:rsidRDefault="00E44CDC" w:rsidP="004F7B6E">
            <w:pPr>
              <w:bidi/>
              <w:jc w:val="left"/>
              <w:rPr>
                <w:color w:val="000000"/>
                <w:sz w:val="20"/>
              </w:rPr>
            </w:pPr>
            <w:r w:rsidRPr="000C3EAB">
              <w:rPr>
                <w:color w:val="000000"/>
                <w:sz w:val="20"/>
              </w:rPr>
              <w:t>0</w:t>
            </w:r>
          </w:p>
        </w:tc>
        <w:tc>
          <w:tcPr>
            <w:tcW w:w="851" w:type="dxa"/>
            <w:tcBorders>
              <w:top w:val="single" w:sz="4" w:space="0" w:color="auto"/>
              <w:left w:val="single" w:sz="4" w:space="0" w:color="auto"/>
              <w:bottom w:val="single" w:sz="4" w:space="0" w:color="auto"/>
              <w:right w:val="single" w:sz="4" w:space="0" w:color="auto"/>
            </w:tcBorders>
            <w:tcMar>
              <w:left w:w="57" w:type="dxa"/>
              <w:right w:w="57" w:type="dxa"/>
            </w:tcMar>
          </w:tcPr>
          <w:p w14:paraId="00F88DEA" w14:textId="77777777" w:rsidR="00E44CDC" w:rsidRPr="000C3EAB" w:rsidRDefault="00E44CDC" w:rsidP="004F7B6E">
            <w:pPr>
              <w:bidi/>
              <w:jc w:val="left"/>
              <w:rPr>
                <w:color w:val="000000"/>
                <w:sz w:val="20"/>
              </w:rPr>
            </w:pPr>
            <w:r w:rsidRPr="000C3EAB">
              <w:rPr>
                <w:color w:val="000000"/>
                <w:sz w:val="20"/>
              </w:rPr>
              <w:t>0</w:t>
            </w:r>
          </w:p>
        </w:tc>
        <w:tc>
          <w:tcPr>
            <w:tcW w:w="850" w:type="dxa"/>
            <w:tcBorders>
              <w:top w:val="single" w:sz="4" w:space="0" w:color="auto"/>
              <w:left w:val="single" w:sz="4" w:space="0" w:color="auto"/>
              <w:bottom w:val="single" w:sz="4" w:space="0" w:color="auto"/>
              <w:right w:val="single" w:sz="4" w:space="0" w:color="auto"/>
            </w:tcBorders>
            <w:tcMar>
              <w:left w:w="57" w:type="dxa"/>
              <w:right w:w="57" w:type="dxa"/>
            </w:tcMar>
          </w:tcPr>
          <w:p w14:paraId="5A68F158" w14:textId="77777777" w:rsidR="00E44CDC" w:rsidRPr="000C3EAB" w:rsidRDefault="00E44CDC" w:rsidP="004F7B6E">
            <w:pPr>
              <w:bidi/>
              <w:jc w:val="left"/>
              <w:rPr>
                <w:color w:val="000000"/>
                <w:sz w:val="20"/>
              </w:rPr>
            </w:pPr>
            <w:r w:rsidRPr="000C3EAB">
              <w:rPr>
                <w:color w:val="000000"/>
                <w:sz w:val="20"/>
              </w:rPr>
              <w:t>0</w:t>
            </w:r>
          </w:p>
        </w:tc>
        <w:tc>
          <w:tcPr>
            <w:tcW w:w="993" w:type="dxa"/>
            <w:tcBorders>
              <w:top w:val="single" w:sz="4" w:space="0" w:color="auto"/>
              <w:left w:val="single" w:sz="4" w:space="0" w:color="auto"/>
              <w:right w:val="single" w:sz="4" w:space="0" w:color="auto"/>
            </w:tcBorders>
            <w:tcMar>
              <w:left w:w="57" w:type="dxa"/>
              <w:right w:w="57" w:type="dxa"/>
            </w:tcMar>
          </w:tcPr>
          <w:p w14:paraId="06FFA4AD" w14:textId="77777777" w:rsidR="00E44CDC" w:rsidRPr="000C3EAB" w:rsidRDefault="00E44CDC" w:rsidP="004F7B6E">
            <w:pPr>
              <w:bidi/>
              <w:jc w:val="left"/>
              <w:rPr>
                <w:color w:val="000000"/>
                <w:sz w:val="20"/>
              </w:rPr>
            </w:pPr>
            <w:r w:rsidRPr="000C3EAB">
              <w:rPr>
                <w:color w:val="000000"/>
                <w:sz w:val="20"/>
              </w:rPr>
              <w:t>128,160</w:t>
            </w:r>
          </w:p>
        </w:tc>
        <w:tc>
          <w:tcPr>
            <w:tcW w:w="763" w:type="dxa"/>
            <w:tcBorders>
              <w:top w:val="single" w:sz="4" w:space="0" w:color="auto"/>
              <w:left w:val="single" w:sz="4" w:space="0" w:color="auto"/>
              <w:right w:val="single" w:sz="4" w:space="0" w:color="auto"/>
            </w:tcBorders>
            <w:tcMar>
              <w:left w:w="57" w:type="dxa"/>
              <w:right w:w="57" w:type="dxa"/>
            </w:tcMar>
          </w:tcPr>
          <w:p w14:paraId="185D286A" w14:textId="2698381E" w:rsidR="00E44CDC" w:rsidRPr="000C3EAB" w:rsidRDefault="00107AB7" w:rsidP="004F7B6E">
            <w:pPr>
              <w:bidi/>
              <w:jc w:val="left"/>
              <w:rPr>
                <w:color w:val="000000"/>
                <w:sz w:val="20"/>
              </w:rPr>
            </w:pPr>
            <w:r w:rsidRPr="000C3EAB">
              <w:rPr>
                <w:rFonts w:hint="cs"/>
                <w:color w:val="000000"/>
                <w:sz w:val="20"/>
                <w:rtl/>
              </w:rPr>
              <w:t>غير متوفر</w:t>
            </w:r>
          </w:p>
        </w:tc>
        <w:tc>
          <w:tcPr>
            <w:tcW w:w="929" w:type="dxa"/>
            <w:tcBorders>
              <w:top w:val="single" w:sz="4" w:space="0" w:color="auto"/>
              <w:left w:val="single" w:sz="4" w:space="0" w:color="auto"/>
              <w:right w:val="single" w:sz="4" w:space="0" w:color="auto"/>
            </w:tcBorders>
            <w:tcMar>
              <w:left w:w="57" w:type="dxa"/>
              <w:right w:w="57" w:type="dxa"/>
            </w:tcMar>
          </w:tcPr>
          <w:p w14:paraId="48E41A63" w14:textId="2F511404" w:rsidR="00E44CDC" w:rsidRPr="000C3EAB" w:rsidRDefault="00107AB7" w:rsidP="004F7B6E">
            <w:pPr>
              <w:bidi/>
              <w:jc w:val="left"/>
              <w:rPr>
                <w:color w:val="000000"/>
                <w:sz w:val="20"/>
              </w:rPr>
            </w:pPr>
            <w:r w:rsidRPr="000C3EAB">
              <w:rPr>
                <w:rFonts w:hint="cs"/>
                <w:color w:val="000000"/>
                <w:sz w:val="20"/>
                <w:rtl/>
              </w:rPr>
              <w:t>غير متوفر</w:t>
            </w:r>
          </w:p>
        </w:tc>
      </w:tr>
      <w:tr w:rsidR="00E44CDC" w:rsidRPr="000C3EAB" w14:paraId="1BFF31B8" w14:textId="77777777" w:rsidTr="00054498">
        <w:trPr>
          <w:trHeight w:val="107"/>
        </w:trPr>
        <w:tc>
          <w:tcPr>
            <w:tcW w:w="3402" w:type="dxa"/>
            <w:gridSpan w:val="3"/>
            <w:tcBorders>
              <w:top w:val="single" w:sz="4" w:space="0" w:color="auto"/>
              <w:left w:val="single" w:sz="4" w:space="0" w:color="auto"/>
              <w:bottom w:val="single" w:sz="4" w:space="0" w:color="auto"/>
              <w:right w:val="single" w:sz="4" w:space="0" w:color="auto"/>
            </w:tcBorders>
            <w:tcMar>
              <w:left w:w="57" w:type="dxa"/>
              <w:right w:w="57" w:type="dxa"/>
            </w:tcMar>
            <w:hideMark/>
          </w:tcPr>
          <w:p w14:paraId="18E348FC" w14:textId="652C69FD" w:rsidR="00E44CDC" w:rsidRPr="000C3EAB" w:rsidRDefault="00C77418" w:rsidP="00E44CDC">
            <w:pPr>
              <w:bidi/>
              <w:jc w:val="left"/>
              <w:rPr>
                <w:bCs/>
                <w:color w:val="000000"/>
                <w:sz w:val="20"/>
              </w:rPr>
            </w:pPr>
            <w:r w:rsidRPr="000C3EAB">
              <w:rPr>
                <w:rFonts w:hint="cs"/>
                <w:bCs/>
                <w:color w:val="000000"/>
                <w:sz w:val="20"/>
                <w:rtl/>
              </w:rPr>
              <w:t>المجموع</w:t>
            </w:r>
          </w:p>
        </w:tc>
        <w:tc>
          <w:tcPr>
            <w:tcW w:w="718" w:type="dxa"/>
            <w:tcBorders>
              <w:top w:val="single" w:sz="4" w:space="0" w:color="auto"/>
              <w:left w:val="single" w:sz="4" w:space="0" w:color="auto"/>
              <w:bottom w:val="single" w:sz="4" w:space="0" w:color="auto"/>
              <w:right w:val="single" w:sz="4" w:space="0" w:color="auto"/>
            </w:tcBorders>
            <w:tcMar>
              <w:left w:w="57" w:type="dxa"/>
              <w:right w:w="57" w:type="dxa"/>
            </w:tcMar>
          </w:tcPr>
          <w:p w14:paraId="6273A7DD" w14:textId="21204F51" w:rsidR="00E44CDC" w:rsidRPr="000C3EAB" w:rsidRDefault="00E44CDC" w:rsidP="004F7B6E">
            <w:pPr>
              <w:bidi/>
              <w:jc w:val="left"/>
              <w:rPr>
                <w:b/>
                <w:color w:val="000000"/>
                <w:sz w:val="20"/>
              </w:rPr>
            </w:pPr>
            <w:r w:rsidRPr="000C3EAB">
              <w:rPr>
                <w:b/>
                <w:color w:val="000000"/>
                <w:sz w:val="20"/>
              </w:rPr>
              <w:t>244</w:t>
            </w:r>
            <w:r w:rsidR="00805282" w:rsidRPr="000C3EAB">
              <w:rPr>
                <w:b/>
                <w:color w:val="000000"/>
                <w:sz w:val="20"/>
              </w:rPr>
              <w:t>.</w:t>
            </w:r>
            <w:r w:rsidRPr="000C3EAB">
              <w:rPr>
                <w:b/>
                <w:color w:val="000000"/>
                <w:sz w:val="20"/>
              </w:rPr>
              <w:t>48</w:t>
            </w:r>
          </w:p>
        </w:tc>
        <w:tc>
          <w:tcPr>
            <w:tcW w:w="850" w:type="dxa"/>
            <w:tcBorders>
              <w:top w:val="single" w:sz="4" w:space="0" w:color="auto"/>
              <w:left w:val="single" w:sz="4" w:space="0" w:color="auto"/>
              <w:bottom w:val="single" w:sz="4" w:space="0" w:color="auto"/>
              <w:right w:val="single" w:sz="4" w:space="0" w:color="auto"/>
            </w:tcBorders>
          </w:tcPr>
          <w:p w14:paraId="09FBAB98" w14:textId="77777777" w:rsidR="00E44CDC" w:rsidRPr="000C3EAB" w:rsidRDefault="00E44CDC" w:rsidP="004F7B6E">
            <w:pPr>
              <w:bidi/>
              <w:ind w:right="-48"/>
              <w:jc w:val="left"/>
              <w:rPr>
                <w:b/>
                <w:color w:val="000000"/>
                <w:sz w:val="20"/>
              </w:rPr>
            </w:pPr>
            <w:r w:rsidRPr="000C3EAB">
              <w:rPr>
                <w:b/>
                <w:color w:val="000000"/>
                <w:sz w:val="20"/>
              </w:rPr>
              <w:t>0</w:t>
            </w:r>
          </w:p>
        </w:tc>
        <w:tc>
          <w:tcPr>
            <w:tcW w:w="851" w:type="dxa"/>
            <w:tcBorders>
              <w:top w:val="single" w:sz="4" w:space="0" w:color="auto"/>
              <w:left w:val="single" w:sz="4" w:space="0" w:color="auto"/>
              <w:bottom w:val="single" w:sz="4" w:space="0" w:color="auto"/>
              <w:right w:val="single" w:sz="4" w:space="0" w:color="auto"/>
            </w:tcBorders>
            <w:tcMar>
              <w:left w:w="57" w:type="dxa"/>
              <w:right w:w="57" w:type="dxa"/>
            </w:tcMar>
          </w:tcPr>
          <w:p w14:paraId="16F2A5B0" w14:textId="77777777" w:rsidR="00E44CDC" w:rsidRPr="000C3EAB" w:rsidRDefault="00E44CDC" w:rsidP="004F7B6E">
            <w:pPr>
              <w:bidi/>
              <w:jc w:val="left"/>
              <w:rPr>
                <w:b/>
                <w:color w:val="000000"/>
                <w:sz w:val="20"/>
              </w:rPr>
            </w:pPr>
            <w:r w:rsidRPr="000C3EAB">
              <w:rPr>
                <w:b/>
                <w:color w:val="000000"/>
                <w:sz w:val="20"/>
              </w:rPr>
              <w:t>461,400</w:t>
            </w:r>
          </w:p>
        </w:tc>
        <w:tc>
          <w:tcPr>
            <w:tcW w:w="850" w:type="dxa"/>
            <w:tcBorders>
              <w:top w:val="single" w:sz="4" w:space="0" w:color="auto"/>
              <w:left w:val="single" w:sz="4" w:space="0" w:color="auto"/>
              <w:bottom w:val="single" w:sz="4" w:space="0" w:color="auto"/>
              <w:right w:val="single" w:sz="4" w:space="0" w:color="auto"/>
            </w:tcBorders>
          </w:tcPr>
          <w:p w14:paraId="75CAFEA4" w14:textId="77777777" w:rsidR="00E44CDC" w:rsidRPr="000C3EAB" w:rsidRDefault="00E44CDC" w:rsidP="004F7B6E">
            <w:pPr>
              <w:bidi/>
              <w:ind w:right="-51"/>
              <w:jc w:val="left"/>
              <w:rPr>
                <w:b/>
                <w:color w:val="000000"/>
                <w:sz w:val="20"/>
              </w:rPr>
            </w:pPr>
            <w:r w:rsidRPr="000C3EAB">
              <w:rPr>
                <w:b/>
                <w:color w:val="000000"/>
                <w:sz w:val="20"/>
              </w:rPr>
              <w:t>0</w:t>
            </w:r>
          </w:p>
        </w:tc>
        <w:tc>
          <w:tcPr>
            <w:tcW w:w="993" w:type="dxa"/>
            <w:tcBorders>
              <w:left w:val="single" w:sz="4" w:space="0" w:color="auto"/>
              <w:right w:val="single" w:sz="4" w:space="0" w:color="auto"/>
            </w:tcBorders>
            <w:tcMar>
              <w:left w:w="57" w:type="dxa"/>
              <w:right w:w="57" w:type="dxa"/>
            </w:tcMar>
          </w:tcPr>
          <w:p w14:paraId="0797D224" w14:textId="77777777" w:rsidR="00E44CDC" w:rsidRPr="000C3EAB" w:rsidRDefault="00E44CDC" w:rsidP="004F7B6E">
            <w:pPr>
              <w:bidi/>
              <w:ind w:left="-54"/>
              <w:jc w:val="left"/>
              <w:rPr>
                <w:b/>
                <w:color w:val="000000"/>
                <w:sz w:val="20"/>
              </w:rPr>
            </w:pPr>
            <w:r w:rsidRPr="000C3EAB">
              <w:rPr>
                <w:b/>
                <w:color w:val="000000"/>
                <w:sz w:val="20"/>
              </w:rPr>
              <w:t>1,394,949</w:t>
            </w:r>
          </w:p>
        </w:tc>
        <w:tc>
          <w:tcPr>
            <w:tcW w:w="763" w:type="dxa"/>
            <w:tcBorders>
              <w:left w:val="single" w:sz="4" w:space="0" w:color="auto"/>
              <w:right w:val="single" w:sz="4" w:space="0" w:color="auto"/>
            </w:tcBorders>
            <w:tcMar>
              <w:left w:w="57" w:type="dxa"/>
              <w:right w:w="57" w:type="dxa"/>
            </w:tcMar>
          </w:tcPr>
          <w:p w14:paraId="66656C98" w14:textId="717EEB04" w:rsidR="00E44CDC" w:rsidRPr="000C3EAB" w:rsidRDefault="00E44CDC" w:rsidP="004F7B6E">
            <w:pPr>
              <w:bidi/>
              <w:jc w:val="left"/>
              <w:rPr>
                <w:b/>
                <w:color w:val="000000"/>
                <w:sz w:val="20"/>
              </w:rPr>
            </w:pPr>
            <w:r w:rsidRPr="000C3EAB">
              <w:rPr>
                <w:b/>
                <w:color w:val="000000"/>
                <w:sz w:val="20"/>
              </w:rPr>
              <w:t>5</w:t>
            </w:r>
            <w:r w:rsidR="00805282" w:rsidRPr="000C3EAB">
              <w:rPr>
                <w:b/>
                <w:color w:val="000000"/>
                <w:sz w:val="20"/>
              </w:rPr>
              <w:t>.</w:t>
            </w:r>
            <w:r w:rsidRPr="000C3EAB">
              <w:rPr>
                <w:b/>
                <w:color w:val="000000"/>
                <w:sz w:val="20"/>
              </w:rPr>
              <w:t>71</w:t>
            </w:r>
          </w:p>
        </w:tc>
        <w:tc>
          <w:tcPr>
            <w:tcW w:w="929" w:type="dxa"/>
            <w:tcBorders>
              <w:left w:val="single" w:sz="4" w:space="0" w:color="auto"/>
              <w:right w:val="single" w:sz="4" w:space="0" w:color="auto"/>
            </w:tcBorders>
            <w:tcMar>
              <w:left w:w="57" w:type="dxa"/>
              <w:right w:w="57" w:type="dxa"/>
            </w:tcMar>
          </w:tcPr>
          <w:p w14:paraId="5C03E1ED" w14:textId="192B9432" w:rsidR="00E44CDC" w:rsidRPr="000C3EAB" w:rsidRDefault="00E44CDC" w:rsidP="004F7B6E">
            <w:pPr>
              <w:bidi/>
              <w:jc w:val="left"/>
              <w:rPr>
                <w:b/>
                <w:color w:val="000000"/>
                <w:sz w:val="20"/>
              </w:rPr>
            </w:pPr>
            <w:r w:rsidRPr="000C3EAB">
              <w:rPr>
                <w:b/>
                <w:color w:val="000000"/>
                <w:sz w:val="20"/>
              </w:rPr>
              <w:t>3</w:t>
            </w:r>
            <w:r w:rsidR="00805282" w:rsidRPr="000C3EAB">
              <w:rPr>
                <w:b/>
                <w:color w:val="000000"/>
                <w:sz w:val="20"/>
              </w:rPr>
              <w:t>.</w:t>
            </w:r>
            <w:r w:rsidRPr="000C3EAB">
              <w:rPr>
                <w:b/>
                <w:color w:val="000000"/>
                <w:sz w:val="20"/>
              </w:rPr>
              <w:t>02</w:t>
            </w:r>
          </w:p>
        </w:tc>
      </w:tr>
    </w:tbl>
    <w:p w14:paraId="620C4FFD" w14:textId="4DAE98BC" w:rsidR="00F50D53" w:rsidRPr="000C3EAB" w:rsidRDefault="00054498" w:rsidP="00054498">
      <w:pPr>
        <w:pStyle w:val="ListParagraph"/>
        <w:numPr>
          <w:ilvl w:val="0"/>
          <w:numId w:val="28"/>
        </w:numPr>
        <w:bidi/>
        <w:spacing w:before="240" w:after="240"/>
        <w:ind w:left="0" w:firstLine="0"/>
        <w:contextualSpacing w:val="0"/>
        <w:outlineLvl w:val="0"/>
        <w:rPr>
          <w:b/>
          <w:sz w:val="26"/>
          <w:szCs w:val="26"/>
        </w:rPr>
      </w:pPr>
      <w:r w:rsidRPr="000C3EAB">
        <w:rPr>
          <w:rFonts w:hint="cs"/>
          <w:b/>
          <w:sz w:val="26"/>
          <w:szCs w:val="26"/>
          <w:rtl/>
        </w:rPr>
        <w:t>و</w:t>
      </w:r>
      <w:r w:rsidR="00F50D53" w:rsidRPr="000C3EAB">
        <w:rPr>
          <w:b/>
          <w:sz w:val="26"/>
          <w:szCs w:val="26"/>
          <w:rtl/>
        </w:rPr>
        <w:t xml:space="preserve">سيتم تنفيذ المرحلة الأولى </w:t>
      </w:r>
      <w:r w:rsidR="00F50D53" w:rsidRPr="000C3EAB">
        <w:rPr>
          <w:b/>
          <w:sz w:val="26"/>
          <w:szCs w:val="26"/>
          <w:rtl/>
          <w:lang w:bidi="ar-DZ"/>
        </w:rPr>
        <w:t xml:space="preserve">من </w:t>
      </w:r>
      <w:r w:rsidR="0021405D" w:rsidRPr="000C3EAB">
        <w:rPr>
          <w:rFonts w:hint="cs"/>
          <w:b/>
          <w:sz w:val="26"/>
          <w:szCs w:val="26"/>
          <w:rtl/>
        </w:rPr>
        <w:t>خطة التنفيذ بموجب تعديل كيغالي</w:t>
      </w:r>
      <w:r w:rsidR="00F50D53" w:rsidRPr="000C3EAB">
        <w:rPr>
          <w:bCs/>
          <w:sz w:val="26"/>
          <w:szCs w:val="26"/>
          <w:rtl/>
          <w:lang w:bidi="ar-DZ"/>
        </w:rPr>
        <w:t xml:space="preserve"> </w:t>
      </w:r>
      <w:r w:rsidRPr="000C3EAB">
        <w:rPr>
          <w:rFonts w:hint="cs"/>
          <w:b/>
          <w:sz w:val="26"/>
          <w:szCs w:val="26"/>
          <w:rtl/>
        </w:rPr>
        <w:t>بموجب</w:t>
      </w:r>
      <w:r w:rsidR="00F50D53" w:rsidRPr="000C3EAB">
        <w:rPr>
          <w:b/>
          <w:sz w:val="26"/>
          <w:szCs w:val="26"/>
          <w:rtl/>
        </w:rPr>
        <w:t xml:space="preserve"> ثلاث </w:t>
      </w:r>
      <w:r w:rsidRPr="000C3EAB">
        <w:rPr>
          <w:rFonts w:hint="cs"/>
          <w:b/>
          <w:sz w:val="26"/>
          <w:szCs w:val="26"/>
          <w:rtl/>
        </w:rPr>
        <w:t>شرائح</w:t>
      </w:r>
      <w:r w:rsidR="00805282" w:rsidRPr="000C3EAB">
        <w:rPr>
          <w:b/>
          <w:sz w:val="26"/>
          <w:szCs w:val="26"/>
          <w:rtl/>
        </w:rPr>
        <w:t>.</w:t>
      </w:r>
    </w:p>
    <w:p w14:paraId="0C5AC974" w14:textId="62C6EDFF" w:rsidR="00F50D53" w:rsidRPr="000C3EAB" w:rsidRDefault="00054498" w:rsidP="00054498">
      <w:pPr>
        <w:pStyle w:val="ListParagraph"/>
        <w:numPr>
          <w:ilvl w:val="0"/>
          <w:numId w:val="28"/>
        </w:numPr>
        <w:bidi/>
        <w:spacing w:before="240" w:after="240"/>
        <w:ind w:left="0" w:firstLine="0"/>
        <w:contextualSpacing w:val="0"/>
        <w:outlineLvl w:val="0"/>
        <w:rPr>
          <w:b/>
          <w:sz w:val="26"/>
          <w:szCs w:val="26"/>
        </w:rPr>
      </w:pPr>
      <w:r w:rsidRPr="000C3EAB">
        <w:rPr>
          <w:rFonts w:hint="cs"/>
          <w:b/>
          <w:sz w:val="26"/>
          <w:szCs w:val="26"/>
          <w:rtl/>
        </w:rPr>
        <w:lastRenderedPageBreak/>
        <w:t>ويرد ملخص ل</w:t>
      </w:r>
      <w:r w:rsidR="00F50D53" w:rsidRPr="000C3EAB">
        <w:rPr>
          <w:b/>
          <w:sz w:val="26"/>
          <w:szCs w:val="26"/>
          <w:rtl/>
        </w:rPr>
        <w:t xml:space="preserve">لأنشطة المتفق عليها وتكلفة المرحلة الأولى وفي الشريحة الأولى من المرحلة الأولى </w:t>
      </w:r>
      <w:r w:rsidR="00F50D53" w:rsidRPr="000C3EAB">
        <w:rPr>
          <w:b/>
          <w:sz w:val="26"/>
          <w:szCs w:val="26"/>
          <w:rtl/>
          <w:lang w:bidi="ar-DZ"/>
        </w:rPr>
        <w:t xml:space="preserve">من </w:t>
      </w:r>
      <w:r w:rsidR="0021405D" w:rsidRPr="000C3EAB">
        <w:rPr>
          <w:rFonts w:hint="cs"/>
          <w:b/>
          <w:sz w:val="26"/>
          <w:szCs w:val="26"/>
          <w:rtl/>
        </w:rPr>
        <w:t>خطة التنفيذ بموجب تعديل كيغالي</w:t>
      </w:r>
      <w:r w:rsidR="00F50D53" w:rsidRPr="000C3EAB">
        <w:rPr>
          <w:bCs/>
          <w:sz w:val="26"/>
          <w:szCs w:val="26"/>
          <w:rtl/>
          <w:lang w:bidi="ar-DZ"/>
        </w:rPr>
        <w:t xml:space="preserve"> </w:t>
      </w:r>
      <w:r w:rsidR="00F50D53" w:rsidRPr="000C3EAB">
        <w:rPr>
          <w:b/>
          <w:sz w:val="26"/>
          <w:szCs w:val="26"/>
          <w:rtl/>
        </w:rPr>
        <w:t>في الجدول 16</w:t>
      </w:r>
      <w:r w:rsidR="00805282" w:rsidRPr="000C3EAB">
        <w:rPr>
          <w:b/>
          <w:sz w:val="26"/>
          <w:szCs w:val="26"/>
          <w:rtl/>
        </w:rPr>
        <w:t>.</w:t>
      </w:r>
    </w:p>
    <w:p w14:paraId="20FE878B" w14:textId="01851156" w:rsidR="00F50D53" w:rsidRPr="000C3EAB" w:rsidRDefault="00F50D53" w:rsidP="00F50D53">
      <w:pPr>
        <w:pStyle w:val="ListParagraph"/>
        <w:bidi/>
        <w:spacing w:before="240"/>
        <w:ind w:left="0"/>
        <w:contextualSpacing w:val="0"/>
        <w:outlineLvl w:val="0"/>
        <w:rPr>
          <w:bCs/>
          <w:sz w:val="26"/>
          <w:szCs w:val="26"/>
          <w:rtl/>
        </w:rPr>
      </w:pPr>
      <w:r w:rsidRPr="000C3EAB">
        <w:rPr>
          <w:bCs/>
          <w:sz w:val="26"/>
          <w:szCs w:val="26"/>
          <w:rtl/>
        </w:rPr>
        <w:t>الجدول 16</w:t>
      </w:r>
      <w:r w:rsidR="00805282" w:rsidRPr="000C3EAB">
        <w:rPr>
          <w:bCs/>
          <w:sz w:val="26"/>
          <w:szCs w:val="26"/>
          <w:rtl/>
        </w:rPr>
        <w:t>.</w:t>
      </w:r>
      <w:r w:rsidR="00756224" w:rsidRPr="000C3EAB">
        <w:rPr>
          <w:bCs/>
          <w:sz w:val="26"/>
          <w:szCs w:val="26"/>
          <w:rtl/>
        </w:rPr>
        <w:t xml:space="preserve"> </w:t>
      </w:r>
      <w:r w:rsidR="00764EC1" w:rsidRPr="000C3EAB">
        <w:rPr>
          <w:bCs/>
          <w:sz w:val="26"/>
          <w:szCs w:val="26"/>
          <w:rtl/>
        </w:rPr>
        <w:t>موجز</w:t>
      </w:r>
      <w:r w:rsidRPr="000C3EAB">
        <w:rPr>
          <w:bCs/>
          <w:sz w:val="26"/>
          <w:szCs w:val="26"/>
          <w:rtl/>
        </w:rPr>
        <w:t xml:space="preserve"> التكاليف المتفق عليها للأنشطة التي سيتم تنفيذها في المرحلة الأولى وفي الشريحة الأولى من المرحلة الأولى من </w:t>
      </w:r>
      <w:r w:rsidR="0021405D" w:rsidRPr="000C3EAB">
        <w:rPr>
          <w:rFonts w:hint="cs"/>
          <w:bCs/>
          <w:sz w:val="26"/>
          <w:szCs w:val="26"/>
          <w:rtl/>
        </w:rPr>
        <w:t>خطة التنفيذ بموجب تعديل كيغالي</w:t>
      </w:r>
      <w:r w:rsidRPr="000C3EAB">
        <w:rPr>
          <w:bCs/>
          <w:sz w:val="26"/>
          <w:szCs w:val="26"/>
          <w:rtl/>
        </w:rPr>
        <w:t xml:space="preserve"> </w:t>
      </w:r>
      <w:r w:rsidR="00054498" w:rsidRPr="000C3EAB">
        <w:rPr>
          <w:rFonts w:hint="cs"/>
          <w:bCs/>
          <w:sz w:val="26"/>
          <w:szCs w:val="26"/>
          <w:rtl/>
        </w:rPr>
        <w:t>ل</w:t>
      </w:r>
      <w:r w:rsidRPr="000C3EAB">
        <w:rPr>
          <w:bCs/>
          <w:sz w:val="26"/>
          <w:szCs w:val="26"/>
          <w:rtl/>
        </w:rPr>
        <w:t xml:space="preserve">عمان </w:t>
      </w:r>
      <w:r w:rsidR="00D3094F" w:rsidRPr="000C3EAB">
        <w:rPr>
          <w:bCs/>
          <w:sz w:val="26"/>
          <w:szCs w:val="26"/>
          <w:rtl/>
        </w:rPr>
        <w:t>(دولار أمريكي)</w:t>
      </w:r>
    </w:p>
    <w:tbl>
      <w:tblPr>
        <w:bidiVisual/>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6017"/>
        <w:gridCol w:w="1517"/>
        <w:gridCol w:w="1816"/>
      </w:tblGrid>
      <w:tr w:rsidR="00F50D53" w:rsidRPr="000C3EAB" w14:paraId="09459BEA" w14:textId="77777777" w:rsidTr="004F7B6E">
        <w:trPr>
          <w:trHeight w:val="20"/>
          <w:tblHeader/>
        </w:trPr>
        <w:tc>
          <w:tcPr>
            <w:tcW w:w="3218" w:type="pct"/>
            <w:vAlign w:val="center"/>
            <w:hideMark/>
          </w:tcPr>
          <w:p w14:paraId="6E33D960" w14:textId="6B6D8257" w:rsidR="00F50D53" w:rsidRPr="000C3EAB" w:rsidRDefault="00F50D53" w:rsidP="00F50D53">
            <w:pPr>
              <w:keepNext/>
              <w:bidi/>
              <w:spacing w:before="20" w:after="20"/>
              <w:jc w:val="center"/>
              <w:rPr>
                <w:b/>
                <w:bCs/>
                <w:color w:val="000000"/>
                <w:sz w:val="20"/>
                <w:lang w:eastAsia="zh-CN"/>
              </w:rPr>
            </w:pPr>
            <w:r w:rsidRPr="000C3EAB">
              <w:rPr>
                <w:b/>
                <w:bCs/>
                <w:color w:val="000000"/>
                <w:sz w:val="20"/>
                <w:rtl/>
                <w:lang w:eastAsia="zh-CN"/>
              </w:rPr>
              <w:t>قطاع النشاط</w:t>
            </w:r>
          </w:p>
        </w:tc>
        <w:tc>
          <w:tcPr>
            <w:tcW w:w="811" w:type="pct"/>
            <w:vAlign w:val="center"/>
          </w:tcPr>
          <w:p w14:paraId="562718D5" w14:textId="222F9CE7" w:rsidR="00F50D53" w:rsidRPr="000C3EAB" w:rsidRDefault="00F50D53" w:rsidP="00F50D53">
            <w:pPr>
              <w:keepNext/>
              <w:bidi/>
              <w:spacing w:before="20" w:after="20"/>
              <w:jc w:val="center"/>
              <w:rPr>
                <w:b/>
                <w:bCs/>
                <w:color w:val="000000"/>
                <w:sz w:val="20"/>
                <w:lang w:eastAsia="zh-CN"/>
              </w:rPr>
            </w:pPr>
            <w:r w:rsidRPr="000C3EAB">
              <w:rPr>
                <w:b/>
                <w:bCs/>
                <w:color w:val="000000"/>
                <w:sz w:val="20"/>
                <w:rtl/>
                <w:lang w:eastAsia="zh-CN"/>
              </w:rPr>
              <w:t>الشريحة الأولى</w:t>
            </w:r>
          </w:p>
        </w:tc>
        <w:tc>
          <w:tcPr>
            <w:tcW w:w="971" w:type="pct"/>
            <w:noWrap/>
            <w:vAlign w:val="center"/>
            <w:hideMark/>
          </w:tcPr>
          <w:p w14:paraId="34F07F04" w14:textId="07AE3415" w:rsidR="00F50D53" w:rsidRPr="000C3EAB" w:rsidRDefault="00F50D53" w:rsidP="00F50D53">
            <w:pPr>
              <w:keepNext/>
              <w:bidi/>
              <w:spacing w:before="20" w:after="20"/>
              <w:jc w:val="center"/>
              <w:rPr>
                <w:b/>
                <w:bCs/>
                <w:color w:val="000000"/>
                <w:sz w:val="20"/>
                <w:lang w:eastAsia="zh-CN"/>
              </w:rPr>
            </w:pPr>
            <w:r w:rsidRPr="000C3EAB">
              <w:rPr>
                <w:b/>
                <w:bCs/>
                <w:color w:val="000000"/>
                <w:sz w:val="20"/>
                <w:rtl/>
                <w:lang w:eastAsia="zh-CN"/>
              </w:rPr>
              <w:t>المرحلة الأولى</w:t>
            </w:r>
          </w:p>
        </w:tc>
      </w:tr>
      <w:tr w:rsidR="00F50D53" w:rsidRPr="000C3EAB" w14:paraId="199B479B" w14:textId="77777777" w:rsidTr="00CC6F91">
        <w:trPr>
          <w:trHeight w:val="20"/>
        </w:trPr>
        <w:tc>
          <w:tcPr>
            <w:tcW w:w="3218" w:type="pct"/>
            <w:hideMark/>
          </w:tcPr>
          <w:p w14:paraId="4E7B2338" w14:textId="6F953934" w:rsidR="00F50D53" w:rsidRPr="004F7B6E" w:rsidRDefault="00F50D53" w:rsidP="00F50D53">
            <w:pPr>
              <w:bidi/>
              <w:spacing w:before="20" w:after="20"/>
              <w:jc w:val="left"/>
              <w:rPr>
                <w:color w:val="000000"/>
                <w:sz w:val="18"/>
                <w:szCs w:val="18"/>
                <w:lang w:eastAsia="zh-CN"/>
              </w:rPr>
            </w:pPr>
            <w:r w:rsidRPr="004F7B6E">
              <w:rPr>
                <w:sz w:val="18"/>
                <w:szCs w:val="18"/>
                <w:rtl/>
              </w:rPr>
              <w:t>قطاع التركيب والتجميع المحلي</w:t>
            </w:r>
          </w:p>
        </w:tc>
        <w:tc>
          <w:tcPr>
            <w:tcW w:w="811" w:type="pct"/>
            <w:vAlign w:val="center"/>
          </w:tcPr>
          <w:p w14:paraId="6502F28F" w14:textId="77777777" w:rsidR="00F50D53" w:rsidRPr="004F7B6E" w:rsidRDefault="00F50D53" w:rsidP="004F7B6E">
            <w:pPr>
              <w:bidi/>
              <w:spacing w:before="20" w:after="20"/>
              <w:jc w:val="left"/>
              <w:rPr>
                <w:color w:val="000000"/>
                <w:sz w:val="18"/>
                <w:szCs w:val="18"/>
                <w:lang w:eastAsia="zh-CN"/>
              </w:rPr>
            </w:pPr>
            <w:r w:rsidRPr="004F7B6E">
              <w:rPr>
                <w:color w:val="000000"/>
                <w:sz w:val="18"/>
                <w:szCs w:val="18"/>
                <w:lang w:eastAsia="zh-CN"/>
              </w:rPr>
              <w:t>24,000</w:t>
            </w:r>
          </w:p>
        </w:tc>
        <w:tc>
          <w:tcPr>
            <w:tcW w:w="971" w:type="pct"/>
            <w:noWrap/>
            <w:vAlign w:val="center"/>
            <w:hideMark/>
          </w:tcPr>
          <w:p w14:paraId="3D204246" w14:textId="77777777" w:rsidR="00F50D53" w:rsidRPr="004F7B6E" w:rsidRDefault="00F50D53" w:rsidP="004F7B6E">
            <w:pPr>
              <w:bidi/>
              <w:spacing w:before="20" w:after="20"/>
              <w:jc w:val="left"/>
              <w:rPr>
                <w:color w:val="000000"/>
                <w:sz w:val="18"/>
                <w:szCs w:val="18"/>
                <w:lang w:eastAsia="zh-CN"/>
              </w:rPr>
            </w:pPr>
            <w:r w:rsidRPr="004F7B6E">
              <w:rPr>
                <w:color w:val="000000"/>
                <w:sz w:val="18"/>
                <w:szCs w:val="18"/>
                <w:lang w:eastAsia="zh-CN"/>
              </w:rPr>
              <w:t>60,693</w:t>
            </w:r>
          </w:p>
        </w:tc>
      </w:tr>
      <w:tr w:rsidR="00F50D53" w:rsidRPr="000C3EAB" w14:paraId="71E7E46D" w14:textId="77777777" w:rsidTr="00CC6F91">
        <w:trPr>
          <w:trHeight w:val="20"/>
        </w:trPr>
        <w:tc>
          <w:tcPr>
            <w:tcW w:w="3218" w:type="pct"/>
            <w:hideMark/>
          </w:tcPr>
          <w:p w14:paraId="7516C66B" w14:textId="51AB7341" w:rsidR="00F50D53" w:rsidRPr="004F7B6E" w:rsidRDefault="00F50D53" w:rsidP="00F50D53">
            <w:pPr>
              <w:bidi/>
              <w:spacing w:before="20" w:after="20"/>
              <w:jc w:val="left"/>
              <w:rPr>
                <w:color w:val="000000"/>
                <w:sz w:val="18"/>
                <w:szCs w:val="18"/>
                <w:lang w:eastAsia="zh-CN"/>
              </w:rPr>
            </w:pPr>
            <w:r w:rsidRPr="004F7B6E">
              <w:rPr>
                <w:sz w:val="18"/>
                <w:szCs w:val="18"/>
                <w:rtl/>
              </w:rPr>
              <w:t xml:space="preserve">قطاع </w:t>
            </w:r>
            <w:r w:rsidR="00141CC2" w:rsidRPr="004F7B6E">
              <w:rPr>
                <w:sz w:val="18"/>
                <w:szCs w:val="18"/>
                <w:rtl/>
              </w:rPr>
              <w:t>خدمة تكييف</w:t>
            </w:r>
            <w:r w:rsidR="006265C4" w:rsidRPr="004F7B6E">
              <w:rPr>
                <w:sz w:val="18"/>
                <w:szCs w:val="18"/>
                <w:rtl/>
              </w:rPr>
              <w:t xml:space="preserve"> الهواء المتنقل</w:t>
            </w:r>
          </w:p>
        </w:tc>
        <w:tc>
          <w:tcPr>
            <w:tcW w:w="811" w:type="pct"/>
            <w:vAlign w:val="center"/>
          </w:tcPr>
          <w:p w14:paraId="05C6F128" w14:textId="77777777" w:rsidR="00F50D53" w:rsidRPr="004F7B6E" w:rsidRDefault="00F50D53" w:rsidP="004F7B6E">
            <w:pPr>
              <w:bidi/>
              <w:spacing w:before="20" w:after="20"/>
              <w:jc w:val="left"/>
              <w:rPr>
                <w:color w:val="000000"/>
                <w:sz w:val="18"/>
                <w:szCs w:val="18"/>
                <w:lang w:eastAsia="zh-CN"/>
              </w:rPr>
            </w:pPr>
            <w:r w:rsidRPr="004F7B6E">
              <w:rPr>
                <w:color w:val="000000"/>
                <w:sz w:val="18"/>
                <w:szCs w:val="18"/>
                <w:lang w:eastAsia="zh-CN"/>
              </w:rPr>
              <w:t>590,096</w:t>
            </w:r>
          </w:p>
        </w:tc>
        <w:tc>
          <w:tcPr>
            <w:tcW w:w="971" w:type="pct"/>
            <w:noWrap/>
            <w:vAlign w:val="center"/>
            <w:hideMark/>
          </w:tcPr>
          <w:p w14:paraId="3C1E4FCB" w14:textId="77777777" w:rsidR="00F50D53" w:rsidRPr="004F7B6E" w:rsidRDefault="00F50D53" w:rsidP="004F7B6E">
            <w:pPr>
              <w:bidi/>
              <w:spacing w:before="20" w:after="20"/>
              <w:jc w:val="left"/>
              <w:rPr>
                <w:color w:val="000000"/>
                <w:sz w:val="18"/>
                <w:szCs w:val="18"/>
                <w:lang w:eastAsia="zh-CN"/>
              </w:rPr>
            </w:pPr>
            <w:r w:rsidRPr="004F7B6E">
              <w:rPr>
                <w:color w:val="000000"/>
                <w:sz w:val="18"/>
                <w:szCs w:val="18"/>
                <w:lang w:eastAsia="zh-CN"/>
              </w:rPr>
              <w:t>1,206,096</w:t>
            </w:r>
          </w:p>
        </w:tc>
      </w:tr>
      <w:tr w:rsidR="00F50D53" w:rsidRPr="000C3EAB" w14:paraId="58BEB6CA" w14:textId="77777777" w:rsidTr="00CC6F91">
        <w:trPr>
          <w:trHeight w:val="20"/>
        </w:trPr>
        <w:tc>
          <w:tcPr>
            <w:tcW w:w="3218" w:type="pct"/>
            <w:hideMark/>
          </w:tcPr>
          <w:p w14:paraId="683326F3" w14:textId="3BD0C6E2" w:rsidR="00F50D53" w:rsidRPr="004F7B6E" w:rsidRDefault="00F50D53" w:rsidP="00F50D53">
            <w:pPr>
              <w:bidi/>
              <w:spacing w:before="20" w:after="20"/>
              <w:jc w:val="left"/>
              <w:rPr>
                <w:color w:val="000000"/>
                <w:sz w:val="18"/>
                <w:szCs w:val="18"/>
                <w:lang w:eastAsia="zh-CN"/>
              </w:rPr>
            </w:pPr>
            <w:r w:rsidRPr="004F7B6E">
              <w:rPr>
                <w:sz w:val="18"/>
                <w:szCs w:val="18"/>
                <w:rtl/>
              </w:rPr>
              <w:t xml:space="preserve">تنفيذ </w:t>
            </w:r>
            <w:r w:rsidRPr="004F7B6E">
              <w:rPr>
                <w:rFonts w:hint="eastAsia"/>
                <w:sz w:val="18"/>
                <w:szCs w:val="18"/>
                <w:rtl/>
              </w:rPr>
              <w:t>المشروعات</w:t>
            </w:r>
            <w:r w:rsidRPr="004F7B6E">
              <w:rPr>
                <w:sz w:val="18"/>
                <w:szCs w:val="18"/>
                <w:rtl/>
              </w:rPr>
              <w:t xml:space="preserve"> ومتابعتها</w:t>
            </w:r>
          </w:p>
        </w:tc>
        <w:tc>
          <w:tcPr>
            <w:tcW w:w="811" w:type="pct"/>
            <w:vAlign w:val="center"/>
          </w:tcPr>
          <w:p w14:paraId="0D6A3423" w14:textId="77777777" w:rsidR="00F50D53" w:rsidRPr="004F7B6E" w:rsidRDefault="00F50D53" w:rsidP="004F7B6E">
            <w:pPr>
              <w:bidi/>
              <w:spacing w:before="20" w:after="20"/>
              <w:jc w:val="left"/>
              <w:rPr>
                <w:color w:val="000000"/>
                <w:sz w:val="18"/>
                <w:szCs w:val="18"/>
                <w:lang w:eastAsia="zh-CN"/>
              </w:rPr>
            </w:pPr>
            <w:r w:rsidRPr="004F7B6E">
              <w:rPr>
                <w:color w:val="000000"/>
                <w:sz w:val="18"/>
                <w:szCs w:val="18"/>
                <w:lang w:eastAsia="zh-CN"/>
              </w:rPr>
              <w:t>51,264</w:t>
            </w:r>
          </w:p>
        </w:tc>
        <w:tc>
          <w:tcPr>
            <w:tcW w:w="971" w:type="pct"/>
            <w:noWrap/>
            <w:vAlign w:val="center"/>
            <w:hideMark/>
          </w:tcPr>
          <w:p w14:paraId="3E5EDFDB" w14:textId="77777777" w:rsidR="00F50D53" w:rsidRPr="004F7B6E" w:rsidRDefault="00F50D53" w:rsidP="004F7B6E">
            <w:pPr>
              <w:bidi/>
              <w:spacing w:before="20" w:after="20"/>
              <w:jc w:val="left"/>
              <w:rPr>
                <w:color w:val="000000"/>
                <w:sz w:val="18"/>
                <w:szCs w:val="18"/>
                <w:lang w:eastAsia="zh-CN"/>
              </w:rPr>
            </w:pPr>
            <w:r w:rsidRPr="004F7B6E">
              <w:rPr>
                <w:color w:val="000000"/>
                <w:sz w:val="18"/>
                <w:szCs w:val="18"/>
                <w:lang w:eastAsia="zh-CN"/>
              </w:rPr>
              <w:t>128,160</w:t>
            </w:r>
          </w:p>
        </w:tc>
      </w:tr>
      <w:tr w:rsidR="00F50D53" w:rsidRPr="000C3EAB" w14:paraId="4249F34D" w14:textId="77777777" w:rsidTr="00F50D53">
        <w:trPr>
          <w:trHeight w:val="20"/>
        </w:trPr>
        <w:tc>
          <w:tcPr>
            <w:tcW w:w="3218" w:type="pct"/>
            <w:vAlign w:val="center"/>
          </w:tcPr>
          <w:p w14:paraId="2777423E" w14:textId="756A7751" w:rsidR="00F50D53" w:rsidRPr="004F7B6E" w:rsidRDefault="009A2772" w:rsidP="00F50D53">
            <w:pPr>
              <w:bidi/>
              <w:spacing w:before="20" w:after="20"/>
              <w:jc w:val="left"/>
              <w:rPr>
                <w:b/>
                <w:bCs/>
                <w:i/>
                <w:iCs/>
                <w:color w:val="000000"/>
                <w:sz w:val="18"/>
                <w:szCs w:val="18"/>
                <w:lang w:eastAsia="zh-CN"/>
              </w:rPr>
            </w:pPr>
            <w:r w:rsidRPr="004F7B6E">
              <w:rPr>
                <w:b/>
                <w:bCs/>
                <w:i/>
                <w:iCs/>
                <w:color w:val="000000"/>
                <w:sz w:val="18"/>
                <w:szCs w:val="18"/>
                <w:rtl/>
                <w:lang w:eastAsia="zh-CN"/>
              </w:rPr>
              <w:t xml:space="preserve">المجموع الفرعي </w:t>
            </w:r>
            <w:r w:rsidR="00AC46FE" w:rsidRPr="004F7B6E">
              <w:rPr>
                <w:b/>
                <w:bCs/>
                <w:i/>
                <w:iCs/>
                <w:color w:val="000000"/>
                <w:sz w:val="18"/>
                <w:szCs w:val="18"/>
                <w:rtl/>
                <w:lang w:eastAsia="zh-CN"/>
              </w:rPr>
              <w:t>لل</w:t>
            </w:r>
            <w:r w:rsidR="00D57832" w:rsidRPr="004F7B6E">
              <w:rPr>
                <w:b/>
                <w:bCs/>
                <w:i/>
                <w:iCs/>
                <w:color w:val="000000"/>
                <w:sz w:val="18"/>
                <w:szCs w:val="18"/>
                <w:rtl/>
                <w:lang w:eastAsia="zh-CN"/>
              </w:rPr>
              <w:t>يونيب</w:t>
            </w:r>
          </w:p>
        </w:tc>
        <w:tc>
          <w:tcPr>
            <w:tcW w:w="811" w:type="pct"/>
            <w:vAlign w:val="center"/>
          </w:tcPr>
          <w:p w14:paraId="25351CB7" w14:textId="77777777" w:rsidR="00F50D53" w:rsidRPr="004F7B6E" w:rsidRDefault="00F50D53" w:rsidP="004F7B6E">
            <w:pPr>
              <w:bidi/>
              <w:spacing w:before="20" w:after="20"/>
              <w:jc w:val="left"/>
              <w:rPr>
                <w:b/>
                <w:bCs/>
                <w:i/>
                <w:iCs/>
                <w:color w:val="000000"/>
                <w:sz w:val="18"/>
                <w:szCs w:val="18"/>
                <w:lang w:eastAsia="zh-CN"/>
              </w:rPr>
            </w:pPr>
            <w:r w:rsidRPr="004F7B6E">
              <w:rPr>
                <w:b/>
                <w:bCs/>
                <w:i/>
                <w:iCs/>
                <w:color w:val="000000"/>
                <w:sz w:val="18"/>
                <w:szCs w:val="18"/>
                <w:lang w:eastAsia="zh-CN"/>
              </w:rPr>
              <w:t>470,360</w:t>
            </w:r>
          </w:p>
        </w:tc>
        <w:tc>
          <w:tcPr>
            <w:tcW w:w="971" w:type="pct"/>
            <w:noWrap/>
            <w:vAlign w:val="center"/>
          </w:tcPr>
          <w:p w14:paraId="019B6A4E" w14:textId="77777777" w:rsidR="00F50D53" w:rsidRPr="004F7B6E" w:rsidRDefault="00F50D53" w:rsidP="004F7B6E">
            <w:pPr>
              <w:bidi/>
              <w:spacing w:before="20" w:after="20"/>
              <w:jc w:val="left"/>
              <w:rPr>
                <w:b/>
                <w:bCs/>
                <w:i/>
                <w:iCs/>
                <w:color w:val="000000"/>
                <w:sz w:val="18"/>
                <w:szCs w:val="18"/>
                <w:lang w:eastAsia="zh-CN"/>
              </w:rPr>
            </w:pPr>
            <w:r w:rsidRPr="004F7B6E">
              <w:rPr>
                <w:b/>
                <w:bCs/>
                <w:i/>
                <w:iCs/>
                <w:color w:val="000000"/>
                <w:sz w:val="18"/>
                <w:szCs w:val="18"/>
                <w:lang w:eastAsia="zh-CN"/>
              </w:rPr>
              <w:t>1,025,949</w:t>
            </w:r>
          </w:p>
        </w:tc>
      </w:tr>
      <w:tr w:rsidR="00F50D53" w:rsidRPr="000C3EAB" w14:paraId="2D4C5534" w14:textId="77777777" w:rsidTr="00F50D53">
        <w:trPr>
          <w:trHeight w:val="20"/>
        </w:trPr>
        <w:tc>
          <w:tcPr>
            <w:tcW w:w="3218" w:type="pct"/>
            <w:vAlign w:val="center"/>
          </w:tcPr>
          <w:p w14:paraId="2A0796F5" w14:textId="6727B7A5" w:rsidR="00F50D53" w:rsidRPr="004F7B6E" w:rsidRDefault="009A2772" w:rsidP="00F50D53">
            <w:pPr>
              <w:bidi/>
              <w:spacing w:before="20" w:after="20"/>
              <w:jc w:val="left"/>
              <w:rPr>
                <w:b/>
                <w:bCs/>
                <w:i/>
                <w:iCs/>
                <w:color w:val="000000"/>
                <w:sz w:val="18"/>
                <w:szCs w:val="18"/>
                <w:lang w:eastAsia="zh-CN"/>
              </w:rPr>
            </w:pPr>
            <w:r w:rsidRPr="004F7B6E">
              <w:rPr>
                <w:b/>
                <w:bCs/>
                <w:i/>
                <w:iCs/>
                <w:color w:val="000000"/>
                <w:sz w:val="18"/>
                <w:szCs w:val="18"/>
                <w:rtl/>
                <w:lang w:eastAsia="zh-CN"/>
              </w:rPr>
              <w:t xml:space="preserve">المجموع الفرعي </w:t>
            </w:r>
            <w:r w:rsidR="00AC46FE" w:rsidRPr="004F7B6E">
              <w:rPr>
                <w:b/>
                <w:bCs/>
                <w:i/>
                <w:iCs/>
                <w:color w:val="000000"/>
                <w:sz w:val="18"/>
                <w:szCs w:val="18"/>
                <w:rtl/>
                <w:lang w:eastAsia="zh-CN"/>
              </w:rPr>
              <w:t>لل</w:t>
            </w:r>
            <w:r w:rsidR="00D57832" w:rsidRPr="004F7B6E">
              <w:rPr>
                <w:b/>
                <w:bCs/>
                <w:i/>
                <w:iCs/>
                <w:color w:val="000000"/>
                <w:sz w:val="18"/>
                <w:szCs w:val="18"/>
                <w:rtl/>
                <w:lang w:eastAsia="zh-CN"/>
              </w:rPr>
              <w:t>يونيدو</w:t>
            </w:r>
          </w:p>
        </w:tc>
        <w:tc>
          <w:tcPr>
            <w:tcW w:w="811" w:type="pct"/>
            <w:vAlign w:val="center"/>
          </w:tcPr>
          <w:p w14:paraId="00370CF9" w14:textId="77777777" w:rsidR="00F50D53" w:rsidRPr="004F7B6E" w:rsidRDefault="00F50D53" w:rsidP="004F7B6E">
            <w:pPr>
              <w:bidi/>
              <w:spacing w:before="20" w:after="20"/>
              <w:jc w:val="left"/>
              <w:rPr>
                <w:b/>
                <w:bCs/>
                <w:i/>
                <w:iCs/>
                <w:color w:val="000000"/>
                <w:sz w:val="18"/>
                <w:szCs w:val="18"/>
                <w:lang w:eastAsia="zh-CN"/>
              </w:rPr>
            </w:pPr>
            <w:r w:rsidRPr="004F7B6E">
              <w:rPr>
                <w:b/>
                <w:bCs/>
                <w:i/>
                <w:iCs/>
                <w:color w:val="000000"/>
                <w:sz w:val="18"/>
                <w:szCs w:val="18"/>
                <w:lang w:eastAsia="zh-CN"/>
              </w:rPr>
              <w:t>195,000</w:t>
            </w:r>
          </w:p>
        </w:tc>
        <w:tc>
          <w:tcPr>
            <w:tcW w:w="971" w:type="pct"/>
            <w:noWrap/>
            <w:vAlign w:val="center"/>
          </w:tcPr>
          <w:p w14:paraId="5AF9695F" w14:textId="77777777" w:rsidR="00F50D53" w:rsidRPr="004F7B6E" w:rsidRDefault="00F50D53" w:rsidP="004F7B6E">
            <w:pPr>
              <w:bidi/>
              <w:spacing w:before="20" w:after="20"/>
              <w:jc w:val="left"/>
              <w:rPr>
                <w:b/>
                <w:bCs/>
                <w:i/>
                <w:iCs/>
                <w:color w:val="000000"/>
                <w:sz w:val="18"/>
                <w:szCs w:val="18"/>
                <w:lang w:eastAsia="zh-CN"/>
              </w:rPr>
            </w:pPr>
            <w:r w:rsidRPr="004F7B6E">
              <w:rPr>
                <w:b/>
                <w:bCs/>
                <w:i/>
                <w:iCs/>
                <w:color w:val="000000"/>
                <w:sz w:val="18"/>
                <w:szCs w:val="18"/>
                <w:lang w:eastAsia="zh-CN"/>
              </w:rPr>
              <w:t>369,000</w:t>
            </w:r>
          </w:p>
        </w:tc>
      </w:tr>
      <w:tr w:rsidR="00F50D53" w:rsidRPr="000C3EAB" w14:paraId="37B05E69" w14:textId="77777777" w:rsidTr="00F50D53">
        <w:trPr>
          <w:trHeight w:val="170"/>
        </w:trPr>
        <w:tc>
          <w:tcPr>
            <w:tcW w:w="3218" w:type="pct"/>
            <w:noWrap/>
            <w:vAlign w:val="center"/>
            <w:hideMark/>
          </w:tcPr>
          <w:p w14:paraId="646D7F22" w14:textId="79EF5D51" w:rsidR="00F50D53" w:rsidRPr="004F7B6E" w:rsidRDefault="009A2772" w:rsidP="00F50D53">
            <w:pPr>
              <w:bidi/>
              <w:spacing w:before="20" w:after="20"/>
              <w:jc w:val="left"/>
              <w:rPr>
                <w:b/>
                <w:bCs/>
                <w:color w:val="000000"/>
                <w:sz w:val="18"/>
                <w:szCs w:val="18"/>
                <w:lang w:eastAsia="zh-CN"/>
              </w:rPr>
            </w:pPr>
            <w:r w:rsidRPr="004F7B6E">
              <w:rPr>
                <w:b/>
                <w:bCs/>
                <w:color w:val="000000"/>
                <w:sz w:val="18"/>
                <w:szCs w:val="18"/>
                <w:rtl/>
                <w:lang w:eastAsia="zh-CN"/>
              </w:rPr>
              <w:t>التكلفة الإجمالية للمشروع</w:t>
            </w:r>
          </w:p>
        </w:tc>
        <w:tc>
          <w:tcPr>
            <w:tcW w:w="811" w:type="pct"/>
            <w:vAlign w:val="center"/>
          </w:tcPr>
          <w:p w14:paraId="57B333FC" w14:textId="77777777" w:rsidR="00F50D53" w:rsidRPr="004F7B6E" w:rsidRDefault="00F50D53" w:rsidP="004F7B6E">
            <w:pPr>
              <w:bidi/>
              <w:spacing w:before="20" w:after="20"/>
              <w:jc w:val="left"/>
              <w:rPr>
                <w:b/>
                <w:bCs/>
                <w:color w:val="000000"/>
                <w:sz w:val="18"/>
                <w:szCs w:val="18"/>
                <w:lang w:eastAsia="zh-CN"/>
              </w:rPr>
            </w:pPr>
            <w:r w:rsidRPr="004F7B6E">
              <w:rPr>
                <w:b/>
                <w:bCs/>
                <w:color w:val="000000"/>
                <w:sz w:val="18"/>
                <w:szCs w:val="18"/>
                <w:lang w:eastAsia="zh-CN"/>
              </w:rPr>
              <w:t>665,360</w:t>
            </w:r>
          </w:p>
        </w:tc>
        <w:tc>
          <w:tcPr>
            <w:tcW w:w="971" w:type="pct"/>
            <w:noWrap/>
            <w:vAlign w:val="center"/>
            <w:hideMark/>
          </w:tcPr>
          <w:p w14:paraId="10DE3553" w14:textId="77777777" w:rsidR="00F50D53" w:rsidRPr="004F7B6E" w:rsidRDefault="00F50D53" w:rsidP="004F7B6E">
            <w:pPr>
              <w:bidi/>
              <w:spacing w:before="20" w:after="20"/>
              <w:jc w:val="left"/>
              <w:rPr>
                <w:b/>
                <w:bCs/>
                <w:color w:val="000000"/>
                <w:sz w:val="18"/>
                <w:szCs w:val="18"/>
                <w:lang w:eastAsia="zh-CN"/>
              </w:rPr>
            </w:pPr>
            <w:r w:rsidRPr="004F7B6E">
              <w:rPr>
                <w:b/>
                <w:bCs/>
                <w:color w:val="000000"/>
                <w:sz w:val="18"/>
                <w:szCs w:val="18"/>
                <w:lang w:eastAsia="zh-CN"/>
              </w:rPr>
              <w:t>1,394,949</w:t>
            </w:r>
          </w:p>
        </w:tc>
      </w:tr>
    </w:tbl>
    <w:p w14:paraId="1C80E61F" w14:textId="35B9C900" w:rsidR="00F80F85" w:rsidRPr="000C3EAB" w:rsidRDefault="00BC52C0" w:rsidP="00F50D53">
      <w:pPr>
        <w:pStyle w:val="ListParagraph"/>
        <w:bidi/>
        <w:spacing w:before="240" w:after="240"/>
        <w:ind w:left="0"/>
        <w:contextualSpacing w:val="0"/>
        <w:outlineLvl w:val="0"/>
        <w:rPr>
          <w:b/>
          <w:sz w:val="26"/>
          <w:szCs w:val="26"/>
          <w:u w:val="single"/>
          <w:rtl/>
          <w:lang w:bidi="ar-EG"/>
        </w:rPr>
      </w:pPr>
      <w:r w:rsidRPr="000C3EAB">
        <w:rPr>
          <w:b/>
          <w:sz w:val="26"/>
          <w:szCs w:val="26"/>
          <w:u w:val="single"/>
          <w:rtl/>
          <w:lang w:bidi="ar-EG"/>
        </w:rPr>
        <w:t xml:space="preserve">خطة تنفيذ الشريحة الأولى من </w:t>
      </w:r>
      <w:r w:rsidR="00B4744C" w:rsidRPr="000C3EAB">
        <w:rPr>
          <w:rFonts w:hint="cs"/>
          <w:b/>
          <w:sz w:val="26"/>
          <w:szCs w:val="26"/>
          <w:u w:val="single"/>
          <w:rtl/>
          <w:lang w:bidi="ar-EG"/>
        </w:rPr>
        <w:t>خطة التنفيذ بموجب تعديل كيغالي</w:t>
      </w:r>
    </w:p>
    <w:p w14:paraId="530FEB0E" w14:textId="23600FF6" w:rsidR="00BC52C0" w:rsidRPr="000C3EAB" w:rsidRDefault="00BC52C0" w:rsidP="00054498">
      <w:pPr>
        <w:pStyle w:val="ListParagraph"/>
        <w:numPr>
          <w:ilvl w:val="0"/>
          <w:numId w:val="28"/>
        </w:numPr>
        <w:bidi/>
        <w:spacing w:before="240" w:after="240"/>
        <w:ind w:left="0" w:firstLine="0"/>
        <w:contextualSpacing w:val="0"/>
        <w:outlineLvl w:val="0"/>
        <w:rPr>
          <w:bCs/>
          <w:color w:val="EE0000"/>
          <w:sz w:val="26"/>
          <w:szCs w:val="26"/>
        </w:rPr>
      </w:pPr>
      <w:r w:rsidRPr="000C3EAB">
        <w:rPr>
          <w:b/>
          <w:sz w:val="26"/>
          <w:szCs w:val="26"/>
          <w:rtl/>
          <w:lang w:bidi="ar-EG"/>
        </w:rPr>
        <w:t xml:space="preserve">تمت </w:t>
      </w:r>
      <w:r w:rsidRPr="000C3EAB">
        <w:rPr>
          <w:b/>
          <w:sz w:val="26"/>
          <w:szCs w:val="26"/>
          <w:rtl/>
        </w:rPr>
        <w:t>الموافقة</w:t>
      </w:r>
      <w:r w:rsidRPr="000C3EAB">
        <w:rPr>
          <w:b/>
          <w:sz w:val="26"/>
          <w:szCs w:val="26"/>
          <w:rtl/>
          <w:lang w:bidi="ar-EG"/>
        </w:rPr>
        <w:t xml:space="preserve"> على خطة العمل للشريحة الأولى </w:t>
      </w:r>
      <w:r w:rsidRPr="000C3EAB">
        <w:rPr>
          <w:b/>
          <w:sz w:val="26"/>
          <w:szCs w:val="26"/>
          <w:rtl/>
        </w:rPr>
        <w:t>كما</w:t>
      </w:r>
      <w:r w:rsidRPr="000C3EAB">
        <w:rPr>
          <w:b/>
          <w:sz w:val="26"/>
          <w:szCs w:val="26"/>
          <w:rtl/>
          <w:lang w:bidi="ar-EG"/>
        </w:rPr>
        <w:t xml:space="preserve"> </w:t>
      </w:r>
      <w:r w:rsidR="008534C2" w:rsidRPr="000C3EAB">
        <w:rPr>
          <w:rFonts w:hint="cs"/>
          <w:b/>
          <w:sz w:val="26"/>
          <w:szCs w:val="26"/>
          <w:rtl/>
          <w:lang w:bidi="ar-EG"/>
        </w:rPr>
        <w:t>تم تقديمها</w:t>
      </w:r>
      <w:r w:rsidRPr="000C3EAB">
        <w:rPr>
          <w:b/>
          <w:sz w:val="26"/>
          <w:szCs w:val="26"/>
          <w:rtl/>
          <w:lang w:bidi="ar-EG"/>
        </w:rPr>
        <w:t xml:space="preserve">، </w:t>
      </w:r>
      <w:r w:rsidR="00054498" w:rsidRPr="000C3EAB">
        <w:rPr>
          <w:rFonts w:hint="cs"/>
          <w:b/>
          <w:sz w:val="26"/>
          <w:szCs w:val="26"/>
          <w:rtl/>
          <w:lang w:bidi="ar-EG"/>
        </w:rPr>
        <w:t>على النحو الوارد في</w:t>
      </w:r>
      <w:r w:rsidRPr="000C3EAB">
        <w:rPr>
          <w:b/>
          <w:sz w:val="26"/>
          <w:szCs w:val="26"/>
          <w:rtl/>
          <w:lang w:bidi="ar-EG"/>
        </w:rPr>
        <w:t xml:space="preserve"> الجدول</w:t>
      </w:r>
      <w:r w:rsidR="008534C2" w:rsidRPr="000C3EAB">
        <w:rPr>
          <w:rFonts w:hint="cs"/>
          <w:b/>
          <w:sz w:val="26"/>
          <w:szCs w:val="26"/>
          <w:rtl/>
          <w:lang w:bidi="ar-EG"/>
        </w:rPr>
        <w:t xml:space="preserve"> </w:t>
      </w:r>
      <w:r w:rsidRPr="000C3EAB">
        <w:rPr>
          <w:rFonts w:hint="cs"/>
          <w:b/>
          <w:sz w:val="26"/>
          <w:szCs w:val="26"/>
          <w:rtl/>
          <w:lang w:bidi="ar-EG"/>
        </w:rPr>
        <w:t>17</w:t>
      </w:r>
      <w:r w:rsidR="00805282" w:rsidRPr="000C3EAB">
        <w:rPr>
          <w:rFonts w:hint="cs"/>
          <w:b/>
          <w:sz w:val="26"/>
          <w:szCs w:val="26"/>
          <w:rtl/>
          <w:lang w:bidi="ar-EG"/>
        </w:rPr>
        <w:t>.</w:t>
      </w:r>
    </w:p>
    <w:p w14:paraId="666D4529" w14:textId="0389A401" w:rsidR="00BC52C0" w:rsidRPr="000C3EAB" w:rsidRDefault="00BC52C0" w:rsidP="00BC52C0">
      <w:pPr>
        <w:bidi/>
        <w:jc w:val="left"/>
        <w:rPr>
          <w:b/>
          <w:bCs/>
          <w:color w:val="000000"/>
          <w:sz w:val="26"/>
          <w:szCs w:val="26"/>
          <w:rtl/>
          <w:lang w:val="pt-BR" w:eastAsia="en-CA"/>
        </w:rPr>
      </w:pPr>
      <w:r w:rsidRPr="000C3EAB">
        <w:rPr>
          <w:b/>
          <w:bCs/>
          <w:color w:val="000000"/>
          <w:sz w:val="26"/>
          <w:szCs w:val="26"/>
          <w:rtl/>
          <w:lang w:val="pt-BR" w:eastAsia="en-CA"/>
        </w:rPr>
        <w:t>الجدول 17</w:t>
      </w:r>
      <w:r w:rsidR="00805282" w:rsidRPr="000C3EAB">
        <w:rPr>
          <w:b/>
          <w:bCs/>
          <w:color w:val="000000"/>
          <w:sz w:val="26"/>
          <w:szCs w:val="26"/>
          <w:rtl/>
          <w:lang w:val="pt-BR" w:eastAsia="en-CA"/>
        </w:rPr>
        <w:t>.</w:t>
      </w:r>
      <w:r w:rsidRPr="000C3EAB">
        <w:rPr>
          <w:b/>
          <w:bCs/>
          <w:color w:val="000000"/>
          <w:sz w:val="26"/>
          <w:szCs w:val="26"/>
          <w:rtl/>
          <w:lang w:val="pt-BR" w:eastAsia="en-CA"/>
        </w:rPr>
        <w:t xml:space="preserve"> الأنشطة وتكاليفها في الشريحة الأولى من </w:t>
      </w:r>
      <w:r w:rsidR="0021405D" w:rsidRPr="000C3EAB">
        <w:rPr>
          <w:rFonts w:hint="cs"/>
          <w:bCs/>
          <w:sz w:val="26"/>
          <w:szCs w:val="26"/>
          <w:rtl/>
        </w:rPr>
        <w:t>خطة التنفيذ بموجب تعديل كيغالي</w:t>
      </w:r>
      <w:r w:rsidRPr="000C3EAB">
        <w:rPr>
          <w:bCs/>
          <w:sz w:val="26"/>
          <w:szCs w:val="26"/>
          <w:rtl/>
        </w:rPr>
        <w:t xml:space="preserve"> </w:t>
      </w:r>
      <w:r w:rsidR="00054498" w:rsidRPr="000C3EAB">
        <w:rPr>
          <w:rFonts w:hint="cs"/>
          <w:bCs/>
          <w:sz w:val="26"/>
          <w:szCs w:val="26"/>
          <w:rtl/>
        </w:rPr>
        <w:t>ل</w:t>
      </w:r>
      <w:r w:rsidR="00AC46FE" w:rsidRPr="000C3EAB">
        <w:rPr>
          <w:b/>
          <w:bCs/>
          <w:color w:val="000000"/>
          <w:sz w:val="26"/>
          <w:szCs w:val="26"/>
          <w:rtl/>
          <w:lang w:val="pt-BR" w:eastAsia="en-CA"/>
        </w:rPr>
        <w:t>عمان</w:t>
      </w:r>
      <w:r w:rsidRPr="000C3EAB">
        <w:rPr>
          <w:bCs/>
          <w:sz w:val="26"/>
          <w:szCs w:val="26"/>
          <w:rtl/>
        </w:rPr>
        <w:t xml:space="preserve"> </w:t>
      </w:r>
      <w:r w:rsidRPr="000C3EAB">
        <w:rPr>
          <w:b/>
          <w:bCs/>
          <w:color w:val="000000"/>
          <w:sz w:val="26"/>
          <w:szCs w:val="26"/>
          <w:rtl/>
          <w:lang w:val="pt-BR" w:eastAsia="en-CA"/>
        </w:rPr>
        <w:t>كما تم الاتفاق عليه</w:t>
      </w:r>
    </w:p>
    <w:tbl>
      <w:tblPr>
        <w:tblStyle w:val="TableGrid"/>
        <w:tblW w:w="9351" w:type="dxa"/>
        <w:tblLayout w:type="fixed"/>
        <w:tblLook w:val="04A0" w:firstRow="1" w:lastRow="0" w:firstColumn="1" w:lastColumn="0" w:noHBand="0" w:noVBand="1"/>
      </w:tblPr>
      <w:tblGrid>
        <w:gridCol w:w="7366"/>
        <w:gridCol w:w="993"/>
        <w:gridCol w:w="992"/>
      </w:tblGrid>
      <w:tr w:rsidR="00682210" w:rsidRPr="000C3EAB" w14:paraId="2B21ECC1" w14:textId="77777777" w:rsidTr="00FE79DC">
        <w:trPr>
          <w:trHeight w:val="520"/>
          <w:tblHeader/>
        </w:trPr>
        <w:tc>
          <w:tcPr>
            <w:tcW w:w="7366" w:type="dxa"/>
            <w:vAlign w:val="center"/>
          </w:tcPr>
          <w:p w14:paraId="1B2910EC" w14:textId="46849AF9" w:rsidR="00682210" w:rsidRPr="000C3EAB" w:rsidRDefault="0088173B" w:rsidP="0088173B">
            <w:pPr>
              <w:keepNext/>
              <w:bidi/>
              <w:jc w:val="center"/>
              <w:rPr>
                <w:b/>
                <w:bCs/>
                <w:sz w:val="20"/>
              </w:rPr>
            </w:pPr>
            <w:r w:rsidRPr="000C3EAB">
              <w:rPr>
                <w:rFonts w:hint="cs"/>
                <w:b/>
                <w:bCs/>
                <w:sz w:val="20"/>
                <w:rtl/>
              </w:rPr>
              <w:t>الأنشطة</w:t>
            </w:r>
          </w:p>
        </w:tc>
        <w:tc>
          <w:tcPr>
            <w:tcW w:w="993" w:type="dxa"/>
            <w:vAlign w:val="center"/>
          </w:tcPr>
          <w:p w14:paraId="117AF572" w14:textId="77C08D86" w:rsidR="00682210" w:rsidRPr="000C3EAB" w:rsidRDefault="0088173B" w:rsidP="0088173B">
            <w:pPr>
              <w:keepNext/>
              <w:bidi/>
              <w:jc w:val="center"/>
              <w:rPr>
                <w:b/>
                <w:bCs/>
                <w:sz w:val="20"/>
              </w:rPr>
            </w:pPr>
            <w:r w:rsidRPr="000C3EAB">
              <w:rPr>
                <w:rFonts w:hint="cs"/>
                <w:b/>
                <w:bCs/>
                <w:sz w:val="20"/>
                <w:rtl/>
              </w:rPr>
              <w:t>الوكالة</w:t>
            </w:r>
          </w:p>
        </w:tc>
        <w:tc>
          <w:tcPr>
            <w:tcW w:w="992" w:type="dxa"/>
            <w:vAlign w:val="center"/>
          </w:tcPr>
          <w:p w14:paraId="3526C35F" w14:textId="6BE1A147" w:rsidR="00682210" w:rsidRPr="000C3EAB" w:rsidRDefault="0088173B" w:rsidP="0088173B">
            <w:pPr>
              <w:keepNext/>
              <w:bidi/>
              <w:jc w:val="center"/>
              <w:rPr>
                <w:b/>
                <w:bCs/>
                <w:sz w:val="20"/>
              </w:rPr>
            </w:pPr>
            <w:r w:rsidRPr="000C3EAB">
              <w:rPr>
                <w:b/>
                <w:bCs/>
                <w:sz w:val="20"/>
                <w:rtl/>
              </w:rPr>
              <w:t xml:space="preserve">التكلفة </w:t>
            </w:r>
            <w:r w:rsidR="00D3094F" w:rsidRPr="000C3EAB">
              <w:rPr>
                <w:b/>
                <w:bCs/>
                <w:sz w:val="20"/>
                <w:rtl/>
              </w:rPr>
              <w:t>(دولار أمريكي)</w:t>
            </w:r>
          </w:p>
        </w:tc>
      </w:tr>
      <w:tr w:rsidR="00682210" w:rsidRPr="000C3EAB" w14:paraId="25A60B6A" w14:textId="77777777" w:rsidTr="00FE79DC">
        <w:trPr>
          <w:trHeight w:val="255"/>
        </w:trPr>
        <w:tc>
          <w:tcPr>
            <w:tcW w:w="9351" w:type="dxa"/>
            <w:gridSpan w:val="3"/>
            <w:vAlign w:val="center"/>
          </w:tcPr>
          <w:p w14:paraId="4F846867" w14:textId="2C97703F" w:rsidR="00682210" w:rsidRPr="000C3EAB" w:rsidRDefault="0088173B" w:rsidP="00682210">
            <w:pPr>
              <w:keepNext/>
              <w:bidi/>
              <w:jc w:val="left"/>
              <w:rPr>
                <w:color w:val="000000"/>
                <w:sz w:val="20"/>
                <w:lang w:eastAsia="zh-CN"/>
              </w:rPr>
            </w:pPr>
            <w:r w:rsidRPr="000C3EAB">
              <w:rPr>
                <w:b/>
                <w:bCs/>
                <w:sz w:val="20"/>
                <w:rtl/>
              </w:rPr>
              <w:t>قطاع خدمات</w:t>
            </w:r>
            <w:r w:rsidRPr="000C3EAB">
              <w:rPr>
                <w:rFonts w:hint="cs"/>
                <w:b/>
                <w:bCs/>
                <w:sz w:val="20"/>
                <w:rtl/>
              </w:rPr>
              <w:t xml:space="preserve"> </w:t>
            </w:r>
            <w:r w:rsidR="00887F7D" w:rsidRPr="000C3EAB">
              <w:rPr>
                <w:rFonts w:hint="cs"/>
                <w:b/>
                <w:bCs/>
                <w:sz w:val="20"/>
                <w:rtl/>
              </w:rPr>
              <w:t>التبريد وتكييف الهواء</w:t>
            </w:r>
          </w:p>
        </w:tc>
      </w:tr>
      <w:tr w:rsidR="00682210" w:rsidRPr="000C3EAB" w14:paraId="10BF903A" w14:textId="77777777" w:rsidTr="00FE79DC">
        <w:trPr>
          <w:trHeight w:val="255"/>
        </w:trPr>
        <w:tc>
          <w:tcPr>
            <w:tcW w:w="9351" w:type="dxa"/>
            <w:gridSpan w:val="3"/>
          </w:tcPr>
          <w:p w14:paraId="6E10ACBC" w14:textId="3C403987" w:rsidR="00682210" w:rsidRPr="000C3EAB" w:rsidRDefault="00054498" w:rsidP="00682210">
            <w:pPr>
              <w:keepNext/>
              <w:bidi/>
              <w:jc w:val="left"/>
              <w:rPr>
                <w:i/>
                <w:iCs/>
                <w:color w:val="000000"/>
                <w:sz w:val="20"/>
                <w:lang w:eastAsia="zh-CN"/>
              </w:rPr>
            </w:pPr>
            <w:r w:rsidRPr="000C3EAB">
              <w:rPr>
                <w:b/>
                <w:bCs/>
                <w:i/>
                <w:iCs/>
                <w:color w:val="000000"/>
                <w:sz w:val="20"/>
                <w:rtl/>
                <w:lang w:eastAsia="zh-CN"/>
              </w:rPr>
              <w:t>وضع السياسات وتنفيذها</w:t>
            </w:r>
            <w:r w:rsidR="0088173B" w:rsidRPr="000C3EAB">
              <w:rPr>
                <w:b/>
                <w:bCs/>
                <w:i/>
                <w:iCs/>
                <w:color w:val="000000"/>
                <w:sz w:val="20"/>
                <w:rtl/>
                <w:lang w:eastAsia="zh-CN"/>
              </w:rPr>
              <w:t xml:space="preserve"> (100,000 دولار أمريكي)</w:t>
            </w:r>
          </w:p>
        </w:tc>
      </w:tr>
      <w:tr w:rsidR="00A3210B" w:rsidRPr="000C3EAB" w14:paraId="36BC935A" w14:textId="77777777" w:rsidTr="00FE79DC">
        <w:trPr>
          <w:trHeight w:val="255"/>
        </w:trPr>
        <w:tc>
          <w:tcPr>
            <w:tcW w:w="7366" w:type="dxa"/>
          </w:tcPr>
          <w:p w14:paraId="0D1C8188" w14:textId="13FFF9AF" w:rsidR="00A3210B" w:rsidRPr="000C3EAB" w:rsidRDefault="00B4744C" w:rsidP="00A3210B">
            <w:pPr>
              <w:keepLines/>
              <w:shd w:val="clear" w:color="auto" w:fill="FFFFFF" w:themeFill="background1"/>
              <w:bidi/>
              <w:spacing w:before="10" w:after="10"/>
              <w:jc w:val="left"/>
              <w:rPr>
                <w:sz w:val="20"/>
              </w:rPr>
            </w:pPr>
            <w:r w:rsidRPr="000C3EAB">
              <w:rPr>
                <w:rFonts w:hint="cs"/>
                <w:sz w:val="20"/>
                <w:rtl/>
              </w:rPr>
              <w:t xml:space="preserve">بدء </w:t>
            </w:r>
            <w:r w:rsidR="00A3210B" w:rsidRPr="000C3EAB">
              <w:rPr>
                <w:rFonts w:hint="cs"/>
                <w:sz w:val="20"/>
                <w:rtl/>
              </w:rPr>
              <w:t>استعراض</w:t>
            </w:r>
            <w:r w:rsidR="00A3210B" w:rsidRPr="000C3EAB">
              <w:rPr>
                <w:sz w:val="20"/>
                <w:rtl/>
              </w:rPr>
              <w:t xml:space="preserve"> السياسات واللوائح الحالية، ووضع إطار قانوني وتنظيمي لدعم </w:t>
            </w:r>
            <w:r w:rsidR="00A3210B" w:rsidRPr="000C3EAB">
              <w:rPr>
                <w:rFonts w:hint="cs"/>
                <w:sz w:val="20"/>
                <w:rtl/>
              </w:rPr>
              <w:t>ال</w:t>
            </w:r>
            <w:r w:rsidR="002E386A" w:rsidRPr="000C3EAB">
              <w:rPr>
                <w:rFonts w:hint="cs"/>
                <w:sz w:val="20"/>
                <w:rtl/>
              </w:rPr>
              <w:t>تخفيض التدريجي</w:t>
            </w:r>
            <w:r w:rsidR="00A3210B" w:rsidRPr="000C3EAB">
              <w:rPr>
                <w:rFonts w:hint="cs"/>
                <w:sz w:val="20"/>
                <w:rtl/>
              </w:rPr>
              <w:t xml:space="preserve"> للمواد الهيدروفلوروكربونية</w:t>
            </w:r>
            <w:r w:rsidR="00A3210B" w:rsidRPr="000C3EAB">
              <w:rPr>
                <w:sz w:val="20"/>
                <w:rtl/>
              </w:rPr>
              <w:t>:</w:t>
            </w:r>
            <w:r w:rsidR="00A3210B" w:rsidRPr="000C3EAB">
              <w:rPr>
                <w:sz w:val="20"/>
              </w:rPr>
              <w:t xml:space="preserve"> </w:t>
            </w:r>
          </w:p>
          <w:p w14:paraId="19A1F183" w14:textId="77777777" w:rsidR="00A3210B" w:rsidRPr="000C3EAB" w:rsidRDefault="00A3210B" w:rsidP="00A3210B">
            <w:pPr>
              <w:pStyle w:val="ListParagraph"/>
              <w:keepLines/>
              <w:numPr>
                <w:ilvl w:val="0"/>
                <w:numId w:val="30"/>
              </w:numPr>
              <w:shd w:val="clear" w:color="auto" w:fill="FFFFFF" w:themeFill="background1"/>
              <w:bidi/>
              <w:spacing w:before="10" w:after="10"/>
              <w:ind w:left="317" w:hanging="245"/>
              <w:jc w:val="left"/>
              <w:rPr>
                <w:sz w:val="20"/>
                <w:szCs w:val="20"/>
                <w:lang w:val="en-CA"/>
              </w:rPr>
            </w:pPr>
            <w:r w:rsidRPr="000C3EAB">
              <w:rPr>
                <w:sz w:val="20"/>
                <w:szCs w:val="20"/>
                <w:rtl/>
                <w:lang w:val="en-CA"/>
              </w:rPr>
              <w:t xml:space="preserve">تعزيز نظام </w:t>
            </w:r>
            <w:r w:rsidRPr="000C3EAB">
              <w:rPr>
                <w:rFonts w:hint="cs"/>
                <w:sz w:val="20"/>
                <w:szCs w:val="20"/>
                <w:rtl/>
                <w:lang w:val="en-CA"/>
              </w:rPr>
              <w:t>ال</w:t>
            </w:r>
            <w:r w:rsidRPr="000C3EAB">
              <w:rPr>
                <w:sz w:val="20"/>
                <w:szCs w:val="20"/>
                <w:rtl/>
                <w:lang w:val="en-CA"/>
              </w:rPr>
              <w:t xml:space="preserve">حصص </w:t>
            </w:r>
            <w:r w:rsidRPr="000C3EAB">
              <w:rPr>
                <w:rFonts w:hint="cs"/>
                <w:sz w:val="20"/>
                <w:szCs w:val="20"/>
                <w:rtl/>
                <w:lang w:val="en-CA"/>
              </w:rPr>
              <w:t>الخاص بالمواد الهيدروفلوروكربونية</w:t>
            </w:r>
            <w:r w:rsidRPr="000C3EAB">
              <w:rPr>
                <w:sz w:val="20"/>
                <w:szCs w:val="20"/>
                <w:rtl/>
                <w:lang w:val="en-CA"/>
              </w:rPr>
              <w:t xml:space="preserve"> و</w:t>
            </w:r>
            <w:r w:rsidRPr="000C3EAB">
              <w:rPr>
                <w:rFonts w:hint="cs"/>
                <w:sz w:val="20"/>
                <w:szCs w:val="20"/>
                <w:rtl/>
                <w:lang w:val="en-CA"/>
              </w:rPr>
              <w:t>وضع</w:t>
            </w:r>
            <w:r w:rsidRPr="000C3EAB">
              <w:rPr>
                <w:sz w:val="20"/>
                <w:szCs w:val="20"/>
                <w:rtl/>
                <w:lang w:val="en-CA"/>
              </w:rPr>
              <w:t xml:space="preserve"> إجراءات تشغيل </w:t>
            </w:r>
            <w:r w:rsidRPr="000C3EAB">
              <w:rPr>
                <w:rFonts w:hint="cs"/>
                <w:sz w:val="20"/>
                <w:szCs w:val="20"/>
                <w:rtl/>
                <w:lang w:val="en-CA"/>
              </w:rPr>
              <w:t>موحدة</w:t>
            </w:r>
          </w:p>
          <w:p w14:paraId="74BADD6B" w14:textId="77777777" w:rsidR="00A3210B" w:rsidRPr="000C3EAB" w:rsidRDefault="00A3210B" w:rsidP="00A3210B">
            <w:pPr>
              <w:pStyle w:val="ListParagraph"/>
              <w:keepLines/>
              <w:numPr>
                <w:ilvl w:val="0"/>
                <w:numId w:val="30"/>
              </w:numPr>
              <w:shd w:val="clear" w:color="auto" w:fill="FFFFFF" w:themeFill="background1"/>
              <w:bidi/>
              <w:spacing w:before="10" w:after="10"/>
              <w:ind w:left="317" w:hanging="245"/>
              <w:jc w:val="left"/>
              <w:rPr>
                <w:sz w:val="20"/>
                <w:szCs w:val="20"/>
                <w:lang w:val="en-CA" w:eastAsia="zh-CN"/>
              </w:rPr>
            </w:pPr>
            <w:r w:rsidRPr="000C3EAB">
              <w:rPr>
                <w:sz w:val="20"/>
                <w:szCs w:val="20"/>
                <w:rtl/>
                <w:lang w:val="en-CA" w:eastAsia="zh-CN"/>
              </w:rPr>
              <w:t xml:space="preserve">مواصلة </w:t>
            </w:r>
            <w:r w:rsidRPr="000C3EAB">
              <w:rPr>
                <w:rFonts w:hint="cs"/>
                <w:sz w:val="20"/>
                <w:szCs w:val="20"/>
                <w:rtl/>
                <w:lang w:val="en-CA" w:eastAsia="zh-CN"/>
              </w:rPr>
              <w:t>وضع</w:t>
            </w:r>
            <w:r w:rsidRPr="000C3EAB">
              <w:rPr>
                <w:sz w:val="20"/>
                <w:szCs w:val="20"/>
                <w:rtl/>
                <w:lang w:val="en-CA" w:eastAsia="zh-CN"/>
              </w:rPr>
              <w:t xml:space="preserve"> الإطار التنظيمي لمنع الاتجار غير المشروع بالم</w:t>
            </w:r>
            <w:r w:rsidRPr="000C3EAB">
              <w:rPr>
                <w:rFonts w:hint="cs"/>
                <w:sz w:val="20"/>
                <w:szCs w:val="20"/>
                <w:rtl/>
                <w:lang w:val="en-CA" w:eastAsia="zh-CN"/>
              </w:rPr>
              <w:t>واد الهيدروفلوروكربونية</w:t>
            </w:r>
          </w:p>
          <w:p w14:paraId="3FCD3FDE" w14:textId="77777777" w:rsidR="00A3210B" w:rsidRPr="000C3EAB" w:rsidRDefault="00A3210B" w:rsidP="00A3210B">
            <w:pPr>
              <w:pStyle w:val="ListParagraph"/>
              <w:keepLines/>
              <w:numPr>
                <w:ilvl w:val="0"/>
                <w:numId w:val="30"/>
              </w:numPr>
              <w:shd w:val="clear" w:color="auto" w:fill="FFFFFF" w:themeFill="background1"/>
              <w:bidi/>
              <w:spacing w:before="10" w:after="10"/>
              <w:ind w:left="317" w:hanging="245"/>
              <w:jc w:val="left"/>
              <w:rPr>
                <w:sz w:val="20"/>
                <w:szCs w:val="20"/>
                <w:lang w:val="en-CA" w:eastAsia="zh-CN"/>
              </w:rPr>
            </w:pPr>
            <w:r w:rsidRPr="000C3EAB">
              <w:rPr>
                <w:sz w:val="20"/>
                <w:szCs w:val="20"/>
                <w:rtl/>
                <w:lang w:val="en-CA" w:eastAsia="zh-CN"/>
              </w:rPr>
              <w:t xml:space="preserve">إدخال وتطبيق حظر </w:t>
            </w:r>
            <w:r w:rsidRPr="000C3EAB">
              <w:rPr>
                <w:rFonts w:hint="cs"/>
                <w:sz w:val="20"/>
                <w:szCs w:val="20"/>
                <w:rtl/>
                <w:lang w:val="en-CA" w:eastAsia="zh-CN"/>
              </w:rPr>
              <w:t xml:space="preserve">على </w:t>
            </w:r>
            <w:r w:rsidRPr="000C3EAB">
              <w:rPr>
                <w:sz w:val="20"/>
                <w:szCs w:val="20"/>
                <w:rtl/>
                <w:lang w:val="en-CA" w:eastAsia="zh-CN"/>
              </w:rPr>
              <w:t>استيراد المعدات الجديدة والمستعملة القائمة على المواد</w:t>
            </w:r>
            <w:r w:rsidRPr="000C3EAB">
              <w:rPr>
                <w:rFonts w:hint="cs"/>
                <w:sz w:val="20"/>
                <w:szCs w:val="20"/>
                <w:rtl/>
                <w:lang w:val="en-CA" w:eastAsia="zh-CN"/>
              </w:rPr>
              <w:t xml:space="preserve"> الهيدروفلوروكربونية</w:t>
            </w:r>
            <w:r w:rsidRPr="000C3EAB">
              <w:rPr>
                <w:sz w:val="20"/>
                <w:szCs w:val="20"/>
                <w:rtl/>
                <w:lang w:val="en-CA" w:eastAsia="zh-CN"/>
              </w:rPr>
              <w:t xml:space="preserve">، وحظر استخدام </w:t>
            </w:r>
            <w:r w:rsidRPr="000C3EAB">
              <w:rPr>
                <w:rFonts w:hint="cs"/>
                <w:sz w:val="20"/>
                <w:szCs w:val="20"/>
                <w:rtl/>
                <w:lang w:val="en-CA" w:eastAsia="zh-CN"/>
              </w:rPr>
              <w:t>حاويات</w:t>
            </w:r>
            <w:r w:rsidRPr="000C3EAB">
              <w:rPr>
                <w:sz w:val="20"/>
                <w:szCs w:val="20"/>
                <w:rtl/>
                <w:lang w:val="en-CA" w:eastAsia="zh-CN"/>
              </w:rPr>
              <w:t xml:space="preserve"> المواد</w:t>
            </w:r>
            <w:r w:rsidRPr="000C3EAB">
              <w:rPr>
                <w:rFonts w:hint="cs"/>
                <w:sz w:val="20"/>
                <w:szCs w:val="20"/>
                <w:rtl/>
                <w:lang w:val="en-CA" w:eastAsia="zh-CN"/>
              </w:rPr>
              <w:t xml:space="preserve"> الهيدروفلوروكربونية</w:t>
            </w:r>
            <w:r w:rsidRPr="000C3EAB">
              <w:rPr>
                <w:sz w:val="20"/>
                <w:szCs w:val="20"/>
                <w:rtl/>
                <w:lang w:val="en-CA" w:eastAsia="zh-CN"/>
              </w:rPr>
              <w:t xml:space="preserve"> غير القابلة لإعادة التعبئة (التي ت</w:t>
            </w:r>
            <w:r w:rsidRPr="000C3EAB">
              <w:rPr>
                <w:rFonts w:hint="cs"/>
                <w:sz w:val="20"/>
                <w:szCs w:val="20"/>
                <w:rtl/>
                <w:lang w:val="en-CA" w:eastAsia="zh-CN"/>
              </w:rPr>
              <w:t>ُ</w:t>
            </w:r>
            <w:r w:rsidRPr="000C3EAB">
              <w:rPr>
                <w:sz w:val="20"/>
                <w:szCs w:val="20"/>
                <w:rtl/>
                <w:lang w:val="en-CA" w:eastAsia="zh-CN"/>
              </w:rPr>
              <w:t>ستخدم لمرة واحدة)</w:t>
            </w:r>
          </w:p>
          <w:p w14:paraId="0ABD1D31" w14:textId="4017F400" w:rsidR="00A3210B" w:rsidRPr="000C3EAB" w:rsidRDefault="00A3210B" w:rsidP="00A3210B">
            <w:pPr>
              <w:pStyle w:val="ListParagraph"/>
              <w:keepNext/>
              <w:keepLines/>
              <w:numPr>
                <w:ilvl w:val="0"/>
                <w:numId w:val="33"/>
              </w:numPr>
              <w:shd w:val="clear" w:color="auto" w:fill="FFFFFF" w:themeFill="background1"/>
              <w:bidi/>
              <w:ind w:left="316" w:hanging="219"/>
              <w:rPr>
                <w:color w:val="000000"/>
                <w:sz w:val="20"/>
                <w:szCs w:val="20"/>
                <w:lang w:val="en-CA" w:eastAsia="zh-CN"/>
              </w:rPr>
            </w:pPr>
            <w:r w:rsidRPr="000C3EAB">
              <w:rPr>
                <w:sz w:val="20"/>
                <w:szCs w:val="20"/>
                <w:rtl/>
                <w:lang w:val="en-CA" w:eastAsia="zh-CN"/>
              </w:rPr>
              <w:t xml:space="preserve">وضع معيار أو إجراء تشغيل موحد للنقل والتخزين الآمنين </w:t>
            </w:r>
            <w:r w:rsidRPr="000C3EAB">
              <w:rPr>
                <w:rFonts w:hint="cs"/>
                <w:sz w:val="20"/>
                <w:szCs w:val="20"/>
                <w:rtl/>
                <w:lang w:val="en-CA" w:eastAsia="zh-CN"/>
              </w:rPr>
              <w:t>للمواد الهيدروفلوروكربونية</w:t>
            </w:r>
            <w:r w:rsidRPr="000C3EAB">
              <w:rPr>
                <w:sz w:val="20"/>
                <w:szCs w:val="20"/>
                <w:rtl/>
                <w:lang w:val="en-CA" w:eastAsia="zh-CN"/>
              </w:rPr>
              <w:t xml:space="preserve"> وبدائله</w:t>
            </w:r>
            <w:r w:rsidRPr="000C3EAB">
              <w:rPr>
                <w:rFonts w:hint="cs"/>
                <w:sz w:val="20"/>
                <w:szCs w:val="20"/>
                <w:rtl/>
                <w:lang w:val="en-CA" w:eastAsia="zh-CN"/>
              </w:rPr>
              <w:t>ا</w:t>
            </w:r>
          </w:p>
        </w:tc>
        <w:tc>
          <w:tcPr>
            <w:tcW w:w="993" w:type="dxa"/>
            <w:vMerge w:val="restart"/>
          </w:tcPr>
          <w:p w14:paraId="14158D9C" w14:textId="1EFFADD8" w:rsidR="00A3210B" w:rsidRPr="000C3EAB" w:rsidRDefault="00A3210B" w:rsidP="00A3210B">
            <w:pPr>
              <w:bidi/>
              <w:jc w:val="left"/>
              <w:rPr>
                <w:color w:val="000000"/>
                <w:sz w:val="20"/>
                <w:lang w:eastAsia="zh-CN"/>
              </w:rPr>
            </w:pPr>
            <w:r w:rsidRPr="000C3EAB">
              <w:rPr>
                <w:rFonts w:hint="cs"/>
                <w:sz w:val="20"/>
                <w:rtl/>
              </w:rPr>
              <w:t>اليونيب</w:t>
            </w:r>
          </w:p>
        </w:tc>
        <w:tc>
          <w:tcPr>
            <w:tcW w:w="992" w:type="dxa"/>
            <w:noWrap/>
          </w:tcPr>
          <w:p w14:paraId="19E664FA" w14:textId="77777777" w:rsidR="00A3210B" w:rsidRPr="000C3EAB" w:rsidRDefault="00A3210B" w:rsidP="00A3210B">
            <w:pPr>
              <w:bidi/>
              <w:jc w:val="left"/>
              <w:rPr>
                <w:color w:val="000000"/>
                <w:sz w:val="20"/>
                <w:lang w:eastAsia="zh-CN"/>
              </w:rPr>
            </w:pPr>
            <w:r w:rsidRPr="000C3EAB">
              <w:rPr>
                <w:color w:val="000000"/>
                <w:sz w:val="20"/>
                <w:lang w:eastAsia="zh-CN"/>
              </w:rPr>
              <w:t>75,000</w:t>
            </w:r>
          </w:p>
        </w:tc>
      </w:tr>
      <w:tr w:rsidR="00A3210B" w:rsidRPr="000C3EAB" w14:paraId="7D1A252C" w14:textId="77777777" w:rsidTr="00FE79DC">
        <w:trPr>
          <w:trHeight w:val="183"/>
        </w:trPr>
        <w:tc>
          <w:tcPr>
            <w:tcW w:w="7366" w:type="dxa"/>
            <w:hideMark/>
          </w:tcPr>
          <w:p w14:paraId="7B6DB6F0" w14:textId="5AB7D41B" w:rsidR="00A3210B" w:rsidRPr="000C3EAB" w:rsidRDefault="00A3210B" w:rsidP="00A3210B">
            <w:pPr>
              <w:bidi/>
              <w:jc w:val="left"/>
              <w:rPr>
                <w:color w:val="000000"/>
                <w:sz w:val="20"/>
                <w:lang w:eastAsia="zh-CN"/>
              </w:rPr>
            </w:pPr>
            <w:r w:rsidRPr="000C3EAB">
              <w:rPr>
                <w:sz w:val="20"/>
                <w:rtl/>
                <w:lang w:eastAsia="zh-CN"/>
              </w:rPr>
              <w:t xml:space="preserve">استحداث نظام </w:t>
            </w:r>
            <w:r w:rsidRPr="000C3EAB">
              <w:rPr>
                <w:rFonts w:hint="cs"/>
                <w:sz w:val="20"/>
                <w:rtl/>
                <w:lang w:eastAsia="zh-CN"/>
              </w:rPr>
              <w:t>اعتماد</w:t>
            </w:r>
            <w:r w:rsidRPr="000C3EAB">
              <w:rPr>
                <w:sz w:val="20"/>
                <w:rtl/>
                <w:lang w:eastAsia="zh-CN"/>
              </w:rPr>
              <w:t xml:space="preserve"> إلزامي لمتخصصي </w:t>
            </w:r>
            <w:r w:rsidRPr="000C3EAB">
              <w:rPr>
                <w:rFonts w:hint="cs"/>
                <w:sz w:val="20"/>
                <w:rtl/>
                <w:lang w:eastAsia="zh-CN"/>
              </w:rPr>
              <w:t xml:space="preserve">التبريد وتكييف الهواء والمؤسسات </w:t>
            </w:r>
            <w:r w:rsidRPr="000C3EAB">
              <w:rPr>
                <w:sz w:val="20"/>
                <w:rtl/>
                <w:lang w:eastAsia="zh-CN"/>
              </w:rPr>
              <w:t xml:space="preserve">لتحسين </w:t>
            </w:r>
            <w:r w:rsidRPr="000C3EAB">
              <w:rPr>
                <w:rFonts w:hint="cs"/>
                <w:sz w:val="20"/>
                <w:rtl/>
                <w:lang w:eastAsia="zh-CN"/>
              </w:rPr>
              <w:t>ال</w:t>
            </w:r>
            <w:r w:rsidRPr="000C3EAB">
              <w:rPr>
                <w:sz w:val="20"/>
                <w:rtl/>
                <w:lang w:eastAsia="zh-CN"/>
              </w:rPr>
              <w:t xml:space="preserve">خدمة </w:t>
            </w:r>
            <w:r w:rsidRPr="000C3EAB">
              <w:rPr>
                <w:rFonts w:hint="cs"/>
                <w:sz w:val="20"/>
                <w:rtl/>
                <w:lang w:eastAsia="zh-CN"/>
              </w:rPr>
              <w:t xml:space="preserve">المقدمة إلى </w:t>
            </w:r>
            <w:r w:rsidRPr="000C3EAB">
              <w:rPr>
                <w:sz w:val="20"/>
                <w:rtl/>
                <w:lang w:eastAsia="zh-CN"/>
              </w:rPr>
              <w:t>المستخدمين النهائيين</w:t>
            </w:r>
          </w:p>
        </w:tc>
        <w:tc>
          <w:tcPr>
            <w:tcW w:w="993" w:type="dxa"/>
            <w:vMerge/>
            <w:hideMark/>
          </w:tcPr>
          <w:p w14:paraId="3B100DD3" w14:textId="77777777" w:rsidR="00A3210B" w:rsidRPr="000C3EAB" w:rsidRDefault="00A3210B" w:rsidP="00A3210B">
            <w:pPr>
              <w:bidi/>
              <w:jc w:val="left"/>
              <w:rPr>
                <w:color w:val="000000"/>
                <w:sz w:val="20"/>
                <w:lang w:eastAsia="zh-CN"/>
              </w:rPr>
            </w:pPr>
          </w:p>
        </w:tc>
        <w:tc>
          <w:tcPr>
            <w:tcW w:w="992" w:type="dxa"/>
            <w:noWrap/>
            <w:hideMark/>
          </w:tcPr>
          <w:p w14:paraId="71EF1C36" w14:textId="77777777" w:rsidR="00A3210B" w:rsidRPr="000C3EAB" w:rsidRDefault="00A3210B" w:rsidP="00A3210B">
            <w:pPr>
              <w:bidi/>
              <w:jc w:val="left"/>
              <w:rPr>
                <w:color w:val="000000"/>
                <w:sz w:val="20"/>
                <w:lang w:eastAsia="zh-CN"/>
              </w:rPr>
            </w:pPr>
            <w:r w:rsidRPr="000C3EAB">
              <w:rPr>
                <w:color w:val="000000"/>
                <w:sz w:val="20"/>
                <w:lang w:eastAsia="zh-CN"/>
              </w:rPr>
              <w:t>25,000</w:t>
            </w:r>
          </w:p>
        </w:tc>
      </w:tr>
      <w:tr w:rsidR="00682210" w:rsidRPr="000C3EAB" w14:paraId="78BA694A" w14:textId="77777777" w:rsidTr="00FE79DC">
        <w:trPr>
          <w:trHeight w:val="255"/>
        </w:trPr>
        <w:tc>
          <w:tcPr>
            <w:tcW w:w="9351" w:type="dxa"/>
            <w:gridSpan w:val="3"/>
            <w:hideMark/>
          </w:tcPr>
          <w:p w14:paraId="6F10F601" w14:textId="03EB40C5" w:rsidR="00682210" w:rsidRPr="000C3EAB" w:rsidRDefault="00A3210B" w:rsidP="00682210">
            <w:pPr>
              <w:bidi/>
              <w:jc w:val="left"/>
              <w:rPr>
                <w:b/>
                <w:bCs/>
                <w:i/>
                <w:iCs/>
                <w:color w:val="000000"/>
                <w:sz w:val="20"/>
                <w:lang w:eastAsia="zh-CN"/>
              </w:rPr>
            </w:pPr>
            <w:r w:rsidRPr="000C3EAB">
              <w:rPr>
                <w:b/>
                <w:bCs/>
                <w:i/>
                <w:iCs/>
                <w:sz w:val="20"/>
                <w:rtl/>
                <w:lang w:eastAsia="zh-CN"/>
              </w:rPr>
              <w:t>تدريب موظفي الجمارك والمستوردين ووكلاء التخليص الجمركي</w:t>
            </w:r>
            <w:r w:rsidRPr="000C3EAB">
              <w:rPr>
                <w:b/>
                <w:bCs/>
                <w:i/>
                <w:iCs/>
                <w:color w:val="000000"/>
                <w:sz w:val="20"/>
                <w:rtl/>
                <w:lang w:eastAsia="zh-CN"/>
              </w:rPr>
              <w:t xml:space="preserve"> </w:t>
            </w:r>
            <w:r w:rsidR="00F15437" w:rsidRPr="000C3EAB">
              <w:rPr>
                <w:b/>
                <w:bCs/>
                <w:i/>
                <w:iCs/>
                <w:color w:val="000000"/>
                <w:sz w:val="20"/>
                <w:rtl/>
                <w:lang w:eastAsia="zh-CN"/>
              </w:rPr>
              <w:t>(80,000 دولار أمريكي)</w:t>
            </w:r>
          </w:p>
        </w:tc>
      </w:tr>
      <w:tr w:rsidR="00A3210B" w:rsidRPr="000C3EAB" w14:paraId="33715FDB" w14:textId="77777777" w:rsidTr="00FE79DC">
        <w:trPr>
          <w:trHeight w:val="255"/>
        </w:trPr>
        <w:tc>
          <w:tcPr>
            <w:tcW w:w="7366" w:type="dxa"/>
            <w:hideMark/>
          </w:tcPr>
          <w:p w14:paraId="22662F80" w14:textId="6B9B52F3" w:rsidR="00A3210B" w:rsidRPr="000C3EAB" w:rsidRDefault="00A3210B" w:rsidP="00A3210B">
            <w:pPr>
              <w:bidi/>
              <w:rPr>
                <w:color w:val="000000"/>
                <w:sz w:val="20"/>
                <w:lang w:eastAsia="zh-CN"/>
              </w:rPr>
            </w:pPr>
            <w:r w:rsidRPr="000C3EAB">
              <w:rPr>
                <w:sz w:val="20"/>
                <w:rtl/>
                <w:lang w:eastAsia="zh-CN"/>
              </w:rPr>
              <w:t xml:space="preserve">تحديث </w:t>
            </w:r>
            <w:r w:rsidRPr="000C3EAB">
              <w:rPr>
                <w:rFonts w:hint="cs"/>
                <w:sz w:val="20"/>
                <w:rtl/>
                <w:lang w:eastAsia="zh-CN"/>
              </w:rPr>
              <w:t>ال</w:t>
            </w:r>
            <w:r w:rsidRPr="000C3EAB">
              <w:rPr>
                <w:sz w:val="20"/>
                <w:rtl/>
                <w:lang w:eastAsia="zh-CN"/>
              </w:rPr>
              <w:t xml:space="preserve">مناهج </w:t>
            </w:r>
            <w:r w:rsidRPr="000C3EAB">
              <w:rPr>
                <w:rFonts w:hint="cs"/>
                <w:sz w:val="20"/>
                <w:rtl/>
                <w:lang w:eastAsia="zh-CN"/>
              </w:rPr>
              <w:t>التعليمية ل</w:t>
            </w:r>
            <w:r w:rsidRPr="000C3EAB">
              <w:rPr>
                <w:sz w:val="20"/>
                <w:rtl/>
                <w:lang w:eastAsia="zh-CN"/>
              </w:rPr>
              <w:t xml:space="preserve">معاهد التدريب الجمركي لتشمل </w:t>
            </w:r>
            <w:r w:rsidRPr="000C3EAB">
              <w:rPr>
                <w:rFonts w:hint="cs"/>
                <w:sz w:val="20"/>
                <w:rtl/>
                <w:lang w:eastAsia="zh-CN"/>
              </w:rPr>
              <w:t>المواد الهيدروفلوروكربونية</w:t>
            </w:r>
            <w:r w:rsidRPr="000C3EAB">
              <w:rPr>
                <w:sz w:val="20"/>
                <w:rtl/>
                <w:lang w:eastAsia="zh-CN"/>
              </w:rPr>
              <w:t>، ورموز النظام المنسق الجديدة، والتكنولوجيات البديلة، والإطار التشريعي الجديد، وأساليب المناولة الآمنة للمواد القابلة للاشتعال</w:t>
            </w:r>
          </w:p>
        </w:tc>
        <w:tc>
          <w:tcPr>
            <w:tcW w:w="993" w:type="dxa"/>
            <w:vMerge w:val="restart"/>
            <w:hideMark/>
          </w:tcPr>
          <w:p w14:paraId="4538FF77" w14:textId="7B1128DE" w:rsidR="00A3210B" w:rsidRPr="000C3EAB" w:rsidRDefault="00A3210B" w:rsidP="00A3210B">
            <w:pPr>
              <w:bidi/>
              <w:jc w:val="left"/>
              <w:rPr>
                <w:color w:val="000000"/>
                <w:sz w:val="20"/>
                <w:lang w:eastAsia="zh-CN"/>
              </w:rPr>
            </w:pPr>
            <w:r w:rsidRPr="000C3EAB">
              <w:rPr>
                <w:rFonts w:hint="cs"/>
                <w:sz w:val="20"/>
                <w:rtl/>
              </w:rPr>
              <w:t>اليونيب</w:t>
            </w:r>
          </w:p>
        </w:tc>
        <w:tc>
          <w:tcPr>
            <w:tcW w:w="992" w:type="dxa"/>
            <w:noWrap/>
            <w:hideMark/>
          </w:tcPr>
          <w:p w14:paraId="36AD5A63" w14:textId="77777777" w:rsidR="00A3210B" w:rsidRPr="000C3EAB" w:rsidRDefault="00A3210B" w:rsidP="00A3210B">
            <w:pPr>
              <w:bidi/>
              <w:jc w:val="left"/>
              <w:rPr>
                <w:color w:val="000000"/>
                <w:sz w:val="20"/>
                <w:lang w:eastAsia="zh-CN"/>
              </w:rPr>
            </w:pPr>
            <w:r w:rsidRPr="000C3EAB">
              <w:rPr>
                <w:color w:val="000000"/>
                <w:sz w:val="20"/>
                <w:lang w:eastAsia="zh-CN"/>
              </w:rPr>
              <w:t>30,000</w:t>
            </w:r>
          </w:p>
        </w:tc>
      </w:tr>
      <w:tr w:rsidR="00A3210B" w:rsidRPr="000C3EAB" w14:paraId="02A92A4A" w14:textId="77777777" w:rsidTr="00FE79DC">
        <w:trPr>
          <w:trHeight w:val="255"/>
        </w:trPr>
        <w:tc>
          <w:tcPr>
            <w:tcW w:w="7366" w:type="dxa"/>
            <w:hideMark/>
          </w:tcPr>
          <w:p w14:paraId="1F7730DF" w14:textId="3E19C9AB" w:rsidR="00A3210B" w:rsidRPr="000C3EAB" w:rsidRDefault="00B4744C" w:rsidP="00A3210B">
            <w:pPr>
              <w:bidi/>
              <w:rPr>
                <w:color w:val="000000"/>
                <w:sz w:val="20"/>
                <w:lang w:eastAsia="zh-CN"/>
              </w:rPr>
            </w:pPr>
            <w:r w:rsidRPr="000C3EAB">
              <w:rPr>
                <w:rFonts w:hint="cs"/>
                <w:sz w:val="20"/>
                <w:rtl/>
                <w:lang w:eastAsia="zh-CN"/>
              </w:rPr>
              <w:t>حلقة</w:t>
            </w:r>
            <w:r w:rsidR="00A3210B" w:rsidRPr="000C3EAB">
              <w:rPr>
                <w:rFonts w:hint="cs"/>
                <w:sz w:val="20"/>
                <w:rtl/>
                <w:lang w:eastAsia="zh-CN"/>
              </w:rPr>
              <w:t xml:space="preserve"> عمل</w:t>
            </w:r>
            <w:r w:rsidR="00A3210B" w:rsidRPr="000C3EAB">
              <w:rPr>
                <w:sz w:val="20"/>
                <w:rtl/>
                <w:lang w:eastAsia="zh-CN"/>
              </w:rPr>
              <w:t xml:space="preserve"> </w:t>
            </w:r>
            <w:r w:rsidRPr="000C3EAB">
              <w:rPr>
                <w:rFonts w:hint="cs"/>
                <w:sz w:val="20"/>
                <w:rtl/>
                <w:lang w:eastAsia="zh-CN"/>
              </w:rPr>
              <w:t xml:space="preserve">واحدة </w:t>
            </w:r>
            <w:r w:rsidR="00A3210B" w:rsidRPr="000C3EAB">
              <w:rPr>
                <w:sz w:val="20"/>
                <w:rtl/>
                <w:lang w:eastAsia="zh-CN"/>
              </w:rPr>
              <w:t xml:space="preserve">لتدريب </w:t>
            </w:r>
            <w:r w:rsidR="00A3210B" w:rsidRPr="000C3EAB">
              <w:rPr>
                <w:rFonts w:hint="cs"/>
                <w:sz w:val="20"/>
                <w:rtl/>
                <w:lang w:eastAsia="zh-CN"/>
              </w:rPr>
              <w:t>10</w:t>
            </w:r>
            <w:r w:rsidR="00A3210B" w:rsidRPr="000C3EAB">
              <w:rPr>
                <w:sz w:val="20"/>
                <w:rtl/>
                <w:lang w:eastAsia="zh-CN"/>
              </w:rPr>
              <w:t xml:space="preserve"> مدرب</w:t>
            </w:r>
            <w:r w:rsidR="00A3210B" w:rsidRPr="000C3EAB">
              <w:rPr>
                <w:rFonts w:hint="cs"/>
                <w:sz w:val="20"/>
                <w:rtl/>
                <w:lang w:eastAsia="zh-CN"/>
              </w:rPr>
              <w:t>ين</w:t>
            </w:r>
            <w:r w:rsidR="00A3210B" w:rsidRPr="000C3EAB">
              <w:rPr>
                <w:sz w:val="20"/>
                <w:rtl/>
                <w:lang w:eastAsia="zh-CN"/>
              </w:rPr>
              <w:t xml:space="preserve"> على المناولة الآمنة للمواد القابلة للاشتعال والسامة</w:t>
            </w:r>
          </w:p>
        </w:tc>
        <w:tc>
          <w:tcPr>
            <w:tcW w:w="993" w:type="dxa"/>
            <w:vMerge/>
          </w:tcPr>
          <w:p w14:paraId="3A9AAC76" w14:textId="77777777" w:rsidR="00A3210B" w:rsidRPr="000C3EAB" w:rsidRDefault="00A3210B" w:rsidP="00A3210B">
            <w:pPr>
              <w:bidi/>
              <w:jc w:val="left"/>
              <w:rPr>
                <w:color w:val="000000"/>
                <w:sz w:val="20"/>
                <w:lang w:eastAsia="zh-CN"/>
              </w:rPr>
            </w:pPr>
          </w:p>
        </w:tc>
        <w:tc>
          <w:tcPr>
            <w:tcW w:w="992" w:type="dxa"/>
            <w:hideMark/>
          </w:tcPr>
          <w:p w14:paraId="5AD6EF5A" w14:textId="77777777" w:rsidR="00A3210B" w:rsidRPr="000C3EAB" w:rsidRDefault="00A3210B" w:rsidP="00A3210B">
            <w:pPr>
              <w:bidi/>
              <w:jc w:val="left"/>
              <w:rPr>
                <w:color w:val="000000"/>
                <w:sz w:val="20"/>
                <w:lang w:eastAsia="zh-CN"/>
              </w:rPr>
            </w:pPr>
            <w:r w:rsidRPr="000C3EAB">
              <w:rPr>
                <w:color w:val="000000"/>
                <w:sz w:val="20"/>
                <w:lang w:eastAsia="zh-CN"/>
              </w:rPr>
              <w:t>15,000</w:t>
            </w:r>
          </w:p>
        </w:tc>
      </w:tr>
      <w:tr w:rsidR="00A3210B" w:rsidRPr="000C3EAB" w14:paraId="6F803888" w14:textId="77777777" w:rsidTr="00FE79DC">
        <w:trPr>
          <w:trHeight w:val="255"/>
        </w:trPr>
        <w:tc>
          <w:tcPr>
            <w:tcW w:w="7366" w:type="dxa"/>
            <w:hideMark/>
          </w:tcPr>
          <w:p w14:paraId="2EC7FD26" w14:textId="2FE44530" w:rsidR="00A3210B" w:rsidRPr="000C3EAB" w:rsidRDefault="00B4744C" w:rsidP="00A3210B">
            <w:pPr>
              <w:bidi/>
              <w:rPr>
                <w:color w:val="000000"/>
                <w:sz w:val="20"/>
                <w:lang w:eastAsia="zh-CN"/>
              </w:rPr>
            </w:pPr>
            <w:r w:rsidRPr="000C3EAB">
              <w:rPr>
                <w:rFonts w:hint="cs"/>
                <w:sz w:val="20"/>
                <w:rtl/>
                <w:lang w:eastAsia="zh-CN"/>
              </w:rPr>
              <w:t>حلقة عمل</w:t>
            </w:r>
            <w:r w:rsidRPr="000C3EAB">
              <w:rPr>
                <w:sz w:val="20"/>
                <w:rtl/>
                <w:lang w:eastAsia="zh-CN"/>
              </w:rPr>
              <w:t xml:space="preserve"> </w:t>
            </w:r>
            <w:r w:rsidRPr="000C3EAB">
              <w:rPr>
                <w:rFonts w:hint="cs"/>
                <w:sz w:val="20"/>
                <w:rtl/>
                <w:lang w:eastAsia="zh-CN"/>
              </w:rPr>
              <w:t xml:space="preserve">واحدة </w:t>
            </w:r>
            <w:r w:rsidR="00A3210B" w:rsidRPr="000C3EAB">
              <w:rPr>
                <w:sz w:val="20"/>
                <w:rtl/>
                <w:lang w:eastAsia="zh-CN"/>
              </w:rPr>
              <w:t xml:space="preserve">لتدريب </w:t>
            </w:r>
            <w:r w:rsidR="00A3210B" w:rsidRPr="000C3EAB">
              <w:rPr>
                <w:rFonts w:hint="cs"/>
                <w:sz w:val="20"/>
                <w:rtl/>
                <w:lang w:eastAsia="zh-CN"/>
              </w:rPr>
              <w:t>20</w:t>
            </w:r>
            <w:r w:rsidR="00A3210B" w:rsidRPr="000C3EAB">
              <w:rPr>
                <w:sz w:val="20"/>
                <w:rtl/>
                <w:lang w:eastAsia="zh-CN"/>
              </w:rPr>
              <w:t xml:space="preserve"> موظفا جمركيا على </w:t>
            </w:r>
            <w:r w:rsidR="00A3210B" w:rsidRPr="000C3EAB">
              <w:rPr>
                <w:rFonts w:hint="cs"/>
                <w:sz w:val="20"/>
                <w:rtl/>
                <w:lang w:eastAsia="zh-CN"/>
              </w:rPr>
              <w:t>الرقابة على</w:t>
            </w:r>
            <w:r w:rsidR="00A3210B" w:rsidRPr="000C3EAB">
              <w:rPr>
                <w:sz w:val="20"/>
                <w:rtl/>
                <w:lang w:eastAsia="zh-CN"/>
              </w:rPr>
              <w:t xml:space="preserve"> </w:t>
            </w:r>
            <w:r w:rsidR="00A3210B" w:rsidRPr="000C3EAB">
              <w:rPr>
                <w:rFonts w:hint="cs"/>
                <w:sz w:val="20"/>
                <w:rtl/>
                <w:lang w:eastAsia="zh-CN"/>
              </w:rPr>
              <w:t>المواد الهيدروفلوروكربونية</w:t>
            </w:r>
            <w:r w:rsidR="00A3210B" w:rsidRPr="000C3EAB">
              <w:rPr>
                <w:sz w:val="20"/>
                <w:rtl/>
                <w:lang w:eastAsia="zh-CN"/>
              </w:rPr>
              <w:t xml:space="preserve">، بما في ذلك تحديد </w:t>
            </w:r>
            <w:r w:rsidR="00A3210B" w:rsidRPr="000C3EAB">
              <w:rPr>
                <w:rFonts w:hint="cs"/>
                <w:sz w:val="20"/>
                <w:rtl/>
                <w:lang w:eastAsia="zh-CN"/>
              </w:rPr>
              <w:t xml:space="preserve">ملامح </w:t>
            </w:r>
            <w:r w:rsidR="00A3210B" w:rsidRPr="000C3EAB">
              <w:rPr>
                <w:sz w:val="20"/>
                <w:rtl/>
                <w:lang w:eastAsia="zh-CN"/>
              </w:rPr>
              <w:t>المخاطر</w:t>
            </w:r>
          </w:p>
        </w:tc>
        <w:tc>
          <w:tcPr>
            <w:tcW w:w="993" w:type="dxa"/>
            <w:vMerge/>
          </w:tcPr>
          <w:p w14:paraId="49477159" w14:textId="77777777" w:rsidR="00A3210B" w:rsidRPr="000C3EAB" w:rsidRDefault="00A3210B" w:rsidP="00A3210B">
            <w:pPr>
              <w:bidi/>
              <w:jc w:val="left"/>
              <w:rPr>
                <w:color w:val="000000"/>
                <w:sz w:val="20"/>
                <w:lang w:eastAsia="zh-CN"/>
              </w:rPr>
            </w:pPr>
          </w:p>
        </w:tc>
        <w:tc>
          <w:tcPr>
            <w:tcW w:w="992" w:type="dxa"/>
            <w:hideMark/>
          </w:tcPr>
          <w:p w14:paraId="54D44C4E" w14:textId="77777777" w:rsidR="00A3210B" w:rsidRPr="000C3EAB" w:rsidRDefault="00A3210B" w:rsidP="00A3210B">
            <w:pPr>
              <w:bidi/>
              <w:jc w:val="left"/>
              <w:rPr>
                <w:color w:val="000000"/>
                <w:sz w:val="20"/>
                <w:lang w:eastAsia="zh-CN"/>
              </w:rPr>
            </w:pPr>
            <w:r w:rsidRPr="000C3EAB">
              <w:rPr>
                <w:color w:val="000000"/>
                <w:sz w:val="20"/>
                <w:lang w:eastAsia="zh-CN"/>
              </w:rPr>
              <w:t>10,000</w:t>
            </w:r>
          </w:p>
        </w:tc>
      </w:tr>
      <w:tr w:rsidR="00F15437" w:rsidRPr="000C3EAB" w14:paraId="11A41BBC" w14:textId="77777777" w:rsidTr="00FE79DC">
        <w:trPr>
          <w:trHeight w:val="255"/>
        </w:trPr>
        <w:tc>
          <w:tcPr>
            <w:tcW w:w="7366" w:type="dxa"/>
            <w:hideMark/>
          </w:tcPr>
          <w:p w14:paraId="25059E56" w14:textId="04CD98A1" w:rsidR="00F15437" w:rsidRPr="000C3EAB" w:rsidRDefault="001A1022" w:rsidP="00F15437">
            <w:pPr>
              <w:bidi/>
              <w:rPr>
                <w:color w:val="000000"/>
                <w:sz w:val="20"/>
                <w:lang w:eastAsia="zh-CN"/>
              </w:rPr>
            </w:pPr>
            <w:r w:rsidRPr="000C3EAB">
              <w:rPr>
                <w:rFonts w:hint="cs"/>
                <w:sz w:val="20"/>
                <w:rtl/>
                <w:lang w:eastAsia="zh-CN"/>
              </w:rPr>
              <w:t>حلقة عمل</w:t>
            </w:r>
            <w:r w:rsidRPr="000C3EAB">
              <w:rPr>
                <w:sz w:val="20"/>
                <w:rtl/>
                <w:lang w:eastAsia="zh-CN"/>
              </w:rPr>
              <w:t xml:space="preserve"> </w:t>
            </w:r>
            <w:r w:rsidRPr="000C3EAB">
              <w:rPr>
                <w:rFonts w:hint="cs"/>
                <w:sz w:val="20"/>
                <w:rtl/>
                <w:lang w:eastAsia="zh-CN"/>
              </w:rPr>
              <w:t xml:space="preserve">واحدة </w:t>
            </w:r>
            <w:r w:rsidR="00F15437" w:rsidRPr="000C3EAB">
              <w:rPr>
                <w:rtl/>
              </w:rPr>
              <w:t xml:space="preserve">لتدريب 20 </w:t>
            </w:r>
            <w:r w:rsidRPr="000C3EAB">
              <w:rPr>
                <w:sz w:val="20"/>
                <w:rtl/>
                <w:lang w:eastAsia="zh-CN"/>
              </w:rPr>
              <w:t xml:space="preserve">من ضباط إنفاذ القانون على مستوى </w:t>
            </w:r>
            <w:r w:rsidRPr="000C3EAB">
              <w:rPr>
                <w:rFonts w:hint="cs"/>
                <w:sz w:val="20"/>
                <w:rtl/>
                <w:lang w:eastAsia="zh-CN"/>
              </w:rPr>
              <w:t>المحافظات</w:t>
            </w:r>
            <w:r w:rsidRPr="000C3EAB">
              <w:rPr>
                <w:sz w:val="20"/>
                <w:rtl/>
                <w:lang w:eastAsia="zh-CN"/>
              </w:rPr>
              <w:t xml:space="preserve"> لدعم إنفاذ القانون خارج نقاط التفتيش الجمركية</w:t>
            </w:r>
          </w:p>
        </w:tc>
        <w:tc>
          <w:tcPr>
            <w:tcW w:w="993" w:type="dxa"/>
            <w:vMerge/>
          </w:tcPr>
          <w:p w14:paraId="6398167E" w14:textId="77777777" w:rsidR="00F15437" w:rsidRPr="000C3EAB" w:rsidRDefault="00F15437" w:rsidP="00F15437">
            <w:pPr>
              <w:bidi/>
              <w:jc w:val="left"/>
              <w:rPr>
                <w:color w:val="000000"/>
                <w:sz w:val="20"/>
                <w:lang w:eastAsia="zh-CN"/>
              </w:rPr>
            </w:pPr>
          </w:p>
        </w:tc>
        <w:tc>
          <w:tcPr>
            <w:tcW w:w="992" w:type="dxa"/>
            <w:noWrap/>
            <w:hideMark/>
          </w:tcPr>
          <w:p w14:paraId="5CA3C407" w14:textId="77777777" w:rsidR="00F15437" w:rsidRPr="000C3EAB" w:rsidRDefault="00F15437" w:rsidP="00F15437">
            <w:pPr>
              <w:bidi/>
              <w:jc w:val="left"/>
              <w:rPr>
                <w:color w:val="000000"/>
                <w:sz w:val="20"/>
                <w:lang w:eastAsia="zh-CN"/>
              </w:rPr>
            </w:pPr>
            <w:r w:rsidRPr="000C3EAB">
              <w:rPr>
                <w:color w:val="000000"/>
                <w:sz w:val="20"/>
                <w:lang w:eastAsia="zh-CN"/>
              </w:rPr>
              <w:t>10,000</w:t>
            </w:r>
          </w:p>
        </w:tc>
      </w:tr>
      <w:tr w:rsidR="00A3210B" w:rsidRPr="000C3EAB" w14:paraId="327A6B59" w14:textId="77777777" w:rsidTr="00FE79DC">
        <w:trPr>
          <w:trHeight w:val="255"/>
        </w:trPr>
        <w:tc>
          <w:tcPr>
            <w:tcW w:w="7366" w:type="dxa"/>
            <w:hideMark/>
          </w:tcPr>
          <w:p w14:paraId="5FC8B0F2" w14:textId="1C9DBBA2" w:rsidR="00A3210B" w:rsidRPr="000C3EAB" w:rsidRDefault="001A1022" w:rsidP="00A3210B">
            <w:pPr>
              <w:bidi/>
              <w:rPr>
                <w:color w:val="000000"/>
                <w:sz w:val="20"/>
                <w:lang w:eastAsia="zh-CN"/>
              </w:rPr>
            </w:pPr>
            <w:r w:rsidRPr="000C3EAB">
              <w:rPr>
                <w:rFonts w:hint="cs"/>
                <w:sz w:val="20"/>
                <w:rtl/>
                <w:lang w:eastAsia="zh-CN"/>
              </w:rPr>
              <w:t>حلقة عمل</w:t>
            </w:r>
            <w:r w:rsidRPr="000C3EAB">
              <w:rPr>
                <w:sz w:val="20"/>
                <w:rtl/>
                <w:lang w:eastAsia="zh-CN"/>
              </w:rPr>
              <w:t xml:space="preserve"> </w:t>
            </w:r>
            <w:r w:rsidRPr="000C3EAB">
              <w:rPr>
                <w:rFonts w:hint="cs"/>
                <w:sz w:val="20"/>
                <w:rtl/>
                <w:lang w:eastAsia="zh-CN"/>
              </w:rPr>
              <w:t xml:space="preserve">واحدة </w:t>
            </w:r>
            <w:r w:rsidR="00A3210B" w:rsidRPr="000C3EAB">
              <w:rPr>
                <w:sz w:val="20"/>
                <w:rtl/>
                <w:lang w:eastAsia="zh-CN"/>
              </w:rPr>
              <w:t xml:space="preserve">لتدريب </w:t>
            </w:r>
            <w:r w:rsidR="00A3210B" w:rsidRPr="000C3EAB">
              <w:rPr>
                <w:rFonts w:hint="cs"/>
                <w:sz w:val="20"/>
                <w:rtl/>
                <w:lang w:eastAsia="zh-CN"/>
              </w:rPr>
              <w:t>20</w:t>
            </w:r>
            <w:r w:rsidR="00A3210B" w:rsidRPr="000C3EAB">
              <w:rPr>
                <w:sz w:val="20"/>
                <w:rtl/>
                <w:lang w:eastAsia="zh-CN"/>
              </w:rPr>
              <w:t xml:space="preserve"> مستوردا ووكيل تخليص جمركي/شحن على التدابير التنظيمية الجديدة في إطار المرحلة الأولى من </w:t>
            </w:r>
            <w:r w:rsidR="00A3210B" w:rsidRPr="000C3EAB">
              <w:rPr>
                <w:rFonts w:hint="cs"/>
                <w:sz w:val="20"/>
                <w:rtl/>
                <w:lang w:eastAsia="zh-CN"/>
              </w:rPr>
              <w:t>خطة التنفيذ بموجب تعديل كيغالي</w:t>
            </w:r>
            <w:r w:rsidR="00A3210B" w:rsidRPr="000C3EAB">
              <w:rPr>
                <w:sz w:val="20"/>
                <w:rtl/>
                <w:lang w:eastAsia="zh-CN"/>
              </w:rPr>
              <w:t xml:space="preserve">، وإدارة بيانات </w:t>
            </w:r>
            <w:r w:rsidR="00A3210B" w:rsidRPr="000C3EAB">
              <w:rPr>
                <w:rFonts w:hint="cs"/>
                <w:sz w:val="20"/>
                <w:rtl/>
                <w:lang w:eastAsia="zh-CN"/>
              </w:rPr>
              <w:t>المواد الهيدروفلوروكربونية</w:t>
            </w:r>
            <w:r w:rsidR="00A3210B" w:rsidRPr="000C3EAB">
              <w:rPr>
                <w:sz w:val="20"/>
                <w:rtl/>
                <w:lang w:eastAsia="zh-CN"/>
              </w:rPr>
              <w:t xml:space="preserve"> و</w:t>
            </w:r>
            <w:r w:rsidR="00A3210B" w:rsidRPr="000C3EAB">
              <w:rPr>
                <w:rFonts w:hint="cs"/>
                <w:sz w:val="20"/>
                <w:rtl/>
                <w:lang w:eastAsia="zh-CN"/>
              </w:rPr>
              <w:t>الإبلاغ عنها</w:t>
            </w:r>
          </w:p>
        </w:tc>
        <w:tc>
          <w:tcPr>
            <w:tcW w:w="993" w:type="dxa"/>
            <w:vMerge/>
          </w:tcPr>
          <w:p w14:paraId="31390FDA" w14:textId="77777777" w:rsidR="00A3210B" w:rsidRPr="000C3EAB" w:rsidRDefault="00A3210B" w:rsidP="00A3210B">
            <w:pPr>
              <w:bidi/>
              <w:jc w:val="left"/>
              <w:rPr>
                <w:color w:val="000000"/>
                <w:sz w:val="20"/>
                <w:lang w:eastAsia="zh-CN"/>
              </w:rPr>
            </w:pPr>
          </w:p>
        </w:tc>
        <w:tc>
          <w:tcPr>
            <w:tcW w:w="992" w:type="dxa"/>
            <w:noWrap/>
            <w:hideMark/>
          </w:tcPr>
          <w:p w14:paraId="7521F329" w14:textId="77777777" w:rsidR="00A3210B" w:rsidRPr="000C3EAB" w:rsidRDefault="00A3210B" w:rsidP="00A3210B">
            <w:pPr>
              <w:bidi/>
              <w:jc w:val="left"/>
              <w:rPr>
                <w:color w:val="000000"/>
                <w:sz w:val="20"/>
                <w:lang w:eastAsia="zh-CN"/>
              </w:rPr>
            </w:pPr>
            <w:r w:rsidRPr="000C3EAB">
              <w:rPr>
                <w:color w:val="000000"/>
                <w:sz w:val="20"/>
                <w:lang w:eastAsia="zh-CN"/>
              </w:rPr>
              <w:t>10,000</w:t>
            </w:r>
          </w:p>
        </w:tc>
      </w:tr>
      <w:tr w:rsidR="00A3210B" w:rsidRPr="000C3EAB" w14:paraId="4068849F" w14:textId="77777777" w:rsidTr="00FE79DC">
        <w:trPr>
          <w:trHeight w:val="255"/>
        </w:trPr>
        <w:tc>
          <w:tcPr>
            <w:tcW w:w="7366" w:type="dxa"/>
            <w:hideMark/>
          </w:tcPr>
          <w:p w14:paraId="1D750E20" w14:textId="7FFDFF97" w:rsidR="00A3210B" w:rsidRPr="000C3EAB" w:rsidRDefault="00A3210B" w:rsidP="00A3210B">
            <w:pPr>
              <w:bidi/>
              <w:rPr>
                <w:color w:val="000000"/>
                <w:sz w:val="20"/>
                <w:lang w:eastAsia="zh-CN"/>
              </w:rPr>
            </w:pPr>
            <w:r w:rsidRPr="000C3EAB">
              <w:rPr>
                <w:sz w:val="20"/>
                <w:rtl/>
                <w:lang w:eastAsia="zh-CN"/>
              </w:rPr>
              <w:t>اجتماع</w:t>
            </w:r>
            <w:r w:rsidR="001A1022" w:rsidRPr="000C3EAB">
              <w:rPr>
                <w:rFonts w:hint="cs"/>
                <w:sz w:val="20"/>
                <w:rtl/>
                <w:lang w:eastAsia="zh-CN"/>
              </w:rPr>
              <w:t xml:space="preserve"> واحد </w:t>
            </w:r>
            <w:r w:rsidRPr="000C3EAB">
              <w:rPr>
                <w:sz w:val="20"/>
                <w:rtl/>
                <w:lang w:eastAsia="zh-CN"/>
              </w:rPr>
              <w:t xml:space="preserve">للتعاون الإقليمي/العابر للحدود في مجال </w:t>
            </w:r>
            <w:r w:rsidRPr="000C3EAB">
              <w:rPr>
                <w:rFonts w:hint="cs"/>
                <w:sz w:val="20"/>
                <w:rtl/>
                <w:lang w:eastAsia="zh-CN"/>
              </w:rPr>
              <w:t>ال</w:t>
            </w:r>
            <w:r w:rsidRPr="000C3EAB">
              <w:rPr>
                <w:sz w:val="20"/>
                <w:rtl/>
                <w:lang w:eastAsia="zh-CN"/>
              </w:rPr>
              <w:t xml:space="preserve">إنفاذ مع </w:t>
            </w:r>
            <w:r w:rsidRPr="000C3EAB">
              <w:rPr>
                <w:rFonts w:hint="cs"/>
                <w:sz w:val="20"/>
                <w:rtl/>
                <w:lang w:eastAsia="zh-CN"/>
              </w:rPr>
              <w:t>البلدان</w:t>
            </w:r>
            <w:r w:rsidRPr="000C3EAB">
              <w:rPr>
                <w:sz w:val="20"/>
                <w:rtl/>
                <w:lang w:eastAsia="zh-CN"/>
              </w:rPr>
              <w:t xml:space="preserve"> المجاورة</w:t>
            </w:r>
          </w:p>
        </w:tc>
        <w:tc>
          <w:tcPr>
            <w:tcW w:w="993" w:type="dxa"/>
            <w:vMerge/>
          </w:tcPr>
          <w:p w14:paraId="2EAB9E78" w14:textId="77777777" w:rsidR="00A3210B" w:rsidRPr="000C3EAB" w:rsidRDefault="00A3210B" w:rsidP="00A3210B">
            <w:pPr>
              <w:bidi/>
              <w:jc w:val="left"/>
              <w:rPr>
                <w:color w:val="000000"/>
                <w:sz w:val="20"/>
                <w:lang w:eastAsia="zh-CN"/>
              </w:rPr>
            </w:pPr>
          </w:p>
        </w:tc>
        <w:tc>
          <w:tcPr>
            <w:tcW w:w="992" w:type="dxa"/>
            <w:noWrap/>
            <w:hideMark/>
          </w:tcPr>
          <w:p w14:paraId="08EB27F5" w14:textId="77777777" w:rsidR="00A3210B" w:rsidRPr="000C3EAB" w:rsidRDefault="00A3210B" w:rsidP="00A3210B">
            <w:pPr>
              <w:bidi/>
              <w:jc w:val="left"/>
              <w:rPr>
                <w:color w:val="000000"/>
                <w:sz w:val="20"/>
                <w:lang w:eastAsia="zh-CN"/>
              </w:rPr>
            </w:pPr>
            <w:r w:rsidRPr="000C3EAB">
              <w:rPr>
                <w:color w:val="000000"/>
                <w:sz w:val="20"/>
                <w:lang w:eastAsia="zh-CN"/>
              </w:rPr>
              <w:t>5,000</w:t>
            </w:r>
          </w:p>
        </w:tc>
      </w:tr>
      <w:tr w:rsidR="00682210" w:rsidRPr="000C3EAB" w14:paraId="202FA80D" w14:textId="77777777" w:rsidTr="00FE79DC">
        <w:trPr>
          <w:trHeight w:val="255"/>
        </w:trPr>
        <w:tc>
          <w:tcPr>
            <w:tcW w:w="9351" w:type="dxa"/>
            <w:gridSpan w:val="3"/>
            <w:hideMark/>
          </w:tcPr>
          <w:p w14:paraId="04B49E75" w14:textId="119773DC" w:rsidR="00682210" w:rsidRPr="000C3EAB" w:rsidRDefault="00A3210B" w:rsidP="00682210">
            <w:pPr>
              <w:keepNext/>
              <w:bidi/>
              <w:jc w:val="left"/>
              <w:rPr>
                <w:i/>
                <w:iCs/>
                <w:color w:val="000000"/>
                <w:sz w:val="20"/>
                <w:lang w:eastAsia="zh-CN"/>
              </w:rPr>
            </w:pPr>
            <w:r w:rsidRPr="000C3EAB">
              <w:rPr>
                <w:b/>
                <w:bCs/>
                <w:i/>
                <w:iCs/>
                <w:sz w:val="20"/>
                <w:rtl/>
                <w:lang w:eastAsia="zh-CN"/>
              </w:rPr>
              <w:t>بناء قدرات تقنيي خدمة أجهزة التبريد وتكييف الهواء</w:t>
            </w:r>
            <w:r w:rsidRPr="000C3EAB">
              <w:rPr>
                <w:rFonts w:hint="cs"/>
                <w:b/>
                <w:bCs/>
                <w:i/>
                <w:iCs/>
                <w:sz w:val="20"/>
                <w:rtl/>
                <w:lang w:eastAsia="zh-CN"/>
              </w:rPr>
              <w:t>/تكييف الهواء المتنقل</w:t>
            </w:r>
            <w:r w:rsidRPr="000C3EAB">
              <w:rPr>
                <w:b/>
                <w:bCs/>
                <w:i/>
                <w:iCs/>
                <w:sz w:val="20"/>
                <w:rtl/>
                <w:lang w:eastAsia="zh-CN"/>
              </w:rPr>
              <w:t xml:space="preserve"> </w:t>
            </w:r>
            <w:r w:rsidRPr="000C3EAB">
              <w:rPr>
                <w:rFonts w:hint="cs"/>
                <w:b/>
                <w:bCs/>
                <w:i/>
                <w:iCs/>
                <w:sz w:val="20"/>
                <w:rtl/>
                <w:lang w:eastAsia="zh-CN"/>
              </w:rPr>
              <w:t>وحلقات</w:t>
            </w:r>
            <w:r w:rsidRPr="000C3EAB">
              <w:rPr>
                <w:b/>
                <w:bCs/>
                <w:i/>
                <w:iCs/>
                <w:sz w:val="20"/>
                <w:rtl/>
                <w:lang w:eastAsia="zh-CN"/>
              </w:rPr>
              <w:t xml:space="preserve"> العمل</w:t>
            </w:r>
            <w:r w:rsidRPr="000C3EAB">
              <w:rPr>
                <w:b/>
                <w:bCs/>
                <w:i/>
                <w:iCs/>
                <w:color w:val="000000"/>
                <w:sz w:val="20"/>
                <w:rtl/>
                <w:lang w:eastAsia="zh-CN"/>
              </w:rPr>
              <w:t xml:space="preserve"> </w:t>
            </w:r>
            <w:r w:rsidR="005315B7" w:rsidRPr="000C3EAB">
              <w:rPr>
                <w:b/>
                <w:bCs/>
                <w:i/>
                <w:iCs/>
                <w:color w:val="000000"/>
                <w:sz w:val="20"/>
                <w:rtl/>
                <w:lang w:eastAsia="zh-CN"/>
              </w:rPr>
              <w:t>(255,500 دولار أمريكي)</w:t>
            </w:r>
          </w:p>
        </w:tc>
      </w:tr>
      <w:tr w:rsidR="00682210" w:rsidRPr="000C3EAB" w14:paraId="6F27AE94" w14:textId="77777777" w:rsidTr="00FE79DC">
        <w:trPr>
          <w:trHeight w:val="255"/>
        </w:trPr>
        <w:tc>
          <w:tcPr>
            <w:tcW w:w="7366" w:type="dxa"/>
            <w:hideMark/>
          </w:tcPr>
          <w:p w14:paraId="5F4EC161" w14:textId="6A9B4C80" w:rsidR="00682210" w:rsidRPr="000C3EAB" w:rsidRDefault="005315B7" w:rsidP="005315B7">
            <w:pPr>
              <w:bidi/>
              <w:rPr>
                <w:color w:val="000000"/>
                <w:sz w:val="20"/>
                <w:lang w:eastAsia="zh-CN"/>
              </w:rPr>
            </w:pPr>
            <w:r w:rsidRPr="000C3EAB">
              <w:rPr>
                <w:color w:val="000000"/>
                <w:sz w:val="20"/>
                <w:rtl/>
                <w:lang w:eastAsia="zh-CN"/>
              </w:rPr>
              <w:t xml:space="preserve">ست </w:t>
            </w:r>
            <w:r w:rsidR="00A3210B" w:rsidRPr="000C3EAB">
              <w:rPr>
                <w:rFonts w:hint="cs"/>
                <w:color w:val="000000"/>
                <w:sz w:val="20"/>
                <w:rtl/>
                <w:lang w:eastAsia="zh-CN"/>
              </w:rPr>
              <w:t>حلقات</w:t>
            </w:r>
            <w:r w:rsidRPr="000C3EAB">
              <w:rPr>
                <w:color w:val="000000"/>
                <w:sz w:val="20"/>
                <w:rtl/>
                <w:lang w:eastAsia="zh-CN"/>
              </w:rPr>
              <w:t xml:space="preserve"> عمل لتدريب 120 </w:t>
            </w:r>
            <w:r w:rsidR="00E90F88" w:rsidRPr="000C3EAB">
              <w:rPr>
                <w:color w:val="000000"/>
                <w:sz w:val="20"/>
                <w:rtl/>
                <w:lang w:eastAsia="zh-CN"/>
              </w:rPr>
              <w:t>تقني</w:t>
            </w:r>
            <w:r w:rsidRPr="000C3EAB">
              <w:rPr>
                <w:color w:val="000000"/>
                <w:sz w:val="20"/>
                <w:rtl/>
                <w:lang w:eastAsia="zh-CN"/>
              </w:rPr>
              <w:t xml:space="preserve">ا على </w:t>
            </w:r>
            <w:r w:rsidR="00A3210B" w:rsidRPr="000C3EAB">
              <w:rPr>
                <w:color w:val="000000"/>
                <w:sz w:val="20"/>
                <w:rtl/>
                <w:lang w:eastAsia="zh-CN"/>
              </w:rPr>
              <w:t>ممارسات الخدمة الجيدة والمناولة الآمنة لغازات التبريد القابلة للاشتعال والسامة بالتعاون مع المعاهد المحلية</w:t>
            </w:r>
          </w:p>
        </w:tc>
        <w:tc>
          <w:tcPr>
            <w:tcW w:w="993" w:type="dxa"/>
            <w:vMerge w:val="restart"/>
            <w:hideMark/>
          </w:tcPr>
          <w:p w14:paraId="6B5D8B17" w14:textId="7BBB7CDF" w:rsidR="00682210" w:rsidRPr="000C3EAB" w:rsidRDefault="0088173B" w:rsidP="00682210">
            <w:pPr>
              <w:bidi/>
              <w:jc w:val="left"/>
              <w:rPr>
                <w:color w:val="000000"/>
                <w:sz w:val="20"/>
                <w:lang w:eastAsia="zh-CN"/>
              </w:rPr>
            </w:pPr>
            <w:r w:rsidRPr="000C3EAB">
              <w:rPr>
                <w:rFonts w:hint="cs"/>
                <w:sz w:val="20"/>
                <w:rtl/>
              </w:rPr>
              <w:t>اليونيب</w:t>
            </w:r>
          </w:p>
        </w:tc>
        <w:tc>
          <w:tcPr>
            <w:tcW w:w="992" w:type="dxa"/>
            <w:noWrap/>
            <w:hideMark/>
          </w:tcPr>
          <w:p w14:paraId="7EADDDEC" w14:textId="77777777" w:rsidR="00682210" w:rsidRPr="000C3EAB" w:rsidRDefault="00682210" w:rsidP="00682210">
            <w:pPr>
              <w:bidi/>
              <w:jc w:val="left"/>
              <w:rPr>
                <w:color w:val="000000"/>
                <w:sz w:val="20"/>
                <w:lang w:eastAsia="zh-CN"/>
              </w:rPr>
            </w:pPr>
            <w:r w:rsidRPr="000C3EAB">
              <w:rPr>
                <w:color w:val="000000"/>
                <w:sz w:val="20"/>
                <w:lang w:eastAsia="zh-CN"/>
              </w:rPr>
              <w:t>60,000</w:t>
            </w:r>
          </w:p>
        </w:tc>
      </w:tr>
      <w:tr w:rsidR="00682210" w:rsidRPr="000C3EAB" w14:paraId="3F86B25E" w14:textId="77777777" w:rsidTr="00FE79DC">
        <w:trPr>
          <w:trHeight w:val="255"/>
        </w:trPr>
        <w:tc>
          <w:tcPr>
            <w:tcW w:w="7366" w:type="dxa"/>
            <w:hideMark/>
          </w:tcPr>
          <w:p w14:paraId="606149BE" w14:textId="08F574CB" w:rsidR="00682210" w:rsidRPr="000C3EAB" w:rsidRDefault="00A3210B" w:rsidP="005315B7">
            <w:pPr>
              <w:bidi/>
              <w:rPr>
                <w:color w:val="000000"/>
                <w:sz w:val="20"/>
                <w:lang w:eastAsia="zh-CN"/>
              </w:rPr>
            </w:pPr>
            <w:r w:rsidRPr="000C3EAB">
              <w:rPr>
                <w:rFonts w:hint="cs"/>
                <w:sz w:val="20"/>
                <w:rtl/>
                <w:lang w:eastAsia="zh-CN"/>
              </w:rPr>
              <w:t>استعراض</w:t>
            </w:r>
            <w:r w:rsidRPr="000C3EAB">
              <w:rPr>
                <w:sz w:val="20"/>
                <w:rtl/>
                <w:lang w:eastAsia="zh-CN"/>
              </w:rPr>
              <w:t xml:space="preserve"> وتحديث </w:t>
            </w:r>
            <w:r w:rsidRPr="000C3EAB">
              <w:rPr>
                <w:rFonts w:hint="cs"/>
                <w:sz w:val="20"/>
                <w:rtl/>
                <w:lang w:eastAsia="zh-CN"/>
              </w:rPr>
              <w:t>ال</w:t>
            </w:r>
            <w:r w:rsidRPr="000C3EAB">
              <w:rPr>
                <w:sz w:val="20"/>
                <w:rtl/>
                <w:lang w:eastAsia="zh-CN"/>
              </w:rPr>
              <w:t xml:space="preserve">مناهج </w:t>
            </w:r>
            <w:r w:rsidRPr="000C3EAB">
              <w:rPr>
                <w:rFonts w:hint="cs"/>
                <w:sz w:val="20"/>
                <w:rtl/>
                <w:lang w:eastAsia="zh-CN"/>
              </w:rPr>
              <w:t>الدراسية لل</w:t>
            </w:r>
            <w:r w:rsidRPr="000C3EAB">
              <w:rPr>
                <w:sz w:val="20"/>
                <w:rtl/>
                <w:lang w:eastAsia="zh-CN"/>
              </w:rPr>
              <w:t>تدريب</w:t>
            </w:r>
            <w:r w:rsidRPr="000C3EAB">
              <w:rPr>
                <w:rFonts w:hint="cs"/>
                <w:sz w:val="20"/>
                <w:rtl/>
                <w:lang w:eastAsia="zh-CN"/>
              </w:rPr>
              <w:t xml:space="preserve"> في </w:t>
            </w:r>
            <w:r w:rsidRPr="000C3EAB">
              <w:rPr>
                <w:sz w:val="20"/>
                <w:rtl/>
                <w:lang w:eastAsia="zh-CN"/>
              </w:rPr>
              <w:t xml:space="preserve">قطاع تكييف الهواء المتنقل </w:t>
            </w:r>
            <w:r w:rsidR="001A1022" w:rsidRPr="000C3EAB">
              <w:rPr>
                <w:sz w:val="20"/>
                <w:rtl/>
                <w:lang w:eastAsia="zh-CN"/>
              </w:rPr>
              <w:t>لإدراجها في النظام الوطني لإصدار</w:t>
            </w:r>
            <w:r w:rsidRPr="000C3EAB">
              <w:rPr>
                <w:rFonts w:hint="cs"/>
                <w:sz w:val="20"/>
                <w:rtl/>
                <w:lang w:eastAsia="zh-CN"/>
              </w:rPr>
              <w:t xml:space="preserve"> ال</w:t>
            </w:r>
            <w:r w:rsidRPr="000C3EAB">
              <w:rPr>
                <w:sz w:val="20"/>
                <w:rtl/>
                <w:lang w:eastAsia="zh-CN"/>
              </w:rPr>
              <w:t>شهادات</w:t>
            </w:r>
            <w:r w:rsidRPr="000C3EAB">
              <w:rPr>
                <w:rFonts w:hint="cs"/>
                <w:sz w:val="20"/>
                <w:rtl/>
                <w:lang w:eastAsia="zh-CN"/>
              </w:rPr>
              <w:t xml:space="preserve"> الخاصة ب</w:t>
            </w:r>
            <w:r w:rsidRPr="000C3EAB">
              <w:rPr>
                <w:sz w:val="20"/>
                <w:rtl/>
                <w:lang w:eastAsia="zh-CN"/>
              </w:rPr>
              <w:t>تكييف الهواء المتنقل</w:t>
            </w:r>
          </w:p>
        </w:tc>
        <w:tc>
          <w:tcPr>
            <w:tcW w:w="993" w:type="dxa"/>
            <w:vMerge/>
          </w:tcPr>
          <w:p w14:paraId="0F56E01C" w14:textId="77777777" w:rsidR="00682210" w:rsidRPr="000C3EAB" w:rsidRDefault="00682210" w:rsidP="00682210">
            <w:pPr>
              <w:bidi/>
              <w:jc w:val="left"/>
              <w:rPr>
                <w:color w:val="000000"/>
                <w:sz w:val="20"/>
                <w:lang w:eastAsia="zh-CN"/>
              </w:rPr>
            </w:pPr>
          </w:p>
        </w:tc>
        <w:tc>
          <w:tcPr>
            <w:tcW w:w="992" w:type="dxa"/>
            <w:noWrap/>
            <w:hideMark/>
          </w:tcPr>
          <w:p w14:paraId="12E03CBC" w14:textId="77777777" w:rsidR="00682210" w:rsidRPr="000C3EAB" w:rsidRDefault="00682210" w:rsidP="00682210">
            <w:pPr>
              <w:bidi/>
              <w:jc w:val="left"/>
              <w:rPr>
                <w:color w:val="000000"/>
                <w:sz w:val="20"/>
                <w:lang w:eastAsia="zh-CN"/>
              </w:rPr>
            </w:pPr>
            <w:r w:rsidRPr="000C3EAB">
              <w:rPr>
                <w:color w:val="000000"/>
                <w:sz w:val="20"/>
                <w:lang w:eastAsia="zh-CN"/>
              </w:rPr>
              <w:t>10,000</w:t>
            </w:r>
          </w:p>
        </w:tc>
      </w:tr>
      <w:tr w:rsidR="00A3210B" w:rsidRPr="000C3EAB" w14:paraId="5F6D3DD1" w14:textId="77777777" w:rsidTr="00FE79DC">
        <w:trPr>
          <w:trHeight w:val="255"/>
        </w:trPr>
        <w:tc>
          <w:tcPr>
            <w:tcW w:w="7366" w:type="dxa"/>
            <w:hideMark/>
          </w:tcPr>
          <w:p w14:paraId="2D759139" w14:textId="791A570B" w:rsidR="00A3210B" w:rsidRPr="000C3EAB" w:rsidRDefault="00A3210B" w:rsidP="00A3210B">
            <w:pPr>
              <w:bidi/>
              <w:rPr>
                <w:color w:val="000000"/>
                <w:sz w:val="20"/>
                <w:lang w:eastAsia="zh-CN"/>
              </w:rPr>
            </w:pPr>
            <w:r w:rsidRPr="000C3EAB">
              <w:rPr>
                <w:rFonts w:hint="cs"/>
                <w:sz w:val="20"/>
                <w:rtl/>
                <w:lang w:eastAsia="zh-CN"/>
              </w:rPr>
              <w:t>حلقة</w:t>
            </w:r>
            <w:r w:rsidRPr="000C3EAB">
              <w:rPr>
                <w:sz w:val="20"/>
                <w:rtl/>
                <w:lang w:eastAsia="zh-CN"/>
              </w:rPr>
              <w:t xml:space="preserve"> عمل واحدة لتدريب 10-15 مدربا في قطاع تكييف الهواء المتنقل على ممارسات الخدمة الجيدة، والسيطرة على التسرب، والخدمة باستخدام البدائل</w:t>
            </w:r>
          </w:p>
        </w:tc>
        <w:tc>
          <w:tcPr>
            <w:tcW w:w="993" w:type="dxa"/>
            <w:vMerge/>
          </w:tcPr>
          <w:p w14:paraId="1250FFB7" w14:textId="77777777" w:rsidR="00A3210B" w:rsidRPr="000C3EAB" w:rsidRDefault="00A3210B" w:rsidP="00A3210B">
            <w:pPr>
              <w:bidi/>
              <w:jc w:val="left"/>
              <w:rPr>
                <w:color w:val="000000"/>
                <w:sz w:val="20"/>
                <w:lang w:eastAsia="zh-CN"/>
              </w:rPr>
            </w:pPr>
          </w:p>
        </w:tc>
        <w:tc>
          <w:tcPr>
            <w:tcW w:w="992" w:type="dxa"/>
            <w:noWrap/>
            <w:hideMark/>
          </w:tcPr>
          <w:p w14:paraId="486ED850" w14:textId="77777777" w:rsidR="00A3210B" w:rsidRPr="000C3EAB" w:rsidRDefault="00A3210B" w:rsidP="00A3210B">
            <w:pPr>
              <w:bidi/>
              <w:jc w:val="left"/>
              <w:rPr>
                <w:color w:val="000000"/>
                <w:sz w:val="20"/>
                <w:lang w:eastAsia="zh-CN"/>
              </w:rPr>
            </w:pPr>
            <w:r w:rsidRPr="000C3EAB">
              <w:rPr>
                <w:color w:val="000000"/>
                <w:sz w:val="20"/>
                <w:lang w:eastAsia="zh-CN"/>
              </w:rPr>
              <w:t>10,000</w:t>
            </w:r>
          </w:p>
        </w:tc>
      </w:tr>
      <w:tr w:rsidR="00A3210B" w:rsidRPr="000C3EAB" w14:paraId="1473BA08" w14:textId="77777777" w:rsidTr="00FE79DC">
        <w:trPr>
          <w:trHeight w:val="255"/>
        </w:trPr>
        <w:tc>
          <w:tcPr>
            <w:tcW w:w="7366" w:type="dxa"/>
            <w:hideMark/>
          </w:tcPr>
          <w:p w14:paraId="7CE96313" w14:textId="3EE48BCF" w:rsidR="00A3210B" w:rsidRPr="000C3EAB" w:rsidRDefault="001A1022" w:rsidP="00A3210B">
            <w:pPr>
              <w:bidi/>
              <w:rPr>
                <w:color w:val="000000"/>
                <w:sz w:val="20"/>
                <w:lang w:eastAsia="zh-CN"/>
              </w:rPr>
            </w:pPr>
            <w:r w:rsidRPr="000C3EAB">
              <w:rPr>
                <w:rFonts w:hint="cs"/>
                <w:sz w:val="20"/>
                <w:rtl/>
                <w:lang w:eastAsia="zh-CN"/>
              </w:rPr>
              <w:t>حلقة</w:t>
            </w:r>
            <w:r w:rsidRPr="000C3EAB">
              <w:rPr>
                <w:sz w:val="20"/>
                <w:rtl/>
                <w:lang w:eastAsia="zh-CN"/>
              </w:rPr>
              <w:t xml:space="preserve"> عمل واحدة </w:t>
            </w:r>
            <w:r w:rsidR="00A3210B" w:rsidRPr="000C3EAB">
              <w:rPr>
                <w:rtl/>
              </w:rPr>
              <w:t xml:space="preserve">لتدريب </w:t>
            </w:r>
            <w:r w:rsidR="00A3210B" w:rsidRPr="000C3EAB">
              <w:rPr>
                <w:rFonts w:hint="cs"/>
                <w:rtl/>
              </w:rPr>
              <w:t>20</w:t>
            </w:r>
            <w:r w:rsidR="00A3210B" w:rsidRPr="000C3EAB">
              <w:rPr>
                <w:rtl/>
              </w:rPr>
              <w:t xml:space="preserve"> </w:t>
            </w:r>
            <w:r w:rsidR="00A3210B" w:rsidRPr="000C3EAB">
              <w:rPr>
                <w:rFonts w:hint="cs"/>
                <w:rtl/>
              </w:rPr>
              <w:t xml:space="preserve">من </w:t>
            </w:r>
            <w:r w:rsidR="00A3210B" w:rsidRPr="000C3EAB">
              <w:rPr>
                <w:rtl/>
              </w:rPr>
              <w:t>تقني</w:t>
            </w:r>
            <w:r w:rsidR="00A3210B" w:rsidRPr="000C3EAB">
              <w:rPr>
                <w:rFonts w:hint="cs"/>
                <w:rtl/>
              </w:rPr>
              <w:t>ي</w:t>
            </w:r>
            <w:r w:rsidR="00A3210B" w:rsidRPr="000C3EAB">
              <w:rPr>
                <w:rtl/>
              </w:rPr>
              <w:t xml:space="preserve"> تكييف الهواء المتنقل على </w:t>
            </w:r>
            <w:r w:rsidRPr="000C3EAB">
              <w:rPr>
                <w:rtl/>
              </w:rPr>
              <w:t>ممارسات الخدمة الجيدة</w:t>
            </w:r>
            <w:r w:rsidR="00A3210B" w:rsidRPr="000C3EAB">
              <w:rPr>
                <w:rtl/>
              </w:rPr>
              <w:t xml:space="preserve">، بما في ذلك </w:t>
            </w:r>
            <w:r w:rsidR="00A3210B" w:rsidRPr="000C3EAB">
              <w:rPr>
                <w:rFonts w:hint="cs"/>
                <w:rtl/>
              </w:rPr>
              <w:t>السيطرة على التسرب</w:t>
            </w:r>
            <w:r w:rsidR="00A3210B" w:rsidRPr="000C3EAB">
              <w:rPr>
                <w:rtl/>
              </w:rPr>
              <w:t xml:space="preserve"> والمناولة الآمنة لغازات التبريد البديلة</w:t>
            </w:r>
          </w:p>
        </w:tc>
        <w:tc>
          <w:tcPr>
            <w:tcW w:w="993" w:type="dxa"/>
            <w:vMerge/>
          </w:tcPr>
          <w:p w14:paraId="208ABC2D" w14:textId="77777777" w:rsidR="00A3210B" w:rsidRPr="000C3EAB" w:rsidRDefault="00A3210B" w:rsidP="00A3210B">
            <w:pPr>
              <w:bidi/>
              <w:jc w:val="left"/>
              <w:rPr>
                <w:color w:val="000000"/>
                <w:sz w:val="20"/>
                <w:lang w:eastAsia="zh-CN"/>
              </w:rPr>
            </w:pPr>
          </w:p>
        </w:tc>
        <w:tc>
          <w:tcPr>
            <w:tcW w:w="992" w:type="dxa"/>
            <w:noWrap/>
            <w:hideMark/>
          </w:tcPr>
          <w:p w14:paraId="0561CFF6" w14:textId="77777777" w:rsidR="00A3210B" w:rsidRPr="000C3EAB" w:rsidRDefault="00A3210B" w:rsidP="00A3210B">
            <w:pPr>
              <w:bidi/>
              <w:jc w:val="left"/>
              <w:rPr>
                <w:color w:val="000000"/>
                <w:sz w:val="20"/>
                <w:lang w:eastAsia="zh-CN"/>
              </w:rPr>
            </w:pPr>
            <w:r w:rsidRPr="000C3EAB">
              <w:rPr>
                <w:color w:val="000000"/>
                <w:sz w:val="20"/>
                <w:lang w:eastAsia="zh-CN"/>
              </w:rPr>
              <w:t>10,000</w:t>
            </w:r>
          </w:p>
        </w:tc>
      </w:tr>
      <w:tr w:rsidR="00A3210B" w:rsidRPr="000C3EAB" w14:paraId="2954E4B4" w14:textId="77777777" w:rsidTr="00FE79DC">
        <w:trPr>
          <w:trHeight w:val="255"/>
        </w:trPr>
        <w:tc>
          <w:tcPr>
            <w:tcW w:w="7366" w:type="dxa"/>
            <w:hideMark/>
          </w:tcPr>
          <w:p w14:paraId="36B47815" w14:textId="2C1FBF8A" w:rsidR="00A3210B" w:rsidRPr="000C3EAB" w:rsidRDefault="00A3210B" w:rsidP="00A3210B">
            <w:pPr>
              <w:bidi/>
              <w:jc w:val="left"/>
              <w:rPr>
                <w:color w:val="000000"/>
                <w:sz w:val="20"/>
                <w:lang w:val="en-CA" w:eastAsia="zh-CN"/>
              </w:rPr>
            </w:pPr>
            <w:r w:rsidRPr="000C3EAB">
              <w:rPr>
                <w:rtl/>
              </w:rPr>
              <w:lastRenderedPageBreak/>
              <w:t>تقديم منح دراسية ل</w:t>
            </w:r>
            <w:r w:rsidRPr="000C3EAB">
              <w:rPr>
                <w:rFonts w:hint="cs"/>
                <w:rtl/>
              </w:rPr>
              <w:t>عدد</w:t>
            </w:r>
            <w:r w:rsidRPr="000C3EAB">
              <w:rPr>
                <w:rtl/>
              </w:rPr>
              <w:t xml:space="preserve"> </w:t>
            </w:r>
            <w:r w:rsidRPr="000C3EAB">
              <w:rPr>
                <w:rFonts w:hint="cs"/>
                <w:rtl/>
              </w:rPr>
              <w:t>15</w:t>
            </w:r>
            <w:r w:rsidRPr="000C3EAB">
              <w:rPr>
                <w:rtl/>
              </w:rPr>
              <w:t xml:space="preserve"> امرأة لدراسة تخصصات جامعية متعلقة بتكييف </w:t>
            </w:r>
            <w:r w:rsidRPr="000C3EAB">
              <w:rPr>
                <w:rFonts w:hint="cs"/>
                <w:rtl/>
              </w:rPr>
              <w:t xml:space="preserve">الهواء المتنقل </w:t>
            </w:r>
            <w:r w:rsidRPr="000C3EAB">
              <w:rPr>
                <w:rtl/>
              </w:rPr>
              <w:t>وقطاع السيارات، بهدف بناء فريق من الخبيرات</w:t>
            </w:r>
          </w:p>
        </w:tc>
        <w:tc>
          <w:tcPr>
            <w:tcW w:w="993" w:type="dxa"/>
            <w:vMerge/>
          </w:tcPr>
          <w:p w14:paraId="446F99CA" w14:textId="77777777" w:rsidR="00A3210B" w:rsidRPr="000C3EAB" w:rsidRDefault="00A3210B" w:rsidP="00A3210B">
            <w:pPr>
              <w:bidi/>
              <w:jc w:val="left"/>
              <w:rPr>
                <w:color w:val="000000"/>
                <w:sz w:val="20"/>
                <w:lang w:eastAsia="zh-CN"/>
              </w:rPr>
            </w:pPr>
          </w:p>
        </w:tc>
        <w:tc>
          <w:tcPr>
            <w:tcW w:w="992" w:type="dxa"/>
            <w:noWrap/>
            <w:hideMark/>
          </w:tcPr>
          <w:p w14:paraId="086BC443" w14:textId="77777777" w:rsidR="00A3210B" w:rsidRPr="000C3EAB" w:rsidRDefault="00A3210B" w:rsidP="00A3210B">
            <w:pPr>
              <w:bidi/>
              <w:jc w:val="left"/>
              <w:rPr>
                <w:color w:val="000000"/>
                <w:sz w:val="20"/>
                <w:lang w:eastAsia="zh-CN"/>
              </w:rPr>
            </w:pPr>
            <w:r w:rsidRPr="000C3EAB">
              <w:rPr>
                <w:color w:val="000000"/>
                <w:sz w:val="20"/>
                <w:lang w:eastAsia="zh-CN"/>
              </w:rPr>
              <w:t>10,500</w:t>
            </w:r>
          </w:p>
        </w:tc>
      </w:tr>
      <w:tr w:rsidR="00A3210B" w:rsidRPr="000C3EAB" w14:paraId="3EA597C1" w14:textId="77777777" w:rsidTr="00FE79DC">
        <w:trPr>
          <w:trHeight w:val="255"/>
        </w:trPr>
        <w:tc>
          <w:tcPr>
            <w:tcW w:w="7366" w:type="dxa"/>
            <w:hideMark/>
          </w:tcPr>
          <w:p w14:paraId="38D6A73B" w14:textId="5937079B" w:rsidR="00A3210B" w:rsidRPr="000C3EAB" w:rsidRDefault="00A3210B" w:rsidP="00A3210B">
            <w:pPr>
              <w:bidi/>
              <w:jc w:val="left"/>
              <w:rPr>
                <w:color w:val="000000"/>
                <w:sz w:val="20"/>
                <w:lang w:eastAsia="zh-CN"/>
              </w:rPr>
            </w:pPr>
            <w:r w:rsidRPr="000C3EAB">
              <w:rPr>
                <w:sz w:val="20"/>
                <w:rtl/>
                <w:lang w:eastAsia="zh-CN"/>
              </w:rPr>
              <w:t xml:space="preserve">دعم إنشاء رابطة وطنية </w:t>
            </w:r>
            <w:r w:rsidRPr="000C3EAB">
              <w:rPr>
                <w:rFonts w:hint="cs"/>
                <w:sz w:val="20"/>
                <w:rtl/>
                <w:lang w:eastAsia="zh-CN"/>
              </w:rPr>
              <w:t>ل</w:t>
            </w:r>
            <w:r w:rsidRPr="000C3EAB">
              <w:rPr>
                <w:sz w:val="20"/>
                <w:rtl/>
                <w:lang w:eastAsia="zh-CN"/>
              </w:rPr>
              <w:t>لتبريد وتكييف الهواء/تكييف الهواء المتنقل</w:t>
            </w:r>
          </w:p>
        </w:tc>
        <w:tc>
          <w:tcPr>
            <w:tcW w:w="993" w:type="dxa"/>
            <w:vMerge/>
          </w:tcPr>
          <w:p w14:paraId="1DDA541C" w14:textId="77777777" w:rsidR="00A3210B" w:rsidRPr="000C3EAB" w:rsidRDefault="00A3210B" w:rsidP="00A3210B">
            <w:pPr>
              <w:bidi/>
              <w:jc w:val="left"/>
              <w:rPr>
                <w:color w:val="000000"/>
                <w:sz w:val="20"/>
                <w:lang w:eastAsia="zh-CN"/>
              </w:rPr>
            </w:pPr>
          </w:p>
        </w:tc>
        <w:tc>
          <w:tcPr>
            <w:tcW w:w="992" w:type="dxa"/>
            <w:noWrap/>
            <w:hideMark/>
          </w:tcPr>
          <w:p w14:paraId="5BD96932" w14:textId="77777777" w:rsidR="00A3210B" w:rsidRPr="000C3EAB" w:rsidRDefault="00A3210B" w:rsidP="00A3210B">
            <w:pPr>
              <w:bidi/>
              <w:jc w:val="left"/>
              <w:rPr>
                <w:color w:val="000000"/>
                <w:sz w:val="20"/>
                <w:lang w:eastAsia="zh-CN"/>
              </w:rPr>
            </w:pPr>
            <w:r w:rsidRPr="000C3EAB">
              <w:rPr>
                <w:color w:val="000000"/>
                <w:sz w:val="20"/>
                <w:lang w:eastAsia="zh-CN"/>
              </w:rPr>
              <w:t>5,000</w:t>
            </w:r>
          </w:p>
        </w:tc>
      </w:tr>
      <w:tr w:rsidR="00A3210B" w:rsidRPr="000C3EAB" w14:paraId="51ACD9FC" w14:textId="77777777" w:rsidTr="00FE79DC">
        <w:trPr>
          <w:trHeight w:val="255"/>
        </w:trPr>
        <w:tc>
          <w:tcPr>
            <w:tcW w:w="7366" w:type="dxa"/>
            <w:hideMark/>
          </w:tcPr>
          <w:p w14:paraId="71BB92DD" w14:textId="5B45382C" w:rsidR="00A3210B" w:rsidRPr="000C3EAB" w:rsidRDefault="00A3210B" w:rsidP="00A3210B">
            <w:pPr>
              <w:bidi/>
              <w:jc w:val="left"/>
              <w:rPr>
                <w:color w:val="000000"/>
                <w:sz w:val="20"/>
                <w:lang w:eastAsia="zh-CN"/>
              </w:rPr>
            </w:pPr>
            <w:r w:rsidRPr="000C3EAB">
              <w:rPr>
                <w:sz w:val="20"/>
                <w:rtl/>
                <w:lang w:eastAsia="zh-CN"/>
              </w:rPr>
              <w:t xml:space="preserve">توفير أدوات ومعدات للتقنيين المدربين/المعتمدين البالغ عددهم </w:t>
            </w:r>
            <w:r w:rsidRPr="000C3EAB">
              <w:rPr>
                <w:rFonts w:hint="cs"/>
                <w:sz w:val="20"/>
                <w:rtl/>
                <w:lang w:eastAsia="zh-CN"/>
              </w:rPr>
              <w:t>300</w:t>
            </w:r>
            <w:r w:rsidRPr="000C3EAB">
              <w:rPr>
                <w:sz w:val="20"/>
                <w:rtl/>
                <w:lang w:eastAsia="zh-CN"/>
              </w:rPr>
              <w:t xml:space="preserve"> تقنيا كحافز للمشاركة في الدورة التدريبية</w:t>
            </w:r>
          </w:p>
        </w:tc>
        <w:tc>
          <w:tcPr>
            <w:tcW w:w="993" w:type="dxa"/>
            <w:vMerge w:val="restart"/>
            <w:hideMark/>
          </w:tcPr>
          <w:p w14:paraId="43FE1AA0" w14:textId="3FE6FFA2" w:rsidR="00A3210B" w:rsidRPr="000C3EAB" w:rsidRDefault="00A3210B" w:rsidP="00A3210B">
            <w:pPr>
              <w:bidi/>
              <w:jc w:val="left"/>
              <w:rPr>
                <w:color w:val="000000"/>
                <w:sz w:val="20"/>
                <w:lang w:eastAsia="zh-CN"/>
              </w:rPr>
            </w:pPr>
            <w:r w:rsidRPr="000C3EAB">
              <w:rPr>
                <w:rFonts w:hint="cs"/>
                <w:color w:val="000000"/>
                <w:sz w:val="20"/>
                <w:rtl/>
                <w:lang w:eastAsia="zh-CN"/>
              </w:rPr>
              <w:t>اليونيدو</w:t>
            </w:r>
          </w:p>
        </w:tc>
        <w:tc>
          <w:tcPr>
            <w:tcW w:w="992" w:type="dxa"/>
            <w:noWrap/>
            <w:hideMark/>
          </w:tcPr>
          <w:p w14:paraId="06504D29" w14:textId="77777777" w:rsidR="00A3210B" w:rsidRPr="000C3EAB" w:rsidRDefault="00A3210B" w:rsidP="00A3210B">
            <w:pPr>
              <w:bidi/>
              <w:jc w:val="left"/>
              <w:rPr>
                <w:color w:val="000000"/>
                <w:sz w:val="20"/>
                <w:lang w:eastAsia="zh-CN"/>
              </w:rPr>
            </w:pPr>
            <w:r w:rsidRPr="000C3EAB">
              <w:rPr>
                <w:color w:val="000000"/>
                <w:sz w:val="20"/>
                <w:lang w:eastAsia="zh-CN"/>
              </w:rPr>
              <w:t>54,000</w:t>
            </w:r>
          </w:p>
        </w:tc>
      </w:tr>
      <w:tr w:rsidR="00A3210B" w:rsidRPr="000C3EAB" w14:paraId="144935B2" w14:textId="77777777" w:rsidTr="00FE79DC">
        <w:trPr>
          <w:trHeight w:val="255"/>
        </w:trPr>
        <w:tc>
          <w:tcPr>
            <w:tcW w:w="7366" w:type="dxa"/>
            <w:hideMark/>
          </w:tcPr>
          <w:p w14:paraId="6F338C4F" w14:textId="6D7BB4DA" w:rsidR="00A3210B" w:rsidRPr="000C3EAB" w:rsidRDefault="00A3210B" w:rsidP="00A3210B">
            <w:pPr>
              <w:bidi/>
              <w:jc w:val="left"/>
              <w:rPr>
                <w:color w:val="000000"/>
                <w:sz w:val="20"/>
                <w:lang w:eastAsia="zh-CN"/>
              </w:rPr>
            </w:pPr>
            <w:r w:rsidRPr="000C3EAB">
              <w:rPr>
                <w:sz w:val="20"/>
                <w:rtl/>
                <w:lang w:eastAsia="zh-CN"/>
              </w:rPr>
              <w:t>توفير أدوات ومعدات ل</w:t>
            </w:r>
            <w:r w:rsidRPr="000C3EAB">
              <w:rPr>
                <w:rFonts w:hint="cs"/>
                <w:sz w:val="20"/>
                <w:rtl/>
                <w:lang w:eastAsia="zh-CN"/>
              </w:rPr>
              <w:t>عدد</w:t>
            </w:r>
            <w:r w:rsidRPr="000C3EAB">
              <w:rPr>
                <w:sz w:val="20"/>
                <w:rtl/>
                <w:lang w:eastAsia="zh-CN"/>
              </w:rPr>
              <w:t xml:space="preserve"> </w:t>
            </w:r>
            <w:r w:rsidRPr="000C3EAB">
              <w:rPr>
                <w:rFonts w:hint="cs"/>
                <w:sz w:val="20"/>
                <w:rtl/>
                <w:lang w:eastAsia="zh-CN"/>
              </w:rPr>
              <w:t>80</w:t>
            </w:r>
            <w:r w:rsidRPr="000C3EAB">
              <w:rPr>
                <w:sz w:val="20"/>
                <w:rtl/>
                <w:lang w:eastAsia="zh-CN"/>
              </w:rPr>
              <w:t xml:space="preserve"> ورشة خدمة مسجلة لتمكين ممارسات الخدمة الجيدة</w:t>
            </w:r>
          </w:p>
        </w:tc>
        <w:tc>
          <w:tcPr>
            <w:tcW w:w="993" w:type="dxa"/>
            <w:vMerge/>
            <w:hideMark/>
          </w:tcPr>
          <w:p w14:paraId="279AA4E4" w14:textId="77777777" w:rsidR="00A3210B" w:rsidRPr="000C3EAB" w:rsidRDefault="00A3210B" w:rsidP="00A3210B">
            <w:pPr>
              <w:bidi/>
              <w:jc w:val="left"/>
              <w:rPr>
                <w:color w:val="000000"/>
                <w:sz w:val="20"/>
                <w:lang w:eastAsia="zh-CN"/>
              </w:rPr>
            </w:pPr>
          </w:p>
        </w:tc>
        <w:tc>
          <w:tcPr>
            <w:tcW w:w="992" w:type="dxa"/>
            <w:noWrap/>
            <w:hideMark/>
          </w:tcPr>
          <w:p w14:paraId="72B491C5" w14:textId="77777777" w:rsidR="00A3210B" w:rsidRPr="000C3EAB" w:rsidRDefault="00A3210B" w:rsidP="00A3210B">
            <w:pPr>
              <w:bidi/>
              <w:jc w:val="left"/>
              <w:rPr>
                <w:color w:val="000000"/>
                <w:sz w:val="20"/>
                <w:lang w:eastAsia="zh-CN"/>
              </w:rPr>
            </w:pPr>
            <w:r w:rsidRPr="000C3EAB">
              <w:rPr>
                <w:color w:val="000000"/>
                <w:sz w:val="20"/>
                <w:lang w:eastAsia="zh-CN"/>
              </w:rPr>
              <w:t>96,000</w:t>
            </w:r>
          </w:p>
        </w:tc>
      </w:tr>
      <w:tr w:rsidR="0088173B" w:rsidRPr="000C3EAB" w14:paraId="5483BC07" w14:textId="77777777" w:rsidTr="00FE79DC">
        <w:trPr>
          <w:trHeight w:val="255"/>
        </w:trPr>
        <w:tc>
          <w:tcPr>
            <w:tcW w:w="9351" w:type="dxa"/>
            <w:gridSpan w:val="3"/>
            <w:hideMark/>
          </w:tcPr>
          <w:p w14:paraId="579D9C58" w14:textId="2050C21E" w:rsidR="0088173B" w:rsidRPr="000C3EAB" w:rsidRDefault="00D041F9" w:rsidP="0088173B">
            <w:pPr>
              <w:bidi/>
              <w:jc w:val="left"/>
              <w:rPr>
                <w:b/>
                <w:bCs/>
                <w:i/>
                <w:iCs/>
                <w:color w:val="000000"/>
                <w:sz w:val="20"/>
                <w:lang w:eastAsia="zh-CN"/>
              </w:rPr>
            </w:pPr>
            <w:r w:rsidRPr="000C3EAB">
              <w:rPr>
                <w:b/>
                <w:bCs/>
                <w:i/>
                <w:iCs/>
                <w:sz w:val="20"/>
                <w:rtl/>
                <w:lang w:eastAsia="zh-CN"/>
              </w:rPr>
              <w:t xml:space="preserve">النظام الوطني لإعادة </w:t>
            </w:r>
            <w:r w:rsidRPr="000C3EAB">
              <w:rPr>
                <w:rFonts w:hint="cs"/>
                <w:b/>
                <w:bCs/>
                <w:i/>
                <w:iCs/>
                <w:sz w:val="20"/>
                <w:rtl/>
                <w:lang w:eastAsia="zh-CN"/>
              </w:rPr>
              <w:t>التدوير</w:t>
            </w:r>
            <w:r w:rsidRPr="000C3EAB">
              <w:rPr>
                <w:b/>
                <w:bCs/>
                <w:i/>
                <w:iCs/>
                <w:sz w:val="20"/>
                <w:rtl/>
                <w:lang w:eastAsia="zh-CN"/>
              </w:rPr>
              <w:t xml:space="preserve"> </w:t>
            </w:r>
            <w:r w:rsidRPr="000C3EAB">
              <w:rPr>
                <w:rFonts w:hint="cs"/>
                <w:b/>
                <w:bCs/>
                <w:i/>
                <w:iCs/>
                <w:sz w:val="20"/>
                <w:rtl/>
                <w:lang w:eastAsia="zh-CN"/>
              </w:rPr>
              <w:t>والاسترداد والاستصلاح</w:t>
            </w:r>
            <w:r w:rsidRPr="000C3EAB">
              <w:rPr>
                <w:b/>
                <w:bCs/>
                <w:i/>
                <w:iCs/>
                <w:color w:val="000000"/>
                <w:sz w:val="20"/>
                <w:rtl/>
                <w:lang w:eastAsia="zh-CN"/>
              </w:rPr>
              <w:t xml:space="preserve"> </w:t>
            </w:r>
            <w:r w:rsidR="005315B7" w:rsidRPr="000C3EAB">
              <w:rPr>
                <w:b/>
                <w:bCs/>
                <w:i/>
                <w:iCs/>
                <w:color w:val="000000"/>
                <w:sz w:val="20"/>
                <w:rtl/>
                <w:lang w:eastAsia="zh-CN"/>
              </w:rPr>
              <w:t>(45</w:t>
            </w:r>
            <w:r w:rsidR="00A3210B" w:rsidRPr="000C3EAB">
              <w:rPr>
                <w:rFonts w:hint="cs"/>
                <w:b/>
                <w:bCs/>
                <w:i/>
                <w:iCs/>
                <w:color w:val="000000"/>
                <w:sz w:val="20"/>
                <w:rtl/>
                <w:lang w:eastAsia="zh-CN"/>
              </w:rPr>
              <w:t>,</w:t>
            </w:r>
            <w:r w:rsidR="005315B7" w:rsidRPr="000C3EAB">
              <w:rPr>
                <w:b/>
                <w:bCs/>
                <w:i/>
                <w:iCs/>
                <w:color w:val="000000"/>
                <w:sz w:val="20"/>
                <w:rtl/>
                <w:lang w:eastAsia="zh-CN"/>
              </w:rPr>
              <w:t>000 دولار أمريكي)</w:t>
            </w:r>
          </w:p>
        </w:tc>
      </w:tr>
      <w:tr w:rsidR="0088173B" w:rsidRPr="000C3EAB" w14:paraId="4D87D952" w14:textId="77777777" w:rsidTr="00FE79DC">
        <w:trPr>
          <w:trHeight w:val="255"/>
        </w:trPr>
        <w:tc>
          <w:tcPr>
            <w:tcW w:w="7366" w:type="dxa"/>
            <w:hideMark/>
          </w:tcPr>
          <w:p w14:paraId="5CD12D23" w14:textId="35C0F833" w:rsidR="0088173B" w:rsidRPr="000C3EAB" w:rsidRDefault="00D041F9" w:rsidP="005315B7">
            <w:pPr>
              <w:bidi/>
              <w:rPr>
                <w:sz w:val="20"/>
                <w:lang w:eastAsia="zh-CN"/>
              </w:rPr>
            </w:pPr>
            <w:r w:rsidRPr="000C3EAB">
              <w:rPr>
                <w:rFonts w:hint="cs"/>
                <w:sz w:val="20"/>
                <w:rtl/>
                <w:lang w:eastAsia="zh-CN"/>
              </w:rPr>
              <w:t>وضع مبادئ توجيهية</w:t>
            </w:r>
            <w:r w:rsidR="005315B7" w:rsidRPr="000C3EAB">
              <w:rPr>
                <w:sz w:val="20"/>
                <w:rtl/>
                <w:lang w:eastAsia="zh-CN"/>
              </w:rPr>
              <w:t xml:space="preserve"> كجزء من المساعدة التقنية لمركز </w:t>
            </w:r>
            <w:r w:rsidR="00106D9D" w:rsidRPr="000C3EAB">
              <w:rPr>
                <w:sz w:val="20"/>
                <w:rtl/>
                <w:lang w:eastAsia="zh-CN"/>
              </w:rPr>
              <w:t>إعادة التدوير والاسترداد والاستصلاح</w:t>
            </w:r>
            <w:r w:rsidR="005315B7" w:rsidRPr="000C3EAB">
              <w:rPr>
                <w:sz w:val="20"/>
                <w:rtl/>
                <w:lang w:eastAsia="zh-CN"/>
              </w:rPr>
              <w:t xml:space="preserve"> القائم لإدراج </w:t>
            </w:r>
            <w:r w:rsidR="005315B7" w:rsidRPr="000C3EAB">
              <w:rPr>
                <w:rFonts w:hint="cs"/>
                <w:sz w:val="20"/>
                <w:rtl/>
                <w:lang w:eastAsia="zh-CN"/>
              </w:rPr>
              <w:t>ا</w:t>
            </w:r>
            <w:r w:rsidR="00764EC1" w:rsidRPr="000C3EAB">
              <w:rPr>
                <w:rFonts w:hint="cs"/>
                <w:sz w:val="20"/>
                <w:rtl/>
                <w:lang w:eastAsia="zh-CN"/>
              </w:rPr>
              <w:t>لمواد الهيدروفلوروكربونية</w:t>
            </w:r>
          </w:p>
        </w:tc>
        <w:tc>
          <w:tcPr>
            <w:tcW w:w="993" w:type="dxa"/>
            <w:hideMark/>
          </w:tcPr>
          <w:p w14:paraId="5FBD7453" w14:textId="1425C444" w:rsidR="0088173B" w:rsidRPr="000C3EAB" w:rsidRDefault="0088173B" w:rsidP="0088173B">
            <w:pPr>
              <w:bidi/>
              <w:jc w:val="left"/>
              <w:rPr>
                <w:color w:val="000000"/>
                <w:sz w:val="20"/>
                <w:lang w:eastAsia="zh-CN"/>
              </w:rPr>
            </w:pPr>
            <w:r w:rsidRPr="000C3EAB">
              <w:rPr>
                <w:rFonts w:hint="cs"/>
                <w:color w:val="000000"/>
                <w:sz w:val="20"/>
                <w:rtl/>
                <w:lang w:eastAsia="zh-CN"/>
              </w:rPr>
              <w:t>اليونيدو</w:t>
            </w:r>
          </w:p>
        </w:tc>
        <w:tc>
          <w:tcPr>
            <w:tcW w:w="992" w:type="dxa"/>
            <w:noWrap/>
            <w:hideMark/>
          </w:tcPr>
          <w:p w14:paraId="0224817A" w14:textId="77777777" w:rsidR="0088173B" w:rsidRPr="000C3EAB" w:rsidRDefault="0088173B" w:rsidP="0088173B">
            <w:pPr>
              <w:bidi/>
              <w:jc w:val="left"/>
              <w:rPr>
                <w:sz w:val="20"/>
                <w:lang w:eastAsia="zh-CN"/>
              </w:rPr>
            </w:pPr>
            <w:r w:rsidRPr="000C3EAB">
              <w:rPr>
                <w:sz w:val="20"/>
                <w:lang w:eastAsia="zh-CN"/>
              </w:rPr>
              <w:t>45,000</w:t>
            </w:r>
          </w:p>
        </w:tc>
      </w:tr>
      <w:tr w:rsidR="0088173B" w:rsidRPr="000C3EAB" w14:paraId="40AD5D49" w14:textId="77777777" w:rsidTr="00FE79DC">
        <w:trPr>
          <w:trHeight w:val="255"/>
        </w:trPr>
        <w:tc>
          <w:tcPr>
            <w:tcW w:w="9351" w:type="dxa"/>
            <w:gridSpan w:val="3"/>
            <w:hideMark/>
          </w:tcPr>
          <w:p w14:paraId="6FA8FAE0" w14:textId="3E2DC67D" w:rsidR="0088173B" w:rsidRPr="000C3EAB" w:rsidRDefault="00445A17" w:rsidP="0088173B">
            <w:pPr>
              <w:bidi/>
              <w:jc w:val="left"/>
              <w:rPr>
                <w:i/>
                <w:iCs/>
                <w:color w:val="000000"/>
                <w:sz w:val="20"/>
                <w:lang w:eastAsia="zh-CN"/>
              </w:rPr>
            </w:pPr>
            <w:r w:rsidRPr="000C3EAB">
              <w:rPr>
                <w:b/>
                <w:bCs/>
                <w:i/>
                <w:iCs/>
                <w:color w:val="000000"/>
                <w:sz w:val="20"/>
                <w:rtl/>
                <w:lang w:eastAsia="zh-CN"/>
              </w:rPr>
              <w:t>الترويج لل</w:t>
            </w:r>
            <w:r w:rsidR="00940F7F" w:rsidRPr="000C3EAB">
              <w:rPr>
                <w:b/>
                <w:bCs/>
                <w:i/>
                <w:iCs/>
                <w:color w:val="000000"/>
                <w:sz w:val="20"/>
                <w:rtl/>
                <w:lang w:eastAsia="zh-CN"/>
              </w:rPr>
              <w:t>تكنولوجيات البديلة</w:t>
            </w:r>
            <w:r w:rsidRPr="000C3EAB">
              <w:rPr>
                <w:b/>
                <w:bCs/>
                <w:i/>
                <w:iCs/>
                <w:color w:val="000000"/>
                <w:sz w:val="20"/>
                <w:rtl/>
                <w:lang w:eastAsia="zh-CN"/>
              </w:rPr>
              <w:t xml:space="preserve"> (85,596 دولارا أمريكيا)</w:t>
            </w:r>
          </w:p>
        </w:tc>
      </w:tr>
      <w:tr w:rsidR="0088173B" w:rsidRPr="000C3EAB" w14:paraId="23F8CBBC" w14:textId="77777777" w:rsidTr="00FE79DC">
        <w:trPr>
          <w:trHeight w:val="255"/>
        </w:trPr>
        <w:tc>
          <w:tcPr>
            <w:tcW w:w="7366" w:type="dxa"/>
            <w:hideMark/>
          </w:tcPr>
          <w:p w14:paraId="55E08160" w14:textId="16D9B10D" w:rsidR="0088173B" w:rsidRPr="000C3EAB" w:rsidRDefault="00670CB6" w:rsidP="005315B7">
            <w:pPr>
              <w:bidi/>
              <w:rPr>
                <w:color w:val="000000"/>
                <w:sz w:val="20"/>
                <w:lang w:eastAsia="zh-CN"/>
              </w:rPr>
            </w:pPr>
            <w:r w:rsidRPr="000C3EAB">
              <w:rPr>
                <w:sz w:val="20"/>
                <w:rtl/>
                <w:lang w:eastAsia="zh-CN"/>
              </w:rPr>
              <w:t xml:space="preserve">دراسة جدوى </w:t>
            </w:r>
            <w:r w:rsidRPr="000C3EAB">
              <w:rPr>
                <w:rFonts w:hint="cs"/>
                <w:sz w:val="20"/>
                <w:rtl/>
                <w:lang w:eastAsia="zh-CN"/>
              </w:rPr>
              <w:t>واحدة بشأن</w:t>
            </w:r>
            <w:r w:rsidRPr="000C3EAB">
              <w:rPr>
                <w:sz w:val="20"/>
                <w:rtl/>
                <w:lang w:eastAsia="zh-CN"/>
              </w:rPr>
              <w:t xml:space="preserve"> ت</w:t>
            </w:r>
            <w:r w:rsidRPr="000C3EAB">
              <w:rPr>
                <w:rFonts w:hint="cs"/>
                <w:sz w:val="20"/>
                <w:rtl/>
                <w:lang w:eastAsia="zh-CN"/>
              </w:rPr>
              <w:t>عديل</w:t>
            </w:r>
            <w:r w:rsidRPr="000C3EAB">
              <w:rPr>
                <w:sz w:val="20"/>
                <w:rtl/>
                <w:lang w:eastAsia="zh-CN"/>
              </w:rPr>
              <w:t xml:space="preserve"> قطاع تكييف </w:t>
            </w:r>
            <w:r w:rsidRPr="000C3EAB">
              <w:rPr>
                <w:rFonts w:hint="cs"/>
                <w:sz w:val="20"/>
                <w:rtl/>
                <w:lang w:eastAsia="zh-CN"/>
              </w:rPr>
              <w:t xml:space="preserve">الهواء </w:t>
            </w:r>
            <w:r w:rsidRPr="000C3EAB">
              <w:rPr>
                <w:sz w:val="20"/>
                <w:rtl/>
                <w:lang w:eastAsia="zh-CN"/>
              </w:rPr>
              <w:t xml:space="preserve">المنزلي </w:t>
            </w:r>
            <w:r w:rsidRPr="000C3EAB">
              <w:rPr>
                <w:rFonts w:hint="cs"/>
                <w:sz w:val="20"/>
                <w:rtl/>
                <w:lang w:eastAsia="zh-CN"/>
              </w:rPr>
              <w:t xml:space="preserve">بما يناسب </w:t>
            </w:r>
            <w:r w:rsidRPr="000C3EAB">
              <w:rPr>
                <w:sz w:val="20"/>
                <w:rtl/>
                <w:lang w:eastAsia="zh-CN"/>
              </w:rPr>
              <w:t xml:space="preserve">التكنولوجيات البديلة </w:t>
            </w:r>
            <w:r w:rsidRPr="000C3EAB">
              <w:rPr>
                <w:rFonts w:hint="cs"/>
                <w:sz w:val="20"/>
                <w:rtl/>
                <w:lang w:eastAsia="zh-CN"/>
              </w:rPr>
              <w:t>منخفضة القدرة على إحداث الاحترار العالمي</w:t>
            </w:r>
          </w:p>
        </w:tc>
        <w:tc>
          <w:tcPr>
            <w:tcW w:w="993" w:type="dxa"/>
            <w:vMerge w:val="restart"/>
            <w:hideMark/>
          </w:tcPr>
          <w:p w14:paraId="20D02122" w14:textId="7568D5B8" w:rsidR="0088173B" w:rsidRPr="000C3EAB" w:rsidRDefault="0088173B" w:rsidP="0088173B">
            <w:pPr>
              <w:bidi/>
              <w:jc w:val="left"/>
              <w:rPr>
                <w:color w:val="000000"/>
                <w:sz w:val="20"/>
                <w:lang w:eastAsia="zh-CN"/>
              </w:rPr>
            </w:pPr>
            <w:r w:rsidRPr="000C3EAB">
              <w:rPr>
                <w:rFonts w:hint="cs"/>
                <w:sz w:val="20"/>
                <w:rtl/>
              </w:rPr>
              <w:t>اليونيب</w:t>
            </w:r>
          </w:p>
        </w:tc>
        <w:tc>
          <w:tcPr>
            <w:tcW w:w="992" w:type="dxa"/>
            <w:noWrap/>
            <w:hideMark/>
          </w:tcPr>
          <w:p w14:paraId="6B93E659" w14:textId="77777777" w:rsidR="0088173B" w:rsidRPr="000C3EAB" w:rsidRDefault="0088173B" w:rsidP="0088173B">
            <w:pPr>
              <w:bidi/>
              <w:jc w:val="left"/>
              <w:rPr>
                <w:color w:val="000000"/>
                <w:sz w:val="20"/>
                <w:lang w:eastAsia="zh-CN"/>
              </w:rPr>
            </w:pPr>
            <w:r w:rsidRPr="000C3EAB">
              <w:rPr>
                <w:color w:val="000000"/>
                <w:sz w:val="20"/>
                <w:lang w:eastAsia="zh-CN"/>
              </w:rPr>
              <w:t>15,596</w:t>
            </w:r>
          </w:p>
        </w:tc>
      </w:tr>
      <w:tr w:rsidR="0088173B" w:rsidRPr="000C3EAB" w14:paraId="3E238A7C" w14:textId="77777777" w:rsidTr="00FE79DC">
        <w:trPr>
          <w:trHeight w:val="255"/>
        </w:trPr>
        <w:tc>
          <w:tcPr>
            <w:tcW w:w="7366" w:type="dxa"/>
            <w:hideMark/>
          </w:tcPr>
          <w:p w14:paraId="1AACB840" w14:textId="55B4A567" w:rsidR="0088173B" w:rsidRPr="000C3EAB" w:rsidRDefault="00670CB6" w:rsidP="005315B7">
            <w:pPr>
              <w:bidi/>
              <w:rPr>
                <w:color w:val="000000"/>
                <w:sz w:val="20"/>
                <w:lang w:eastAsia="zh-CN"/>
              </w:rPr>
            </w:pPr>
            <w:r w:rsidRPr="000C3EAB">
              <w:rPr>
                <w:rFonts w:hint="cs"/>
                <w:sz w:val="20"/>
                <w:rtl/>
                <w:lang w:eastAsia="zh-CN"/>
              </w:rPr>
              <w:t>دورة واحدة</w:t>
            </w:r>
            <w:r w:rsidRPr="000C3EAB">
              <w:rPr>
                <w:sz w:val="20"/>
                <w:rtl/>
                <w:lang w:eastAsia="zh-CN"/>
              </w:rPr>
              <w:t xml:space="preserve"> لنشر المعلومات </w:t>
            </w:r>
            <w:r w:rsidRPr="000C3EAB">
              <w:rPr>
                <w:rFonts w:hint="cs"/>
                <w:sz w:val="20"/>
                <w:rtl/>
                <w:lang w:eastAsia="zh-CN"/>
              </w:rPr>
              <w:t>عن</w:t>
            </w:r>
            <w:r w:rsidRPr="000C3EAB">
              <w:rPr>
                <w:sz w:val="20"/>
                <w:rtl/>
                <w:lang w:eastAsia="zh-CN"/>
              </w:rPr>
              <w:t xml:space="preserve"> أحدث التطورات والت</w:t>
            </w:r>
            <w:r w:rsidRPr="000C3EAB">
              <w:rPr>
                <w:rFonts w:hint="cs"/>
                <w:sz w:val="20"/>
                <w:rtl/>
                <w:lang w:eastAsia="zh-CN"/>
              </w:rPr>
              <w:t>كنولوج</w:t>
            </w:r>
            <w:r w:rsidRPr="000C3EAB">
              <w:rPr>
                <w:sz w:val="20"/>
                <w:rtl/>
                <w:lang w:eastAsia="zh-CN"/>
              </w:rPr>
              <w:t xml:space="preserve">يات الناشئة الجديدة مع التركيز بشكل خاص على الخدمة بالتعاون مع </w:t>
            </w:r>
            <w:r w:rsidRPr="000C3EAB">
              <w:rPr>
                <w:rFonts w:hint="cs"/>
                <w:sz w:val="20"/>
                <w:rtl/>
                <w:lang w:eastAsia="zh-CN"/>
              </w:rPr>
              <w:t>رابطات التبريد وتكييف الهواء</w:t>
            </w:r>
          </w:p>
        </w:tc>
        <w:tc>
          <w:tcPr>
            <w:tcW w:w="993" w:type="dxa"/>
            <w:vMerge/>
          </w:tcPr>
          <w:p w14:paraId="6F2537A1" w14:textId="77777777" w:rsidR="0088173B" w:rsidRPr="000C3EAB" w:rsidRDefault="0088173B" w:rsidP="0088173B">
            <w:pPr>
              <w:bidi/>
              <w:jc w:val="left"/>
              <w:rPr>
                <w:color w:val="000000"/>
                <w:sz w:val="20"/>
                <w:lang w:eastAsia="zh-CN"/>
              </w:rPr>
            </w:pPr>
          </w:p>
        </w:tc>
        <w:tc>
          <w:tcPr>
            <w:tcW w:w="992" w:type="dxa"/>
            <w:noWrap/>
            <w:hideMark/>
          </w:tcPr>
          <w:p w14:paraId="01D4072A" w14:textId="77777777" w:rsidR="0088173B" w:rsidRPr="000C3EAB" w:rsidRDefault="0088173B" w:rsidP="0088173B">
            <w:pPr>
              <w:bidi/>
              <w:jc w:val="left"/>
              <w:rPr>
                <w:color w:val="000000"/>
                <w:sz w:val="20"/>
                <w:lang w:eastAsia="zh-CN"/>
              </w:rPr>
            </w:pPr>
            <w:r w:rsidRPr="000C3EAB">
              <w:rPr>
                <w:color w:val="000000"/>
                <w:sz w:val="20"/>
                <w:lang w:eastAsia="zh-CN"/>
              </w:rPr>
              <w:t>15,000</w:t>
            </w:r>
          </w:p>
        </w:tc>
      </w:tr>
      <w:tr w:rsidR="0088173B" w:rsidRPr="000C3EAB" w14:paraId="5E018B0C" w14:textId="77777777" w:rsidTr="00FE79DC">
        <w:trPr>
          <w:trHeight w:val="255"/>
        </w:trPr>
        <w:tc>
          <w:tcPr>
            <w:tcW w:w="7366" w:type="dxa"/>
            <w:hideMark/>
          </w:tcPr>
          <w:p w14:paraId="748481AD" w14:textId="73252C01" w:rsidR="0088173B" w:rsidRPr="000C3EAB" w:rsidRDefault="00445A17" w:rsidP="005315B7">
            <w:pPr>
              <w:bidi/>
              <w:rPr>
                <w:color w:val="000000"/>
                <w:sz w:val="20"/>
                <w:lang w:eastAsia="zh-CN"/>
              </w:rPr>
            </w:pPr>
            <w:r w:rsidRPr="000C3EAB">
              <w:rPr>
                <w:color w:val="000000"/>
                <w:sz w:val="20"/>
                <w:rtl/>
                <w:lang w:eastAsia="zh-CN"/>
              </w:rPr>
              <w:t xml:space="preserve">البدء </w:t>
            </w:r>
            <w:r w:rsidR="00670CB6" w:rsidRPr="000C3EAB">
              <w:rPr>
                <w:rFonts w:hint="cs"/>
                <w:color w:val="000000"/>
                <w:sz w:val="20"/>
                <w:rtl/>
                <w:lang w:eastAsia="zh-CN"/>
              </w:rPr>
              <w:t xml:space="preserve">في </w:t>
            </w:r>
            <w:r w:rsidR="00670CB6" w:rsidRPr="000C3EAB">
              <w:rPr>
                <w:color w:val="000000"/>
                <w:sz w:val="20"/>
                <w:rtl/>
                <w:lang w:eastAsia="zh-CN"/>
              </w:rPr>
              <w:t>تقديم الدعم التقني لكبار المستخدمين النهائيين للحد من التسربات والتحول إلى بدائل غير المواد المستنفدة للأوزون ومنخفضة القدرة على إحداث الاحترار العالمي، وذلك من خلال توفير معلومات عن الحد من التسربات، وتحسين التصميم، وممارسات خدمة معدات التبريد وتكييف الهواء</w:t>
            </w:r>
          </w:p>
        </w:tc>
        <w:tc>
          <w:tcPr>
            <w:tcW w:w="993" w:type="dxa"/>
            <w:vMerge/>
          </w:tcPr>
          <w:p w14:paraId="1A6FB765" w14:textId="77777777" w:rsidR="0088173B" w:rsidRPr="000C3EAB" w:rsidRDefault="0088173B" w:rsidP="0088173B">
            <w:pPr>
              <w:bidi/>
              <w:jc w:val="left"/>
              <w:rPr>
                <w:color w:val="000000"/>
                <w:sz w:val="20"/>
                <w:lang w:eastAsia="zh-CN"/>
              </w:rPr>
            </w:pPr>
          </w:p>
        </w:tc>
        <w:tc>
          <w:tcPr>
            <w:tcW w:w="992" w:type="dxa"/>
            <w:noWrap/>
            <w:hideMark/>
          </w:tcPr>
          <w:p w14:paraId="4ADB66BF" w14:textId="77777777" w:rsidR="0088173B" w:rsidRPr="000C3EAB" w:rsidRDefault="0088173B" w:rsidP="0088173B">
            <w:pPr>
              <w:bidi/>
              <w:jc w:val="left"/>
              <w:rPr>
                <w:color w:val="000000"/>
                <w:sz w:val="20"/>
                <w:lang w:eastAsia="zh-CN"/>
              </w:rPr>
            </w:pPr>
            <w:r w:rsidRPr="000C3EAB">
              <w:rPr>
                <w:color w:val="000000"/>
                <w:sz w:val="20"/>
                <w:lang w:eastAsia="zh-CN"/>
              </w:rPr>
              <w:t>15,000</w:t>
            </w:r>
          </w:p>
        </w:tc>
      </w:tr>
      <w:tr w:rsidR="0088173B" w:rsidRPr="000C3EAB" w14:paraId="4346F2DE" w14:textId="77777777" w:rsidTr="00FE79DC">
        <w:trPr>
          <w:trHeight w:val="362"/>
        </w:trPr>
        <w:tc>
          <w:tcPr>
            <w:tcW w:w="7366" w:type="dxa"/>
            <w:hideMark/>
          </w:tcPr>
          <w:p w14:paraId="7C402725" w14:textId="1EB617C2" w:rsidR="0088173B" w:rsidRPr="000C3EAB" w:rsidRDefault="00670CB6" w:rsidP="005315B7">
            <w:pPr>
              <w:bidi/>
              <w:rPr>
                <w:color w:val="000000"/>
                <w:sz w:val="20"/>
                <w:lang w:eastAsia="zh-CN"/>
              </w:rPr>
            </w:pPr>
            <w:r w:rsidRPr="000C3EAB">
              <w:rPr>
                <w:color w:val="000000"/>
                <w:sz w:val="20"/>
                <w:rtl/>
                <w:lang w:eastAsia="zh-CN"/>
              </w:rPr>
              <w:t>المساعدة التقنية لإنشاء نظام وطني لإدارة غازات التبريد لتتبع المواد الخاضعة للرقابة طوال دورة حياتها</w:t>
            </w:r>
          </w:p>
        </w:tc>
        <w:tc>
          <w:tcPr>
            <w:tcW w:w="993" w:type="dxa"/>
            <w:vMerge/>
          </w:tcPr>
          <w:p w14:paraId="442AA3D6" w14:textId="77777777" w:rsidR="0088173B" w:rsidRPr="000C3EAB" w:rsidRDefault="0088173B" w:rsidP="0088173B">
            <w:pPr>
              <w:bidi/>
              <w:jc w:val="left"/>
              <w:rPr>
                <w:color w:val="000000"/>
                <w:sz w:val="20"/>
                <w:lang w:eastAsia="zh-CN"/>
              </w:rPr>
            </w:pPr>
          </w:p>
        </w:tc>
        <w:tc>
          <w:tcPr>
            <w:tcW w:w="992" w:type="dxa"/>
            <w:noWrap/>
            <w:hideMark/>
          </w:tcPr>
          <w:p w14:paraId="32DC2A13" w14:textId="77777777" w:rsidR="0088173B" w:rsidRPr="000C3EAB" w:rsidRDefault="0088173B" w:rsidP="0088173B">
            <w:pPr>
              <w:bidi/>
              <w:jc w:val="left"/>
              <w:rPr>
                <w:sz w:val="20"/>
                <w:lang w:eastAsia="zh-CN"/>
              </w:rPr>
            </w:pPr>
            <w:r w:rsidRPr="000C3EAB">
              <w:rPr>
                <w:sz w:val="20"/>
                <w:lang w:eastAsia="zh-CN"/>
              </w:rPr>
              <w:t>40,000</w:t>
            </w:r>
          </w:p>
        </w:tc>
      </w:tr>
      <w:tr w:rsidR="0088173B" w:rsidRPr="000C3EAB" w14:paraId="161CA4CA" w14:textId="77777777" w:rsidTr="00FE79DC">
        <w:trPr>
          <w:trHeight w:val="255"/>
        </w:trPr>
        <w:tc>
          <w:tcPr>
            <w:tcW w:w="9351" w:type="dxa"/>
            <w:gridSpan w:val="3"/>
            <w:hideMark/>
          </w:tcPr>
          <w:p w14:paraId="13E011EE" w14:textId="5AD23424" w:rsidR="0088173B" w:rsidRPr="000C3EAB" w:rsidRDefault="00445A17" w:rsidP="0088173B">
            <w:pPr>
              <w:bidi/>
              <w:jc w:val="left"/>
              <w:rPr>
                <w:i/>
                <w:iCs/>
                <w:sz w:val="20"/>
                <w:lang w:eastAsia="zh-CN"/>
              </w:rPr>
            </w:pPr>
            <w:r w:rsidRPr="000C3EAB">
              <w:rPr>
                <w:b/>
                <w:bCs/>
                <w:i/>
                <w:iCs/>
                <w:color w:val="000000"/>
                <w:sz w:val="20"/>
                <w:rtl/>
                <w:lang w:eastAsia="zh-CN"/>
              </w:rPr>
              <w:t>حملات التوعية (24,000 دولار أمريكي)</w:t>
            </w:r>
          </w:p>
        </w:tc>
      </w:tr>
      <w:tr w:rsidR="004D37B1" w:rsidRPr="000C3EAB" w14:paraId="6E4A8AF0" w14:textId="77777777" w:rsidTr="00FE79DC">
        <w:trPr>
          <w:trHeight w:val="255"/>
        </w:trPr>
        <w:tc>
          <w:tcPr>
            <w:tcW w:w="7366" w:type="dxa"/>
            <w:hideMark/>
          </w:tcPr>
          <w:p w14:paraId="63EA9E3D" w14:textId="08791063" w:rsidR="004D37B1" w:rsidRPr="000C3EAB" w:rsidRDefault="004D37B1" w:rsidP="004D37B1">
            <w:pPr>
              <w:bidi/>
              <w:rPr>
                <w:color w:val="000000"/>
                <w:sz w:val="20"/>
                <w:lang w:eastAsia="zh-CN"/>
              </w:rPr>
            </w:pPr>
            <w:r w:rsidRPr="000C3EAB">
              <w:rPr>
                <w:rtl/>
              </w:rPr>
              <w:t xml:space="preserve">حملة توعية </w:t>
            </w:r>
            <w:r w:rsidR="00670CB6" w:rsidRPr="000C3EAB">
              <w:rPr>
                <w:rFonts w:hint="cs"/>
                <w:sz w:val="20"/>
                <w:rtl/>
                <w:lang w:eastAsia="zh-CN"/>
              </w:rPr>
              <w:t>مستهدفة</w:t>
            </w:r>
            <w:r w:rsidR="00670CB6" w:rsidRPr="000C3EAB">
              <w:rPr>
                <w:sz w:val="20"/>
                <w:rtl/>
                <w:lang w:eastAsia="zh-CN"/>
              </w:rPr>
              <w:t xml:space="preserve"> بشأن </w:t>
            </w:r>
            <w:r w:rsidR="00670CB6" w:rsidRPr="000C3EAB">
              <w:rPr>
                <w:rFonts w:hint="cs"/>
                <w:sz w:val="20"/>
                <w:rtl/>
                <w:lang w:eastAsia="zh-CN"/>
              </w:rPr>
              <w:t>المواد الهيدروفلوروكربونية</w:t>
            </w:r>
            <w:r w:rsidR="00670CB6" w:rsidRPr="000C3EAB">
              <w:rPr>
                <w:sz w:val="20"/>
                <w:rtl/>
                <w:lang w:eastAsia="zh-CN"/>
              </w:rPr>
              <w:t xml:space="preserve"> و</w:t>
            </w:r>
            <w:r w:rsidR="00670CB6" w:rsidRPr="000C3EAB">
              <w:rPr>
                <w:rFonts w:hint="cs"/>
                <w:sz w:val="20"/>
                <w:rtl/>
                <w:lang w:eastAsia="zh-CN"/>
              </w:rPr>
              <w:t>التكنولوجيات منخفضة القدرة على إحداث</w:t>
            </w:r>
            <w:r w:rsidR="00670CB6" w:rsidRPr="000C3EAB">
              <w:rPr>
                <w:sz w:val="20"/>
                <w:rtl/>
                <w:lang w:eastAsia="zh-CN"/>
              </w:rPr>
              <w:t xml:space="preserve"> الاحترار العالمي، بما في ذلك حملات تستهدف النساء</w:t>
            </w:r>
          </w:p>
        </w:tc>
        <w:tc>
          <w:tcPr>
            <w:tcW w:w="993" w:type="dxa"/>
            <w:vMerge w:val="restart"/>
            <w:hideMark/>
          </w:tcPr>
          <w:p w14:paraId="3AC58797" w14:textId="7D456CA7" w:rsidR="004D37B1" w:rsidRPr="000C3EAB" w:rsidRDefault="004D37B1" w:rsidP="004D37B1">
            <w:pPr>
              <w:bidi/>
              <w:jc w:val="left"/>
              <w:rPr>
                <w:color w:val="000000"/>
                <w:sz w:val="20"/>
                <w:lang w:eastAsia="zh-CN"/>
              </w:rPr>
            </w:pPr>
            <w:r w:rsidRPr="000C3EAB">
              <w:rPr>
                <w:rFonts w:hint="cs"/>
                <w:sz w:val="20"/>
                <w:rtl/>
              </w:rPr>
              <w:t>اليونيب</w:t>
            </w:r>
          </w:p>
        </w:tc>
        <w:tc>
          <w:tcPr>
            <w:tcW w:w="992" w:type="dxa"/>
            <w:noWrap/>
            <w:hideMark/>
          </w:tcPr>
          <w:p w14:paraId="46EF883E" w14:textId="77777777" w:rsidR="004D37B1" w:rsidRPr="000C3EAB" w:rsidRDefault="004D37B1" w:rsidP="004D37B1">
            <w:pPr>
              <w:bidi/>
              <w:jc w:val="left"/>
              <w:rPr>
                <w:sz w:val="20"/>
                <w:lang w:eastAsia="zh-CN"/>
              </w:rPr>
            </w:pPr>
            <w:r w:rsidRPr="000C3EAB">
              <w:rPr>
                <w:sz w:val="20"/>
                <w:lang w:eastAsia="zh-CN"/>
              </w:rPr>
              <w:t>12,000</w:t>
            </w:r>
          </w:p>
        </w:tc>
      </w:tr>
      <w:tr w:rsidR="004D37B1" w:rsidRPr="000C3EAB" w14:paraId="0C20BF82" w14:textId="77777777" w:rsidTr="00FE79DC">
        <w:trPr>
          <w:trHeight w:val="255"/>
        </w:trPr>
        <w:tc>
          <w:tcPr>
            <w:tcW w:w="7366" w:type="dxa"/>
            <w:hideMark/>
          </w:tcPr>
          <w:p w14:paraId="3CC0FFEA" w14:textId="265E3848" w:rsidR="004D37B1" w:rsidRPr="000C3EAB" w:rsidRDefault="00670CB6" w:rsidP="004D37B1">
            <w:pPr>
              <w:bidi/>
              <w:rPr>
                <w:color w:val="000000"/>
                <w:sz w:val="20"/>
                <w:lang w:eastAsia="zh-CN"/>
              </w:rPr>
            </w:pPr>
            <w:r w:rsidRPr="000C3EAB">
              <w:rPr>
                <w:rtl/>
              </w:rPr>
              <w:t>حلقات عمل إعلامية وتوعوية للمشغلين الاقتصاديين (المستوردين والموزعين) ومقدمي الخدمات وموظفي الامتثال</w:t>
            </w:r>
          </w:p>
        </w:tc>
        <w:tc>
          <w:tcPr>
            <w:tcW w:w="993" w:type="dxa"/>
            <w:vMerge/>
            <w:hideMark/>
          </w:tcPr>
          <w:p w14:paraId="53268F0B" w14:textId="77777777" w:rsidR="004D37B1" w:rsidRPr="000C3EAB" w:rsidRDefault="004D37B1" w:rsidP="004D37B1">
            <w:pPr>
              <w:bidi/>
              <w:jc w:val="left"/>
              <w:rPr>
                <w:color w:val="000000"/>
                <w:sz w:val="20"/>
                <w:lang w:eastAsia="zh-CN"/>
              </w:rPr>
            </w:pPr>
          </w:p>
        </w:tc>
        <w:tc>
          <w:tcPr>
            <w:tcW w:w="992" w:type="dxa"/>
            <w:noWrap/>
            <w:hideMark/>
          </w:tcPr>
          <w:p w14:paraId="094A8D70" w14:textId="77777777" w:rsidR="004D37B1" w:rsidRPr="000C3EAB" w:rsidRDefault="004D37B1" w:rsidP="004D37B1">
            <w:pPr>
              <w:bidi/>
              <w:jc w:val="left"/>
              <w:rPr>
                <w:sz w:val="20"/>
                <w:lang w:eastAsia="zh-CN"/>
              </w:rPr>
            </w:pPr>
            <w:r w:rsidRPr="000C3EAB">
              <w:rPr>
                <w:sz w:val="20"/>
                <w:lang w:eastAsia="zh-CN"/>
              </w:rPr>
              <w:t>12,000</w:t>
            </w:r>
          </w:p>
        </w:tc>
      </w:tr>
      <w:tr w:rsidR="0088173B" w:rsidRPr="000C3EAB" w14:paraId="311AD167" w14:textId="77777777" w:rsidTr="00FE79DC">
        <w:trPr>
          <w:trHeight w:val="255"/>
        </w:trPr>
        <w:tc>
          <w:tcPr>
            <w:tcW w:w="8359" w:type="dxa"/>
            <w:gridSpan w:val="2"/>
            <w:hideMark/>
          </w:tcPr>
          <w:p w14:paraId="5F5F8C15" w14:textId="009F55F2" w:rsidR="0088173B" w:rsidRPr="000C3EAB" w:rsidRDefault="004D37B1" w:rsidP="0088173B">
            <w:pPr>
              <w:bidi/>
              <w:jc w:val="left"/>
              <w:rPr>
                <w:b/>
                <w:bCs/>
                <w:color w:val="000000"/>
                <w:sz w:val="20"/>
                <w:lang w:eastAsia="zh-CN"/>
              </w:rPr>
            </w:pPr>
            <w:r w:rsidRPr="000C3EAB">
              <w:rPr>
                <w:b/>
                <w:bCs/>
                <w:color w:val="000000"/>
                <w:sz w:val="20"/>
                <w:rtl/>
                <w:lang w:eastAsia="zh-CN"/>
              </w:rPr>
              <w:t>المجموع الفرعي (</w:t>
            </w:r>
            <w:r w:rsidR="004B49FE" w:rsidRPr="000C3EAB">
              <w:rPr>
                <w:b/>
                <w:bCs/>
                <w:color w:val="000000"/>
                <w:sz w:val="20"/>
                <w:rtl/>
                <w:lang w:eastAsia="zh-CN"/>
              </w:rPr>
              <w:t>خدمة</w:t>
            </w:r>
            <w:r w:rsidRPr="000C3EAB">
              <w:rPr>
                <w:rFonts w:hint="cs"/>
                <w:b/>
                <w:bCs/>
                <w:color w:val="000000"/>
                <w:sz w:val="20"/>
                <w:rtl/>
                <w:lang w:eastAsia="zh-CN"/>
              </w:rPr>
              <w:t xml:space="preserve"> </w:t>
            </w:r>
            <w:r w:rsidR="00670CB6" w:rsidRPr="000C3EAB">
              <w:rPr>
                <w:rFonts w:hint="cs"/>
                <w:b/>
                <w:bCs/>
                <w:color w:val="000000"/>
                <w:sz w:val="20"/>
                <w:rtl/>
                <w:lang w:eastAsia="zh-CN"/>
              </w:rPr>
              <w:t xml:space="preserve">أجهزة </w:t>
            </w:r>
            <w:r w:rsidR="00887F7D" w:rsidRPr="000C3EAB">
              <w:rPr>
                <w:rFonts w:hint="cs"/>
                <w:b/>
                <w:bCs/>
                <w:color w:val="000000"/>
                <w:sz w:val="20"/>
                <w:rtl/>
                <w:lang w:eastAsia="zh-CN"/>
              </w:rPr>
              <w:t>التبريد وتكييف الهواء</w:t>
            </w:r>
            <w:r w:rsidRPr="000C3EAB">
              <w:rPr>
                <w:b/>
                <w:bCs/>
                <w:color w:val="000000"/>
                <w:sz w:val="20"/>
                <w:rtl/>
                <w:lang w:eastAsia="zh-CN"/>
              </w:rPr>
              <w:t>)</w:t>
            </w:r>
          </w:p>
        </w:tc>
        <w:tc>
          <w:tcPr>
            <w:tcW w:w="992" w:type="dxa"/>
            <w:hideMark/>
          </w:tcPr>
          <w:p w14:paraId="6F8DE1C2" w14:textId="77777777" w:rsidR="0088173B" w:rsidRPr="000C3EAB" w:rsidRDefault="0088173B" w:rsidP="0088173B">
            <w:pPr>
              <w:bidi/>
              <w:jc w:val="left"/>
              <w:rPr>
                <w:b/>
                <w:bCs/>
                <w:sz w:val="20"/>
                <w:lang w:eastAsia="zh-CN"/>
              </w:rPr>
            </w:pPr>
            <w:r w:rsidRPr="000C3EAB">
              <w:rPr>
                <w:b/>
                <w:bCs/>
                <w:sz w:val="20"/>
                <w:lang w:eastAsia="zh-CN"/>
              </w:rPr>
              <w:t>590,096</w:t>
            </w:r>
          </w:p>
        </w:tc>
      </w:tr>
      <w:tr w:rsidR="0088173B" w:rsidRPr="000C3EAB" w14:paraId="706055B7" w14:textId="77777777" w:rsidTr="00FE79DC">
        <w:trPr>
          <w:trHeight w:val="255"/>
        </w:trPr>
        <w:tc>
          <w:tcPr>
            <w:tcW w:w="9351" w:type="dxa"/>
            <w:gridSpan w:val="3"/>
          </w:tcPr>
          <w:p w14:paraId="6CE0350E" w14:textId="12536617" w:rsidR="0088173B" w:rsidRPr="000C3EAB" w:rsidRDefault="004D37B1" w:rsidP="004D37B1">
            <w:pPr>
              <w:bidi/>
              <w:jc w:val="center"/>
              <w:rPr>
                <w:bCs/>
                <w:sz w:val="20"/>
                <w:lang w:eastAsia="zh-CN"/>
              </w:rPr>
            </w:pPr>
            <w:r w:rsidRPr="000C3EAB">
              <w:rPr>
                <w:bCs/>
                <w:color w:val="000000"/>
                <w:sz w:val="20"/>
                <w:rtl/>
              </w:rPr>
              <w:t>قطاع التركيب والتجميع المحلي</w:t>
            </w:r>
          </w:p>
        </w:tc>
      </w:tr>
      <w:tr w:rsidR="0088173B" w:rsidRPr="000C3EAB" w14:paraId="621D83E6" w14:textId="77777777" w:rsidTr="00FE79DC">
        <w:trPr>
          <w:trHeight w:val="270"/>
        </w:trPr>
        <w:tc>
          <w:tcPr>
            <w:tcW w:w="7366" w:type="dxa"/>
          </w:tcPr>
          <w:p w14:paraId="3AC54298" w14:textId="62F89B93" w:rsidR="0088173B" w:rsidRPr="000C3EAB" w:rsidRDefault="004D37B1" w:rsidP="0088173B">
            <w:pPr>
              <w:bidi/>
              <w:jc w:val="left"/>
              <w:rPr>
                <w:b/>
                <w:color w:val="000000"/>
                <w:sz w:val="20"/>
              </w:rPr>
            </w:pPr>
            <w:r w:rsidRPr="000C3EAB">
              <w:rPr>
                <w:color w:val="000000"/>
                <w:sz w:val="20"/>
                <w:rtl/>
              </w:rPr>
              <w:t xml:space="preserve">إجراء مسح وطني </w:t>
            </w:r>
            <w:r w:rsidR="00670CB6" w:rsidRPr="000C3EAB">
              <w:rPr>
                <w:rFonts w:hint="cs"/>
                <w:color w:val="000000"/>
                <w:sz w:val="20"/>
                <w:rtl/>
              </w:rPr>
              <w:t>للقائمين بالتجميع والتركيب</w:t>
            </w:r>
            <w:r w:rsidRPr="000C3EAB">
              <w:rPr>
                <w:color w:val="000000"/>
                <w:sz w:val="20"/>
                <w:rtl/>
              </w:rPr>
              <w:t xml:space="preserve"> لجمع معلومات مفصلة</w:t>
            </w:r>
          </w:p>
        </w:tc>
        <w:tc>
          <w:tcPr>
            <w:tcW w:w="993" w:type="dxa"/>
          </w:tcPr>
          <w:p w14:paraId="3C989776" w14:textId="4D6DD357" w:rsidR="0088173B" w:rsidRPr="000C3EAB" w:rsidRDefault="0088173B" w:rsidP="0088173B">
            <w:pPr>
              <w:bidi/>
              <w:jc w:val="left"/>
              <w:rPr>
                <w:b/>
                <w:color w:val="000000"/>
                <w:sz w:val="20"/>
              </w:rPr>
            </w:pPr>
            <w:r w:rsidRPr="000C3EAB">
              <w:rPr>
                <w:rFonts w:hint="cs"/>
                <w:sz w:val="20"/>
                <w:rtl/>
              </w:rPr>
              <w:t>اليونيب</w:t>
            </w:r>
          </w:p>
        </w:tc>
        <w:tc>
          <w:tcPr>
            <w:tcW w:w="992" w:type="dxa"/>
          </w:tcPr>
          <w:p w14:paraId="44F76654" w14:textId="77777777" w:rsidR="0088173B" w:rsidRPr="000C3EAB" w:rsidRDefault="0088173B" w:rsidP="0088173B">
            <w:pPr>
              <w:shd w:val="clear" w:color="auto" w:fill="FFFFFF" w:themeFill="background1"/>
              <w:bidi/>
              <w:jc w:val="left"/>
              <w:rPr>
                <w:b/>
                <w:color w:val="000000"/>
                <w:sz w:val="20"/>
              </w:rPr>
            </w:pPr>
            <w:r w:rsidRPr="000C3EAB">
              <w:rPr>
                <w:sz w:val="20"/>
              </w:rPr>
              <w:t>24,000</w:t>
            </w:r>
          </w:p>
        </w:tc>
      </w:tr>
      <w:tr w:rsidR="0088173B" w:rsidRPr="000C3EAB" w14:paraId="2887FA62" w14:textId="77777777" w:rsidTr="00FE79DC">
        <w:trPr>
          <w:trHeight w:val="255"/>
        </w:trPr>
        <w:tc>
          <w:tcPr>
            <w:tcW w:w="8359" w:type="dxa"/>
            <w:gridSpan w:val="2"/>
          </w:tcPr>
          <w:p w14:paraId="2159F12A" w14:textId="0BB954B6" w:rsidR="0088173B" w:rsidRPr="000C3EAB" w:rsidRDefault="004D37B1" w:rsidP="0088173B">
            <w:pPr>
              <w:bidi/>
              <w:jc w:val="left"/>
              <w:rPr>
                <w:b/>
                <w:color w:val="000000"/>
                <w:sz w:val="20"/>
              </w:rPr>
            </w:pPr>
            <w:r w:rsidRPr="000C3EAB">
              <w:rPr>
                <w:b/>
                <w:bCs/>
                <w:color w:val="000000"/>
                <w:sz w:val="20"/>
                <w:rtl/>
                <w:lang w:eastAsia="zh-CN"/>
              </w:rPr>
              <w:t>المجموع الفرعي (التركيب والتجميع المحلي)</w:t>
            </w:r>
          </w:p>
        </w:tc>
        <w:tc>
          <w:tcPr>
            <w:tcW w:w="992" w:type="dxa"/>
          </w:tcPr>
          <w:p w14:paraId="12858D3C" w14:textId="77777777" w:rsidR="0088173B" w:rsidRPr="000C3EAB" w:rsidRDefault="0088173B" w:rsidP="0088173B">
            <w:pPr>
              <w:bidi/>
              <w:jc w:val="left"/>
              <w:rPr>
                <w:b/>
                <w:bCs/>
                <w:color w:val="000000"/>
                <w:sz w:val="20"/>
              </w:rPr>
            </w:pPr>
            <w:r w:rsidRPr="000C3EAB">
              <w:rPr>
                <w:b/>
                <w:bCs/>
                <w:sz w:val="20"/>
              </w:rPr>
              <w:t>24,000</w:t>
            </w:r>
          </w:p>
        </w:tc>
      </w:tr>
      <w:tr w:rsidR="0088173B" w:rsidRPr="000C3EAB" w14:paraId="45DE1A54" w14:textId="77777777" w:rsidTr="00FE79DC">
        <w:trPr>
          <w:trHeight w:val="255"/>
        </w:trPr>
        <w:tc>
          <w:tcPr>
            <w:tcW w:w="9351" w:type="dxa"/>
            <w:gridSpan w:val="3"/>
          </w:tcPr>
          <w:p w14:paraId="039D554D" w14:textId="277B8BFB" w:rsidR="0088173B" w:rsidRPr="000C3EAB" w:rsidRDefault="004D37B1" w:rsidP="004D37B1">
            <w:pPr>
              <w:bidi/>
              <w:jc w:val="center"/>
              <w:rPr>
                <w:sz w:val="20"/>
              </w:rPr>
            </w:pPr>
            <w:r w:rsidRPr="000C3EAB">
              <w:rPr>
                <w:b/>
                <w:bCs/>
                <w:sz w:val="20"/>
                <w:rtl/>
              </w:rPr>
              <w:t xml:space="preserve">تنفيذ المشروع وتنسيقه </w:t>
            </w:r>
            <w:r w:rsidR="00670CB6" w:rsidRPr="000C3EAB">
              <w:rPr>
                <w:rFonts w:hint="cs"/>
                <w:b/>
                <w:bCs/>
                <w:sz w:val="20"/>
                <w:rtl/>
              </w:rPr>
              <w:t>ورصده</w:t>
            </w:r>
          </w:p>
        </w:tc>
      </w:tr>
      <w:tr w:rsidR="0088173B" w:rsidRPr="000C3EAB" w14:paraId="6C42EA1B" w14:textId="77777777" w:rsidTr="00FE79DC">
        <w:trPr>
          <w:trHeight w:val="255"/>
        </w:trPr>
        <w:tc>
          <w:tcPr>
            <w:tcW w:w="7366" w:type="dxa"/>
          </w:tcPr>
          <w:p w14:paraId="74A4DA8F" w14:textId="2E2AD7E1" w:rsidR="0088173B" w:rsidRPr="000C3EAB" w:rsidRDefault="004D37B1" w:rsidP="004D37B1">
            <w:pPr>
              <w:bidi/>
              <w:rPr>
                <w:b/>
                <w:color w:val="000000"/>
                <w:sz w:val="20"/>
              </w:rPr>
            </w:pPr>
            <w:r w:rsidRPr="000C3EAB">
              <w:rPr>
                <w:b/>
                <w:color w:val="000000"/>
                <w:sz w:val="20"/>
                <w:rtl/>
              </w:rPr>
              <w:t>أنشطة تنفيذ المشروع وتنسيقه و</w:t>
            </w:r>
            <w:r w:rsidR="00670CB6" w:rsidRPr="000C3EAB">
              <w:rPr>
                <w:rFonts w:hint="cs"/>
                <w:b/>
                <w:color w:val="000000"/>
                <w:sz w:val="20"/>
                <w:rtl/>
              </w:rPr>
              <w:t>رصده</w:t>
            </w:r>
            <w:r w:rsidRPr="000C3EAB">
              <w:rPr>
                <w:b/>
                <w:color w:val="000000"/>
                <w:sz w:val="20"/>
                <w:rtl/>
              </w:rPr>
              <w:t>، بما في ذلك 41,760 دولارا أمريكيا للموظفين والاستشاريين، و2,600 دولار أمريكي لإيجار المكتب، و3,904 دولارا</w:t>
            </w:r>
            <w:r w:rsidR="00670CB6" w:rsidRPr="000C3EAB">
              <w:rPr>
                <w:rFonts w:hint="cs"/>
                <w:b/>
                <w:color w:val="000000"/>
                <w:sz w:val="20"/>
                <w:rtl/>
              </w:rPr>
              <w:t>ت</w:t>
            </w:r>
            <w:r w:rsidRPr="000C3EAB">
              <w:rPr>
                <w:b/>
                <w:color w:val="000000"/>
                <w:sz w:val="20"/>
                <w:rtl/>
              </w:rPr>
              <w:t xml:space="preserve"> أمريكي</w:t>
            </w:r>
            <w:r w:rsidR="00670CB6" w:rsidRPr="000C3EAB">
              <w:rPr>
                <w:rFonts w:hint="cs"/>
                <w:b/>
                <w:color w:val="000000"/>
                <w:sz w:val="20"/>
                <w:rtl/>
              </w:rPr>
              <w:t>ة</w:t>
            </w:r>
            <w:r w:rsidRPr="000C3EAB">
              <w:rPr>
                <w:b/>
                <w:color w:val="000000"/>
                <w:sz w:val="20"/>
                <w:rtl/>
              </w:rPr>
              <w:t xml:space="preserve"> للسفر، و3,000 دولار أمريكي للاجتماعات و</w:t>
            </w:r>
            <w:r w:rsidR="00670CB6" w:rsidRPr="000C3EAB">
              <w:rPr>
                <w:rFonts w:hint="cs"/>
                <w:b/>
                <w:color w:val="000000"/>
                <w:sz w:val="20"/>
                <w:rtl/>
              </w:rPr>
              <w:t>حلقات</w:t>
            </w:r>
            <w:r w:rsidRPr="000C3EAB">
              <w:rPr>
                <w:b/>
                <w:color w:val="000000"/>
                <w:sz w:val="20"/>
                <w:rtl/>
              </w:rPr>
              <w:t xml:space="preserve"> العمل</w:t>
            </w:r>
          </w:p>
        </w:tc>
        <w:tc>
          <w:tcPr>
            <w:tcW w:w="993" w:type="dxa"/>
          </w:tcPr>
          <w:p w14:paraId="73619C2D" w14:textId="1AD3EB16" w:rsidR="0088173B" w:rsidRPr="000C3EAB" w:rsidRDefault="0088173B" w:rsidP="0088173B">
            <w:pPr>
              <w:bidi/>
              <w:jc w:val="left"/>
              <w:rPr>
                <w:b/>
                <w:color w:val="000000"/>
                <w:sz w:val="20"/>
              </w:rPr>
            </w:pPr>
            <w:r w:rsidRPr="000C3EAB">
              <w:rPr>
                <w:rFonts w:hint="cs"/>
                <w:sz w:val="20"/>
                <w:rtl/>
              </w:rPr>
              <w:t>اليونيب</w:t>
            </w:r>
          </w:p>
        </w:tc>
        <w:tc>
          <w:tcPr>
            <w:tcW w:w="992" w:type="dxa"/>
          </w:tcPr>
          <w:p w14:paraId="02B170D9" w14:textId="77777777" w:rsidR="0088173B" w:rsidRPr="000C3EAB" w:rsidRDefault="0088173B" w:rsidP="0088173B">
            <w:pPr>
              <w:bidi/>
              <w:jc w:val="left"/>
              <w:rPr>
                <w:b/>
                <w:color w:val="000000"/>
                <w:sz w:val="20"/>
              </w:rPr>
            </w:pPr>
            <w:r w:rsidRPr="000C3EAB">
              <w:rPr>
                <w:sz w:val="20"/>
              </w:rPr>
              <w:t>51,264</w:t>
            </w:r>
          </w:p>
        </w:tc>
      </w:tr>
      <w:tr w:rsidR="0088173B" w:rsidRPr="000C3EAB" w14:paraId="38B35A2E" w14:textId="77777777" w:rsidTr="00FE79DC">
        <w:trPr>
          <w:trHeight w:val="255"/>
        </w:trPr>
        <w:tc>
          <w:tcPr>
            <w:tcW w:w="8359" w:type="dxa"/>
            <w:gridSpan w:val="2"/>
          </w:tcPr>
          <w:p w14:paraId="5E1BED45" w14:textId="429CE886" w:rsidR="0088173B" w:rsidRPr="000C3EAB" w:rsidRDefault="0088173B" w:rsidP="0088173B">
            <w:pPr>
              <w:bidi/>
              <w:jc w:val="left"/>
              <w:rPr>
                <w:sz w:val="20"/>
              </w:rPr>
            </w:pPr>
            <w:r w:rsidRPr="000C3EAB">
              <w:rPr>
                <w:b/>
                <w:bCs/>
                <w:color w:val="000000"/>
                <w:sz w:val="20"/>
                <w:rtl/>
                <w:lang w:eastAsia="zh-CN"/>
              </w:rPr>
              <w:t>المجموع الفرعي (</w:t>
            </w:r>
            <w:r w:rsidR="00670CB6" w:rsidRPr="000C3EAB">
              <w:rPr>
                <w:rFonts w:hint="cs"/>
                <w:b/>
                <w:bCs/>
                <w:color w:val="000000"/>
                <w:sz w:val="20"/>
                <w:rtl/>
                <w:lang w:eastAsia="zh-CN"/>
              </w:rPr>
              <w:t>وحدة إدارة المشروع</w:t>
            </w:r>
            <w:r w:rsidRPr="000C3EAB">
              <w:rPr>
                <w:b/>
                <w:bCs/>
                <w:color w:val="000000"/>
                <w:sz w:val="20"/>
                <w:rtl/>
                <w:lang w:eastAsia="zh-CN"/>
              </w:rPr>
              <w:t>)</w:t>
            </w:r>
          </w:p>
        </w:tc>
        <w:tc>
          <w:tcPr>
            <w:tcW w:w="992" w:type="dxa"/>
          </w:tcPr>
          <w:p w14:paraId="706A4A5A" w14:textId="77777777" w:rsidR="0088173B" w:rsidRPr="000C3EAB" w:rsidRDefault="0088173B" w:rsidP="0088173B">
            <w:pPr>
              <w:bidi/>
              <w:jc w:val="left"/>
              <w:rPr>
                <w:b/>
                <w:bCs/>
                <w:sz w:val="20"/>
              </w:rPr>
            </w:pPr>
            <w:r w:rsidRPr="000C3EAB">
              <w:rPr>
                <w:b/>
                <w:bCs/>
                <w:sz w:val="20"/>
              </w:rPr>
              <w:t>51,264</w:t>
            </w:r>
          </w:p>
        </w:tc>
      </w:tr>
      <w:tr w:rsidR="0088173B" w:rsidRPr="000C3EAB" w14:paraId="439C0951" w14:textId="77777777" w:rsidTr="00FE79DC">
        <w:trPr>
          <w:trHeight w:val="255"/>
        </w:trPr>
        <w:tc>
          <w:tcPr>
            <w:tcW w:w="8359" w:type="dxa"/>
            <w:gridSpan w:val="2"/>
          </w:tcPr>
          <w:p w14:paraId="53975760" w14:textId="517CB45B" w:rsidR="0088173B" w:rsidRPr="000C3EAB" w:rsidRDefault="0088173B" w:rsidP="0088173B">
            <w:pPr>
              <w:bidi/>
              <w:jc w:val="left"/>
              <w:rPr>
                <w:b/>
                <w:i/>
                <w:iCs/>
                <w:color w:val="000000"/>
                <w:sz w:val="20"/>
              </w:rPr>
            </w:pPr>
            <w:r w:rsidRPr="000C3EAB">
              <w:rPr>
                <w:b/>
                <w:bCs/>
                <w:i/>
                <w:iCs/>
                <w:sz w:val="20"/>
                <w:rtl/>
              </w:rPr>
              <w:t xml:space="preserve">المجموع الفرعي </w:t>
            </w:r>
            <w:r w:rsidR="00AC46FE" w:rsidRPr="000C3EAB">
              <w:rPr>
                <w:b/>
                <w:bCs/>
                <w:i/>
                <w:iCs/>
                <w:sz w:val="20"/>
                <w:rtl/>
              </w:rPr>
              <w:t>لليونيب</w:t>
            </w:r>
          </w:p>
        </w:tc>
        <w:tc>
          <w:tcPr>
            <w:tcW w:w="992" w:type="dxa"/>
          </w:tcPr>
          <w:p w14:paraId="6FFFCE58" w14:textId="77777777" w:rsidR="0088173B" w:rsidRPr="000C3EAB" w:rsidRDefault="0088173B" w:rsidP="0088173B">
            <w:pPr>
              <w:bidi/>
              <w:jc w:val="left"/>
              <w:rPr>
                <w:b/>
                <w:i/>
                <w:iCs/>
                <w:color w:val="000000"/>
                <w:sz w:val="20"/>
              </w:rPr>
            </w:pPr>
            <w:r w:rsidRPr="000C3EAB">
              <w:rPr>
                <w:b/>
                <w:bCs/>
                <w:i/>
                <w:iCs/>
                <w:sz w:val="20"/>
              </w:rPr>
              <w:t>470,360</w:t>
            </w:r>
          </w:p>
        </w:tc>
      </w:tr>
      <w:tr w:rsidR="0088173B" w:rsidRPr="000C3EAB" w14:paraId="2C1B4CDE" w14:textId="77777777" w:rsidTr="00FE79DC">
        <w:trPr>
          <w:trHeight w:val="255"/>
        </w:trPr>
        <w:tc>
          <w:tcPr>
            <w:tcW w:w="8359" w:type="dxa"/>
            <w:gridSpan w:val="2"/>
          </w:tcPr>
          <w:p w14:paraId="541E524C" w14:textId="43A8D44D" w:rsidR="0088173B" w:rsidRPr="000C3EAB" w:rsidRDefault="0088173B" w:rsidP="0088173B">
            <w:pPr>
              <w:bidi/>
              <w:jc w:val="left"/>
              <w:rPr>
                <w:b/>
                <w:i/>
                <w:iCs/>
                <w:color w:val="000000"/>
                <w:sz w:val="20"/>
              </w:rPr>
            </w:pPr>
            <w:r w:rsidRPr="000C3EAB">
              <w:rPr>
                <w:b/>
                <w:bCs/>
                <w:i/>
                <w:iCs/>
                <w:sz w:val="20"/>
                <w:rtl/>
              </w:rPr>
              <w:t xml:space="preserve">المجموع الفرعي </w:t>
            </w:r>
            <w:r w:rsidR="00AC46FE" w:rsidRPr="000C3EAB">
              <w:rPr>
                <w:b/>
                <w:bCs/>
                <w:i/>
                <w:iCs/>
                <w:sz w:val="20"/>
                <w:rtl/>
              </w:rPr>
              <w:t>لليونيدو</w:t>
            </w:r>
          </w:p>
        </w:tc>
        <w:tc>
          <w:tcPr>
            <w:tcW w:w="992" w:type="dxa"/>
          </w:tcPr>
          <w:p w14:paraId="2A4820B3" w14:textId="77777777" w:rsidR="0088173B" w:rsidRPr="000C3EAB" w:rsidRDefault="0088173B" w:rsidP="0088173B">
            <w:pPr>
              <w:bidi/>
              <w:jc w:val="left"/>
              <w:rPr>
                <w:b/>
                <w:i/>
                <w:iCs/>
                <w:color w:val="000000"/>
                <w:sz w:val="20"/>
              </w:rPr>
            </w:pPr>
            <w:r w:rsidRPr="000C3EAB">
              <w:rPr>
                <w:b/>
                <w:bCs/>
                <w:i/>
                <w:iCs/>
                <w:sz w:val="20"/>
              </w:rPr>
              <w:t>195,000</w:t>
            </w:r>
          </w:p>
        </w:tc>
      </w:tr>
      <w:tr w:rsidR="0088173B" w:rsidRPr="000C3EAB" w14:paraId="49BD2BF0" w14:textId="77777777" w:rsidTr="00FE79DC">
        <w:trPr>
          <w:trHeight w:val="255"/>
        </w:trPr>
        <w:tc>
          <w:tcPr>
            <w:tcW w:w="8359" w:type="dxa"/>
            <w:gridSpan w:val="2"/>
          </w:tcPr>
          <w:p w14:paraId="2E60B252" w14:textId="3945A7E3" w:rsidR="0088173B" w:rsidRPr="000C3EAB" w:rsidRDefault="0088173B" w:rsidP="0088173B">
            <w:pPr>
              <w:bidi/>
              <w:jc w:val="left"/>
              <w:rPr>
                <w:b/>
                <w:color w:val="000000"/>
                <w:sz w:val="20"/>
              </w:rPr>
            </w:pPr>
            <w:r w:rsidRPr="000C3EAB">
              <w:rPr>
                <w:rFonts w:hint="cs"/>
                <w:b/>
                <w:bCs/>
                <w:sz w:val="20"/>
                <w:rtl/>
              </w:rPr>
              <w:t>المجموع</w:t>
            </w:r>
          </w:p>
        </w:tc>
        <w:tc>
          <w:tcPr>
            <w:tcW w:w="992" w:type="dxa"/>
          </w:tcPr>
          <w:p w14:paraId="4EA5CD2E" w14:textId="77777777" w:rsidR="0088173B" w:rsidRPr="000C3EAB" w:rsidRDefault="0088173B" w:rsidP="0088173B">
            <w:pPr>
              <w:bidi/>
              <w:jc w:val="left"/>
              <w:rPr>
                <w:b/>
                <w:color w:val="000000"/>
                <w:sz w:val="20"/>
              </w:rPr>
            </w:pPr>
            <w:r w:rsidRPr="000C3EAB">
              <w:rPr>
                <w:b/>
                <w:bCs/>
                <w:sz w:val="20"/>
              </w:rPr>
              <w:t>665,360</w:t>
            </w:r>
          </w:p>
        </w:tc>
      </w:tr>
    </w:tbl>
    <w:p w14:paraId="5D640CF6" w14:textId="6EC247C7" w:rsidR="00EC0027" w:rsidRPr="000C3EAB" w:rsidRDefault="00670CB6" w:rsidP="00EC0027">
      <w:pPr>
        <w:keepNext/>
        <w:bidi/>
        <w:spacing w:before="240" w:after="240"/>
        <w:jc w:val="left"/>
        <w:outlineLvl w:val="0"/>
        <w:rPr>
          <w:sz w:val="26"/>
          <w:szCs w:val="26"/>
          <w:u w:val="single"/>
          <w:rtl/>
          <w:lang w:bidi="ar-SA"/>
        </w:rPr>
      </w:pPr>
      <w:r w:rsidRPr="000C3EAB">
        <w:rPr>
          <w:rFonts w:hint="cs"/>
          <w:sz w:val="26"/>
          <w:szCs w:val="26"/>
          <w:u w:val="single"/>
          <w:rtl/>
          <w:lang w:bidi="ar-SA"/>
        </w:rPr>
        <w:t>ال</w:t>
      </w:r>
      <w:r w:rsidR="00EC0027" w:rsidRPr="000C3EAB">
        <w:rPr>
          <w:sz w:val="26"/>
          <w:szCs w:val="26"/>
          <w:u w:val="single"/>
          <w:rtl/>
          <w:lang w:bidi="ar-SA"/>
        </w:rPr>
        <w:t xml:space="preserve">استثناء </w:t>
      </w:r>
      <w:r w:rsidRPr="000C3EAB">
        <w:rPr>
          <w:rFonts w:hint="cs"/>
          <w:sz w:val="26"/>
          <w:szCs w:val="26"/>
          <w:u w:val="single"/>
          <w:rtl/>
          <w:lang w:bidi="ar-SA"/>
        </w:rPr>
        <w:t>للأطراف التي تشهد</w:t>
      </w:r>
      <w:r w:rsidR="00EC0027" w:rsidRPr="000C3EAB">
        <w:rPr>
          <w:rFonts w:hint="cs"/>
          <w:sz w:val="26"/>
          <w:szCs w:val="26"/>
          <w:u w:val="single"/>
          <w:rtl/>
          <w:lang w:bidi="ar-SA"/>
        </w:rPr>
        <w:t xml:space="preserve"> </w:t>
      </w:r>
      <w:r w:rsidR="00EC0027" w:rsidRPr="000C3EAB">
        <w:rPr>
          <w:sz w:val="26"/>
          <w:szCs w:val="26"/>
          <w:u w:val="single"/>
          <w:rtl/>
          <w:lang w:bidi="ar-SA"/>
        </w:rPr>
        <w:t>درجات حرارة محيطة مرتفعة</w:t>
      </w:r>
    </w:p>
    <w:p w14:paraId="4D892926" w14:textId="2D74AE11" w:rsidR="0045477A" w:rsidRPr="000C3EAB" w:rsidRDefault="00D57832" w:rsidP="00670CB6">
      <w:pPr>
        <w:pStyle w:val="ListParagraph"/>
        <w:numPr>
          <w:ilvl w:val="0"/>
          <w:numId w:val="28"/>
        </w:numPr>
        <w:bidi/>
        <w:spacing w:before="240" w:after="240"/>
        <w:ind w:left="0" w:firstLine="0"/>
        <w:contextualSpacing w:val="0"/>
        <w:outlineLvl w:val="0"/>
        <w:rPr>
          <w:color w:val="EE0000"/>
          <w:sz w:val="26"/>
          <w:szCs w:val="26"/>
        </w:rPr>
      </w:pPr>
      <w:r w:rsidRPr="000C3EAB">
        <w:rPr>
          <w:rFonts w:hint="cs"/>
          <w:sz w:val="26"/>
          <w:szCs w:val="26"/>
          <w:rtl/>
        </w:rPr>
        <w:t>إن</w:t>
      </w:r>
      <w:r w:rsidR="00EC0027" w:rsidRPr="000C3EAB">
        <w:rPr>
          <w:sz w:val="26"/>
          <w:szCs w:val="26"/>
          <w:rtl/>
        </w:rPr>
        <w:t xml:space="preserve"> </w:t>
      </w:r>
      <w:r w:rsidR="00AC46FE" w:rsidRPr="000C3EAB">
        <w:rPr>
          <w:sz w:val="26"/>
          <w:szCs w:val="26"/>
          <w:rtl/>
        </w:rPr>
        <w:t>عمان</w:t>
      </w:r>
      <w:r w:rsidR="00EC0027" w:rsidRPr="000C3EAB">
        <w:rPr>
          <w:sz w:val="26"/>
          <w:szCs w:val="26"/>
          <w:rtl/>
        </w:rPr>
        <w:t xml:space="preserve"> </w:t>
      </w:r>
      <w:r w:rsidR="00AC46FE" w:rsidRPr="000C3EAB">
        <w:rPr>
          <w:b/>
          <w:sz w:val="26"/>
          <w:szCs w:val="26"/>
          <w:rtl/>
        </w:rPr>
        <w:t>بلد</w:t>
      </w:r>
      <w:r w:rsidR="00EC0027" w:rsidRPr="000C3EAB">
        <w:rPr>
          <w:sz w:val="26"/>
          <w:szCs w:val="26"/>
          <w:rtl/>
        </w:rPr>
        <w:t xml:space="preserve"> مؤهل </w:t>
      </w:r>
      <w:r w:rsidRPr="000C3EAB">
        <w:rPr>
          <w:rFonts w:hint="cs"/>
          <w:sz w:val="26"/>
          <w:szCs w:val="26"/>
          <w:rtl/>
        </w:rPr>
        <w:t>للاستثناء</w:t>
      </w:r>
      <w:r w:rsidR="00EC0027" w:rsidRPr="000C3EAB">
        <w:rPr>
          <w:sz w:val="26"/>
          <w:szCs w:val="26"/>
          <w:rtl/>
        </w:rPr>
        <w:t xml:space="preserve"> </w:t>
      </w:r>
      <w:r w:rsidRPr="000C3EAB">
        <w:rPr>
          <w:rFonts w:hint="cs"/>
          <w:sz w:val="26"/>
          <w:szCs w:val="26"/>
          <w:rtl/>
        </w:rPr>
        <w:t>كبلد يشهد</w:t>
      </w:r>
      <w:r w:rsidR="00EC0027" w:rsidRPr="000C3EAB">
        <w:rPr>
          <w:sz w:val="26"/>
          <w:szCs w:val="26"/>
          <w:rtl/>
        </w:rPr>
        <w:t xml:space="preserve"> ارتفاع درجة الحرارة المحيطة، وفقا للفقرة 26 من ال</w:t>
      </w:r>
      <w:r w:rsidR="00805282" w:rsidRPr="000C3EAB">
        <w:rPr>
          <w:sz w:val="26"/>
          <w:szCs w:val="26"/>
          <w:rtl/>
        </w:rPr>
        <w:t>مقرر</w:t>
      </w:r>
      <w:r w:rsidR="00EC0027" w:rsidRPr="000C3EAB">
        <w:rPr>
          <w:sz w:val="26"/>
          <w:szCs w:val="26"/>
          <w:rtl/>
        </w:rPr>
        <w:t xml:space="preserve"> </w:t>
      </w:r>
      <w:r w:rsidR="004D172E" w:rsidRPr="000C3EAB">
        <w:rPr>
          <w:rFonts w:hint="cs"/>
          <w:sz w:val="26"/>
          <w:szCs w:val="26"/>
          <w:rtl/>
        </w:rPr>
        <w:t>28/2</w:t>
      </w:r>
      <w:r w:rsidR="00EC0027" w:rsidRPr="000C3EAB">
        <w:rPr>
          <w:sz w:val="26"/>
          <w:szCs w:val="26"/>
          <w:rtl/>
        </w:rPr>
        <w:t xml:space="preserve"> الصادر عن اجتماع الأطراف</w:t>
      </w:r>
      <w:r w:rsidR="00805282" w:rsidRPr="000C3EAB">
        <w:rPr>
          <w:sz w:val="26"/>
          <w:szCs w:val="26"/>
          <w:rtl/>
        </w:rPr>
        <w:t>.</w:t>
      </w:r>
      <w:r w:rsidR="00EC0027" w:rsidRPr="000C3EAB">
        <w:rPr>
          <w:sz w:val="26"/>
          <w:szCs w:val="26"/>
          <w:rtl/>
        </w:rPr>
        <w:t xml:space="preserve"> وتشير ال</w:t>
      </w:r>
      <w:r w:rsidR="00764EC1" w:rsidRPr="000C3EAB">
        <w:rPr>
          <w:sz w:val="26"/>
          <w:szCs w:val="26"/>
          <w:rtl/>
        </w:rPr>
        <w:t>أمانة</w:t>
      </w:r>
      <w:r w:rsidR="00EC0027" w:rsidRPr="000C3EAB">
        <w:rPr>
          <w:sz w:val="26"/>
          <w:szCs w:val="26"/>
          <w:rtl/>
        </w:rPr>
        <w:t xml:space="preserve"> إلى أن </w:t>
      </w:r>
      <w:r w:rsidR="00AC46FE" w:rsidRPr="000C3EAB">
        <w:rPr>
          <w:sz w:val="26"/>
          <w:szCs w:val="26"/>
          <w:rtl/>
        </w:rPr>
        <w:t>عمان</w:t>
      </w:r>
      <w:r w:rsidR="00EC0027" w:rsidRPr="000C3EAB">
        <w:rPr>
          <w:sz w:val="26"/>
          <w:szCs w:val="26"/>
          <w:rtl/>
        </w:rPr>
        <w:t xml:space="preserve"> لم تطلب هذا </w:t>
      </w:r>
      <w:r w:rsidRPr="000C3EAB">
        <w:rPr>
          <w:rFonts w:hint="cs"/>
          <w:sz w:val="26"/>
          <w:szCs w:val="26"/>
          <w:rtl/>
        </w:rPr>
        <w:t>الاستثناء</w:t>
      </w:r>
      <w:r w:rsidR="00EC0027" w:rsidRPr="000C3EAB">
        <w:rPr>
          <w:sz w:val="26"/>
          <w:szCs w:val="26"/>
          <w:rtl/>
        </w:rPr>
        <w:t xml:space="preserve">، وأعربت، من خلال </w:t>
      </w:r>
      <w:r w:rsidR="00AC46FE" w:rsidRPr="000C3EAB">
        <w:rPr>
          <w:sz w:val="26"/>
          <w:szCs w:val="26"/>
          <w:rtl/>
        </w:rPr>
        <w:t>اليونيب</w:t>
      </w:r>
      <w:r w:rsidR="00EC0027" w:rsidRPr="000C3EAB">
        <w:rPr>
          <w:sz w:val="26"/>
          <w:szCs w:val="26"/>
          <w:rtl/>
        </w:rPr>
        <w:t>، عن التزامها الراسخ بعدم القيام بذلك في المستقبل</w:t>
      </w:r>
      <w:r w:rsidR="00805282" w:rsidRPr="000C3EAB">
        <w:rPr>
          <w:sz w:val="26"/>
          <w:szCs w:val="26"/>
          <w:rtl/>
        </w:rPr>
        <w:t>.</w:t>
      </w:r>
    </w:p>
    <w:p w14:paraId="55B2A6B5" w14:textId="77777777" w:rsidR="0045477A" w:rsidRPr="000C3EAB" w:rsidRDefault="0045477A" w:rsidP="0045477A">
      <w:pPr>
        <w:pStyle w:val="ListParagraph"/>
        <w:bidi/>
        <w:spacing w:before="240" w:after="240"/>
        <w:ind w:left="0"/>
        <w:contextualSpacing w:val="0"/>
        <w:outlineLvl w:val="0"/>
        <w:rPr>
          <w:sz w:val="26"/>
          <w:szCs w:val="26"/>
          <w:u w:val="single"/>
          <w:rtl/>
        </w:rPr>
      </w:pPr>
      <w:r w:rsidRPr="000C3EAB">
        <w:rPr>
          <w:sz w:val="26"/>
          <w:szCs w:val="26"/>
          <w:u w:val="single"/>
          <w:rtl/>
        </w:rPr>
        <w:t>التمويل المشترك</w:t>
      </w:r>
    </w:p>
    <w:p w14:paraId="3C794388" w14:textId="61067817" w:rsidR="00C169BC" w:rsidRPr="000C3EAB" w:rsidRDefault="00C169BC" w:rsidP="00D57832">
      <w:pPr>
        <w:pStyle w:val="ListParagraph"/>
        <w:numPr>
          <w:ilvl w:val="0"/>
          <w:numId w:val="28"/>
        </w:numPr>
        <w:bidi/>
        <w:spacing w:before="240" w:after="240"/>
        <w:ind w:left="0" w:firstLine="0"/>
        <w:contextualSpacing w:val="0"/>
        <w:outlineLvl w:val="0"/>
        <w:rPr>
          <w:color w:val="EE0000"/>
          <w:sz w:val="26"/>
          <w:szCs w:val="26"/>
        </w:rPr>
      </w:pPr>
      <w:r w:rsidRPr="000C3EAB">
        <w:rPr>
          <w:sz w:val="26"/>
          <w:szCs w:val="26"/>
          <w:rtl/>
        </w:rPr>
        <w:t xml:space="preserve">ستقدم حكومة </w:t>
      </w:r>
      <w:r w:rsidR="00AC46FE" w:rsidRPr="000C3EAB">
        <w:rPr>
          <w:sz w:val="26"/>
          <w:szCs w:val="26"/>
          <w:rtl/>
        </w:rPr>
        <w:t>عمان</w:t>
      </w:r>
      <w:r w:rsidRPr="000C3EAB">
        <w:rPr>
          <w:sz w:val="26"/>
          <w:szCs w:val="26"/>
          <w:rtl/>
        </w:rPr>
        <w:t xml:space="preserve"> </w:t>
      </w:r>
      <w:r w:rsidR="00D57832" w:rsidRPr="000C3EAB">
        <w:rPr>
          <w:rFonts w:hint="cs"/>
          <w:sz w:val="26"/>
          <w:szCs w:val="26"/>
          <w:rtl/>
        </w:rPr>
        <w:t xml:space="preserve">تمويلا مشتركا في شكل </w:t>
      </w:r>
      <w:r w:rsidRPr="000C3EAB">
        <w:rPr>
          <w:sz w:val="26"/>
          <w:szCs w:val="26"/>
          <w:rtl/>
        </w:rPr>
        <w:t>مساهمات عينية، تشمل توفير مساحات مكتبية، ووضع السياسات والتدابير التنظيمية، والإشراف على عملية التنفيذ</w:t>
      </w:r>
      <w:r w:rsidR="00805282" w:rsidRPr="000C3EAB">
        <w:rPr>
          <w:sz w:val="26"/>
          <w:szCs w:val="26"/>
          <w:rtl/>
        </w:rPr>
        <w:t>.</w:t>
      </w:r>
      <w:r w:rsidRPr="000C3EAB">
        <w:rPr>
          <w:sz w:val="26"/>
          <w:szCs w:val="26"/>
          <w:rtl/>
        </w:rPr>
        <w:t xml:space="preserve"> وتؤكد الحكومة التزامها باستكشاف </w:t>
      </w:r>
      <w:r w:rsidR="00D57832" w:rsidRPr="000C3EAB">
        <w:rPr>
          <w:rFonts w:hint="cs"/>
          <w:sz w:val="26"/>
          <w:szCs w:val="26"/>
          <w:rtl/>
        </w:rPr>
        <w:t>إمكانية</w:t>
      </w:r>
      <w:r w:rsidRPr="000C3EAB">
        <w:rPr>
          <w:sz w:val="26"/>
          <w:szCs w:val="26"/>
          <w:rtl/>
        </w:rPr>
        <w:t xml:space="preserve"> التمويل المشترك خلال المرحلة الأولى</w:t>
      </w:r>
      <w:r w:rsidR="00805282" w:rsidRPr="000C3EAB">
        <w:rPr>
          <w:sz w:val="26"/>
          <w:szCs w:val="26"/>
          <w:rtl/>
        </w:rPr>
        <w:t>.</w:t>
      </w:r>
    </w:p>
    <w:p w14:paraId="79436775" w14:textId="66402A47" w:rsidR="00C169BC" w:rsidRPr="000C3EAB" w:rsidRDefault="00C169BC" w:rsidP="00C169BC">
      <w:pPr>
        <w:pStyle w:val="ListParagraph"/>
        <w:bidi/>
        <w:spacing w:before="240" w:after="240"/>
        <w:ind w:left="0"/>
        <w:contextualSpacing w:val="0"/>
        <w:outlineLvl w:val="0"/>
        <w:rPr>
          <w:sz w:val="26"/>
          <w:szCs w:val="26"/>
          <w:u w:val="single"/>
          <w:rtl/>
        </w:rPr>
      </w:pPr>
      <w:r w:rsidRPr="000C3EAB">
        <w:rPr>
          <w:sz w:val="26"/>
          <w:szCs w:val="26"/>
          <w:u w:val="single"/>
          <w:rtl/>
        </w:rPr>
        <w:t xml:space="preserve">خطة </w:t>
      </w:r>
      <w:r w:rsidR="00D57832" w:rsidRPr="000C3EAB">
        <w:rPr>
          <w:rFonts w:hint="cs"/>
          <w:sz w:val="26"/>
          <w:szCs w:val="26"/>
          <w:u w:val="single"/>
          <w:rtl/>
        </w:rPr>
        <w:t>أعمال</w:t>
      </w:r>
      <w:r w:rsidRPr="000C3EAB">
        <w:rPr>
          <w:sz w:val="26"/>
          <w:szCs w:val="26"/>
          <w:u w:val="single"/>
          <w:rtl/>
        </w:rPr>
        <w:t xml:space="preserve"> الصندوق </w:t>
      </w:r>
      <w:r w:rsidR="00D57832" w:rsidRPr="000C3EAB">
        <w:rPr>
          <w:rFonts w:hint="cs"/>
          <w:sz w:val="26"/>
          <w:szCs w:val="26"/>
          <w:u w:val="single"/>
          <w:rtl/>
        </w:rPr>
        <w:t>ال</w:t>
      </w:r>
      <w:r w:rsidRPr="000C3EAB">
        <w:rPr>
          <w:sz w:val="26"/>
          <w:szCs w:val="26"/>
          <w:u w:val="single"/>
          <w:rtl/>
        </w:rPr>
        <w:t>متعدد الأطراف للفترة 2026-2028</w:t>
      </w:r>
    </w:p>
    <w:p w14:paraId="5F97238D" w14:textId="3A8D2419" w:rsidR="00817C26" w:rsidRPr="000C3EAB" w:rsidRDefault="00C169BC" w:rsidP="00D57832">
      <w:pPr>
        <w:pStyle w:val="ListParagraph"/>
        <w:numPr>
          <w:ilvl w:val="0"/>
          <w:numId w:val="28"/>
        </w:numPr>
        <w:bidi/>
        <w:spacing w:before="240" w:after="240"/>
        <w:ind w:left="0" w:firstLine="0"/>
        <w:contextualSpacing w:val="0"/>
        <w:outlineLvl w:val="0"/>
        <w:rPr>
          <w:color w:val="EE0000"/>
          <w:sz w:val="26"/>
          <w:szCs w:val="26"/>
        </w:rPr>
      </w:pPr>
      <w:r w:rsidRPr="000C3EAB">
        <w:rPr>
          <w:sz w:val="26"/>
          <w:szCs w:val="26"/>
          <w:rtl/>
        </w:rPr>
        <w:lastRenderedPageBreak/>
        <w:t xml:space="preserve">يطلب </w:t>
      </w:r>
      <w:r w:rsidR="004C181F" w:rsidRPr="000C3EAB">
        <w:rPr>
          <w:sz w:val="26"/>
          <w:szCs w:val="26"/>
          <w:rtl/>
        </w:rPr>
        <w:t>اليونيب</w:t>
      </w:r>
      <w:r w:rsidRPr="000C3EAB">
        <w:rPr>
          <w:rFonts w:hint="cs"/>
          <w:sz w:val="26"/>
          <w:szCs w:val="26"/>
          <w:rtl/>
        </w:rPr>
        <w:t xml:space="preserve"> </w:t>
      </w:r>
      <w:r w:rsidRPr="000C3EAB">
        <w:rPr>
          <w:sz w:val="26"/>
          <w:szCs w:val="26"/>
          <w:rtl/>
        </w:rPr>
        <w:t>و</w:t>
      </w:r>
      <w:r w:rsidR="00AC46FE" w:rsidRPr="000C3EAB">
        <w:rPr>
          <w:sz w:val="26"/>
          <w:szCs w:val="26"/>
          <w:rtl/>
        </w:rPr>
        <w:t>ال</w:t>
      </w:r>
      <w:r w:rsidR="00D57832" w:rsidRPr="000C3EAB">
        <w:rPr>
          <w:sz w:val="26"/>
          <w:szCs w:val="26"/>
          <w:rtl/>
        </w:rPr>
        <w:t>يونيدو</w:t>
      </w:r>
      <w:r w:rsidRPr="000C3EAB">
        <w:rPr>
          <w:rFonts w:hint="cs"/>
          <w:sz w:val="26"/>
          <w:szCs w:val="26"/>
          <w:rtl/>
        </w:rPr>
        <w:t xml:space="preserve"> </w:t>
      </w:r>
      <w:r w:rsidRPr="000C3EAB">
        <w:rPr>
          <w:sz w:val="26"/>
          <w:szCs w:val="26"/>
          <w:rtl/>
        </w:rPr>
        <w:t xml:space="preserve">مبلغ 1,394,949 دولارا أمريكيا، بالإضافة إلى تكاليف دعم الوكالة، لتنفيذ المرحلة الأولى من </w:t>
      </w:r>
      <w:r w:rsidR="0021405D" w:rsidRPr="000C3EAB">
        <w:rPr>
          <w:sz w:val="26"/>
          <w:szCs w:val="26"/>
          <w:rtl/>
        </w:rPr>
        <w:t>خطة التنفيذ بموجب تعديل كيغالي</w:t>
      </w:r>
      <w:r w:rsidRPr="000C3EAB">
        <w:rPr>
          <w:bCs/>
          <w:sz w:val="26"/>
          <w:szCs w:val="26"/>
          <w:rtl/>
        </w:rPr>
        <w:t xml:space="preserve"> </w:t>
      </w:r>
      <w:r w:rsidR="00D57832" w:rsidRPr="000C3EAB">
        <w:rPr>
          <w:rFonts w:hint="cs"/>
          <w:sz w:val="26"/>
          <w:szCs w:val="26"/>
          <w:rtl/>
        </w:rPr>
        <w:t>ل</w:t>
      </w:r>
      <w:r w:rsidRPr="000C3EAB">
        <w:rPr>
          <w:sz w:val="26"/>
          <w:szCs w:val="26"/>
          <w:rtl/>
        </w:rPr>
        <w:t>عمان</w:t>
      </w:r>
      <w:r w:rsidR="00805282" w:rsidRPr="000C3EAB">
        <w:rPr>
          <w:sz w:val="26"/>
          <w:szCs w:val="26"/>
          <w:rtl/>
        </w:rPr>
        <w:t>.</w:t>
      </w:r>
      <w:r w:rsidRPr="000C3EAB">
        <w:rPr>
          <w:sz w:val="26"/>
          <w:szCs w:val="26"/>
          <w:rtl/>
        </w:rPr>
        <w:t xml:space="preserve"> ويبلغ إجمالي المبلغ المطلوب للفترة 2026-2028، شاملا تكاليف دعم الوكالة، 735,334 دولارا أمريكيا، أي أقل بمقدار 639,580 دولارا أمريكيا من المبلغ المذكور في خطة </w:t>
      </w:r>
      <w:r w:rsidR="00D57832" w:rsidRPr="000C3EAB">
        <w:rPr>
          <w:rFonts w:hint="cs"/>
          <w:sz w:val="26"/>
          <w:szCs w:val="26"/>
          <w:rtl/>
        </w:rPr>
        <w:t>الأعمال</w:t>
      </w:r>
      <w:r w:rsidR="00805282" w:rsidRPr="000C3EAB">
        <w:rPr>
          <w:sz w:val="26"/>
          <w:szCs w:val="26"/>
          <w:rtl/>
        </w:rPr>
        <w:t>.</w:t>
      </w:r>
    </w:p>
    <w:p w14:paraId="1AA1B215" w14:textId="05E624D4" w:rsidR="00817C26" w:rsidRPr="000C3EAB" w:rsidRDefault="00817C26" w:rsidP="00817C26">
      <w:pPr>
        <w:pStyle w:val="ListParagraph"/>
        <w:bidi/>
        <w:spacing w:before="240" w:after="240"/>
        <w:ind w:left="0"/>
        <w:contextualSpacing w:val="0"/>
        <w:outlineLvl w:val="0"/>
        <w:rPr>
          <w:sz w:val="26"/>
          <w:szCs w:val="26"/>
          <w:u w:val="single"/>
          <w:rtl/>
        </w:rPr>
      </w:pPr>
      <w:r w:rsidRPr="000C3EAB">
        <w:rPr>
          <w:sz w:val="26"/>
          <w:szCs w:val="26"/>
          <w:u w:val="single"/>
          <w:rtl/>
        </w:rPr>
        <w:t xml:space="preserve">تنفيذ السياسات المتعلقة </w:t>
      </w:r>
      <w:r w:rsidR="00D57832" w:rsidRPr="000C3EAB">
        <w:rPr>
          <w:rFonts w:hint="cs"/>
          <w:sz w:val="26"/>
          <w:szCs w:val="26"/>
          <w:u w:val="single"/>
          <w:rtl/>
        </w:rPr>
        <w:t>بالمساواة بين الجنسين</w:t>
      </w:r>
    </w:p>
    <w:p w14:paraId="225BD348" w14:textId="1B6BB466" w:rsidR="00042FC7" w:rsidRPr="000C3EAB" w:rsidRDefault="00042FC7" w:rsidP="00DD0963">
      <w:pPr>
        <w:pStyle w:val="ListParagraph"/>
        <w:numPr>
          <w:ilvl w:val="0"/>
          <w:numId w:val="28"/>
        </w:numPr>
        <w:bidi/>
        <w:spacing w:before="240" w:after="240"/>
        <w:ind w:left="0" w:firstLine="0"/>
        <w:contextualSpacing w:val="0"/>
        <w:outlineLvl w:val="0"/>
        <w:rPr>
          <w:color w:val="EE0000"/>
          <w:sz w:val="26"/>
          <w:szCs w:val="26"/>
        </w:rPr>
      </w:pPr>
      <w:r w:rsidRPr="000C3EAB">
        <w:rPr>
          <w:sz w:val="26"/>
          <w:szCs w:val="26"/>
          <w:rtl/>
        </w:rPr>
        <w:t>تماشيا مع ال</w:t>
      </w:r>
      <w:r w:rsidR="00805282" w:rsidRPr="000C3EAB">
        <w:rPr>
          <w:sz w:val="26"/>
          <w:szCs w:val="26"/>
          <w:rtl/>
        </w:rPr>
        <w:t>مقرر</w:t>
      </w:r>
      <w:r w:rsidRPr="000C3EAB">
        <w:rPr>
          <w:sz w:val="26"/>
          <w:szCs w:val="26"/>
          <w:rtl/>
        </w:rPr>
        <w:t>ات 84/92(د)، و90/48(ج)، و92/40(ب)، وسياسة الصندوق المتعدد الأطراف بشأن المساواة بين الجنسين، روعيت مشاركة المرأة في جميع مراحل تخطيط المشروع</w:t>
      </w:r>
      <w:r w:rsidR="00805282" w:rsidRPr="000C3EAB">
        <w:rPr>
          <w:sz w:val="26"/>
          <w:szCs w:val="26"/>
          <w:rtl/>
        </w:rPr>
        <w:t>.</w:t>
      </w:r>
      <w:r w:rsidRPr="000C3EAB">
        <w:rPr>
          <w:sz w:val="26"/>
          <w:szCs w:val="26"/>
          <w:rtl/>
        </w:rPr>
        <w:t xml:space="preserve"> وتشمل الأنشطة </w:t>
      </w:r>
      <w:r w:rsidR="004412DC" w:rsidRPr="000C3EAB">
        <w:rPr>
          <w:sz w:val="26"/>
          <w:szCs w:val="26"/>
          <w:rtl/>
        </w:rPr>
        <w:t>المقررة</w:t>
      </w:r>
      <w:r w:rsidRPr="000C3EAB">
        <w:rPr>
          <w:sz w:val="26"/>
          <w:szCs w:val="26"/>
          <w:rtl/>
        </w:rPr>
        <w:t xml:space="preserve"> جمع البيانات المصنفة ورصدها، وتنظيم </w:t>
      </w:r>
      <w:r w:rsidR="00D57832" w:rsidRPr="000C3EAB">
        <w:rPr>
          <w:rFonts w:hint="cs"/>
          <w:sz w:val="26"/>
          <w:szCs w:val="26"/>
          <w:rtl/>
        </w:rPr>
        <w:t>ال</w:t>
      </w:r>
      <w:r w:rsidRPr="000C3EAB">
        <w:rPr>
          <w:sz w:val="26"/>
          <w:szCs w:val="26"/>
          <w:rtl/>
        </w:rPr>
        <w:t xml:space="preserve">دورات </w:t>
      </w:r>
      <w:r w:rsidR="00D57832" w:rsidRPr="000C3EAB">
        <w:rPr>
          <w:rFonts w:hint="cs"/>
          <w:sz w:val="26"/>
          <w:szCs w:val="26"/>
          <w:rtl/>
        </w:rPr>
        <w:t>ال</w:t>
      </w:r>
      <w:r w:rsidRPr="000C3EAB">
        <w:rPr>
          <w:sz w:val="26"/>
          <w:szCs w:val="26"/>
          <w:rtl/>
        </w:rPr>
        <w:t xml:space="preserve">تدريبية ذات </w:t>
      </w:r>
      <w:r w:rsidR="00D57832" w:rsidRPr="000C3EAB">
        <w:rPr>
          <w:rFonts w:hint="cs"/>
          <w:sz w:val="26"/>
          <w:szCs w:val="26"/>
          <w:rtl/>
        </w:rPr>
        <w:t>ال</w:t>
      </w:r>
      <w:r w:rsidRPr="000C3EAB">
        <w:rPr>
          <w:sz w:val="26"/>
          <w:szCs w:val="26"/>
          <w:rtl/>
        </w:rPr>
        <w:t xml:space="preserve">صلة، ومتابعة أي مناقشات أو توصيات، وإشراك المرأة في أنشطة التوعية، وضمان مشاركتها في التدريب والمواد الإعلامية، وتقديم منح دراسية للنساء الراغبات في </w:t>
      </w:r>
      <w:r w:rsidR="00D57832" w:rsidRPr="000C3EAB">
        <w:rPr>
          <w:rFonts w:hint="cs"/>
          <w:sz w:val="26"/>
          <w:szCs w:val="26"/>
          <w:rtl/>
        </w:rPr>
        <w:t>بناء مسار مهني</w:t>
      </w:r>
      <w:r w:rsidRPr="000C3EAB">
        <w:rPr>
          <w:sz w:val="26"/>
          <w:szCs w:val="26"/>
          <w:rtl/>
        </w:rPr>
        <w:t xml:space="preserve"> في مجال </w:t>
      </w:r>
      <w:r w:rsidR="00D57832" w:rsidRPr="000C3EAB">
        <w:rPr>
          <w:rFonts w:hint="cs"/>
          <w:sz w:val="26"/>
          <w:szCs w:val="26"/>
          <w:rtl/>
        </w:rPr>
        <w:t>التبريد و</w:t>
      </w:r>
      <w:r w:rsidRPr="000C3EAB">
        <w:rPr>
          <w:sz w:val="26"/>
          <w:szCs w:val="26"/>
          <w:rtl/>
        </w:rPr>
        <w:t>تكييف الهواء، ورصد تنفيذ سياسة المساواة بين الجنسين والإبلاغ عنه</w:t>
      </w:r>
      <w:r w:rsidR="00D57832" w:rsidRPr="000C3EAB">
        <w:rPr>
          <w:rFonts w:hint="cs"/>
          <w:sz w:val="26"/>
          <w:szCs w:val="26"/>
          <w:rtl/>
        </w:rPr>
        <w:t>ا</w:t>
      </w:r>
      <w:r w:rsidRPr="000C3EAB">
        <w:rPr>
          <w:sz w:val="26"/>
          <w:szCs w:val="26"/>
          <w:rtl/>
        </w:rPr>
        <w:t xml:space="preserve"> طوال فترة المشروع</w:t>
      </w:r>
      <w:r w:rsidR="00805282" w:rsidRPr="000C3EAB">
        <w:rPr>
          <w:sz w:val="26"/>
          <w:szCs w:val="26"/>
          <w:rtl/>
        </w:rPr>
        <w:t>.</w:t>
      </w:r>
      <w:r w:rsidRPr="000C3EAB">
        <w:rPr>
          <w:sz w:val="26"/>
          <w:szCs w:val="26"/>
          <w:rtl/>
        </w:rPr>
        <w:t xml:space="preserve"> وصممت المنح الدراسية خصيصا لقطاع السيارات للاستثمار في تدريب وتأهيل </w:t>
      </w:r>
      <w:r w:rsidR="00D57832" w:rsidRPr="000C3EAB">
        <w:rPr>
          <w:rFonts w:hint="cs"/>
          <w:sz w:val="26"/>
          <w:szCs w:val="26"/>
          <w:rtl/>
        </w:rPr>
        <w:t>ال</w:t>
      </w:r>
      <w:r w:rsidR="00E90F88" w:rsidRPr="000C3EAB">
        <w:rPr>
          <w:sz w:val="26"/>
          <w:szCs w:val="26"/>
          <w:rtl/>
        </w:rPr>
        <w:t>تقني</w:t>
      </w:r>
      <w:r w:rsidRPr="000C3EAB">
        <w:rPr>
          <w:sz w:val="26"/>
          <w:szCs w:val="26"/>
          <w:rtl/>
        </w:rPr>
        <w:t>ات و</w:t>
      </w:r>
      <w:r w:rsidR="00D57832" w:rsidRPr="000C3EAB">
        <w:rPr>
          <w:rFonts w:hint="cs"/>
          <w:sz w:val="26"/>
          <w:szCs w:val="26"/>
          <w:rtl/>
        </w:rPr>
        <w:t>ال</w:t>
      </w:r>
      <w:r w:rsidRPr="000C3EAB">
        <w:rPr>
          <w:sz w:val="26"/>
          <w:szCs w:val="26"/>
          <w:rtl/>
        </w:rPr>
        <w:t>مشرفات و</w:t>
      </w:r>
      <w:r w:rsidR="00D57832" w:rsidRPr="000C3EAB">
        <w:rPr>
          <w:rFonts w:hint="cs"/>
          <w:sz w:val="26"/>
          <w:szCs w:val="26"/>
          <w:rtl/>
        </w:rPr>
        <w:t>ال</w:t>
      </w:r>
      <w:r w:rsidRPr="000C3EAB">
        <w:rPr>
          <w:sz w:val="26"/>
          <w:szCs w:val="26"/>
          <w:rtl/>
        </w:rPr>
        <w:t>مهندسات</w:t>
      </w:r>
      <w:r w:rsidR="00D57832" w:rsidRPr="000C3EAB">
        <w:rPr>
          <w:rFonts w:hint="cs"/>
          <w:sz w:val="26"/>
          <w:szCs w:val="26"/>
          <w:rtl/>
        </w:rPr>
        <w:t xml:space="preserve"> في مجال </w:t>
      </w:r>
      <w:r w:rsidRPr="000C3EAB">
        <w:rPr>
          <w:sz w:val="26"/>
          <w:szCs w:val="26"/>
          <w:rtl/>
        </w:rPr>
        <w:t>تكييف الهواء</w:t>
      </w:r>
      <w:r w:rsidR="00D57832" w:rsidRPr="000C3EAB">
        <w:rPr>
          <w:rFonts w:hint="cs"/>
          <w:sz w:val="26"/>
          <w:szCs w:val="26"/>
          <w:rtl/>
        </w:rPr>
        <w:t xml:space="preserve"> المتنقل</w:t>
      </w:r>
      <w:r w:rsidRPr="000C3EAB">
        <w:rPr>
          <w:sz w:val="26"/>
          <w:szCs w:val="26"/>
          <w:rtl/>
        </w:rPr>
        <w:t>، وبناء قاعدة من الخبيرات وصانعات السياسات لتمثيل المرأة والدفاع عنها في هذا القطاع</w:t>
      </w:r>
      <w:r w:rsidR="00805282" w:rsidRPr="000C3EAB">
        <w:rPr>
          <w:sz w:val="26"/>
          <w:szCs w:val="26"/>
          <w:rtl/>
        </w:rPr>
        <w:t>.</w:t>
      </w:r>
    </w:p>
    <w:p w14:paraId="515E4AE6" w14:textId="2AE66EC4" w:rsidR="009F159C" w:rsidRPr="000C3EAB" w:rsidRDefault="00042FC7" w:rsidP="00042FC7">
      <w:pPr>
        <w:pStyle w:val="ListParagraph"/>
        <w:bidi/>
        <w:spacing w:before="240" w:after="240"/>
        <w:ind w:left="0"/>
        <w:contextualSpacing w:val="0"/>
        <w:outlineLvl w:val="0"/>
        <w:rPr>
          <w:sz w:val="26"/>
          <w:szCs w:val="26"/>
          <w:u w:val="single"/>
          <w:rtl/>
        </w:rPr>
      </w:pPr>
      <w:r w:rsidRPr="000C3EAB">
        <w:rPr>
          <w:sz w:val="26"/>
          <w:szCs w:val="26"/>
          <w:u w:val="single"/>
          <w:rtl/>
        </w:rPr>
        <w:t xml:space="preserve">استدامة عملية </w:t>
      </w:r>
      <w:r w:rsidR="00AD1ADA" w:rsidRPr="000C3EAB">
        <w:rPr>
          <w:rFonts w:hint="cs"/>
          <w:sz w:val="26"/>
          <w:szCs w:val="26"/>
          <w:u w:val="single"/>
          <w:rtl/>
        </w:rPr>
        <w:t>ا</w:t>
      </w:r>
      <w:r w:rsidR="00764EC1" w:rsidRPr="000C3EAB">
        <w:rPr>
          <w:rFonts w:hint="cs"/>
          <w:sz w:val="26"/>
          <w:szCs w:val="26"/>
          <w:u w:val="single"/>
          <w:rtl/>
        </w:rPr>
        <w:t>ل</w:t>
      </w:r>
      <w:r w:rsidR="002E386A" w:rsidRPr="000C3EAB">
        <w:rPr>
          <w:rFonts w:hint="cs"/>
          <w:sz w:val="26"/>
          <w:szCs w:val="26"/>
          <w:u w:val="single"/>
          <w:rtl/>
        </w:rPr>
        <w:t>تخفيض التدريجي</w:t>
      </w:r>
      <w:r w:rsidRPr="000C3EAB">
        <w:rPr>
          <w:sz w:val="26"/>
          <w:szCs w:val="26"/>
          <w:u w:val="single"/>
          <w:rtl/>
        </w:rPr>
        <w:t xml:space="preserve"> </w:t>
      </w:r>
      <w:r w:rsidR="00D57832" w:rsidRPr="000C3EAB">
        <w:rPr>
          <w:rFonts w:hint="cs"/>
          <w:sz w:val="26"/>
          <w:szCs w:val="26"/>
          <w:u w:val="single"/>
          <w:rtl/>
        </w:rPr>
        <w:t>ل</w:t>
      </w:r>
      <w:r w:rsidR="00764EC1" w:rsidRPr="000C3EAB">
        <w:rPr>
          <w:rFonts w:hint="cs"/>
          <w:sz w:val="26"/>
          <w:szCs w:val="26"/>
          <w:u w:val="single"/>
          <w:rtl/>
        </w:rPr>
        <w:t>لمواد الهيدروفلوروكربونية</w:t>
      </w:r>
      <w:r w:rsidRPr="000C3EAB">
        <w:rPr>
          <w:sz w:val="26"/>
          <w:szCs w:val="26"/>
          <w:u w:val="single"/>
          <w:rtl/>
        </w:rPr>
        <w:t xml:space="preserve"> وتقييم المخاطر</w:t>
      </w:r>
    </w:p>
    <w:p w14:paraId="37A0E5FF" w14:textId="56A123CF" w:rsidR="00AD1ADA" w:rsidRPr="000C3EAB" w:rsidRDefault="00D57832" w:rsidP="00DD0963">
      <w:pPr>
        <w:pStyle w:val="ListParagraph"/>
        <w:numPr>
          <w:ilvl w:val="0"/>
          <w:numId w:val="28"/>
        </w:numPr>
        <w:bidi/>
        <w:spacing w:before="240" w:after="240"/>
        <w:ind w:left="0" w:firstLine="0"/>
        <w:contextualSpacing w:val="0"/>
        <w:outlineLvl w:val="0"/>
        <w:rPr>
          <w:sz w:val="26"/>
          <w:szCs w:val="26"/>
        </w:rPr>
      </w:pPr>
      <w:r w:rsidRPr="000C3EAB">
        <w:rPr>
          <w:rFonts w:hint="cs"/>
          <w:sz w:val="26"/>
          <w:szCs w:val="26"/>
          <w:rtl/>
        </w:rPr>
        <w:t>ستتحقق استدامة</w:t>
      </w:r>
      <w:r w:rsidR="00AD1ADA" w:rsidRPr="000C3EAB">
        <w:rPr>
          <w:sz w:val="26"/>
          <w:szCs w:val="26"/>
          <w:rtl/>
        </w:rPr>
        <w:t xml:space="preserve"> </w:t>
      </w:r>
      <w:r w:rsidRPr="000C3EAB">
        <w:rPr>
          <w:rFonts w:hint="cs"/>
          <w:sz w:val="26"/>
          <w:szCs w:val="26"/>
          <w:rtl/>
        </w:rPr>
        <w:t>ال</w:t>
      </w:r>
      <w:r w:rsidR="00AD1ADA" w:rsidRPr="000C3EAB">
        <w:rPr>
          <w:rFonts w:hint="cs"/>
          <w:sz w:val="26"/>
          <w:szCs w:val="26"/>
          <w:rtl/>
        </w:rPr>
        <w:t xml:space="preserve">إزالة </w:t>
      </w:r>
      <w:r w:rsidR="00AD1ADA" w:rsidRPr="000C3EAB">
        <w:rPr>
          <w:sz w:val="26"/>
          <w:szCs w:val="26"/>
          <w:rtl/>
        </w:rPr>
        <w:t xml:space="preserve">في </w:t>
      </w:r>
      <w:r w:rsidRPr="000C3EAB">
        <w:rPr>
          <w:rFonts w:hint="cs"/>
          <w:sz w:val="26"/>
          <w:szCs w:val="26"/>
          <w:rtl/>
        </w:rPr>
        <w:t>ال</w:t>
      </w:r>
      <w:r w:rsidR="00AD1ADA" w:rsidRPr="000C3EAB">
        <w:rPr>
          <w:sz w:val="26"/>
          <w:szCs w:val="26"/>
          <w:rtl/>
        </w:rPr>
        <w:t>قطاعي</w:t>
      </w:r>
      <w:r w:rsidRPr="000C3EAB">
        <w:rPr>
          <w:rFonts w:hint="cs"/>
          <w:sz w:val="26"/>
          <w:szCs w:val="26"/>
          <w:rtl/>
        </w:rPr>
        <w:t>ن الفرعيين ل</w:t>
      </w:r>
      <w:r w:rsidR="00AD1ADA" w:rsidRPr="000C3EAB">
        <w:rPr>
          <w:sz w:val="26"/>
          <w:szCs w:val="26"/>
          <w:rtl/>
        </w:rPr>
        <w:t xml:space="preserve">لتركيب والتجميع المحليين </w:t>
      </w:r>
      <w:r w:rsidRPr="000C3EAB">
        <w:rPr>
          <w:rFonts w:hint="cs"/>
          <w:sz w:val="26"/>
          <w:szCs w:val="26"/>
          <w:rtl/>
        </w:rPr>
        <w:t xml:space="preserve">من خلال </w:t>
      </w:r>
      <w:r w:rsidR="00AD1ADA" w:rsidRPr="000C3EAB">
        <w:rPr>
          <w:sz w:val="26"/>
          <w:szCs w:val="26"/>
          <w:rtl/>
        </w:rPr>
        <w:t xml:space="preserve">حظر استخدام </w:t>
      </w:r>
      <w:r w:rsidR="00B4744C" w:rsidRPr="000C3EAB">
        <w:rPr>
          <w:sz w:val="26"/>
          <w:szCs w:val="26"/>
        </w:rPr>
        <w:t>HFC</w:t>
      </w:r>
      <w:r w:rsidRPr="000C3EAB">
        <w:rPr>
          <w:sz w:val="26"/>
          <w:szCs w:val="26"/>
        </w:rPr>
        <w:noBreakHyphen/>
      </w:r>
      <w:r w:rsidR="00AD1ADA" w:rsidRPr="000C3EAB">
        <w:rPr>
          <w:sz w:val="26"/>
          <w:szCs w:val="26"/>
        </w:rPr>
        <w:t>134a</w:t>
      </w:r>
      <w:r w:rsidR="00AD1ADA" w:rsidRPr="000C3EAB">
        <w:rPr>
          <w:sz w:val="26"/>
          <w:szCs w:val="26"/>
          <w:rtl/>
        </w:rPr>
        <w:t xml:space="preserve"> و</w:t>
      </w:r>
      <w:r w:rsidR="00AD1ADA" w:rsidRPr="000C3EAB">
        <w:rPr>
          <w:sz w:val="26"/>
          <w:szCs w:val="26"/>
        </w:rPr>
        <w:t>R-410A</w:t>
      </w:r>
      <w:r w:rsidR="00AD1ADA" w:rsidRPr="000C3EAB">
        <w:rPr>
          <w:sz w:val="26"/>
          <w:szCs w:val="26"/>
          <w:rtl/>
        </w:rPr>
        <w:t xml:space="preserve"> لشحن المعدات المركبة في الموقع</w:t>
      </w:r>
      <w:r w:rsidR="00805282" w:rsidRPr="000C3EAB">
        <w:rPr>
          <w:sz w:val="26"/>
          <w:szCs w:val="26"/>
          <w:rtl/>
        </w:rPr>
        <w:t>.</w:t>
      </w:r>
      <w:r w:rsidR="00AD1ADA" w:rsidRPr="000C3EAB">
        <w:rPr>
          <w:sz w:val="26"/>
          <w:szCs w:val="26"/>
          <w:rtl/>
        </w:rPr>
        <w:t xml:space="preserve"> وستحد تدابير تنظيمية إضافية، تشمل نظام </w:t>
      </w:r>
      <w:r w:rsidR="00DD0963" w:rsidRPr="000C3EAB">
        <w:rPr>
          <w:rFonts w:hint="cs"/>
          <w:sz w:val="26"/>
          <w:szCs w:val="26"/>
          <w:rtl/>
        </w:rPr>
        <w:t>إصدار ال</w:t>
      </w:r>
      <w:r w:rsidR="00AD1ADA" w:rsidRPr="000C3EAB">
        <w:rPr>
          <w:sz w:val="26"/>
          <w:szCs w:val="26"/>
          <w:rtl/>
        </w:rPr>
        <w:t>تر</w:t>
      </w:r>
      <w:r w:rsidR="00DD0963" w:rsidRPr="000C3EAB">
        <w:rPr>
          <w:rFonts w:hint="cs"/>
          <w:sz w:val="26"/>
          <w:szCs w:val="26"/>
          <w:rtl/>
        </w:rPr>
        <w:t>ا</w:t>
      </w:r>
      <w:r w:rsidR="00AD1ADA" w:rsidRPr="000C3EAB">
        <w:rPr>
          <w:sz w:val="26"/>
          <w:szCs w:val="26"/>
          <w:rtl/>
        </w:rPr>
        <w:t>خيص و</w:t>
      </w:r>
      <w:r w:rsidR="00DD0963" w:rsidRPr="000C3EAB">
        <w:rPr>
          <w:rFonts w:hint="cs"/>
          <w:sz w:val="26"/>
          <w:szCs w:val="26"/>
          <w:rtl/>
        </w:rPr>
        <w:t>ال</w:t>
      </w:r>
      <w:r w:rsidR="00AD1ADA" w:rsidRPr="000C3EAB">
        <w:rPr>
          <w:sz w:val="26"/>
          <w:szCs w:val="26"/>
          <w:rtl/>
        </w:rPr>
        <w:t xml:space="preserve">حصص </w:t>
      </w:r>
      <w:r w:rsidR="00AD1ADA" w:rsidRPr="000C3EAB">
        <w:rPr>
          <w:rFonts w:hint="cs"/>
          <w:sz w:val="26"/>
          <w:szCs w:val="26"/>
          <w:rtl/>
        </w:rPr>
        <w:t>ل</w:t>
      </w:r>
      <w:r w:rsidR="00764EC1" w:rsidRPr="000C3EAB">
        <w:rPr>
          <w:rFonts w:hint="cs"/>
          <w:sz w:val="26"/>
          <w:szCs w:val="26"/>
          <w:rtl/>
        </w:rPr>
        <w:t>لمواد الهيدروفلوروكربونية</w:t>
      </w:r>
      <w:r w:rsidR="00AD1ADA" w:rsidRPr="000C3EAB">
        <w:rPr>
          <w:sz w:val="26"/>
          <w:szCs w:val="26"/>
          <w:rtl/>
        </w:rPr>
        <w:t xml:space="preserve">، ومنع </w:t>
      </w:r>
      <w:r w:rsidR="00157E3F" w:rsidRPr="000C3EAB">
        <w:rPr>
          <w:sz w:val="26"/>
          <w:szCs w:val="26"/>
          <w:rtl/>
        </w:rPr>
        <w:t>الاتجار غير المشروع</w:t>
      </w:r>
      <w:r w:rsidR="00AD1ADA" w:rsidRPr="000C3EAB">
        <w:rPr>
          <w:sz w:val="26"/>
          <w:szCs w:val="26"/>
          <w:rtl/>
        </w:rPr>
        <w:t xml:space="preserve"> بها، وحظر استيراد المعدات الجديدة والمستعملة </w:t>
      </w:r>
      <w:r w:rsidR="00DD0963" w:rsidRPr="000C3EAB">
        <w:rPr>
          <w:rFonts w:hint="cs"/>
          <w:sz w:val="26"/>
          <w:szCs w:val="26"/>
          <w:rtl/>
        </w:rPr>
        <w:t>القائمة على المواد الهيدروفلوروكربونية</w:t>
      </w:r>
      <w:r w:rsidR="00AD1ADA" w:rsidRPr="000C3EAB">
        <w:rPr>
          <w:sz w:val="26"/>
          <w:szCs w:val="26"/>
          <w:rtl/>
        </w:rPr>
        <w:t>، وحظر استخدام عبوات</w:t>
      </w:r>
      <w:r w:rsidR="00AD1ADA" w:rsidRPr="000C3EAB">
        <w:rPr>
          <w:rFonts w:hint="cs"/>
          <w:sz w:val="26"/>
          <w:szCs w:val="26"/>
          <w:rtl/>
        </w:rPr>
        <w:t xml:space="preserve"> ا</w:t>
      </w:r>
      <w:r w:rsidR="00764EC1" w:rsidRPr="000C3EAB">
        <w:rPr>
          <w:rFonts w:hint="cs"/>
          <w:sz w:val="26"/>
          <w:szCs w:val="26"/>
          <w:rtl/>
        </w:rPr>
        <w:t>لمواد الهيدروفلوروكربونية</w:t>
      </w:r>
      <w:r w:rsidR="00AD1ADA" w:rsidRPr="000C3EAB">
        <w:rPr>
          <w:sz w:val="26"/>
          <w:szCs w:val="26"/>
          <w:rtl/>
        </w:rPr>
        <w:t xml:space="preserve"> غير القابلة لإعادة التعبئة، من واردات </w:t>
      </w:r>
      <w:r w:rsidR="00AD1ADA" w:rsidRPr="000C3EAB">
        <w:rPr>
          <w:rFonts w:hint="cs"/>
          <w:sz w:val="26"/>
          <w:szCs w:val="26"/>
          <w:rtl/>
        </w:rPr>
        <w:t>ا</w:t>
      </w:r>
      <w:r w:rsidR="00764EC1" w:rsidRPr="000C3EAB">
        <w:rPr>
          <w:rFonts w:hint="cs"/>
          <w:sz w:val="26"/>
          <w:szCs w:val="26"/>
          <w:rtl/>
        </w:rPr>
        <w:t>لمواد الهيدروفلوروكربونية</w:t>
      </w:r>
      <w:r w:rsidR="00AD1ADA" w:rsidRPr="000C3EAB">
        <w:rPr>
          <w:sz w:val="26"/>
          <w:szCs w:val="26"/>
          <w:rtl/>
        </w:rPr>
        <w:t xml:space="preserve"> والمعدات </w:t>
      </w:r>
      <w:r w:rsidR="00DD0963" w:rsidRPr="000C3EAB">
        <w:rPr>
          <w:rFonts w:hint="cs"/>
          <w:sz w:val="26"/>
          <w:szCs w:val="26"/>
          <w:rtl/>
        </w:rPr>
        <w:t>القائمة على المواد الهيدروفلوروكربونية</w:t>
      </w:r>
      <w:r w:rsidR="00805282" w:rsidRPr="000C3EAB">
        <w:rPr>
          <w:sz w:val="26"/>
          <w:szCs w:val="26"/>
          <w:rtl/>
        </w:rPr>
        <w:t>.</w:t>
      </w:r>
      <w:r w:rsidR="00756224" w:rsidRPr="000C3EAB">
        <w:rPr>
          <w:sz w:val="26"/>
          <w:szCs w:val="26"/>
          <w:rtl/>
        </w:rPr>
        <w:t xml:space="preserve"> وس</w:t>
      </w:r>
      <w:r w:rsidR="00AD1ADA" w:rsidRPr="000C3EAB">
        <w:rPr>
          <w:sz w:val="26"/>
          <w:szCs w:val="26"/>
          <w:rtl/>
        </w:rPr>
        <w:t>ي</w:t>
      </w:r>
      <w:r w:rsidR="00DD0963" w:rsidRPr="000C3EAB">
        <w:rPr>
          <w:rFonts w:hint="cs"/>
          <w:sz w:val="26"/>
          <w:szCs w:val="26"/>
          <w:rtl/>
        </w:rPr>
        <w:t>ُ</w:t>
      </w:r>
      <w:r w:rsidR="00AD1ADA" w:rsidRPr="000C3EAB">
        <w:rPr>
          <w:sz w:val="26"/>
          <w:szCs w:val="26"/>
          <w:rtl/>
        </w:rPr>
        <w:t>مك</w:t>
      </w:r>
      <w:r w:rsidR="00DD0963" w:rsidRPr="000C3EAB">
        <w:rPr>
          <w:rFonts w:hint="cs"/>
          <w:sz w:val="26"/>
          <w:szCs w:val="26"/>
          <w:rtl/>
        </w:rPr>
        <w:t>ّ</w:t>
      </w:r>
      <w:r w:rsidR="00AD1ADA" w:rsidRPr="000C3EAB">
        <w:rPr>
          <w:sz w:val="26"/>
          <w:szCs w:val="26"/>
          <w:rtl/>
        </w:rPr>
        <w:t>ن هذا ال</w:t>
      </w:r>
      <w:r w:rsidR="00AC46FE" w:rsidRPr="000C3EAB">
        <w:rPr>
          <w:sz w:val="26"/>
          <w:szCs w:val="26"/>
          <w:rtl/>
        </w:rPr>
        <w:t>بلد</w:t>
      </w:r>
      <w:r w:rsidR="00AD1ADA" w:rsidRPr="000C3EAB">
        <w:rPr>
          <w:sz w:val="26"/>
          <w:szCs w:val="26"/>
          <w:rtl/>
        </w:rPr>
        <w:t xml:space="preserve"> من الحفاظ على خفض إجمالي </w:t>
      </w:r>
      <w:r w:rsidR="003F3127" w:rsidRPr="000C3EAB">
        <w:rPr>
          <w:rFonts w:hint="cs"/>
          <w:sz w:val="26"/>
          <w:szCs w:val="26"/>
          <w:rtl/>
        </w:rPr>
        <w:t>الاستهلاك من</w:t>
      </w:r>
      <w:r w:rsidR="00AD1ADA" w:rsidRPr="000C3EAB">
        <w:rPr>
          <w:sz w:val="26"/>
          <w:szCs w:val="26"/>
          <w:rtl/>
        </w:rPr>
        <w:t xml:space="preserve"> </w:t>
      </w:r>
      <w:r w:rsidR="00AD1ADA" w:rsidRPr="000C3EAB">
        <w:rPr>
          <w:rFonts w:hint="cs"/>
          <w:sz w:val="26"/>
          <w:szCs w:val="26"/>
          <w:rtl/>
        </w:rPr>
        <w:t>ا</w:t>
      </w:r>
      <w:r w:rsidR="00764EC1" w:rsidRPr="000C3EAB">
        <w:rPr>
          <w:rFonts w:hint="cs"/>
          <w:sz w:val="26"/>
          <w:szCs w:val="26"/>
          <w:rtl/>
        </w:rPr>
        <w:t>لمواد الهيدروفلوروكربونية</w:t>
      </w:r>
      <w:r w:rsidR="00805282" w:rsidRPr="000C3EAB">
        <w:rPr>
          <w:sz w:val="26"/>
          <w:szCs w:val="26"/>
          <w:rtl/>
        </w:rPr>
        <w:t>.</w:t>
      </w:r>
      <w:r w:rsidR="00756224" w:rsidRPr="000C3EAB">
        <w:rPr>
          <w:sz w:val="26"/>
          <w:szCs w:val="26"/>
          <w:rtl/>
        </w:rPr>
        <w:t xml:space="preserve"> وع</w:t>
      </w:r>
      <w:r w:rsidR="00AD1ADA" w:rsidRPr="000C3EAB">
        <w:rPr>
          <w:sz w:val="26"/>
          <w:szCs w:val="26"/>
          <w:rtl/>
        </w:rPr>
        <w:t>لاوة على ذلك، سيساهم التدريب وبناء القدرات لقطاع ال</w:t>
      </w:r>
      <w:r w:rsidR="00600EC6" w:rsidRPr="000C3EAB">
        <w:rPr>
          <w:sz w:val="26"/>
          <w:szCs w:val="26"/>
          <w:rtl/>
        </w:rPr>
        <w:t>خدمة</w:t>
      </w:r>
      <w:r w:rsidR="00AD1ADA" w:rsidRPr="000C3EAB">
        <w:rPr>
          <w:sz w:val="26"/>
          <w:szCs w:val="26"/>
          <w:rtl/>
        </w:rPr>
        <w:t>، بما في ذلك مكافحة تسرب غاز</w:t>
      </w:r>
      <w:r w:rsidR="00DD0963" w:rsidRPr="000C3EAB">
        <w:rPr>
          <w:rFonts w:hint="cs"/>
          <w:sz w:val="26"/>
          <w:szCs w:val="26"/>
          <w:rtl/>
        </w:rPr>
        <w:t>ات</w:t>
      </w:r>
      <w:r w:rsidR="00AD1ADA" w:rsidRPr="000C3EAB">
        <w:rPr>
          <w:sz w:val="26"/>
          <w:szCs w:val="26"/>
          <w:rtl/>
        </w:rPr>
        <w:t xml:space="preserve"> التبريد </w:t>
      </w:r>
      <w:r w:rsidR="00DD0963" w:rsidRPr="000C3EAB">
        <w:rPr>
          <w:sz w:val="26"/>
          <w:szCs w:val="26"/>
          <w:rtl/>
          <w:lang w:eastAsia="zh-CN" w:bidi="ar-DZ"/>
        </w:rPr>
        <w:t>إعادة التدوير والاسترداد والاستصلاح</w:t>
      </w:r>
      <w:r w:rsidR="00AD1ADA" w:rsidRPr="000C3EAB">
        <w:rPr>
          <w:sz w:val="26"/>
          <w:szCs w:val="26"/>
          <w:rtl/>
        </w:rPr>
        <w:t xml:space="preserve">، فضلا عن </w:t>
      </w:r>
      <w:r w:rsidR="00940F7F" w:rsidRPr="000C3EAB">
        <w:rPr>
          <w:sz w:val="26"/>
          <w:szCs w:val="26"/>
          <w:rtl/>
        </w:rPr>
        <w:t>المناولة الآمنة</w:t>
      </w:r>
      <w:r w:rsidR="00AD1ADA" w:rsidRPr="000C3EAB">
        <w:rPr>
          <w:sz w:val="26"/>
          <w:szCs w:val="26"/>
          <w:rtl/>
        </w:rPr>
        <w:t xml:space="preserve"> </w:t>
      </w:r>
      <w:r w:rsidR="00DD0963" w:rsidRPr="000C3EAB">
        <w:rPr>
          <w:rFonts w:hint="cs"/>
          <w:sz w:val="26"/>
          <w:szCs w:val="26"/>
          <w:rtl/>
        </w:rPr>
        <w:t>ل</w:t>
      </w:r>
      <w:r w:rsidR="00AD1ADA" w:rsidRPr="000C3EAB">
        <w:rPr>
          <w:sz w:val="26"/>
          <w:szCs w:val="26"/>
          <w:rtl/>
        </w:rPr>
        <w:t xml:space="preserve">غازات التبريد القابلة للاشتعال، في تخفيف المخاطر التي تهدد استدامة عملية </w:t>
      </w:r>
      <w:r w:rsidR="00AD1ADA" w:rsidRPr="000C3EAB">
        <w:rPr>
          <w:rFonts w:hint="cs"/>
          <w:sz w:val="26"/>
          <w:szCs w:val="26"/>
          <w:rtl/>
        </w:rPr>
        <w:t>ا</w:t>
      </w:r>
      <w:r w:rsidR="00764EC1" w:rsidRPr="000C3EAB">
        <w:rPr>
          <w:rFonts w:hint="cs"/>
          <w:sz w:val="26"/>
          <w:szCs w:val="26"/>
          <w:rtl/>
        </w:rPr>
        <w:t>ل</w:t>
      </w:r>
      <w:r w:rsidR="002E386A" w:rsidRPr="000C3EAB">
        <w:rPr>
          <w:rFonts w:hint="cs"/>
          <w:sz w:val="26"/>
          <w:szCs w:val="26"/>
          <w:rtl/>
        </w:rPr>
        <w:t>تخفيض التدريجي</w:t>
      </w:r>
      <w:r w:rsidR="00AD1ADA" w:rsidRPr="000C3EAB">
        <w:rPr>
          <w:sz w:val="26"/>
          <w:szCs w:val="26"/>
          <w:rtl/>
        </w:rPr>
        <w:t xml:space="preserve"> على </w:t>
      </w:r>
      <w:r w:rsidR="00DD0963" w:rsidRPr="000C3EAB">
        <w:rPr>
          <w:rFonts w:hint="cs"/>
          <w:sz w:val="26"/>
          <w:szCs w:val="26"/>
          <w:rtl/>
        </w:rPr>
        <w:t>الصعيد</w:t>
      </w:r>
      <w:r w:rsidR="00AD1ADA" w:rsidRPr="000C3EAB">
        <w:rPr>
          <w:sz w:val="26"/>
          <w:szCs w:val="26"/>
          <w:rtl/>
        </w:rPr>
        <w:t xml:space="preserve"> الوطني</w:t>
      </w:r>
      <w:r w:rsidR="00805282" w:rsidRPr="000C3EAB">
        <w:rPr>
          <w:sz w:val="26"/>
          <w:szCs w:val="26"/>
          <w:rtl/>
        </w:rPr>
        <w:t>.</w:t>
      </w:r>
    </w:p>
    <w:p w14:paraId="7EB3EB79" w14:textId="5C8B4383" w:rsidR="00AD1ADA" w:rsidRPr="000C3EAB" w:rsidRDefault="00DD0963" w:rsidP="00DD0963">
      <w:pPr>
        <w:pStyle w:val="ListParagraph"/>
        <w:numPr>
          <w:ilvl w:val="0"/>
          <w:numId w:val="28"/>
        </w:numPr>
        <w:bidi/>
        <w:spacing w:before="240" w:after="240"/>
        <w:ind w:left="0" w:firstLine="0"/>
        <w:contextualSpacing w:val="0"/>
        <w:outlineLvl w:val="0"/>
        <w:rPr>
          <w:sz w:val="26"/>
          <w:szCs w:val="26"/>
        </w:rPr>
      </w:pPr>
      <w:r w:rsidRPr="000C3EAB">
        <w:rPr>
          <w:rFonts w:hint="cs"/>
          <w:sz w:val="26"/>
          <w:szCs w:val="26"/>
          <w:rtl/>
        </w:rPr>
        <w:t>و</w:t>
      </w:r>
      <w:r w:rsidR="00AD1ADA" w:rsidRPr="000C3EAB">
        <w:rPr>
          <w:sz w:val="26"/>
          <w:szCs w:val="26"/>
          <w:rtl/>
        </w:rPr>
        <w:t xml:space="preserve">تشمل المخاطر الرئيسية المحتملة التي قد تعيق التنفيذ الناجح </w:t>
      </w:r>
      <w:r w:rsidR="00AD1ADA" w:rsidRPr="000C3EAB">
        <w:rPr>
          <w:rFonts w:hint="cs"/>
          <w:sz w:val="26"/>
          <w:szCs w:val="26"/>
          <w:rtl/>
        </w:rPr>
        <w:t>ل</w:t>
      </w:r>
      <w:r w:rsidR="0021405D" w:rsidRPr="000C3EAB">
        <w:rPr>
          <w:sz w:val="26"/>
          <w:szCs w:val="26"/>
          <w:rtl/>
        </w:rPr>
        <w:t>خطة التنفيذ بموجب تعديل كيغالي</w:t>
      </w:r>
      <w:r w:rsidR="00AD1ADA" w:rsidRPr="000C3EAB">
        <w:rPr>
          <w:bCs/>
          <w:sz w:val="26"/>
          <w:szCs w:val="26"/>
          <w:rtl/>
        </w:rPr>
        <w:t xml:space="preserve"> </w:t>
      </w:r>
      <w:r w:rsidR="00AD1ADA" w:rsidRPr="000C3EAB">
        <w:rPr>
          <w:sz w:val="26"/>
          <w:szCs w:val="26"/>
          <w:rtl/>
        </w:rPr>
        <w:t>ما يلي</w:t>
      </w:r>
      <w:r w:rsidR="00805282" w:rsidRPr="000C3EAB">
        <w:rPr>
          <w:sz w:val="26"/>
          <w:szCs w:val="26"/>
          <w:rtl/>
        </w:rPr>
        <w:t>:</w:t>
      </w:r>
      <w:r w:rsidR="00AD1ADA" w:rsidRPr="000C3EAB">
        <w:rPr>
          <w:sz w:val="26"/>
          <w:szCs w:val="26"/>
          <w:rtl/>
        </w:rPr>
        <w:t xml:space="preserve"> نقص البدائل منخفضة </w:t>
      </w:r>
      <w:r w:rsidRPr="000C3EAB">
        <w:rPr>
          <w:rFonts w:hint="cs"/>
          <w:sz w:val="26"/>
          <w:szCs w:val="26"/>
          <w:rtl/>
        </w:rPr>
        <w:t>القدرة على إحداث الاحترار العالمي</w:t>
      </w:r>
      <w:r w:rsidR="00AD1ADA" w:rsidRPr="000C3EAB">
        <w:rPr>
          <w:sz w:val="26"/>
          <w:szCs w:val="26"/>
          <w:rtl/>
        </w:rPr>
        <w:t xml:space="preserve"> أو بطء طرح ال</w:t>
      </w:r>
      <w:r w:rsidR="00940F7F" w:rsidRPr="000C3EAB">
        <w:rPr>
          <w:sz w:val="26"/>
          <w:szCs w:val="26"/>
          <w:rtl/>
        </w:rPr>
        <w:t>تكنولوجيات البديلة</w:t>
      </w:r>
      <w:r w:rsidR="00AD1ADA" w:rsidRPr="000C3EAB">
        <w:rPr>
          <w:sz w:val="26"/>
          <w:szCs w:val="26"/>
          <w:rtl/>
        </w:rPr>
        <w:t xml:space="preserve"> في السوق، وانتشار </w:t>
      </w:r>
      <w:r w:rsidRPr="000C3EAB">
        <w:rPr>
          <w:rFonts w:hint="cs"/>
          <w:sz w:val="26"/>
          <w:szCs w:val="26"/>
          <w:rtl/>
        </w:rPr>
        <w:t>التكنولوجيات</w:t>
      </w:r>
      <w:r w:rsidR="00AD1ADA" w:rsidRPr="000C3EAB">
        <w:rPr>
          <w:sz w:val="26"/>
          <w:szCs w:val="26"/>
          <w:rtl/>
        </w:rPr>
        <w:t xml:space="preserve"> </w:t>
      </w:r>
      <w:r w:rsidRPr="000C3EAB">
        <w:rPr>
          <w:sz w:val="26"/>
          <w:szCs w:val="26"/>
          <w:rtl/>
        </w:rPr>
        <w:t>مرتفعة القدرة على إحداث الاحترار العالمي</w:t>
      </w:r>
      <w:r w:rsidR="00AD1ADA" w:rsidRPr="000C3EAB">
        <w:rPr>
          <w:sz w:val="26"/>
          <w:szCs w:val="26"/>
          <w:rtl/>
        </w:rPr>
        <w:t xml:space="preserve">، والنمو الكبير في استهلاك </w:t>
      </w:r>
      <w:r w:rsidR="00AD1ADA" w:rsidRPr="000C3EAB">
        <w:rPr>
          <w:rFonts w:hint="cs"/>
          <w:sz w:val="26"/>
          <w:szCs w:val="26"/>
          <w:rtl/>
        </w:rPr>
        <w:t>ا</w:t>
      </w:r>
      <w:r w:rsidR="00764EC1" w:rsidRPr="000C3EAB">
        <w:rPr>
          <w:rFonts w:hint="cs"/>
          <w:sz w:val="26"/>
          <w:szCs w:val="26"/>
          <w:rtl/>
        </w:rPr>
        <w:t xml:space="preserve">لمواد </w:t>
      </w:r>
      <w:r w:rsidR="00CA3C44" w:rsidRPr="000C3EAB">
        <w:rPr>
          <w:rFonts w:hint="cs"/>
          <w:sz w:val="26"/>
          <w:szCs w:val="26"/>
          <w:rtl/>
        </w:rPr>
        <w:t>الهيدروفلوروكربونية</w:t>
      </w:r>
      <w:r w:rsidR="00AD1ADA" w:rsidRPr="000C3EAB">
        <w:rPr>
          <w:sz w:val="26"/>
          <w:szCs w:val="26"/>
          <w:rtl/>
        </w:rPr>
        <w:t xml:space="preserve"> الذي يتطلب تخفيضات أكبر من الممكن تحقيقها عمليا، وعدم كفاية القدر</w:t>
      </w:r>
      <w:r w:rsidRPr="000C3EAB">
        <w:rPr>
          <w:rFonts w:hint="cs"/>
          <w:sz w:val="26"/>
          <w:szCs w:val="26"/>
          <w:rtl/>
        </w:rPr>
        <w:t>ات اللزمة ل</w:t>
      </w:r>
      <w:r w:rsidR="00600EC6" w:rsidRPr="000C3EAB">
        <w:rPr>
          <w:sz w:val="26"/>
          <w:szCs w:val="26"/>
          <w:rtl/>
        </w:rPr>
        <w:t>خدمة</w:t>
      </w:r>
      <w:r w:rsidR="00AD1ADA" w:rsidRPr="000C3EAB">
        <w:rPr>
          <w:sz w:val="26"/>
          <w:szCs w:val="26"/>
          <w:rtl/>
        </w:rPr>
        <w:t xml:space="preserve"> المعدات </w:t>
      </w:r>
      <w:r w:rsidR="00157E3F" w:rsidRPr="000C3EAB">
        <w:rPr>
          <w:sz w:val="26"/>
          <w:szCs w:val="26"/>
          <w:rtl/>
        </w:rPr>
        <w:t>القائمة على ال</w:t>
      </w:r>
      <w:r w:rsidR="00764EC1" w:rsidRPr="000C3EAB">
        <w:rPr>
          <w:rFonts w:hint="cs"/>
          <w:sz w:val="26"/>
          <w:szCs w:val="26"/>
          <w:rtl/>
        </w:rPr>
        <w:t>مواد الهيدروفلوروكربونية</w:t>
      </w:r>
      <w:r w:rsidR="00AD1ADA" w:rsidRPr="000C3EAB">
        <w:rPr>
          <w:sz w:val="26"/>
          <w:szCs w:val="26"/>
          <w:rtl/>
        </w:rPr>
        <w:t xml:space="preserve"> والمعدات </w:t>
      </w:r>
      <w:r w:rsidRPr="000C3EAB">
        <w:rPr>
          <w:rFonts w:hint="cs"/>
          <w:sz w:val="26"/>
          <w:szCs w:val="26"/>
          <w:rtl/>
        </w:rPr>
        <w:t xml:space="preserve">القائمة على غازات تبريد </w:t>
      </w:r>
      <w:r w:rsidR="00AD1ADA" w:rsidRPr="000C3EAB">
        <w:rPr>
          <w:sz w:val="26"/>
          <w:szCs w:val="26"/>
          <w:rtl/>
        </w:rPr>
        <w:t xml:space="preserve">منخفضة </w:t>
      </w:r>
      <w:r w:rsidRPr="000C3EAB">
        <w:rPr>
          <w:sz w:val="26"/>
          <w:szCs w:val="26"/>
          <w:rtl/>
        </w:rPr>
        <w:t>القدرة على إحداث الاحترار العالمي</w:t>
      </w:r>
      <w:r w:rsidR="00AD1ADA" w:rsidRPr="000C3EAB">
        <w:rPr>
          <w:sz w:val="26"/>
          <w:szCs w:val="26"/>
          <w:rtl/>
        </w:rPr>
        <w:t>، وقلة مشاركة أصحاب المصلحة</w:t>
      </w:r>
      <w:r w:rsidR="00805282" w:rsidRPr="000C3EAB">
        <w:rPr>
          <w:sz w:val="26"/>
          <w:szCs w:val="26"/>
          <w:rtl/>
        </w:rPr>
        <w:t>.</w:t>
      </w:r>
      <w:r w:rsidR="00AD1ADA" w:rsidRPr="000C3EAB">
        <w:rPr>
          <w:sz w:val="26"/>
          <w:szCs w:val="26"/>
          <w:rtl/>
        </w:rPr>
        <w:t xml:space="preserve"> ول</w:t>
      </w:r>
      <w:r w:rsidRPr="000C3EAB">
        <w:rPr>
          <w:rFonts w:hint="cs"/>
          <w:sz w:val="26"/>
          <w:szCs w:val="26"/>
          <w:rtl/>
        </w:rPr>
        <w:t>لتصدي ل</w:t>
      </w:r>
      <w:r w:rsidR="00AD1ADA" w:rsidRPr="000C3EAB">
        <w:rPr>
          <w:sz w:val="26"/>
          <w:szCs w:val="26"/>
          <w:rtl/>
        </w:rPr>
        <w:t xml:space="preserve">هذه المخاطر، أدرجت </w:t>
      </w:r>
      <w:r w:rsidRPr="000C3EAB">
        <w:rPr>
          <w:sz w:val="26"/>
          <w:szCs w:val="26"/>
          <w:rtl/>
        </w:rPr>
        <w:t>خطة التنفيذ بموجب تعديل كيغالي</w:t>
      </w:r>
      <w:r w:rsidRPr="000C3EAB">
        <w:rPr>
          <w:bCs/>
          <w:sz w:val="26"/>
          <w:szCs w:val="26"/>
          <w:rtl/>
        </w:rPr>
        <w:t xml:space="preserve"> </w:t>
      </w:r>
      <w:r w:rsidR="00AD1ADA" w:rsidRPr="000C3EAB">
        <w:rPr>
          <w:sz w:val="26"/>
          <w:szCs w:val="26"/>
          <w:rtl/>
        </w:rPr>
        <w:t xml:space="preserve">أنشطة مثل وضع لوائح </w:t>
      </w:r>
      <w:r w:rsidRPr="000C3EAB">
        <w:rPr>
          <w:rFonts w:hint="cs"/>
          <w:sz w:val="26"/>
          <w:szCs w:val="26"/>
          <w:rtl/>
        </w:rPr>
        <w:t xml:space="preserve">للرقابة على </w:t>
      </w:r>
      <w:r w:rsidR="00AD1ADA" w:rsidRPr="000C3EAB">
        <w:rPr>
          <w:sz w:val="26"/>
          <w:szCs w:val="26"/>
          <w:rtl/>
        </w:rPr>
        <w:t xml:space="preserve">استيراد </w:t>
      </w:r>
      <w:r w:rsidR="00AD1ADA" w:rsidRPr="000C3EAB">
        <w:rPr>
          <w:rFonts w:hint="cs"/>
          <w:sz w:val="26"/>
          <w:szCs w:val="26"/>
          <w:rtl/>
        </w:rPr>
        <w:t>ا</w:t>
      </w:r>
      <w:r w:rsidR="00764EC1" w:rsidRPr="000C3EAB">
        <w:rPr>
          <w:rFonts w:hint="cs"/>
          <w:sz w:val="26"/>
          <w:szCs w:val="26"/>
          <w:rtl/>
        </w:rPr>
        <w:t>لمواد الهيدروفلوروكربونية</w:t>
      </w:r>
      <w:r w:rsidR="00AD1ADA" w:rsidRPr="000C3EAB">
        <w:rPr>
          <w:sz w:val="26"/>
          <w:szCs w:val="26"/>
          <w:rtl/>
        </w:rPr>
        <w:t xml:space="preserve"> </w:t>
      </w:r>
      <w:r w:rsidRPr="000C3EAB">
        <w:rPr>
          <w:sz w:val="26"/>
          <w:szCs w:val="26"/>
          <w:rtl/>
        </w:rPr>
        <w:t>مرتفعة القدرة على إحداث الاحترار العالمي</w:t>
      </w:r>
      <w:r w:rsidR="00AD1ADA" w:rsidRPr="000C3EAB">
        <w:rPr>
          <w:sz w:val="26"/>
          <w:szCs w:val="26"/>
          <w:rtl/>
        </w:rPr>
        <w:t xml:space="preserve">، وتنظيم حملات توعية للترويج </w:t>
      </w:r>
      <w:r w:rsidRPr="000C3EAB">
        <w:rPr>
          <w:rFonts w:hint="cs"/>
          <w:sz w:val="26"/>
          <w:szCs w:val="26"/>
          <w:rtl/>
        </w:rPr>
        <w:t>للتكنولوجيات</w:t>
      </w:r>
      <w:r w:rsidR="00AD1ADA" w:rsidRPr="000C3EAB">
        <w:rPr>
          <w:sz w:val="26"/>
          <w:szCs w:val="26"/>
          <w:rtl/>
        </w:rPr>
        <w:t xml:space="preserve"> منخفضة </w:t>
      </w:r>
      <w:r w:rsidRPr="000C3EAB">
        <w:rPr>
          <w:sz w:val="26"/>
          <w:szCs w:val="26"/>
          <w:rtl/>
        </w:rPr>
        <w:t>القدرة على إحداث الاحترار العالمي</w:t>
      </w:r>
      <w:r w:rsidR="00AD1ADA" w:rsidRPr="000C3EAB">
        <w:rPr>
          <w:sz w:val="26"/>
          <w:szCs w:val="26"/>
          <w:rtl/>
        </w:rPr>
        <w:t>، وتشجيع مشاركة أصحاب المصلحة، وتوفير التدريب والمساعدة التقنية</w:t>
      </w:r>
      <w:r w:rsidR="00805282" w:rsidRPr="000C3EAB">
        <w:rPr>
          <w:sz w:val="26"/>
          <w:szCs w:val="26"/>
          <w:rtl/>
        </w:rPr>
        <w:t>.</w:t>
      </w:r>
      <w:r w:rsidR="00AD1ADA" w:rsidRPr="000C3EAB">
        <w:rPr>
          <w:sz w:val="26"/>
          <w:szCs w:val="26"/>
          <w:rtl/>
        </w:rPr>
        <w:t xml:space="preserve"> وسيتم استخدام آليات الرصد والتقييم التي وضع</w:t>
      </w:r>
      <w:r w:rsidRPr="000C3EAB">
        <w:rPr>
          <w:rFonts w:hint="cs"/>
          <w:sz w:val="26"/>
          <w:szCs w:val="26"/>
          <w:rtl/>
        </w:rPr>
        <w:t>ت</w:t>
      </w:r>
      <w:r w:rsidR="00AD1ADA" w:rsidRPr="000C3EAB">
        <w:rPr>
          <w:sz w:val="26"/>
          <w:szCs w:val="26"/>
          <w:rtl/>
        </w:rPr>
        <w:t xml:space="preserve"> خلال </w:t>
      </w:r>
      <w:r w:rsidR="002E386A" w:rsidRPr="000C3EAB">
        <w:rPr>
          <w:rFonts w:hint="cs"/>
          <w:sz w:val="26"/>
          <w:szCs w:val="26"/>
          <w:rtl/>
        </w:rPr>
        <w:t>خطة إدارة إزالة المواد الهيدروكلوروفلوروكربونية</w:t>
      </w:r>
      <w:r w:rsidR="00AD1ADA" w:rsidRPr="000C3EAB">
        <w:rPr>
          <w:sz w:val="26"/>
          <w:szCs w:val="26"/>
          <w:rtl/>
        </w:rPr>
        <w:t xml:space="preserve"> لتتبع التقدم المحرز في </w:t>
      </w:r>
      <w:r w:rsidRPr="000C3EAB">
        <w:rPr>
          <w:sz w:val="26"/>
          <w:szCs w:val="26"/>
          <w:rtl/>
        </w:rPr>
        <w:t>خطة التنفيذ بموجب تعديل كيغالي</w:t>
      </w:r>
      <w:r w:rsidR="00AD1ADA" w:rsidRPr="000C3EAB">
        <w:rPr>
          <w:sz w:val="26"/>
          <w:szCs w:val="26"/>
          <w:rtl/>
        </w:rPr>
        <w:t xml:space="preserve">، وستقدم وحدة </w:t>
      </w:r>
      <w:r w:rsidR="00357FC0" w:rsidRPr="000C3EAB">
        <w:rPr>
          <w:rFonts w:hint="cs"/>
          <w:sz w:val="26"/>
          <w:szCs w:val="26"/>
          <w:rtl/>
        </w:rPr>
        <w:t>الأوزون</w:t>
      </w:r>
      <w:r w:rsidR="00AD1ADA" w:rsidRPr="000C3EAB">
        <w:rPr>
          <w:sz w:val="26"/>
          <w:szCs w:val="26"/>
          <w:rtl/>
        </w:rPr>
        <w:t xml:space="preserve"> الوطنية تقارير سنوية عن التقدم المحرز وتقارير مالية</w:t>
      </w:r>
      <w:r w:rsidR="00805282" w:rsidRPr="000C3EAB">
        <w:rPr>
          <w:sz w:val="26"/>
          <w:szCs w:val="26"/>
          <w:rtl/>
        </w:rPr>
        <w:t>.</w:t>
      </w:r>
    </w:p>
    <w:p w14:paraId="460780FF" w14:textId="5C424973" w:rsidR="00AD1ADA" w:rsidRPr="000C3EAB" w:rsidRDefault="00357FC0" w:rsidP="00357FC0">
      <w:pPr>
        <w:keepNext/>
        <w:keepLines/>
        <w:bidi/>
        <w:spacing w:before="240" w:after="240"/>
        <w:outlineLvl w:val="0"/>
        <w:rPr>
          <w:sz w:val="26"/>
          <w:szCs w:val="26"/>
          <w:u w:val="single"/>
          <w:rtl/>
          <w:lang w:bidi="ar-SA"/>
        </w:rPr>
      </w:pPr>
      <w:r w:rsidRPr="000C3EAB">
        <w:rPr>
          <w:rFonts w:hint="cs"/>
          <w:sz w:val="26"/>
          <w:szCs w:val="26"/>
          <w:u w:val="single"/>
          <w:rtl/>
          <w:lang w:bidi="ar-SA"/>
        </w:rPr>
        <w:t>ال</w:t>
      </w:r>
      <w:r w:rsidR="006C3601" w:rsidRPr="000C3EAB">
        <w:rPr>
          <w:sz w:val="26"/>
          <w:szCs w:val="26"/>
          <w:u w:val="single"/>
          <w:rtl/>
          <w:lang w:bidi="ar-SA"/>
        </w:rPr>
        <w:t xml:space="preserve">مخاطر </w:t>
      </w:r>
      <w:r w:rsidRPr="000C3EAB">
        <w:rPr>
          <w:rFonts w:hint="cs"/>
          <w:sz w:val="26"/>
          <w:szCs w:val="26"/>
          <w:u w:val="single"/>
          <w:rtl/>
          <w:lang w:bidi="ar-SA"/>
        </w:rPr>
        <w:t>ال</w:t>
      </w:r>
      <w:r w:rsidR="006C3601" w:rsidRPr="000C3EAB">
        <w:rPr>
          <w:sz w:val="26"/>
          <w:szCs w:val="26"/>
          <w:u w:val="single"/>
          <w:rtl/>
          <w:lang w:bidi="ar-SA"/>
        </w:rPr>
        <w:t xml:space="preserve">محتملة </w:t>
      </w:r>
      <w:r w:rsidRPr="000C3EAB">
        <w:rPr>
          <w:rFonts w:hint="cs"/>
          <w:sz w:val="26"/>
          <w:szCs w:val="26"/>
          <w:u w:val="single"/>
          <w:rtl/>
          <w:lang w:bidi="ar-SA"/>
        </w:rPr>
        <w:t>التي قد تواجه</w:t>
      </w:r>
      <w:r w:rsidR="006C3601" w:rsidRPr="000C3EAB">
        <w:rPr>
          <w:sz w:val="26"/>
          <w:szCs w:val="26"/>
          <w:u w:val="single"/>
          <w:rtl/>
          <w:lang w:bidi="ar-SA"/>
        </w:rPr>
        <w:t xml:space="preserve"> تنفيذ </w:t>
      </w:r>
      <w:r w:rsidR="0021405D" w:rsidRPr="000C3EAB">
        <w:rPr>
          <w:sz w:val="26"/>
          <w:szCs w:val="26"/>
          <w:u w:val="single"/>
          <w:rtl/>
          <w:lang w:bidi="ar-SA"/>
        </w:rPr>
        <w:t>خطة التنفيذ بموجب تعديل كيغالي</w:t>
      </w:r>
      <w:r w:rsidR="006C3601" w:rsidRPr="000C3EAB">
        <w:rPr>
          <w:bCs/>
          <w:sz w:val="26"/>
          <w:szCs w:val="26"/>
          <w:u w:val="single"/>
          <w:rtl/>
        </w:rPr>
        <w:t xml:space="preserve"> </w:t>
      </w:r>
      <w:r w:rsidR="006C3601" w:rsidRPr="000C3EAB">
        <w:rPr>
          <w:sz w:val="26"/>
          <w:szCs w:val="26"/>
          <w:u w:val="single"/>
          <w:rtl/>
          <w:lang w:bidi="ar-SA"/>
        </w:rPr>
        <w:t>بسبب ال</w:t>
      </w:r>
      <w:r w:rsidR="00B84526" w:rsidRPr="000C3EAB">
        <w:rPr>
          <w:sz w:val="26"/>
          <w:szCs w:val="26"/>
          <w:u w:val="single"/>
          <w:rtl/>
          <w:lang w:bidi="ar-SA"/>
        </w:rPr>
        <w:t>مشاكل</w:t>
      </w:r>
      <w:r w:rsidR="006C3601" w:rsidRPr="000C3EAB">
        <w:rPr>
          <w:sz w:val="26"/>
          <w:szCs w:val="26"/>
          <w:u w:val="single"/>
          <w:rtl/>
          <w:lang w:bidi="ar-SA"/>
        </w:rPr>
        <w:t xml:space="preserve"> الأمنية</w:t>
      </w:r>
    </w:p>
    <w:p w14:paraId="54B500A0" w14:textId="0E10B8B7" w:rsidR="00FB7E17" w:rsidRPr="000C3EAB" w:rsidRDefault="00FB7E17" w:rsidP="00357FC0">
      <w:pPr>
        <w:pStyle w:val="ListParagraph"/>
        <w:numPr>
          <w:ilvl w:val="0"/>
          <w:numId w:val="28"/>
        </w:numPr>
        <w:bidi/>
        <w:spacing w:before="240" w:after="240"/>
        <w:ind w:left="0" w:firstLine="0"/>
        <w:contextualSpacing w:val="0"/>
        <w:outlineLvl w:val="0"/>
        <w:rPr>
          <w:color w:val="EE0000"/>
          <w:sz w:val="26"/>
          <w:szCs w:val="26"/>
        </w:rPr>
      </w:pPr>
      <w:r w:rsidRPr="000C3EAB">
        <w:rPr>
          <w:sz w:val="26"/>
          <w:szCs w:val="26"/>
          <w:rtl/>
        </w:rPr>
        <w:t>طلبت ال</w:t>
      </w:r>
      <w:r w:rsidR="00764EC1" w:rsidRPr="000C3EAB">
        <w:rPr>
          <w:sz w:val="26"/>
          <w:szCs w:val="26"/>
          <w:rtl/>
        </w:rPr>
        <w:t>أمانة</w:t>
      </w:r>
      <w:r w:rsidRPr="000C3EAB">
        <w:rPr>
          <w:sz w:val="26"/>
          <w:szCs w:val="26"/>
          <w:rtl/>
        </w:rPr>
        <w:t xml:space="preserve"> من </w:t>
      </w:r>
      <w:r w:rsidR="004C181F" w:rsidRPr="000C3EAB">
        <w:rPr>
          <w:sz w:val="26"/>
          <w:szCs w:val="26"/>
          <w:rtl/>
        </w:rPr>
        <w:t>اليونيب</w:t>
      </w:r>
      <w:r w:rsidRPr="000C3EAB">
        <w:rPr>
          <w:rFonts w:hint="cs"/>
          <w:sz w:val="26"/>
          <w:szCs w:val="26"/>
          <w:rtl/>
        </w:rPr>
        <w:t xml:space="preserve"> </w:t>
      </w:r>
      <w:r w:rsidRPr="000C3EAB">
        <w:rPr>
          <w:sz w:val="26"/>
          <w:szCs w:val="26"/>
          <w:rtl/>
        </w:rPr>
        <w:t xml:space="preserve">تقييم المخاطر الأمنية </w:t>
      </w:r>
      <w:r w:rsidR="00357FC0" w:rsidRPr="000C3EAB">
        <w:rPr>
          <w:rFonts w:hint="cs"/>
          <w:sz w:val="26"/>
          <w:szCs w:val="26"/>
          <w:rtl/>
        </w:rPr>
        <w:t>وأثرها</w:t>
      </w:r>
      <w:r w:rsidRPr="000C3EAB">
        <w:rPr>
          <w:sz w:val="26"/>
          <w:szCs w:val="26"/>
          <w:rtl/>
        </w:rPr>
        <w:t xml:space="preserve"> على تنفيذ المشروع</w:t>
      </w:r>
      <w:r w:rsidR="00805282" w:rsidRPr="000C3EAB">
        <w:rPr>
          <w:sz w:val="26"/>
          <w:szCs w:val="26"/>
          <w:rtl/>
        </w:rPr>
        <w:t>.</w:t>
      </w:r>
      <w:r w:rsidRPr="000C3EAB">
        <w:rPr>
          <w:sz w:val="26"/>
          <w:szCs w:val="26"/>
          <w:rtl/>
        </w:rPr>
        <w:t xml:space="preserve"> وقدم </w:t>
      </w:r>
      <w:r w:rsidR="00357FC0" w:rsidRPr="000C3EAB">
        <w:rPr>
          <w:sz w:val="26"/>
          <w:szCs w:val="26"/>
          <w:rtl/>
        </w:rPr>
        <w:t>اليونيب</w:t>
      </w:r>
      <w:r w:rsidR="00357FC0" w:rsidRPr="000C3EAB">
        <w:rPr>
          <w:rFonts w:hint="cs"/>
          <w:sz w:val="26"/>
          <w:szCs w:val="26"/>
          <w:rtl/>
        </w:rPr>
        <w:t xml:space="preserve"> </w:t>
      </w:r>
      <w:r w:rsidRPr="000C3EAB">
        <w:rPr>
          <w:sz w:val="26"/>
          <w:szCs w:val="26"/>
          <w:rtl/>
        </w:rPr>
        <w:t>تقييمه، وسيتخذ التدابير التالية لتخفيف المخاطر عند الضرورة</w:t>
      </w:r>
      <w:r w:rsidR="00805282" w:rsidRPr="000C3EAB">
        <w:rPr>
          <w:sz w:val="26"/>
          <w:szCs w:val="26"/>
          <w:rtl/>
        </w:rPr>
        <w:t>:</w:t>
      </w:r>
      <w:r w:rsidRPr="000C3EAB">
        <w:rPr>
          <w:sz w:val="26"/>
          <w:szCs w:val="26"/>
          <w:rtl/>
        </w:rPr>
        <w:t xml:space="preserve"> التنفيذ المحلي للحد من التحركات المركزية واسعة النطاق؛ والتنسيق الافتراضي لمشاورات أصحاب المصلحة واجتماعات السياسات؛ وتوفير مخزون احتياطي في سلسلة </w:t>
      </w:r>
      <w:r w:rsidR="00656706" w:rsidRPr="000C3EAB">
        <w:rPr>
          <w:sz w:val="26"/>
          <w:szCs w:val="26"/>
          <w:rtl/>
        </w:rPr>
        <w:t>الإمداد</w:t>
      </w:r>
      <w:r w:rsidRPr="000C3EAB">
        <w:rPr>
          <w:sz w:val="26"/>
          <w:szCs w:val="26"/>
          <w:rtl/>
        </w:rPr>
        <w:t xml:space="preserve"> من خلال الموردين المحليين والإقليميين لتخفيف أي تأخيرات محتملة في الشحن أو الخدمات اللوجستية؛ ووضع جداول زمنية </w:t>
      </w:r>
      <w:r w:rsidR="00357FC0" w:rsidRPr="000C3EAB">
        <w:rPr>
          <w:rFonts w:hint="cs"/>
          <w:sz w:val="26"/>
          <w:szCs w:val="26"/>
          <w:rtl/>
        </w:rPr>
        <w:t>بمرونة كافية</w:t>
      </w:r>
      <w:r w:rsidRPr="000C3EAB">
        <w:rPr>
          <w:sz w:val="26"/>
          <w:szCs w:val="26"/>
          <w:rtl/>
        </w:rPr>
        <w:t xml:space="preserve"> تسمح بتعليق الأنشطة الميدانية واستئنافها في حال تغير الظروف الأمنية</w:t>
      </w:r>
      <w:r w:rsidR="00805282" w:rsidRPr="000C3EAB">
        <w:rPr>
          <w:sz w:val="26"/>
          <w:szCs w:val="26"/>
          <w:rtl/>
        </w:rPr>
        <w:t>.</w:t>
      </w:r>
    </w:p>
    <w:p w14:paraId="34904A13" w14:textId="1D42CC10" w:rsidR="00FB7E17" w:rsidRPr="000C3EAB" w:rsidRDefault="00357FC0" w:rsidP="00357FC0">
      <w:pPr>
        <w:keepNext/>
        <w:keepLines/>
        <w:bidi/>
        <w:spacing w:before="240" w:after="240"/>
        <w:outlineLvl w:val="0"/>
        <w:rPr>
          <w:sz w:val="26"/>
          <w:szCs w:val="26"/>
          <w:u w:val="single"/>
          <w:rtl/>
          <w:lang w:bidi="ar-SA"/>
        </w:rPr>
      </w:pPr>
      <w:r w:rsidRPr="000C3EAB">
        <w:rPr>
          <w:rFonts w:hint="cs"/>
          <w:sz w:val="26"/>
          <w:szCs w:val="26"/>
          <w:u w:val="single"/>
          <w:rtl/>
          <w:lang w:bidi="ar-SA"/>
        </w:rPr>
        <w:lastRenderedPageBreak/>
        <w:t>الأثر</w:t>
      </w:r>
      <w:r w:rsidR="00FB7E17" w:rsidRPr="000C3EAB">
        <w:rPr>
          <w:sz w:val="26"/>
          <w:szCs w:val="26"/>
          <w:u w:val="single"/>
          <w:rtl/>
          <w:lang w:bidi="ar-SA"/>
        </w:rPr>
        <w:t xml:space="preserve"> على المناخ</w:t>
      </w:r>
    </w:p>
    <w:p w14:paraId="3E742449" w14:textId="2CD9E744" w:rsidR="00040158" w:rsidRPr="000C3EAB" w:rsidRDefault="00040158" w:rsidP="00357FC0">
      <w:pPr>
        <w:pStyle w:val="ListParagraph"/>
        <w:numPr>
          <w:ilvl w:val="0"/>
          <w:numId w:val="28"/>
        </w:numPr>
        <w:bidi/>
        <w:spacing w:before="240" w:after="240"/>
        <w:ind w:left="0" w:firstLine="0"/>
        <w:contextualSpacing w:val="0"/>
        <w:outlineLvl w:val="0"/>
        <w:rPr>
          <w:color w:val="EE0000"/>
          <w:sz w:val="26"/>
          <w:szCs w:val="26"/>
        </w:rPr>
      </w:pPr>
      <w:r w:rsidRPr="000C3EAB">
        <w:rPr>
          <w:sz w:val="26"/>
          <w:szCs w:val="26"/>
          <w:rtl/>
        </w:rPr>
        <w:t xml:space="preserve">تشير الأنشطة المقترحة، بما في ذلك التدابير التنظيمية </w:t>
      </w:r>
      <w:r w:rsidR="00357FC0" w:rsidRPr="000C3EAB">
        <w:rPr>
          <w:rFonts w:hint="cs"/>
          <w:sz w:val="26"/>
          <w:szCs w:val="26"/>
          <w:rtl/>
        </w:rPr>
        <w:t>للرقابة على ال</w:t>
      </w:r>
      <w:r w:rsidRPr="000C3EAB">
        <w:rPr>
          <w:sz w:val="26"/>
          <w:szCs w:val="26"/>
          <w:rtl/>
        </w:rPr>
        <w:t xml:space="preserve">واردات </w:t>
      </w:r>
      <w:r w:rsidR="00357FC0" w:rsidRPr="000C3EAB">
        <w:rPr>
          <w:rFonts w:hint="cs"/>
          <w:sz w:val="26"/>
          <w:szCs w:val="26"/>
          <w:rtl/>
        </w:rPr>
        <w:t xml:space="preserve">من </w:t>
      </w:r>
      <w:r w:rsidRPr="000C3EAB">
        <w:rPr>
          <w:rFonts w:hint="cs"/>
          <w:sz w:val="26"/>
          <w:szCs w:val="26"/>
          <w:rtl/>
        </w:rPr>
        <w:t>ا</w:t>
      </w:r>
      <w:r w:rsidR="00764EC1" w:rsidRPr="000C3EAB">
        <w:rPr>
          <w:rFonts w:hint="cs"/>
          <w:sz w:val="26"/>
          <w:szCs w:val="26"/>
          <w:rtl/>
        </w:rPr>
        <w:t>لمواد الهيدروفلوروكربونية</w:t>
      </w:r>
      <w:r w:rsidRPr="000C3EAB">
        <w:rPr>
          <w:sz w:val="26"/>
          <w:szCs w:val="26"/>
          <w:rtl/>
        </w:rPr>
        <w:t xml:space="preserve">، والجهود المبذولة لتعزيز البدائل منخفضة </w:t>
      </w:r>
      <w:r w:rsidR="00357FC0" w:rsidRPr="000C3EAB">
        <w:rPr>
          <w:rFonts w:hint="cs"/>
          <w:sz w:val="26"/>
          <w:szCs w:val="26"/>
          <w:rtl/>
        </w:rPr>
        <w:t xml:space="preserve">القدرة على إحداث </w:t>
      </w:r>
      <w:r w:rsidRPr="000C3EAB">
        <w:rPr>
          <w:sz w:val="26"/>
          <w:szCs w:val="26"/>
          <w:rtl/>
        </w:rPr>
        <w:t>الاحترار العالمي، و</w:t>
      </w:r>
      <w:r w:rsidR="00E90F88" w:rsidRPr="000C3EAB">
        <w:rPr>
          <w:sz w:val="26"/>
          <w:szCs w:val="26"/>
          <w:rtl/>
        </w:rPr>
        <w:t>استرداد</w:t>
      </w:r>
      <w:r w:rsidRPr="000C3EAB">
        <w:rPr>
          <w:sz w:val="26"/>
          <w:szCs w:val="26"/>
          <w:rtl/>
        </w:rPr>
        <w:t xml:space="preserve"> </w:t>
      </w:r>
      <w:r w:rsidR="00656706" w:rsidRPr="000C3EAB">
        <w:rPr>
          <w:sz w:val="26"/>
          <w:szCs w:val="26"/>
          <w:rtl/>
        </w:rPr>
        <w:t>غازات التبريد</w:t>
      </w:r>
      <w:r w:rsidRPr="000C3EAB">
        <w:rPr>
          <w:sz w:val="26"/>
          <w:szCs w:val="26"/>
          <w:rtl/>
        </w:rPr>
        <w:t xml:space="preserve"> وإعادة استخدامها، فضلا عن </w:t>
      </w:r>
      <w:r w:rsidRPr="000C3EAB">
        <w:rPr>
          <w:rFonts w:hint="cs"/>
          <w:sz w:val="26"/>
          <w:szCs w:val="26"/>
          <w:rtl/>
        </w:rPr>
        <w:t>إزالة ا</w:t>
      </w:r>
      <w:r w:rsidR="00764EC1" w:rsidRPr="000C3EAB">
        <w:rPr>
          <w:rFonts w:hint="cs"/>
          <w:sz w:val="26"/>
          <w:szCs w:val="26"/>
          <w:rtl/>
        </w:rPr>
        <w:t>لمواد الهيدروفلوروكربونية</w:t>
      </w:r>
      <w:r w:rsidRPr="000C3EAB">
        <w:rPr>
          <w:sz w:val="26"/>
          <w:szCs w:val="26"/>
          <w:rtl/>
        </w:rPr>
        <w:t xml:space="preserve"> في </w:t>
      </w:r>
      <w:r w:rsidR="00357FC0" w:rsidRPr="000C3EAB">
        <w:rPr>
          <w:rFonts w:hint="cs"/>
          <w:sz w:val="26"/>
          <w:szCs w:val="26"/>
          <w:rtl/>
        </w:rPr>
        <w:t>ال</w:t>
      </w:r>
      <w:r w:rsidRPr="000C3EAB">
        <w:rPr>
          <w:sz w:val="26"/>
          <w:szCs w:val="26"/>
          <w:rtl/>
        </w:rPr>
        <w:t xml:space="preserve">قطاع </w:t>
      </w:r>
      <w:r w:rsidR="00357FC0" w:rsidRPr="000C3EAB">
        <w:rPr>
          <w:rFonts w:hint="cs"/>
          <w:sz w:val="26"/>
          <w:szCs w:val="26"/>
          <w:rtl/>
        </w:rPr>
        <w:t>الفرعي ل</w:t>
      </w:r>
      <w:r w:rsidRPr="000C3EAB">
        <w:rPr>
          <w:sz w:val="26"/>
          <w:szCs w:val="26"/>
          <w:rtl/>
        </w:rPr>
        <w:t xml:space="preserve">لتركيب والتجميع المحلي، إلى أن تنفيذ المرحلة الأولى من </w:t>
      </w:r>
      <w:r w:rsidR="00357FC0" w:rsidRPr="000C3EAB">
        <w:rPr>
          <w:sz w:val="26"/>
          <w:szCs w:val="26"/>
          <w:rtl/>
        </w:rPr>
        <w:t xml:space="preserve">خطة التنفيذ بموجب تعديل كيغالي </w:t>
      </w:r>
      <w:r w:rsidRPr="000C3EAB">
        <w:rPr>
          <w:sz w:val="26"/>
          <w:szCs w:val="26"/>
          <w:rtl/>
        </w:rPr>
        <w:t xml:space="preserve">سيسهم في خفض انبعاثات </w:t>
      </w:r>
      <w:r w:rsidR="00656706" w:rsidRPr="000C3EAB">
        <w:rPr>
          <w:sz w:val="26"/>
          <w:szCs w:val="26"/>
          <w:rtl/>
        </w:rPr>
        <w:t>غازات التبريد</w:t>
      </w:r>
      <w:r w:rsidRPr="000C3EAB">
        <w:rPr>
          <w:sz w:val="26"/>
          <w:szCs w:val="26"/>
          <w:rtl/>
        </w:rPr>
        <w:t xml:space="preserve"> في الغلاف الجوي، مما يحقق فوائد مناخية</w:t>
      </w:r>
      <w:r w:rsidR="00805282" w:rsidRPr="000C3EAB">
        <w:rPr>
          <w:sz w:val="26"/>
          <w:szCs w:val="26"/>
          <w:rtl/>
        </w:rPr>
        <w:t>.</w:t>
      </w:r>
      <w:r w:rsidRPr="000C3EAB">
        <w:rPr>
          <w:sz w:val="26"/>
          <w:szCs w:val="26"/>
          <w:rtl/>
        </w:rPr>
        <w:t xml:space="preserve"> وتشير حسابات أثر أنشطة </w:t>
      </w:r>
      <w:r w:rsidR="00357FC0" w:rsidRPr="000C3EAB">
        <w:rPr>
          <w:sz w:val="26"/>
          <w:szCs w:val="26"/>
          <w:rtl/>
        </w:rPr>
        <w:t xml:space="preserve">خطة التنفيذ بموجب تعديل كيغالي </w:t>
      </w:r>
      <w:r w:rsidRPr="000C3EAB">
        <w:rPr>
          <w:sz w:val="26"/>
          <w:szCs w:val="26"/>
          <w:rtl/>
        </w:rPr>
        <w:t xml:space="preserve">على المناخ إلى أنه بحلول عام 2032، ستكون عمان قد خفضت انبعاثاتها من </w:t>
      </w:r>
      <w:r w:rsidRPr="000C3EAB">
        <w:rPr>
          <w:rFonts w:hint="cs"/>
          <w:sz w:val="26"/>
          <w:szCs w:val="26"/>
          <w:rtl/>
        </w:rPr>
        <w:t>ا</w:t>
      </w:r>
      <w:r w:rsidR="00764EC1" w:rsidRPr="000C3EAB">
        <w:rPr>
          <w:rFonts w:hint="cs"/>
          <w:sz w:val="26"/>
          <w:szCs w:val="26"/>
          <w:rtl/>
        </w:rPr>
        <w:t>لمواد الهيدروفلوروكربونية</w:t>
      </w:r>
      <w:r w:rsidRPr="000C3EAB">
        <w:rPr>
          <w:sz w:val="26"/>
          <w:szCs w:val="26"/>
          <w:rtl/>
        </w:rPr>
        <w:t xml:space="preserve"> بنحو 461,400 </w:t>
      </w:r>
      <w:r w:rsidR="00600EC6" w:rsidRPr="000C3EAB">
        <w:rPr>
          <w:sz w:val="26"/>
          <w:szCs w:val="26"/>
          <w:rtl/>
        </w:rPr>
        <w:t>طن من مكافئ ثاني أكسيد</w:t>
      </w:r>
      <w:r w:rsidRPr="000C3EAB">
        <w:rPr>
          <w:sz w:val="26"/>
          <w:szCs w:val="26"/>
          <w:rtl/>
        </w:rPr>
        <w:t xml:space="preserve"> الكربون، و</w:t>
      </w:r>
      <w:r w:rsidR="00357FC0" w:rsidRPr="000C3EAB">
        <w:rPr>
          <w:rFonts w:hint="cs"/>
          <w:sz w:val="26"/>
          <w:szCs w:val="26"/>
          <w:rtl/>
        </w:rPr>
        <w:t xml:space="preserve">تم حساب </w:t>
      </w:r>
      <w:r w:rsidRPr="000C3EAB">
        <w:rPr>
          <w:sz w:val="26"/>
          <w:szCs w:val="26"/>
          <w:rtl/>
        </w:rPr>
        <w:t xml:space="preserve">ذلك على أنه الفرق بين خط الأساس للامتثال وهدف عام 2032، بافتراض انبعاث جميع </w:t>
      </w:r>
      <w:r w:rsidRPr="000C3EAB">
        <w:rPr>
          <w:rFonts w:hint="cs"/>
          <w:sz w:val="26"/>
          <w:szCs w:val="26"/>
          <w:rtl/>
        </w:rPr>
        <w:t>ا</w:t>
      </w:r>
      <w:r w:rsidR="00764EC1" w:rsidRPr="000C3EAB">
        <w:rPr>
          <w:rFonts w:hint="cs"/>
          <w:sz w:val="26"/>
          <w:szCs w:val="26"/>
          <w:rtl/>
        </w:rPr>
        <w:t>لمواد الهيدروفلوروكربونية</w:t>
      </w:r>
      <w:r w:rsidRPr="000C3EAB">
        <w:rPr>
          <w:sz w:val="26"/>
          <w:szCs w:val="26"/>
          <w:rtl/>
        </w:rPr>
        <w:t xml:space="preserve"> المستهلكة في نهاية المطاف</w:t>
      </w:r>
      <w:r w:rsidR="00805282" w:rsidRPr="000C3EAB">
        <w:rPr>
          <w:sz w:val="26"/>
          <w:szCs w:val="26"/>
          <w:rtl/>
        </w:rPr>
        <w:t>.</w:t>
      </w:r>
    </w:p>
    <w:p w14:paraId="71114387" w14:textId="181B6490" w:rsidR="00263FFA" w:rsidRPr="000C3EAB" w:rsidRDefault="00263FFA" w:rsidP="00357FC0">
      <w:pPr>
        <w:keepNext/>
        <w:keepLines/>
        <w:bidi/>
        <w:spacing w:before="240" w:after="240"/>
        <w:outlineLvl w:val="0"/>
        <w:rPr>
          <w:sz w:val="26"/>
          <w:szCs w:val="26"/>
          <w:u w:val="single"/>
          <w:lang w:bidi="ar-SA"/>
        </w:rPr>
      </w:pPr>
      <w:r w:rsidRPr="000C3EAB">
        <w:rPr>
          <w:sz w:val="26"/>
          <w:szCs w:val="26"/>
          <w:u w:val="single"/>
          <w:rtl/>
          <w:lang w:bidi="ar-SA"/>
        </w:rPr>
        <w:t>مشروع الاتفاق</w:t>
      </w:r>
    </w:p>
    <w:p w14:paraId="56119266" w14:textId="0F846A43" w:rsidR="00263FFA" w:rsidRPr="000C3EAB" w:rsidRDefault="00FB7E17" w:rsidP="00BA2861">
      <w:pPr>
        <w:pStyle w:val="ListParagraph"/>
        <w:numPr>
          <w:ilvl w:val="0"/>
          <w:numId w:val="28"/>
        </w:numPr>
        <w:bidi/>
        <w:spacing w:before="240" w:after="240"/>
        <w:ind w:left="0" w:firstLine="0"/>
        <w:contextualSpacing w:val="0"/>
        <w:outlineLvl w:val="0"/>
        <w:rPr>
          <w:color w:val="EE0000"/>
          <w:sz w:val="26"/>
          <w:szCs w:val="26"/>
        </w:rPr>
      </w:pPr>
      <w:r w:rsidRPr="000C3EAB">
        <w:rPr>
          <w:sz w:val="26"/>
          <w:szCs w:val="26"/>
          <w:rtl/>
        </w:rPr>
        <w:t xml:space="preserve">يتضمن </w:t>
      </w:r>
      <w:r w:rsidR="00BA2861" w:rsidRPr="000C3EAB">
        <w:rPr>
          <w:rFonts w:hint="cs"/>
          <w:sz w:val="26"/>
          <w:szCs w:val="26"/>
          <w:rtl/>
        </w:rPr>
        <w:t>المرفق</w:t>
      </w:r>
      <w:r w:rsidRPr="000C3EAB">
        <w:rPr>
          <w:sz w:val="26"/>
          <w:szCs w:val="26"/>
          <w:rtl/>
        </w:rPr>
        <w:t xml:space="preserve"> الأول </w:t>
      </w:r>
      <w:r w:rsidR="00BA2861" w:rsidRPr="000C3EAB">
        <w:rPr>
          <w:rFonts w:hint="cs"/>
          <w:sz w:val="26"/>
          <w:szCs w:val="26"/>
          <w:rtl/>
        </w:rPr>
        <w:t>ل</w:t>
      </w:r>
      <w:r w:rsidRPr="000C3EAB">
        <w:rPr>
          <w:sz w:val="26"/>
          <w:szCs w:val="26"/>
          <w:rtl/>
        </w:rPr>
        <w:t xml:space="preserve">هذه الوثيقة </w:t>
      </w:r>
      <w:r w:rsidR="00BA2861" w:rsidRPr="000C3EAB">
        <w:rPr>
          <w:rFonts w:hint="cs"/>
          <w:sz w:val="26"/>
          <w:szCs w:val="26"/>
          <w:rtl/>
        </w:rPr>
        <w:t>مشروع</w:t>
      </w:r>
      <w:r w:rsidRPr="000C3EAB">
        <w:rPr>
          <w:sz w:val="26"/>
          <w:szCs w:val="26"/>
          <w:rtl/>
        </w:rPr>
        <w:t xml:space="preserve"> اتفاق بين حكومة </w:t>
      </w:r>
      <w:r w:rsidR="00AC46FE" w:rsidRPr="000C3EAB">
        <w:rPr>
          <w:sz w:val="26"/>
          <w:szCs w:val="26"/>
          <w:rtl/>
        </w:rPr>
        <w:t>عمان</w:t>
      </w:r>
      <w:r w:rsidRPr="000C3EAB">
        <w:rPr>
          <w:sz w:val="26"/>
          <w:szCs w:val="26"/>
          <w:rtl/>
        </w:rPr>
        <w:t xml:space="preserve"> واللجنة التنفيذية للمرحلة الأولى من </w:t>
      </w:r>
      <w:r w:rsidR="0021405D" w:rsidRPr="000C3EAB">
        <w:rPr>
          <w:sz w:val="26"/>
          <w:szCs w:val="26"/>
          <w:rtl/>
        </w:rPr>
        <w:t>خطة التنفيذ بموجب تعديل كيغالي</w:t>
      </w:r>
      <w:r w:rsidR="00805282" w:rsidRPr="000C3EAB">
        <w:rPr>
          <w:sz w:val="26"/>
          <w:szCs w:val="26"/>
          <w:rtl/>
        </w:rPr>
        <w:t>.</w:t>
      </w:r>
      <w:r w:rsidRPr="000C3EAB">
        <w:rPr>
          <w:sz w:val="26"/>
          <w:szCs w:val="26"/>
          <w:rtl/>
        </w:rPr>
        <w:t xml:space="preserve"> وسيتم </w:t>
      </w:r>
      <w:r w:rsidR="00BA2861" w:rsidRPr="000C3EAB">
        <w:rPr>
          <w:rFonts w:hint="cs"/>
          <w:sz w:val="26"/>
          <w:szCs w:val="26"/>
          <w:rtl/>
        </w:rPr>
        <w:t>استعراض</w:t>
      </w:r>
      <w:r w:rsidRPr="000C3EAB">
        <w:rPr>
          <w:sz w:val="26"/>
          <w:szCs w:val="26"/>
          <w:rtl/>
        </w:rPr>
        <w:t xml:space="preserve"> الاتفاق </w:t>
      </w:r>
      <w:r w:rsidR="00BA2861" w:rsidRPr="000C3EAB">
        <w:rPr>
          <w:rFonts w:hint="cs"/>
          <w:sz w:val="26"/>
          <w:szCs w:val="26"/>
          <w:rtl/>
        </w:rPr>
        <w:t>بمجرد</w:t>
      </w:r>
      <w:r w:rsidRPr="000C3EAB">
        <w:rPr>
          <w:sz w:val="26"/>
          <w:szCs w:val="26"/>
          <w:rtl/>
        </w:rPr>
        <w:t xml:space="preserve"> ورود بيانات الاستهلاك لعام 2026 وتحديد خط الأساس الفعلي</w:t>
      </w:r>
      <w:r w:rsidR="00805282" w:rsidRPr="000C3EAB">
        <w:rPr>
          <w:sz w:val="26"/>
          <w:szCs w:val="26"/>
          <w:rtl/>
        </w:rPr>
        <w:t>.</w:t>
      </w:r>
    </w:p>
    <w:p w14:paraId="759C6612" w14:textId="5122B6ED" w:rsidR="00263FFA" w:rsidRPr="000C3EAB" w:rsidRDefault="00263FFA" w:rsidP="00263FFA">
      <w:pPr>
        <w:pStyle w:val="ListParagraph"/>
        <w:bidi/>
        <w:spacing w:before="240" w:after="240"/>
        <w:ind w:left="0"/>
        <w:contextualSpacing w:val="0"/>
        <w:outlineLvl w:val="0"/>
        <w:rPr>
          <w:sz w:val="26"/>
          <w:szCs w:val="26"/>
          <w:u w:val="single"/>
          <w:rtl/>
        </w:rPr>
      </w:pPr>
      <w:r w:rsidRPr="000C3EAB">
        <w:rPr>
          <w:sz w:val="26"/>
          <w:szCs w:val="26"/>
          <w:u w:val="single"/>
          <w:rtl/>
        </w:rPr>
        <w:t xml:space="preserve">تنسيق الأنشطة في </w:t>
      </w:r>
      <w:r w:rsidR="00157E3F" w:rsidRPr="000C3EAB">
        <w:rPr>
          <w:sz w:val="26"/>
          <w:szCs w:val="26"/>
          <w:u w:val="single"/>
          <w:rtl/>
        </w:rPr>
        <w:t>قطاع الخدمة</w:t>
      </w:r>
      <w:r w:rsidRPr="000C3EAB">
        <w:rPr>
          <w:sz w:val="26"/>
          <w:szCs w:val="26"/>
          <w:u w:val="single"/>
          <w:rtl/>
        </w:rPr>
        <w:t xml:space="preserve"> في إطار خط</w:t>
      </w:r>
      <w:r w:rsidR="00B806E2" w:rsidRPr="000C3EAB">
        <w:rPr>
          <w:rFonts w:hint="cs"/>
          <w:sz w:val="26"/>
          <w:szCs w:val="26"/>
          <w:u w:val="single"/>
          <w:rtl/>
        </w:rPr>
        <w:t>ة إزالة</w:t>
      </w:r>
      <w:r w:rsidRPr="000C3EAB">
        <w:rPr>
          <w:sz w:val="26"/>
          <w:szCs w:val="26"/>
          <w:u w:val="single"/>
          <w:rtl/>
        </w:rPr>
        <w:t xml:space="preserve"> </w:t>
      </w:r>
      <w:r w:rsidR="00B806E2" w:rsidRPr="000C3EAB">
        <w:rPr>
          <w:rFonts w:hint="cs"/>
          <w:sz w:val="26"/>
          <w:szCs w:val="26"/>
          <w:u w:val="single"/>
          <w:rtl/>
        </w:rPr>
        <w:t>ا</w:t>
      </w:r>
      <w:r w:rsidR="00764EC1" w:rsidRPr="000C3EAB">
        <w:rPr>
          <w:rFonts w:hint="cs"/>
          <w:sz w:val="26"/>
          <w:szCs w:val="26"/>
          <w:u w:val="single"/>
          <w:rtl/>
        </w:rPr>
        <w:t>ل</w:t>
      </w:r>
      <w:r w:rsidR="002E386A" w:rsidRPr="000C3EAB">
        <w:rPr>
          <w:rFonts w:hint="cs"/>
          <w:sz w:val="26"/>
          <w:szCs w:val="26"/>
          <w:u w:val="single"/>
          <w:rtl/>
        </w:rPr>
        <w:t>مواد الهيدروكلوروفلوروكربونية</w:t>
      </w:r>
      <w:r w:rsidRPr="000C3EAB">
        <w:rPr>
          <w:sz w:val="26"/>
          <w:szCs w:val="26"/>
          <w:u w:val="single"/>
          <w:rtl/>
        </w:rPr>
        <w:t xml:space="preserve"> و</w:t>
      </w:r>
      <w:r w:rsidR="00B806E2" w:rsidRPr="000C3EAB">
        <w:rPr>
          <w:rFonts w:hint="cs"/>
          <w:sz w:val="26"/>
          <w:szCs w:val="26"/>
          <w:u w:val="single"/>
          <w:rtl/>
        </w:rPr>
        <w:t>خطة</w:t>
      </w:r>
      <w:r w:rsidRPr="000C3EAB">
        <w:rPr>
          <w:sz w:val="26"/>
          <w:szCs w:val="26"/>
          <w:u w:val="single"/>
          <w:rtl/>
        </w:rPr>
        <w:t xml:space="preserve"> </w:t>
      </w:r>
      <w:r w:rsidR="00B806E2" w:rsidRPr="000C3EAB">
        <w:rPr>
          <w:rFonts w:hint="cs"/>
          <w:sz w:val="26"/>
          <w:szCs w:val="26"/>
          <w:u w:val="single"/>
          <w:rtl/>
        </w:rPr>
        <w:t>ال</w:t>
      </w:r>
      <w:r w:rsidR="002E386A" w:rsidRPr="000C3EAB">
        <w:rPr>
          <w:rFonts w:hint="cs"/>
          <w:sz w:val="26"/>
          <w:szCs w:val="26"/>
          <w:u w:val="single"/>
          <w:rtl/>
        </w:rPr>
        <w:t>تخفيض التدريجي</w:t>
      </w:r>
      <w:r w:rsidR="00B806E2" w:rsidRPr="000C3EAB">
        <w:rPr>
          <w:sz w:val="26"/>
          <w:szCs w:val="26"/>
          <w:u w:val="single"/>
          <w:rtl/>
        </w:rPr>
        <w:t xml:space="preserve"> </w:t>
      </w:r>
      <w:r w:rsidR="00B806E2" w:rsidRPr="000C3EAB">
        <w:rPr>
          <w:rFonts w:hint="cs"/>
          <w:sz w:val="26"/>
          <w:szCs w:val="26"/>
          <w:u w:val="single"/>
          <w:rtl/>
        </w:rPr>
        <w:t>ل</w:t>
      </w:r>
      <w:r w:rsidR="00764EC1" w:rsidRPr="000C3EAB">
        <w:rPr>
          <w:rFonts w:hint="cs"/>
          <w:sz w:val="26"/>
          <w:szCs w:val="26"/>
          <w:u w:val="single"/>
          <w:rtl/>
        </w:rPr>
        <w:t>لمواد الهيدروفلوروكربونية</w:t>
      </w:r>
    </w:p>
    <w:p w14:paraId="4AF12277" w14:textId="379349AB" w:rsidR="00B831DA" w:rsidRPr="000C3EAB" w:rsidRDefault="00490CE2" w:rsidP="00B806E2">
      <w:pPr>
        <w:pStyle w:val="ListParagraph"/>
        <w:numPr>
          <w:ilvl w:val="0"/>
          <w:numId w:val="28"/>
        </w:numPr>
        <w:bidi/>
        <w:spacing w:before="240" w:after="240"/>
        <w:ind w:left="0" w:firstLine="0"/>
        <w:contextualSpacing w:val="0"/>
        <w:outlineLvl w:val="0"/>
        <w:rPr>
          <w:color w:val="EE0000"/>
          <w:sz w:val="26"/>
          <w:szCs w:val="26"/>
        </w:rPr>
      </w:pPr>
      <w:r w:rsidRPr="000C3EAB">
        <w:rPr>
          <w:sz w:val="26"/>
          <w:szCs w:val="26"/>
          <w:rtl/>
        </w:rPr>
        <w:t xml:space="preserve">يلخص </w:t>
      </w:r>
      <w:r w:rsidR="00B806E2" w:rsidRPr="000C3EAB">
        <w:rPr>
          <w:rFonts w:hint="cs"/>
          <w:sz w:val="26"/>
          <w:szCs w:val="26"/>
          <w:rtl/>
        </w:rPr>
        <w:t>المرفق</w:t>
      </w:r>
      <w:r w:rsidRPr="000C3EAB">
        <w:rPr>
          <w:sz w:val="26"/>
          <w:szCs w:val="26"/>
          <w:rtl/>
        </w:rPr>
        <w:t xml:space="preserve"> الثاني التنفيذ المتزامن للأنشطة في إطار </w:t>
      </w:r>
      <w:r w:rsidR="002E386A" w:rsidRPr="000C3EAB">
        <w:rPr>
          <w:rFonts w:hint="cs"/>
          <w:sz w:val="26"/>
          <w:szCs w:val="26"/>
          <w:rtl/>
        </w:rPr>
        <w:t>خطة إدارة إزالة المواد الهيدروكلوروفلوروكربونية</w:t>
      </w:r>
      <w:r w:rsidR="00B806E2" w:rsidRPr="000C3EAB">
        <w:rPr>
          <w:sz w:val="26"/>
          <w:szCs w:val="26"/>
          <w:rtl/>
        </w:rPr>
        <w:t xml:space="preserve"> </w:t>
      </w:r>
      <w:r w:rsidR="000627D7" w:rsidRPr="000C3EAB">
        <w:rPr>
          <w:rFonts w:hint="cs"/>
          <w:sz w:val="26"/>
          <w:szCs w:val="26"/>
          <w:rtl/>
          <w:lang w:val="en-US" w:bidi="ar-EG"/>
        </w:rPr>
        <w:t>و</w:t>
      </w:r>
      <w:r w:rsidR="00B806E2" w:rsidRPr="000C3EAB">
        <w:rPr>
          <w:sz w:val="26"/>
          <w:szCs w:val="26"/>
          <w:rtl/>
        </w:rPr>
        <w:t>خطة التنفيذ بموجب تعديل كيغالي</w:t>
      </w:r>
      <w:r w:rsidR="00805282" w:rsidRPr="000C3EAB">
        <w:rPr>
          <w:sz w:val="26"/>
          <w:szCs w:val="26"/>
          <w:rtl/>
        </w:rPr>
        <w:t>.</w:t>
      </w:r>
    </w:p>
    <w:p w14:paraId="2DC29E30" w14:textId="34866090" w:rsidR="00B831DA" w:rsidRPr="000C3EAB" w:rsidRDefault="00B831DA" w:rsidP="00B831DA">
      <w:pPr>
        <w:keepNext/>
        <w:bidi/>
        <w:spacing w:before="360" w:after="240"/>
        <w:outlineLvl w:val="0"/>
        <w:rPr>
          <w:b/>
          <w:bCs/>
          <w:sz w:val="26"/>
          <w:szCs w:val="26"/>
          <w:rtl/>
        </w:rPr>
      </w:pPr>
      <w:r w:rsidRPr="000C3EAB">
        <w:rPr>
          <w:rFonts w:hint="cs"/>
          <w:b/>
          <w:bCs/>
          <w:sz w:val="26"/>
          <w:szCs w:val="26"/>
          <w:rtl/>
        </w:rPr>
        <w:t>سادسا</w:t>
      </w:r>
      <w:r w:rsidR="00805282" w:rsidRPr="000C3EAB">
        <w:rPr>
          <w:rFonts w:hint="cs"/>
          <w:b/>
          <w:bCs/>
          <w:sz w:val="26"/>
          <w:szCs w:val="26"/>
          <w:rtl/>
        </w:rPr>
        <w:t>.</w:t>
      </w:r>
      <w:r w:rsidRPr="000C3EAB">
        <w:rPr>
          <w:rFonts w:hint="cs"/>
          <w:b/>
          <w:bCs/>
          <w:sz w:val="26"/>
          <w:szCs w:val="26"/>
          <w:rtl/>
        </w:rPr>
        <w:t xml:space="preserve"> </w:t>
      </w:r>
      <w:r w:rsidR="00F059F1" w:rsidRPr="000C3EAB">
        <w:rPr>
          <w:b/>
          <w:bCs/>
          <w:sz w:val="26"/>
          <w:szCs w:val="26"/>
          <w:rtl/>
        </w:rPr>
        <w:tab/>
      </w:r>
      <w:r w:rsidRPr="000C3EAB">
        <w:rPr>
          <w:rFonts w:hint="cs"/>
          <w:b/>
          <w:bCs/>
          <w:sz w:val="26"/>
          <w:szCs w:val="26"/>
          <w:rtl/>
        </w:rPr>
        <w:t>التوصية</w:t>
      </w:r>
    </w:p>
    <w:p w14:paraId="7F8B1F3A" w14:textId="1758646D" w:rsidR="009D3EBB" w:rsidRPr="000C3EAB" w:rsidRDefault="00B831DA" w:rsidP="00B806E2">
      <w:pPr>
        <w:pStyle w:val="ListParagraph"/>
        <w:numPr>
          <w:ilvl w:val="0"/>
          <w:numId w:val="28"/>
        </w:numPr>
        <w:bidi/>
        <w:spacing w:before="240" w:after="240"/>
        <w:ind w:left="0" w:firstLine="0"/>
        <w:contextualSpacing w:val="0"/>
        <w:outlineLvl w:val="0"/>
        <w:rPr>
          <w:color w:val="EE0000"/>
          <w:sz w:val="26"/>
          <w:szCs w:val="26"/>
        </w:rPr>
      </w:pPr>
      <w:r w:rsidRPr="000C3EAB">
        <w:rPr>
          <w:sz w:val="26"/>
          <w:szCs w:val="26"/>
          <w:rtl/>
          <w:lang w:bidi="ar-DZ"/>
        </w:rPr>
        <w:t xml:space="preserve">قد ترغب اللجنة </w:t>
      </w:r>
      <w:r w:rsidRPr="000C3EAB">
        <w:rPr>
          <w:sz w:val="26"/>
          <w:szCs w:val="26"/>
          <w:rtl/>
        </w:rPr>
        <w:t>التنفيذية</w:t>
      </w:r>
      <w:r w:rsidRPr="000C3EAB">
        <w:rPr>
          <w:sz w:val="26"/>
          <w:szCs w:val="26"/>
          <w:rtl/>
          <w:lang w:bidi="ar-DZ"/>
        </w:rPr>
        <w:t xml:space="preserve"> في النظر </w:t>
      </w:r>
      <w:r w:rsidRPr="000C3EAB">
        <w:rPr>
          <w:rFonts w:hint="cs"/>
          <w:sz w:val="26"/>
          <w:szCs w:val="26"/>
          <w:rtl/>
        </w:rPr>
        <w:t>فيما</w:t>
      </w:r>
      <w:r w:rsidRPr="000C3EAB">
        <w:rPr>
          <w:sz w:val="26"/>
          <w:szCs w:val="26"/>
          <w:rtl/>
          <w:lang w:bidi="ar-DZ"/>
        </w:rPr>
        <w:t xml:space="preserve"> يلي</w:t>
      </w:r>
      <w:r w:rsidR="00805282" w:rsidRPr="000C3EAB">
        <w:rPr>
          <w:sz w:val="26"/>
          <w:szCs w:val="26"/>
          <w:rtl/>
          <w:lang w:bidi="ar-DZ"/>
        </w:rPr>
        <w:t>:</w:t>
      </w:r>
    </w:p>
    <w:p w14:paraId="7D78646F" w14:textId="7DD9598E" w:rsidR="009D3EBB" w:rsidRPr="000C3EAB" w:rsidRDefault="009D3EBB" w:rsidP="009D3EBB">
      <w:pPr>
        <w:pStyle w:val="ListParagraph"/>
        <w:numPr>
          <w:ilvl w:val="1"/>
          <w:numId w:val="10"/>
        </w:numPr>
        <w:bidi/>
        <w:spacing w:after="240"/>
        <w:ind w:hanging="720"/>
        <w:contextualSpacing w:val="0"/>
        <w:outlineLvl w:val="1"/>
        <w:rPr>
          <w:color w:val="EE0000"/>
          <w:sz w:val="26"/>
          <w:szCs w:val="26"/>
        </w:rPr>
      </w:pPr>
      <w:r w:rsidRPr="000C3EAB">
        <w:rPr>
          <w:sz w:val="26"/>
          <w:szCs w:val="26"/>
          <w:rtl/>
        </w:rPr>
        <w:t xml:space="preserve">الموافقة من حيث المبدأ على المرحلة الأولى من </w:t>
      </w:r>
      <w:r w:rsidR="00F74DB9" w:rsidRPr="000C3EAB">
        <w:rPr>
          <w:sz w:val="26"/>
          <w:szCs w:val="26"/>
          <w:rtl/>
        </w:rPr>
        <w:t xml:space="preserve">خطة التنفيذ بموجب تعديل </w:t>
      </w:r>
      <w:r w:rsidR="002A1B4F" w:rsidRPr="000C3EAB">
        <w:rPr>
          <w:sz w:val="26"/>
          <w:szCs w:val="26"/>
          <w:rtl/>
        </w:rPr>
        <w:t>كيغالي</w:t>
      </w:r>
      <w:r w:rsidRPr="000C3EAB">
        <w:rPr>
          <w:sz w:val="26"/>
          <w:szCs w:val="26"/>
          <w:rtl/>
        </w:rPr>
        <w:t xml:space="preserve"> ل</w:t>
      </w:r>
      <w:r w:rsidR="00AC46FE" w:rsidRPr="000C3EAB">
        <w:rPr>
          <w:sz w:val="26"/>
          <w:szCs w:val="26"/>
          <w:rtl/>
        </w:rPr>
        <w:t>عمان</w:t>
      </w:r>
      <w:r w:rsidRPr="000C3EAB">
        <w:rPr>
          <w:sz w:val="26"/>
          <w:szCs w:val="26"/>
          <w:rtl/>
        </w:rPr>
        <w:t xml:space="preserve"> للفترة 2026-2032 لخفض استهلاك </w:t>
      </w:r>
      <w:r w:rsidRPr="000C3EAB">
        <w:rPr>
          <w:rFonts w:hint="cs"/>
          <w:sz w:val="26"/>
          <w:szCs w:val="26"/>
          <w:rtl/>
        </w:rPr>
        <w:t>ا</w:t>
      </w:r>
      <w:r w:rsidR="00764EC1" w:rsidRPr="000C3EAB">
        <w:rPr>
          <w:rFonts w:hint="cs"/>
          <w:sz w:val="26"/>
          <w:szCs w:val="26"/>
          <w:rtl/>
        </w:rPr>
        <w:t>لمواد الهيدروفلوروكربونية</w:t>
      </w:r>
      <w:r w:rsidRPr="000C3EAB">
        <w:rPr>
          <w:sz w:val="26"/>
          <w:szCs w:val="26"/>
          <w:rtl/>
        </w:rPr>
        <w:t xml:space="preserve"> بنسبة 16</w:t>
      </w:r>
      <w:r w:rsidR="00805282" w:rsidRPr="000C3EAB">
        <w:rPr>
          <w:sz w:val="26"/>
          <w:szCs w:val="26"/>
          <w:rtl/>
        </w:rPr>
        <w:t>.</w:t>
      </w:r>
      <w:r w:rsidRPr="000C3EAB">
        <w:rPr>
          <w:sz w:val="26"/>
          <w:szCs w:val="26"/>
          <w:rtl/>
        </w:rPr>
        <w:t>55 في المائة من خط الأساس "المؤقت" لل</w:t>
      </w:r>
      <w:r w:rsidR="00B13966" w:rsidRPr="000C3EAB">
        <w:rPr>
          <w:sz w:val="26"/>
          <w:szCs w:val="26"/>
          <w:rtl/>
        </w:rPr>
        <w:t>بلد</w:t>
      </w:r>
      <w:r w:rsidRPr="000C3EAB">
        <w:rPr>
          <w:sz w:val="26"/>
          <w:szCs w:val="26"/>
          <w:rtl/>
        </w:rPr>
        <w:t xml:space="preserve"> كما هو محدد في الفقرة 3 من الوثيقة </w:t>
      </w:r>
      <w:r w:rsidRPr="000C3EAB">
        <w:rPr>
          <w:sz w:val="26"/>
          <w:szCs w:val="26"/>
        </w:rPr>
        <w:t>UNEP/OzL</w:t>
      </w:r>
      <w:r w:rsidR="00805282" w:rsidRPr="000C3EAB">
        <w:rPr>
          <w:sz w:val="26"/>
          <w:szCs w:val="26"/>
        </w:rPr>
        <w:t>.</w:t>
      </w:r>
      <w:r w:rsidRPr="000C3EAB">
        <w:rPr>
          <w:sz w:val="26"/>
          <w:szCs w:val="26"/>
        </w:rPr>
        <w:t>Pro/ExCom/98/44</w:t>
      </w:r>
      <w:r w:rsidRPr="000C3EAB">
        <w:rPr>
          <w:sz w:val="26"/>
          <w:szCs w:val="26"/>
          <w:rtl/>
        </w:rPr>
        <w:t xml:space="preserve">، بمبلغ 1,543,633 دولارا أمريكيا، </w:t>
      </w:r>
      <w:r w:rsidR="00B806E2" w:rsidRPr="000C3EAB">
        <w:rPr>
          <w:rFonts w:hint="cs"/>
          <w:sz w:val="26"/>
          <w:szCs w:val="26"/>
          <w:rtl/>
        </w:rPr>
        <w:t>يتألف</w:t>
      </w:r>
      <w:r w:rsidRPr="000C3EAB">
        <w:rPr>
          <w:sz w:val="26"/>
          <w:szCs w:val="26"/>
          <w:rtl/>
        </w:rPr>
        <w:t xml:space="preserve"> من 1,025,949 دولارا أمريكيا، بالإضافة إلى تكاليف دعم الوكالة البالغة 122,854 دولارا أمريكيا، </w:t>
      </w:r>
      <w:r w:rsidR="00AC46FE" w:rsidRPr="000C3EAB">
        <w:rPr>
          <w:sz w:val="26"/>
          <w:szCs w:val="26"/>
          <w:rtl/>
        </w:rPr>
        <w:t>لل</w:t>
      </w:r>
      <w:r w:rsidR="00D57832" w:rsidRPr="000C3EAB">
        <w:rPr>
          <w:sz w:val="26"/>
          <w:szCs w:val="26"/>
          <w:rtl/>
        </w:rPr>
        <w:t>يونيب</w:t>
      </w:r>
      <w:r w:rsidRPr="000C3EAB">
        <w:rPr>
          <w:sz w:val="26"/>
          <w:szCs w:val="26"/>
          <w:rtl/>
        </w:rPr>
        <w:t xml:space="preserve"> و369,000 دولار أمريكي، بالإضافة إلى تكاليف دعم الوكالة البالغة 25,830 دولارا أمريكيا، </w:t>
      </w:r>
      <w:r w:rsidR="00AC46FE" w:rsidRPr="000C3EAB">
        <w:rPr>
          <w:sz w:val="26"/>
          <w:szCs w:val="26"/>
          <w:rtl/>
        </w:rPr>
        <w:t>لل</w:t>
      </w:r>
      <w:r w:rsidR="00D57832" w:rsidRPr="000C3EAB">
        <w:rPr>
          <w:sz w:val="26"/>
          <w:szCs w:val="26"/>
          <w:rtl/>
        </w:rPr>
        <w:t>يونيدو</w:t>
      </w:r>
      <w:r w:rsidRPr="000C3EAB">
        <w:rPr>
          <w:sz w:val="26"/>
          <w:szCs w:val="26"/>
          <w:rtl/>
        </w:rPr>
        <w:t>؛</w:t>
      </w:r>
    </w:p>
    <w:p w14:paraId="5B2637FB" w14:textId="7A7FC30A" w:rsidR="009D3EBB" w:rsidRPr="000C3EAB" w:rsidRDefault="00B806E2" w:rsidP="009D3EBB">
      <w:pPr>
        <w:pStyle w:val="ListParagraph"/>
        <w:numPr>
          <w:ilvl w:val="1"/>
          <w:numId w:val="10"/>
        </w:numPr>
        <w:bidi/>
        <w:spacing w:after="240"/>
        <w:ind w:hanging="720"/>
        <w:contextualSpacing w:val="0"/>
        <w:outlineLvl w:val="1"/>
        <w:rPr>
          <w:sz w:val="26"/>
          <w:szCs w:val="26"/>
        </w:rPr>
      </w:pPr>
      <w:r w:rsidRPr="000C3EAB">
        <w:rPr>
          <w:rFonts w:hint="cs"/>
          <w:sz w:val="26"/>
          <w:szCs w:val="26"/>
          <w:rtl/>
        </w:rPr>
        <w:t>الإحاطة علما بما يلي</w:t>
      </w:r>
      <w:r w:rsidR="00805282" w:rsidRPr="000C3EAB">
        <w:rPr>
          <w:sz w:val="26"/>
          <w:szCs w:val="26"/>
          <w:rtl/>
        </w:rPr>
        <w:t>:</w:t>
      </w:r>
    </w:p>
    <w:p w14:paraId="5FCAA3FE" w14:textId="341E70D4" w:rsidR="00117F63" w:rsidRPr="000C3EAB" w:rsidRDefault="00117F63" w:rsidP="00B806E2">
      <w:pPr>
        <w:pStyle w:val="ListParagraph"/>
        <w:numPr>
          <w:ilvl w:val="2"/>
          <w:numId w:val="10"/>
        </w:numPr>
        <w:bidi/>
        <w:spacing w:after="240"/>
        <w:ind w:hanging="810"/>
        <w:contextualSpacing w:val="0"/>
        <w:outlineLvl w:val="1"/>
        <w:rPr>
          <w:sz w:val="26"/>
          <w:szCs w:val="26"/>
        </w:rPr>
      </w:pPr>
      <w:r w:rsidRPr="000C3EAB">
        <w:rPr>
          <w:sz w:val="26"/>
          <w:szCs w:val="26"/>
          <w:rtl/>
        </w:rPr>
        <w:t xml:space="preserve">سيتم خصم 461,400 طن من مكافئ ثاني أكسيد الكربون من </w:t>
      </w:r>
      <w:r w:rsidRPr="000C3EAB">
        <w:rPr>
          <w:rFonts w:hint="cs"/>
          <w:sz w:val="26"/>
          <w:szCs w:val="26"/>
          <w:rtl/>
        </w:rPr>
        <w:t>ا</w:t>
      </w:r>
      <w:r w:rsidR="00764EC1" w:rsidRPr="000C3EAB">
        <w:rPr>
          <w:rFonts w:hint="cs"/>
          <w:sz w:val="26"/>
          <w:szCs w:val="26"/>
          <w:rtl/>
        </w:rPr>
        <w:t>لمواد الهيدروفلوروكربونية</w:t>
      </w:r>
      <w:r w:rsidRPr="000C3EAB">
        <w:rPr>
          <w:sz w:val="26"/>
          <w:szCs w:val="26"/>
          <w:rtl/>
        </w:rPr>
        <w:t xml:space="preserve"> من نقطة البداية لتحقيق تخفيضات إجمالية مستدامة في استهلاك </w:t>
      </w:r>
      <w:r w:rsidRPr="000C3EAB">
        <w:rPr>
          <w:rFonts w:hint="cs"/>
          <w:sz w:val="26"/>
          <w:szCs w:val="26"/>
          <w:rtl/>
        </w:rPr>
        <w:t>ا</w:t>
      </w:r>
      <w:r w:rsidR="00764EC1" w:rsidRPr="000C3EAB">
        <w:rPr>
          <w:rFonts w:hint="cs"/>
          <w:sz w:val="26"/>
          <w:szCs w:val="26"/>
          <w:rtl/>
        </w:rPr>
        <w:t>لمواد الهيدروفلوروكربونية</w:t>
      </w:r>
      <w:r w:rsidRPr="000C3EAB">
        <w:rPr>
          <w:sz w:val="26"/>
          <w:szCs w:val="26"/>
          <w:rtl/>
        </w:rPr>
        <w:t xml:space="preserve"> والتي سيتم تحديدها على أساس التوجيهات </w:t>
      </w:r>
      <w:r w:rsidR="00B806E2" w:rsidRPr="000C3EAB">
        <w:rPr>
          <w:rFonts w:hint="cs"/>
          <w:sz w:val="26"/>
          <w:szCs w:val="26"/>
          <w:rtl/>
        </w:rPr>
        <w:t>التي تقدمها</w:t>
      </w:r>
      <w:r w:rsidRPr="000C3EAB">
        <w:rPr>
          <w:sz w:val="26"/>
          <w:szCs w:val="26"/>
          <w:rtl/>
        </w:rPr>
        <w:t xml:space="preserve"> اللجنة التنفيذية؛</w:t>
      </w:r>
    </w:p>
    <w:p w14:paraId="638DB993" w14:textId="15C72B8F" w:rsidR="00117F63" w:rsidRPr="000C3EAB" w:rsidRDefault="00117F63" w:rsidP="00B806E2">
      <w:pPr>
        <w:pStyle w:val="ListParagraph"/>
        <w:numPr>
          <w:ilvl w:val="2"/>
          <w:numId w:val="10"/>
        </w:numPr>
        <w:bidi/>
        <w:spacing w:after="240"/>
        <w:ind w:hanging="810"/>
        <w:contextualSpacing w:val="0"/>
        <w:outlineLvl w:val="1"/>
        <w:rPr>
          <w:sz w:val="26"/>
          <w:szCs w:val="26"/>
        </w:rPr>
      </w:pPr>
      <w:r w:rsidRPr="000C3EAB">
        <w:rPr>
          <w:sz w:val="26"/>
          <w:szCs w:val="26"/>
          <w:rtl/>
        </w:rPr>
        <w:t xml:space="preserve">أن حكومة </w:t>
      </w:r>
      <w:r w:rsidR="00AC46FE" w:rsidRPr="000C3EAB">
        <w:rPr>
          <w:sz w:val="26"/>
          <w:szCs w:val="26"/>
          <w:rtl/>
        </w:rPr>
        <w:t>عمان</w:t>
      </w:r>
      <w:r w:rsidRPr="000C3EAB">
        <w:rPr>
          <w:sz w:val="26"/>
          <w:szCs w:val="26"/>
          <w:rtl/>
        </w:rPr>
        <w:t xml:space="preserve"> </w:t>
      </w:r>
      <w:r w:rsidR="00B806E2" w:rsidRPr="000C3EAB">
        <w:rPr>
          <w:rFonts w:hint="cs"/>
          <w:sz w:val="26"/>
          <w:szCs w:val="26"/>
          <w:rtl/>
        </w:rPr>
        <w:t>ست</w:t>
      </w:r>
      <w:r w:rsidRPr="000C3EAB">
        <w:rPr>
          <w:sz w:val="26"/>
          <w:szCs w:val="26"/>
          <w:rtl/>
        </w:rPr>
        <w:t>وضع تدابير تنظيمية لحظر استخدام غازي</w:t>
      </w:r>
      <w:r w:rsidRPr="000C3EAB">
        <w:rPr>
          <w:rFonts w:hint="cs"/>
          <w:sz w:val="26"/>
          <w:szCs w:val="26"/>
          <w:rtl/>
        </w:rPr>
        <w:t xml:space="preserve"> </w:t>
      </w:r>
      <w:r w:rsidR="00B4744C" w:rsidRPr="000C3EAB">
        <w:rPr>
          <w:sz w:val="26"/>
          <w:szCs w:val="26"/>
        </w:rPr>
        <w:t>HFC</w:t>
      </w:r>
      <w:r w:rsidRPr="000C3EAB">
        <w:rPr>
          <w:sz w:val="26"/>
          <w:szCs w:val="26"/>
        </w:rPr>
        <w:t>-134a</w:t>
      </w:r>
      <w:r w:rsidRPr="000C3EAB">
        <w:rPr>
          <w:sz w:val="26"/>
          <w:szCs w:val="26"/>
          <w:rtl/>
        </w:rPr>
        <w:t xml:space="preserve"> </w:t>
      </w:r>
      <w:r w:rsidR="00E75938" w:rsidRPr="000C3EAB">
        <w:rPr>
          <w:rFonts w:hint="cs"/>
          <w:sz w:val="26"/>
          <w:szCs w:val="26"/>
          <w:rtl/>
        </w:rPr>
        <w:t>و</w:t>
      </w:r>
      <w:r w:rsidR="00E75938" w:rsidRPr="000C3EAB">
        <w:rPr>
          <w:rFonts w:hint="cs"/>
          <w:sz w:val="26"/>
          <w:szCs w:val="26"/>
        </w:rPr>
        <w:t>R</w:t>
      </w:r>
      <w:r w:rsidRPr="000C3EAB">
        <w:rPr>
          <w:sz w:val="26"/>
          <w:szCs w:val="26"/>
        </w:rPr>
        <w:t>-410A</w:t>
      </w:r>
      <w:r w:rsidRPr="000C3EAB">
        <w:rPr>
          <w:sz w:val="26"/>
          <w:szCs w:val="26"/>
          <w:rtl/>
        </w:rPr>
        <w:t xml:space="preserve"> في شحن </w:t>
      </w:r>
      <w:r w:rsidR="00656706" w:rsidRPr="000C3EAB">
        <w:rPr>
          <w:sz w:val="26"/>
          <w:szCs w:val="26"/>
          <w:rtl/>
        </w:rPr>
        <w:t>معدات التبريد وتكييف الهواء</w:t>
      </w:r>
      <w:r w:rsidRPr="000C3EAB">
        <w:rPr>
          <w:sz w:val="26"/>
          <w:szCs w:val="26"/>
          <w:rtl/>
        </w:rPr>
        <w:t xml:space="preserve"> التجارية والصناعية في الموقع بحلول عام 2032 على أقصى تقدير؛</w:t>
      </w:r>
    </w:p>
    <w:p w14:paraId="33572E2E" w14:textId="1CFE32A1" w:rsidR="00117F63" w:rsidRPr="000C3EAB" w:rsidRDefault="00E75938" w:rsidP="00B806E2">
      <w:pPr>
        <w:pStyle w:val="ListParagraph"/>
        <w:numPr>
          <w:ilvl w:val="1"/>
          <w:numId w:val="10"/>
        </w:numPr>
        <w:bidi/>
        <w:spacing w:after="240"/>
        <w:ind w:hanging="720"/>
        <w:contextualSpacing w:val="0"/>
        <w:outlineLvl w:val="1"/>
        <w:rPr>
          <w:sz w:val="26"/>
          <w:szCs w:val="26"/>
        </w:rPr>
      </w:pPr>
      <w:r w:rsidRPr="000C3EAB">
        <w:rPr>
          <w:sz w:val="26"/>
          <w:szCs w:val="26"/>
          <w:rtl/>
        </w:rPr>
        <w:t>الموافقة</w:t>
      </w:r>
      <w:r w:rsidR="00B806E2" w:rsidRPr="000C3EAB">
        <w:rPr>
          <w:rFonts w:hint="cs"/>
          <w:sz w:val="26"/>
          <w:szCs w:val="26"/>
          <w:rtl/>
        </w:rPr>
        <w:t xml:space="preserve"> على ما يلي</w:t>
      </w:r>
      <w:r w:rsidR="00805282" w:rsidRPr="000C3EAB">
        <w:rPr>
          <w:sz w:val="26"/>
          <w:szCs w:val="26"/>
          <w:rtl/>
        </w:rPr>
        <w:t>:</w:t>
      </w:r>
    </w:p>
    <w:p w14:paraId="6207087E" w14:textId="66F4247C" w:rsidR="00E75938" w:rsidRPr="000C3EAB" w:rsidRDefault="00E75938" w:rsidP="00B806E2">
      <w:pPr>
        <w:pStyle w:val="ListParagraph"/>
        <w:numPr>
          <w:ilvl w:val="2"/>
          <w:numId w:val="10"/>
        </w:numPr>
        <w:tabs>
          <w:tab w:val="right" w:pos="2340"/>
        </w:tabs>
        <w:bidi/>
        <w:spacing w:after="240"/>
        <w:ind w:hanging="900"/>
        <w:contextualSpacing w:val="0"/>
        <w:outlineLvl w:val="1"/>
        <w:rPr>
          <w:sz w:val="26"/>
          <w:szCs w:val="26"/>
        </w:rPr>
      </w:pPr>
      <w:r w:rsidRPr="000C3EAB">
        <w:rPr>
          <w:sz w:val="26"/>
          <w:szCs w:val="26"/>
          <w:rtl/>
        </w:rPr>
        <w:lastRenderedPageBreak/>
        <w:t xml:space="preserve">مشروع الاتفاق بين حكومة </w:t>
      </w:r>
      <w:r w:rsidR="00AC46FE" w:rsidRPr="000C3EAB">
        <w:rPr>
          <w:sz w:val="26"/>
          <w:szCs w:val="26"/>
          <w:rtl/>
        </w:rPr>
        <w:t>عمان</w:t>
      </w:r>
      <w:r w:rsidRPr="000C3EAB">
        <w:rPr>
          <w:sz w:val="26"/>
          <w:szCs w:val="26"/>
          <w:rtl/>
        </w:rPr>
        <w:t xml:space="preserve"> واللجنة التنفيذية بشأن خفض استهلاك </w:t>
      </w:r>
      <w:r w:rsidRPr="000C3EAB">
        <w:rPr>
          <w:rFonts w:hint="cs"/>
          <w:sz w:val="26"/>
          <w:szCs w:val="26"/>
          <w:rtl/>
        </w:rPr>
        <w:t>ا</w:t>
      </w:r>
      <w:r w:rsidR="00764EC1" w:rsidRPr="000C3EAB">
        <w:rPr>
          <w:rFonts w:hint="cs"/>
          <w:sz w:val="26"/>
          <w:szCs w:val="26"/>
          <w:rtl/>
        </w:rPr>
        <w:t>لمواد الهيدروفلوروكربونية</w:t>
      </w:r>
      <w:r w:rsidRPr="000C3EAB">
        <w:rPr>
          <w:sz w:val="26"/>
          <w:szCs w:val="26"/>
          <w:rtl/>
        </w:rPr>
        <w:t xml:space="preserve"> وفقا للمرحلة الأولى من </w:t>
      </w:r>
      <w:r w:rsidR="0021405D" w:rsidRPr="000C3EAB">
        <w:rPr>
          <w:sz w:val="26"/>
          <w:szCs w:val="26"/>
          <w:rtl/>
        </w:rPr>
        <w:t>خطة التنفيذ بموجب تعديل كيغالي</w:t>
      </w:r>
      <w:r w:rsidRPr="000C3EAB">
        <w:rPr>
          <w:rFonts w:hint="cs"/>
          <w:bCs/>
          <w:sz w:val="26"/>
          <w:szCs w:val="26"/>
          <w:rtl/>
        </w:rPr>
        <w:t>،</w:t>
      </w:r>
      <w:r w:rsidRPr="000C3EAB">
        <w:rPr>
          <w:sz w:val="26"/>
          <w:szCs w:val="26"/>
          <w:rtl/>
        </w:rPr>
        <w:t xml:space="preserve"> الواردة في </w:t>
      </w:r>
      <w:r w:rsidR="00B806E2" w:rsidRPr="000C3EAB">
        <w:rPr>
          <w:rFonts w:hint="cs"/>
          <w:sz w:val="26"/>
          <w:szCs w:val="26"/>
          <w:rtl/>
        </w:rPr>
        <w:t>المرفق</w:t>
      </w:r>
      <w:r w:rsidRPr="000C3EAB">
        <w:rPr>
          <w:sz w:val="26"/>
          <w:szCs w:val="26"/>
          <w:rtl/>
        </w:rPr>
        <w:t xml:space="preserve"> الأول لهذه الوثيقة؛</w:t>
      </w:r>
    </w:p>
    <w:p w14:paraId="264DFBD5" w14:textId="45C9F4CD" w:rsidR="00E75938" w:rsidRPr="000C3EAB" w:rsidRDefault="00E75938" w:rsidP="00B806E2">
      <w:pPr>
        <w:pStyle w:val="ListParagraph"/>
        <w:numPr>
          <w:ilvl w:val="2"/>
          <w:numId w:val="10"/>
        </w:numPr>
        <w:tabs>
          <w:tab w:val="right" w:pos="2340"/>
        </w:tabs>
        <w:bidi/>
        <w:spacing w:after="240"/>
        <w:ind w:hanging="900"/>
        <w:contextualSpacing w:val="0"/>
        <w:outlineLvl w:val="1"/>
        <w:rPr>
          <w:sz w:val="26"/>
          <w:szCs w:val="26"/>
        </w:rPr>
      </w:pPr>
      <w:r w:rsidRPr="000C3EAB">
        <w:rPr>
          <w:sz w:val="26"/>
          <w:szCs w:val="26"/>
          <w:rtl/>
        </w:rPr>
        <w:t xml:space="preserve">الشريحة الأولى من المرحلة الأولى </w:t>
      </w:r>
      <w:r w:rsidR="00B645A1" w:rsidRPr="000C3EAB">
        <w:rPr>
          <w:sz w:val="26"/>
          <w:szCs w:val="26"/>
          <w:rtl/>
        </w:rPr>
        <w:t xml:space="preserve">من </w:t>
      </w:r>
      <w:r w:rsidR="0021405D" w:rsidRPr="000C3EAB">
        <w:rPr>
          <w:sz w:val="26"/>
          <w:szCs w:val="26"/>
          <w:rtl/>
        </w:rPr>
        <w:t>خطة التنفيذ بموجب تعديل كيغالي</w:t>
      </w:r>
      <w:r w:rsidR="00B645A1" w:rsidRPr="000C3EAB">
        <w:rPr>
          <w:sz w:val="26"/>
          <w:szCs w:val="26"/>
          <w:rtl/>
        </w:rPr>
        <w:t xml:space="preserve"> </w:t>
      </w:r>
      <w:r w:rsidRPr="000C3EAB">
        <w:rPr>
          <w:sz w:val="26"/>
          <w:szCs w:val="26"/>
          <w:rtl/>
        </w:rPr>
        <w:t>ل</w:t>
      </w:r>
      <w:r w:rsidR="00AC46FE" w:rsidRPr="000C3EAB">
        <w:rPr>
          <w:sz w:val="26"/>
          <w:szCs w:val="26"/>
          <w:rtl/>
        </w:rPr>
        <w:t>عمان</w:t>
      </w:r>
      <w:r w:rsidR="00B645A1" w:rsidRPr="000C3EAB">
        <w:rPr>
          <w:sz w:val="26"/>
          <w:szCs w:val="26"/>
          <w:rtl/>
        </w:rPr>
        <w:t xml:space="preserve"> </w:t>
      </w:r>
      <w:r w:rsidRPr="000C3EAB">
        <w:rPr>
          <w:sz w:val="26"/>
          <w:szCs w:val="26"/>
          <w:rtl/>
        </w:rPr>
        <w:t xml:space="preserve">وخطة تنفيذ الشريحة المقابلة، بمبلغ 735,334 دولارا أمريكيا، </w:t>
      </w:r>
      <w:r w:rsidR="00B806E2" w:rsidRPr="000C3EAB">
        <w:rPr>
          <w:rFonts w:hint="cs"/>
          <w:sz w:val="26"/>
          <w:szCs w:val="26"/>
          <w:rtl/>
        </w:rPr>
        <w:t>تتألف</w:t>
      </w:r>
      <w:r w:rsidRPr="000C3EAB">
        <w:rPr>
          <w:sz w:val="26"/>
          <w:szCs w:val="26"/>
          <w:rtl/>
        </w:rPr>
        <w:t xml:space="preserve"> من 470,360 دولارا أمريكيا، بالإضافة إلى تكاليف دعم الوكالة البالغة 56,324 دولارا أمريكيا، </w:t>
      </w:r>
      <w:r w:rsidR="00AC46FE" w:rsidRPr="000C3EAB">
        <w:rPr>
          <w:sz w:val="26"/>
          <w:szCs w:val="26"/>
          <w:rtl/>
        </w:rPr>
        <w:t>لليونيب</w:t>
      </w:r>
      <w:r w:rsidRPr="000C3EAB">
        <w:rPr>
          <w:sz w:val="26"/>
          <w:szCs w:val="26"/>
          <w:rtl/>
        </w:rPr>
        <w:t xml:space="preserve"> و195,000 دولار أمريكي، بالإضافة إلى تكاليف دعم الوكالة البالغة 13,650 دولارا أمريكيا، </w:t>
      </w:r>
      <w:r w:rsidR="00AC46FE" w:rsidRPr="000C3EAB">
        <w:rPr>
          <w:sz w:val="26"/>
          <w:szCs w:val="26"/>
          <w:rtl/>
        </w:rPr>
        <w:t>لل</w:t>
      </w:r>
      <w:r w:rsidR="00D57832" w:rsidRPr="000C3EAB">
        <w:rPr>
          <w:sz w:val="26"/>
          <w:szCs w:val="26"/>
          <w:rtl/>
        </w:rPr>
        <w:t>يونيدو</w:t>
      </w:r>
      <w:r w:rsidRPr="000C3EAB">
        <w:rPr>
          <w:sz w:val="26"/>
          <w:szCs w:val="26"/>
          <w:rtl/>
        </w:rPr>
        <w:t>؛</w:t>
      </w:r>
    </w:p>
    <w:p w14:paraId="0957745A" w14:textId="3368DF99" w:rsidR="00B645A1" w:rsidRDefault="00B806E2" w:rsidP="00B806E2">
      <w:pPr>
        <w:pStyle w:val="ListParagraph"/>
        <w:numPr>
          <w:ilvl w:val="1"/>
          <w:numId w:val="10"/>
        </w:numPr>
        <w:tabs>
          <w:tab w:val="right" w:pos="2340"/>
        </w:tabs>
        <w:bidi/>
        <w:spacing w:after="240"/>
        <w:ind w:hanging="720"/>
        <w:contextualSpacing w:val="0"/>
        <w:outlineLvl w:val="1"/>
        <w:rPr>
          <w:sz w:val="26"/>
          <w:szCs w:val="26"/>
        </w:rPr>
      </w:pPr>
      <w:r w:rsidRPr="000C3EAB">
        <w:rPr>
          <w:rFonts w:hint="cs"/>
          <w:sz w:val="26"/>
          <w:szCs w:val="26"/>
          <w:rtl/>
        </w:rPr>
        <w:t>مطالبة</w:t>
      </w:r>
      <w:r w:rsidR="00B645A1" w:rsidRPr="000C3EAB">
        <w:rPr>
          <w:sz w:val="26"/>
          <w:szCs w:val="26"/>
          <w:rtl/>
        </w:rPr>
        <w:t xml:space="preserve"> أمانة الصندوق، بمجرد تحديد خط الأساس للبلد، تحديث </w:t>
      </w:r>
      <w:r w:rsidRPr="000C3EAB">
        <w:rPr>
          <w:rFonts w:hint="cs"/>
          <w:sz w:val="26"/>
          <w:szCs w:val="26"/>
          <w:rtl/>
        </w:rPr>
        <w:t>التذييل</w:t>
      </w:r>
      <w:r w:rsidR="00B645A1" w:rsidRPr="000C3EAB">
        <w:rPr>
          <w:sz w:val="26"/>
          <w:szCs w:val="26"/>
          <w:rtl/>
        </w:rPr>
        <w:t xml:space="preserve"> 2-أ</w:t>
      </w:r>
      <w:r w:rsidR="00B645A1" w:rsidRPr="000C3EAB">
        <w:rPr>
          <w:rFonts w:hint="cs"/>
          <w:sz w:val="26"/>
          <w:szCs w:val="26"/>
          <w:rtl/>
        </w:rPr>
        <w:t>لف</w:t>
      </w:r>
      <w:r w:rsidR="00B645A1" w:rsidRPr="000C3EAB">
        <w:rPr>
          <w:sz w:val="26"/>
          <w:szCs w:val="26"/>
          <w:rtl/>
        </w:rPr>
        <w:t xml:space="preserve"> من الاتفاق ليشمل الأرقام المنقحة لحدود استهلاك </w:t>
      </w:r>
      <w:r w:rsidR="00B645A1" w:rsidRPr="000C3EAB">
        <w:rPr>
          <w:rFonts w:hint="cs"/>
          <w:sz w:val="26"/>
          <w:szCs w:val="26"/>
          <w:rtl/>
        </w:rPr>
        <w:t>ا</w:t>
      </w:r>
      <w:r w:rsidR="00764EC1" w:rsidRPr="000C3EAB">
        <w:rPr>
          <w:rFonts w:hint="cs"/>
          <w:sz w:val="26"/>
          <w:szCs w:val="26"/>
          <w:rtl/>
        </w:rPr>
        <w:t>لمواد الهيدروفلوروكربونية</w:t>
      </w:r>
      <w:r w:rsidR="00B645A1" w:rsidRPr="000C3EAB">
        <w:rPr>
          <w:sz w:val="26"/>
          <w:szCs w:val="26"/>
          <w:rtl/>
        </w:rPr>
        <w:t xml:space="preserve"> لبروتوكول مونتريال والحد الأقصى المسموح به للاستهلاك للمرحلة الأولى من </w:t>
      </w:r>
      <w:r w:rsidR="0021405D" w:rsidRPr="000C3EAB">
        <w:rPr>
          <w:sz w:val="26"/>
          <w:szCs w:val="26"/>
          <w:rtl/>
        </w:rPr>
        <w:t>خطة التنفيذ بموجب تعديل كيغالي</w:t>
      </w:r>
      <w:r w:rsidR="00756224" w:rsidRPr="000C3EAB">
        <w:rPr>
          <w:sz w:val="26"/>
          <w:szCs w:val="26"/>
          <w:rtl/>
        </w:rPr>
        <w:t>،</w:t>
      </w:r>
      <w:r w:rsidR="00B645A1" w:rsidRPr="000C3EAB">
        <w:rPr>
          <w:sz w:val="26"/>
          <w:szCs w:val="26"/>
          <w:rtl/>
        </w:rPr>
        <w:t xml:space="preserve"> وإخطار اللجنة التنفيذية بالمستويات الناتجة للحد الأقصى المسموح به للاستهلاك، مع إجراء أي تعديلات ضرورية في الاجتماع الأول في عام 2029 عند تقديم الشريحة الثانية، على أساس أن الحد الأقصى المسموح به للاستهلاك للمرحلة الأولى في </w:t>
      </w:r>
      <w:r w:rsidRPr="000C3EAB">
        <w:rPr>
          <w:rFonts w:hint="cs"/>
          <w:sz w:val="26"/>
          <w:szCs w:val="26"/>
          <w:rtl/>
        </w:rPr>
        <w:t>التذييل</w:t>
      </w:r>
      <w:r w:rsidR="00B645A1" w:rsidRPr="000C3EAB">
        <w:rPr>
          <w:sz w:val="26"/>
          <w:szCs w:val="26"/>
          <w:rtl/>
        </w:rPr>
        <w:t xml:space="preserve"> 2-أ</w:t>
      </w:r>
      <w:r w:rsidRPr="000C3EAB">
        <w:rPr>
          <w:rFonts w:hint="cs"/>
          <w:sz w:val="26"/>
          <w:szCs w:val="26"/>
          <w:rtl/>
        </w:rPr>
        <w:t>لف</w:t>
      </w:r>
      <w:r w:rsidR="00B645A1" w:rsidRPr="000C3EAB">
        <w:rPr>
          <w:sz w:val="26"/>
          <w:szCs w:val="26"/>
          <w:rtl/>
        </w:rPr>
        <w:t xml:space="preserve"> المحدث </w:t>
      </w:r>
      <w:r w:rsidRPr="000C3EAB">
        <w:rPr>
          <w:rFonts w:hint="cs"/>
          <w:sz w:val="26"/>
          <w:szCs w:val="26"/>
          <w:rtl/>
        </w:rPr>
        <w:t>سيحقق</w:t>
      </w:r>
      <w:r w:rsidR="00B645A1" w:rsidRPr="000C3EAB">
        <w:rPr>
          <w:sz w:val="26"/>
          <w:szCs w:val="26"/>
          <w:rtl/>
        </w:rPr>
        <w:t xml:space="preserve"> على الأقل هدف التخفيض </w:t>
      </w:r>
      <w:r w:rsidRPr="000C3EAB">
        <w:rPr>
          <w:rFonts w:hint="cs"/>
          <w:sz w:val="26"/>
          <w:szCs w:val="26"/>
          <w:rtl/>
        </w:rPr>
        <w:t>البالغ</w:t>
      </w:r>
      <w:r w:rsidR="00B645A1" w:rsidRPr="000C3EAB">
        <w:rPr>
          <w:sz w:val="26"/>
          <w:szCs w:val="26"/>
          <w:rtl/>
        </w:rPr>
        <w:t xml:space="preserve"> 10 في المائة</w:t>
      </w:r>
      <w:r w:rsidR="00805282" w:rsidRPr="000C3EAB">
        <w:rPr>
          <w:sz w:val="26"/>
          <w:szCs w:val="26"/>
          <w:rtl/>
        </w:rPr>
        <w:t>.</w:t>
      </w:r>
    </w:p>
    <w:p w14:paraId="3659D1B9" w14:textId="77777777" w:rsidR="00B77051" w:rsidRDefault="00B77051">
      <w:pPr>
        <w:jc w:val="left"/>
        <w:rPr>
          <w:b/>
          <w:bCs/>
          <w:sz w:val="26"/>
          <w:szCs w:val="26"/>
          <w:rtl/>
          <w:lang w:val="en-CA" w:bidi="ar-AE"/>
        </w:rPr>
      </w:pPr>
      <w:r>
        <w:rPr>
          <w:b/>
          <w:bCs/>
          <w:sz w:val="26"/>
          <w:szCs w:val="26"/>
          <w:rtl/>
          <w:lang w:val="en-CA" w:bidi="ar-AE"/>
        </w:rPr>
        <w:br w:type="page"/>
      </w:r>
    </w:p>
    <w:p w14:paraId="6DCD1494" w14:textId="77777777" w:rsidR="00B77051" w:rsidRDefault="00B77051" w:rsidP="00B77051">
      <w:pPr>
        <w:bidi/>
        <w:spacing w:before="240" w:after="240"/>
        <w:jc w:val="center"/>
        <w:rPr>
          <w:b/>
          <w:bCs/>
          <w:sz w:val="26"/>
          <w:szCs w:val="26"/>
          <w:rtl/>
          <w:lang w:val="en-CA" w:bidi="ar-AE"/>
        </w:rPr>
        <w:sectPr w:rsidR="00B77051" w:rsidSect="00B77051">
          <w:headerReference w:type="even" r:id="rId20"/>
          <w:headerReference w:type="default" r:id="rId21"/>
          <w:pgSz w:w="12240" w:h="15840" w:code="1"/>
          <w:pgMar w:top="720" w:right="1440" w:bottom="862" w:left="1440" w:header="720" w:footer="476" w:gutter="0"/>
          <w:cols w:space="720"/>
          <w:docGrid w:linePitch="326"/>
        </w:sectPr>
      </w:pPr>
    </w:p>
    <w:p w14:paraId="7AC3CF86" w14:textId="717F2921" w:rsidR="00991BB6" w:rsidRPr="000C3EAB" w:rsidRDefault="00991BB6" w:rsidP="00B77051">
      <w:pPr>
        <w:bidi/>
        <w:spacing w:before="240" w:after="240"/>
        <w:jc w:val="center"/>
        <w:rPr>
          <w:b/>
          <w:bCs/>
          <w:sz w:val="26"/>
          <w:szCs w:val="26"/>
          <w:lang w:val="en-CA" w:bidi="ar-AE"/>
        </w:rPr>
      </w:pPr>
      <w:r w:rsidRPr="000C3EAB">
        <w:rPr>
          <w:rFonts w:hint="cs"/>
          <w:b/>
          <w:bCs/>
          <w:sz w:val="26"/>
          <w:szCs w:val="26"/>
          <w:rtl/>
          <w:lang w:val="en-CA" w:bidi="ar-AE"/>
        </w:rPr>
        <w:lastRenderedPageBreak/>
        <w:t>المرفق الأول</w:t>
      </w:r>
    </w:p>
    <w:p w14:paraId="44FD36B9" w14:textId="77777777" w:rsidR="00991BB6" w:rsidRPr="000C3EAB" w:rsidRDefault="00991BB6" w:rsidP="00991BB6">
      <w:pPr>
        <w:bidi/>
        <w:jc w:val="center"/>
        <w:rPr>
          <w:b/>
          <w:bCs/>
          <w:sz w:val="26"/>
          <w:szCs w:val="26"/>
          <w:rtl/>
          <w:lang w:val="en-US" w:bidi="ar-AE"/>
        </w:rPr>
      </w:pPr>
      <w:r w:rsidRPr="000C3EAB">
        <w:rPr>
          <w:rFonts w:hint="cs"/>
          <w:b/>
          <w:bCs/>
          <w:sz w:val="26"/>
          <w:szCs w:val="26"/>
          <w:rtl/>
          <w:lang w:val="en-US" w:bidi="ar-AE"/>
        </w:rPr>
        <w:t xml:space="preserve">مشروع اتفاق بين حكومة عمان واللجنة التنفيذية للصندوق المتعدد الأطراف لخفض </w:t>
      </w:r>
    </w:p>
    <w:p w14:paraId="4129388A" w14:textId="7AE40F2B" w:rsidR="00991BB6" w:rsidRPr="000C3EAB" w:rsidRDefault="00991BB6" w:rsidP="00991BB6">
      <w:pPr>
        <w:bidi/>
        <w:jc w:val="center"/>
        <w:rPr>
          <w:b/>
          <w:bCs/>
          <w:sz w:val="26"/>
          <w:szCs w:val="26"/>
          <w:rtl/>
          <w:lang w:val="en-US" w:bidi="ar-AE"/>
        </w:rPr>
      </w:pPr>
      <w:r w:rsidRPr="000C3EAB">
        <w:rPr>
          <w:rFonts w:hint="cs"/>
          <w:b/>
          <w:bCs/>
          <w:sz w:val="26"/>
          <w:szCs w:val="26"/>
          <w:rtl/>
          <w:lang w:val="en-US" w:bidi="ar-AE"/>
        </w:rPr>
        <w:t xml:space="preserve">استهلاك </w:t>
      </w:r>
      <w:r w:rsidRPr="000C3EAB">
        <w:rPr>
          <w:rFonts w:hint="cs"/>
          <w:b/>
          <w:bCs/>
          <w:sz w:val="26"/>
          <w:szCs w:val="26"/>
          <w:rtl/>
          <w:lang w:val="en-US" w:bidi="ar-SY"/>
        </w:rPr>
        <w:t xml:space="preserve">المواد </w:t>
      </w:r>
      <w:r w:rsidR="00F60B32">
        <w:rPr>
          <w:rFonts w:hint="cs"/>
          <w:b/>
          <w:bCs/>
          <w:sz w:val="26"/>
          <w:szCs w:val="26"/>
          <w:rtl/>
          <w:lang w:val="en-US" w:bidi="ar-AE"/>
        </w:rPr>
        <w:t>الهيدروفلوروكربونية</w:t>
      </w:r>
      <w:r w:rsidRPr="000C3EAB">
        <w:rPr>
          <w:rFonts w:hint="cs"/>
          <w:b/>
          <w:bCs/>
          <w:sz w:val="26"/>
          <w:szCs w:val="26"/>
          <w:rtl/>
          <w:lang w:val="en-US" w:bidi="ar-AE"/>
        </w:rPr>
        <w:t xml:space="preserve"> وفقاً للمرحلة الأولى من </w:t>
      </w:r>
      <w:r w:rsidRPr="000C3EAB">
        <w:rPr>
          <w:b/>
          <w:bCs/>
          <w:sz w:val="26"/>
          <w:szCs w:val="26"/>
          <w:rtl/>
          <w:lang w:val="en-US" w:bidi="ar-AE"/>
        </w:rPr>
        <w:t xml:space="preserve">خطة </w:t>
      </w:r>
      <w:r w:rsidRPr="000C3EAB">
        <w:rPr>
          <w:rFonts w:hint="cs"/>
          <w:b/>
          <w:bCs/>
          <w:sz w:val="26"/>
          <w:szCs w:val="26"/>
          <w:rtl/>
          <w:lang w:val="en-US" w:bidi="ar-AE"/>
        </w:rPr>
        <w:t xml:space="preserve">التنفيذ </w:t>
      </w:r>
      <w:r w:rsidRPr="000C3EAB">
        <w:rPr>
          <w:b/>
          <w:bCs/>
          <w:sz w:val="26"/>
          <w:szCs w:val="26"/>
          <w:rtl/>
          <w:lang w:val="en-US" w:bidi="ar-AE"/>
        </w:rPr>
        <w:t>المتعلقة بالمواد</w:t>
      </w:r>
    </w:p>
    <w:p w14:paraId="656ADE19" w14:textId="77777777" w:rsidR="00991BB6" w:rsidRPr="000C3EAB" w:rsidRDefault="00991BB6" w:rsidP="00991BB6">
      <w:pPr>
        <w:bidi/>
        <w:spacing w:after="240"/>
        <w:jc w:val="center"/>
        <w:rPr>
          <w:b/>
          <w:bCs/>
          <w:sz w:val="26"/>
          <w:szCs w:val="26"/>
          <w:rtl/>
          <w:lang w:val="en-US" w:bidi="ar-AE"/>
        </w:rPr>
      </w:pPr>
      <w:r w:rsidRPr="000C3EAB">
        <w:rPr>
          <w:b/>
          <w:bCs/>
          <w:sz w:val="26"/>
          <w:szCs w:val="26"/>
          <w:rtl/>
          <w:lang w:val="en-US" w:bidi="ar-AE"/>
        </w:rPr>
        <w:t xml:space="preserve"> الهيدروفلوروكربونية بموجب تعديل كيغالي</w:t>
      </w:r>
    </w:p>
    <w:p w14:paraId="4FD7485D" w14:textId="3238472C" w:rsidR="00991BB6" w:rsidRPr="000C3EAB" w:rsidRDefault="00991BB6" w:rsidP="00991BB6">
      <w:pPr>
        <w:bidi/>
        <w:jc w:val="center"/>
        <w:rPr>
          <w:b/>
          <w:bCs/>
          <w:sz w:val="26"/>
          <w:szCs w:val="26"/>
          <w:rtl/>
          <w:lang w:val="en-CA" w:bidi="ar-AE"/>
        </w:rPr>
      </w:pPr>
      <w:r w:rsidRPr="000C3EAB">
        <w:rPr>
          <w:rFonts w:hint="cs"/>
          <w:b/>
          <w:bCs/>
          <w:sz w:val="26"/>
          <w:szCs w:val="26"/>
          <w:rtl/>
          <w:lang w:val="en-CA" w:bidi="ar-AE"/>
        </w:rPr>
        <w:t xml:space="preserve">(الفترة: </w:t>
      </w:r>
      <w:r w:rsidR="00E43EAF" w:rsidRPr="000C3EAB">
        <w:rPr>
          <w:rFonts w:hint="cs"/>
          <w:b/>
          <w:bCs/>
          <w:sz w:val="26"/>
          <w:szCs w:val="26"/>
          <w:rtl/>
          <w:lang w:val="en-CA" w:bidi="ar-AE"/>
        </w:rPr>
        <w:t>2026</w:t>
      </w:r>
      <w:r w:rsidRPr="000C3EAB">
        <w:rPr>
          <w:rFonts w:hint="cs"/>
          <w:b/>
          <w:bCs/>
          <w:sz w:val="26"/>
          <w:szCs w:val="26"/>
          <w:rtl/>
          <w:lang w:val="en-CA" w:bidi="ar-AE"/>
        </w:rPr>
        <w:t>-</w:t>
      </w:r>
      <w:r w:rsidR="004F73FC" w:rsidRPr="004F73FC">
        <w:rPr>
          <w:b/>
          <w:bCs/>
          <w:sz w:val="26"/>
          <w:szCs w:val="26"/>
          <w:lang w:bidi="ar-AE"/>
        </w:rPr>
        <w:t>2032</w:t>
      </w:r>
      <w:r w:rsidRPr="000C3EAB">
        <w:rPr>
          <w:rFonts w:hint="cs"/>
          <w:b/>
          <w:bCs/>
          <w:sz w:val="26"/>
          <w:szCs w:val="26"/>
          <w:rtl/>
          <w:lang w:val="en-CA" w:bidi="ar-AE"/>
        </w:rPr>
        <w:t>)</w:t>
      </w:r>
    </w:p>
    <w:p w14:paraId="10FFE51D" w14:textId="77777777" w:rsidR="00991BB6" w:rsidRPr="000C3EAB" w:rsidRDefault="00991BB6" w:rsidP="00991BB6">
      <w:pPr>
        <w:bidi/>
        <w:spacing w:after="240"/>
        <w:rPr>
          <w:b/>
          <w:bCs/>
          <w:sz w:val="26"/>
          <w:szCs w:val="26"/>
          <w:lang w:val="en-CA" w:bidi="ar-SA"/>
        </w:rPr>
      </w:pPr>
      <w:r w:rsidRPr="000C3EAB">
        <w:rPr>
          <w:rFonts w:hint="cs"/>
          <w:b/>
          <w:bCs/>
          <w:sz w:val="26"/>
          <w:szCs w:val="26"/>
          <w:rtl/>
          <w:lang w:val="en-CA" w:bidi="ar-SA"/>
        </w:rPr>
        <w:t>الهدف</w:t>
      </w:r>
    </w:p>
    <w:p w14:paraId="44054E65" w14:textId="4869E3E0" w:rsidR="00991BB6" w:rsidRPr="000C3EAB" w:rsidRDefault="00991BB6" w:rsidP="00991BB6">
      <w:pPr>
        <w:numPr>
          <w:ilvl w:val="0"/>
          <w:numId w:val="34"/>
        </w:numPr>
        <w:bidi/>
        <w:spacing w:after="240" w:line="288" w:lineRule="auto"/>
        <w:ind w:left="0" w:firstLine="0"/>
        <w:rPr>
          <w:sz w:val="26"/>
          <w:szCs w:val="26"/>
          <w:lang w:val="en-US" w:bidi="ar-SA"/>
        </w:rPr>
      </w:pPr>
      <w:r w:rsidRPr="000C3EAB">
        <w:rPr>
          <w:sz w:val="26"/>
          <w:szCs w:val="26"/>
          <w:rtl/>
          <w:lang w:val="en-US" w:bidi="ar-SA"/>
        </w:rPr>
        <w:t xml:space="preserve">يمثل هذا الاتفاق فهم حكومة </w:t>
      </w:r>
      <w:r w:rsidRPr="000C3EAB">
        <w:rPr>
          <w:rFonts w:hint="cs"/>
          <w:sz w:val="26"/>
          <w:szCs w:val="26"/>
          <w:rtl/>
          <w:lang w:val="en-US" w:bidi="ar-SA"/>
        </w:rPr>
        <w:t>عمان</w:t>
      </w:r>
      <w:r w:rsidRPr="000C3EAB">
        <w:rPr>
          <w:sz w:val="26"/>
          <w:szCs w:val="26"/>
          <w:rtl/>
          <w:lang w:val="en-US" w:bidi="ar-SA"/>
        </w:rPr>
        <w:t xml:space="preserve"> ("البلد") واللجنة التنفيذية فيما يتعلق بتخفيض الاستخدام الخاضع للرقابة لمواد (المرفق واو) المبينة في التذييل 1-ألف ("المواد") إلى مستوى مستدام </w:t>
      </w:r>
      <w:r w:rsidRPr="000C3EAB">
        <w:rPr>
          <w:rFonts w:hint="cs"/>
          <w:sz w:val="26"/>
          <w:szCs w:val="26"/>
          <w:rtl/>
          <w:lang w:val="en-US" w:bidi="ar-SA"/>
        </w:rPr>
        <w:t xml:space="preserve">من 2,326,516 </w:t>
      </w:r>
      <w:r w:rsidRPr="000C3EAB">
        <w:rPr>
          <w:sz w:val="26"/>
          <w:szCs w:val="26"/>
          <w:rtl/>
          <w:lang w:val="en-US" w:bidi="ar-SA"/>
        </w:rPr>
        <w:t>طناً</w:t>
      </w:r>
      <w:r w:rsidRPr="000C3EAB">
        <w:rPr>
          <w:rFonts w:hint="cs"/>
          <w:sz w:val="26"/>
          <w:szCs w:val="26"/>
          <w:rtl/>
          <w:lang w:val="en-US" w:bidi="ar-SA"/>
        </w:rPr>
        <w:t xml:space="preserve"> من </w:t>
      </w:r>
      <w:r w:rsidRPr="000C3EAB">
        <w:rPr>
          <w:sz w:val="26"/>
          <w:szCs w:val="26"/>
          <w:rtl/>
          <w:lang w:val="en-US" w:bidi="ar-SA"/>
        </w:rPr>
        <w:t xml:space="preserve">مكافئ ثاني أكسيد الكربون بحلول 1 يناير/كانون الثاني </w:t>
      </w:r>
      <w:r w:rsidRPr="000C3EAB">
        <w:rPr>
          <w:rFonts w:hint="cs"/>
          <w:sz w:val="26"/>
          <w:szCs w:val="26"/>
          <w:rtl/>
          <w:lang w:val="en-US" w:bidi="ar-SA"/>
        </w:rPr>
        <w:t>2032</w:t>
      </w:r>
      <w:r w:rsidRPr="000C3EAB">
        <w:rPr>
          <w:sz w:val="26"/>
          <w:szCs w:val="26"/>
          <w:rtl/>
          <w:lang w:val="en-US" w:bidi="ar-SA"/>
        </w:rPr>
        <w:t xml:space="preserve"> امتثالاً لجدول بروتوكول مونتريال وشروط هذا الاتفاق.</w:t>
      </w:r>
      <w:r w:rsidRPr="000C3EAB">
        <w:rPr>
          <w:rFonts w:hint="cs"/>
          <w:sz w:val="26"/>
          <w:szCs w:val="26"/>
          <w:rtl/>
          <w:lang w:val="en-US" w:bidi="ar-SA"/>
        </w:rPr>
        <w:t xml:space="preserve"> وسيجري</w:t>
      </w:r>
      <w:r w:rsidRPr="000C3EAB">
        <w:rPr>
          <w:sz w:val="26"/>
          <w:szCs w:val="26"/>
          <w:rtl/>
          <w:lang w:val="en-US" w:bidi="ar-SA"/>
        </w:rPr>
        <w:t xml:space="preserve"> تعديل الاتفاق مرة واحدة عند الإبلاغ عن الاستهلاك لعام 2026 وتحديد خط أساس </w:t>
      </w:r>
      <w:r w:rsidRPr="000C3EAB">
        <w:rPr>
          <w:rFonts w:hint="cs"/>
          <w:sz w:val="26"/>
          <w:szCs w:val="26"/>
          <w:rtl/>
          <w:lang w:val="en-US" w:bidi="ar-SA"/>
        </w:rPr>
        <w:t>ل</w:t>
      </w:r>
      <w:r w:rsidRPr="000C3EAB">
        <w:rPr>
          <w:sz w:val="26"/>
          <w:szCs w:val="26"/>
          <w:rtl/>
          <w:lang w:val="en-US" w:bidi="ar-SA"/>
        </w:rPr>
        <w:t>لمواد الهيد</w:t>
      </w:r>
      <w:r w:rsidR="00E43EAF" w:rsidRPr="000C3EAB">
        <w:rPr>
          <w:rFonts w:hint="cs"/>
          <w:sz w:val="26"/>
          <w:szCs w:val="26"/>
          <w:rtl/>
          <w:lang w:val="en-US" w:bidi="ar-SA"/>
        </w:rPr>
        <w:t>ر</w:t>
      </w:r>
      <w:r w:rsidRPr="000C3EAB">
        <w:rPr>
          <w:sz w:val="26"/>
          <w:szCs w:val="26"/>
          <w:rtl/>
          <w:lang w:val="en-US" w:bidi="ar-SA"/>
        </w:rPr>
        <w:t>وفلوروكربونية.</w:t>
      </w:r>
    </w:p>
    <w:p w14:paraId="1A9D4FC3" w14:textId="77777777" w:rsidR="00991BB6" w:rsidRPr="000C3EAB" w:rsidRDefault="00991BB6" w:rsidP="00991BB6">
      <w:pPr>
        <w:numPr>
          <w:ilvl w:val="0"/>
          <w:numId w:val="34"/>
        </w:numPr>
        <w:bidi/>
        <w:spacing w:after="240" w:line="288" w:lineRule="auto"/>
        <w:ind w:left="0" w:firstLine="0"/>
        <w:rPr>
          <w:sz w:val="26"/>
          <w:szCs w:val="26"/>
          <w:lang w:val="en-US" w:bidi="ar-SA"/>
        </w:rPr>
      </w:pPr>
      <w:r w:rsidRPr="000C3EAB">
        <w:rPr>
          <w:sz w:val="26"/>
          <w:szCs w:val="26"/>
          <w:rtl/>
          <w:lang w:val="en-US" w:bidi="ar-SA"/>
        </w:rPr>
        <w:t>يوافق البلد على تلبية حدود الاستهلاك السنوي للمواد الواردة في المرفق واو على النحو المبين في الصف</w:t>
      </w:r>
      <w:r w:rsidRPr="000C3EAB">
        <w:rPr>
          <w:rFonts w:hint="cs"/>
          <w:sz w:val="26"/>
          <w:szCs w:val="26"/>
          <w:rtl/>
          <w:lang w:val="en-US" w:bidi="ar-SA"/>
        </w:rPr>
        <w:t xml:space="preserve"> 1-2 </w:t>
      </w:r>
      <w:r w:rsidRPr="000C3EAB">
        <w:rPr>
          <w:sz w:val="26"/>
          <w:szCs w:val="26"/>
          <w:rtl/>
          <w:lang w:val="en-US" w:bidi="ar-SA"/>
        </w:rPr>
        <w:t>من التذييل 2-ألف ("الأهداف والتمويل") في هذا الاتفاق وكذلك في جدول خفض بروتوكول مونتريال للمواد الواردة في المرفق واو المذكورة في التذييل 1-ألف. يوافق البلد على أنه، بقبوله لهذا الاتفاق وأدائه لالتزاماته التمويلية تجاه اللجنة التنفيذية المبينة في الفقرة 3، فإنه يستبعد من التقدم بطلب للحصول على تمويل إضافي أو تلقيه لتمويل من الصندوق المتعدد الأطراف فيما يتعلق بأي استهلاك من المواد الواردة في المرفق واو التي تتجاوز المستوى المحدد في الصف</w:t>
      </w:r>
      <w:r w:rsidRPr="000C3EAB">
        <w:rPr>
          <w:rFonts w:hint="cs"/>
          <w:sz w:val="26"/>
          <w:szCs w:val="26"/>
          <w:rtl/>
          <w:lang w:val="en-US" w:bidi="ar-SA"/>
        </w:rPr>
        <w:t xml:space="preserve"> 1-2 </w:t>
      </w:r>
      <w:r w:rsidRPr="000C3EAB">
        <w:rPr>
          <w:sz w:val="26"/>
          <w:szCs w:val="26"/>
          <w:rtl/>
          <w:lang w:val="en-US" w:bidi="ar-SA"/>
        </w:rPr>
        <w:t>من التذييل 2-ألف كخطوة التخفيض النهائية بموجب هذا الاتفاق للمواد الواردة في المرفق واو المحددة في التذييل 1-ألف</w:t>
      </w:r>
      <w:r w:rsidRPr="000C3EAB">
        <w:rPr>
          <w:rFonts w:hint="cs"/>
          <w:sz w:val="26"/>
          <w:szCs w:val="26"/>
          <w:rtl/>
          <w:lang w:val="en-US" w:bidi="ar-SA"/>
        </w:rPr>
        <w:t xml:space="preserve">، </w:t>
      </w:r>
      <w:r w:rsidRPr="000C3EAB">
        <w:rPr>
          <w:sz w:val="26"/>
          <w:szCs w:val="26"/>
          <w:rtl/>
          <w:lang w:val="en-US" w:bidi="ar-SA"/>
        </w:rPr>
        <w:t xml:space="preserve">وفيما يتعلق بأي استهلاك </w:t>
      </w:r>
      <w:r w:rsidRPr="000C3EAB">
        <w:rPr>
          <w:rFonts w:hint="cs"/>
          <w:sz w:val="26"/>
          <w:szCs w:val="26"/>
          <w:rtl/>
          <w:lang w:val="en-US" w:bidi="ar-SA"/>
        </w:rPr>
        <w:t xml:space="preserve">من </w:t>
      </w:r>
      <w:r w:rsidRPr="000C3EAB">
        <w:rPr>
          <w:sz w:val="26"/>
          <w:szCs w:val="26"/>
          <w:rtl/>
          <w:lang w:val="en-US" w:bidi="ar-SA"/>
        </w:rPr>
        <w:t xml:space="preserve">المواد الواردة في </w:t>
      </w:r>
      <w:r w:rsidRPr="000C3EAB">
        <w:rPr>
          <w:rFonts w:hint="cs"/>
          <w:sz w:val="26"/>
          <w:szCs w:val="26"/>
          <w:rtl/>
          <w:lang w:val="en-US" w:bidi="ar-SA"/>
        </w:rPr>
        <w:t>المرفق واو والتي ت</w:t>
      </w:r>
      <w:r w:rsidRPr="000C3EAB">
        <w:rPr>
          <w:sz w:val="26"/>
          <w:szCs w:val="26"/>
          <w:rtl/>
          <w:lang w:val="en-US" w:bidi="ar-SA"/>
        </w:rPr>
        <w:t>تجاوز المستوى المحدد في الصف</w:t>
      </w:r>
      <w:r w:rsidRPr="000C3EAB">
        <w:rPr>
          <w:rFonts w:hint="cs"/>
          <w:sz w:val="26"/>
          <w:szCs w:val="26"/>
          <w:rtl/>
          <w:lang w:val="en-US" w:bidi="ar-SA"/>
        </w:rPr>
        <w:t xml:space="preserve"> 4-1-3 </w:t>
      </w:r>
      <w:r w:rsidRPr="000C3EAB">
        <w:rPr>
          <w:sz w:val="26"/>
          <w:szCs w:val="26"/>
          <w:rtl/>
          <w:lang w:val="en-US" w:bidi="ar-SA"/>
        </w:rPr>
        <w:t>(الاستهلاك المتبقي المؤهل للتمويل).</w:t>
      </w:r>
    </w:p>
    <w:p w14:paraId="2009A1DE" w14:textId="77777777" w:rsidR="00991BB6" w:rsidRPr="000C3EAB" w:rsidRDefault="00991BB6" w:rsidP="00991BB6">
      <w:pPr>
        <w:numPr>
          <w:ilvl w:val="0"/>
          <w:numId w:val="34"/>
        </w:numPr>
        <w:bidi/>
        <w:spacing w:after="240" w:line="288" w:lineRule="auto"/>
        <w:ind w:left="0" w:firstLine="0"/>
        <w:rPr>
          <w:sz w:val="26"/>
          <w:szCs w:val="26"/>
          <w:lang w:val="en-US" w:bidi="ar-SA"/>
        </w:rPr>
      </w:pPr>
      <w:r w:rsidRPr="000C3EAB">
        <w:rPr>
          <w:sz w:val="26"/>
          <w:szCs w:val="26"/>
          <w:rtl/>
          <w:lang w:val="en-US" w:bidi="ar-SA"/>
        </w:rPr>
        <w:t>مع مراعاة امتثال الدولة لالتزاماتها المنصوص عليها في هذا الاتفاق، توافق اللجنة التنفيذية، من حيث المبدأ، على توفير التمويل المنصوص عليه في الصف</w:t>
      </w:r>
      <w:r w:rsidRPr="000C3EAB">
        <w:rPr>
          <w:rFonts w:hint="cs"/>
          <w:sz w:val="26"/>
          <w:szCs w:val="26"/>
          <w:rtl/>
          <w:lang w:val="en-US" w:bidi="ar-SA"/>
        </w:rPr>
        <w:t xml:space="preserve"> 1-3 </w:t>
      </w:r>
      <w:r w:rsidRPr="000C3EAB">
        <w:rPr>
          <w:sz w:val="26"/>
          <w:szCs w:val="26"/>
          <w:rtl/>
          <w:lang w:val="en-US" w:bidi="ar-SA"/>
        </w:rPr>
        <w:t>من التذييل 2-ألف للبلد. وستقوم اللجنة التنفيذية، من حيث المبدأ، بتوفير هذا التمويل في اجتماعات اللجنة التنفيذية المحددة في التذييل 3-ألف ("جدول الموافقة على التمويل").</w:t>
      </w:r>
    </w:p>
    <w:p w14:paraId="2C9373B4" w14:textId="77777777" w:rsidR="00991BB6" w:rsidRPr="000C3EAB" w:rsidRDefault="00991BB6" w:rsidP="00991BB6">
      <w:pPr>
        <w:numPr>
          <w:ilvl w:val="0"/>
          <w:numId w:val="34"/>
        </w:numPr>
        <w:bidi/>
        <w:spacing w:after="240" w:line="288" w:lineRule="auto"/>
        <w:ind w:left="0" w:firstLine="0"/>
        <w:rPr>
          <w:sz w:val="26"/>
          <w:szCs w:val="26"/>
          <w:lang w:val="en-US" w:bidi="ar-SA"/>
        </w:rPr>
      </w:pPr>
      <w:r w:rsidRPr="000C3EAB">
        <w:rPr>
          <w:sz w:val="26"/>
          <w:szCs w:val="26"/>
          <w:rtl/>
          <w:lang w:val="en-US" w:bidi="ar-SA"/>
        </w:rPr>
        <w:t>يوافق البلد على تنفيذ هذا الاتفاق وفقاً للمرحلة الأولى من خطة كيغالي للمواد الهيدروفلوروكربونية ("الخطة") كما تمت الموافقة عليها. ووفقاً للفقرة الفرعية 5(ب) من هذا الاتفاق، يقبل البلد التحقق المستقل من تحقيق حدود الاستهلاك السنوي للمواد الواردة في المرفق واو على النحو المبين في الصف</w:t>
      </w:r>
      <w:r w:rsidRPr="000C3EAB">
        <w:rPr>
          <w:rFonts w:hint="cs"/>
          <w:sz w:val="26"/>
          <w:szCs w:val="26"/>
          <w:rtl/>
          <w:lang w:val="en-US" w:bidi="ar-SA"/>
        </w:rPr>
        <w:t xml:space="preserve"> 1-2 </w:t>
      </w:r>
      <w:r w:rsidRPr="000C3EAB">
        <w:rPr>
          <w:sz w:val="26"/>
          <w:szCs w:val="26"/>
          <w:rtl/>
          <w:lang w:val="en-US" w:bidi="ar-SA"/>
        </w:rPr>
        <w:t>من التذييل 2-ألف من هذا الاتفاق. وستتم عملية التحقق المذكورة أعلاه بتكليف من الوكالة الثنائية أو المنفذة ذات الصلة.</w:t>
      </w:r>
    </w:p>
    <w:p w14:paraId="2FCA80C1" w14:textId="77777777" w:rsidR="00991BB6" w:rsidRPr="000C3EAB" w:rsidRDefault="00991BB6" w:rsidP="00991BB6">
      <w:pPr>
        <w:bidi/>
        <w:spacing w:before="240" w:after="240"/>
        <w:rPr>
          <w:b/>
          <w:bCs/>
          <w:sz w:val="26"/>
          <w:szCs w:val="26"/>
          <w:lang w:val="en-CA" w:bidi="ar-SA"/>
        </w:rPr>
      </w:pPr>
      <w:r w:rsidRPr="000C3EAB">
        <w:rPr>
          <w:b/>
          <w:bCs/>
          <w:sz w:val="26"/>
          <w:szCs w:val="26"/>
          <w:rtl/>
          <w:lang w:val="en-CA" w:bidi="ar-SA"/>
        </w:rPr>
        <w:t>شروط صرف التمويل</w:t>
      </w:r>
    </w:p>
    <w:p w14:paraId="06BA4714" w14:textId="77777777" w:rsidR="00991BB6" w:rsidRPr="000C3EAB" w:rsidRDefault="00991BB6" w:rsidP="00991BB6">
      <w:pPr>
        <w:numPr>
          <w:ilvl w:val="0"/>
          <w:numId w:val="34"/>
        </w:numPr>
        <w:bidi/>
        <w:spacing w:after="240" w:line="288" w:lineRule="auto"/>
        <w:ind w:left="0" w:firstLine="0"/>
        <w:rPr>
          <w:sz w:val="26"/>
          <w:szCs w:val="26"/>
          <w:lang w:val="en-US" w:bidi="ar-SA"/>
        </w:rPr>
      </w:pPr>
      <w:r w:rsidRPr="000C3EAB">
        <w:rPr>
          <w:sz w:val="26"/>
          <w:szCs w:val="26"/>
          <w:rtl/>
          <w:lang w:val="en-US" w:bidi="ar-SA"/>
        </w:rPr>
        <w:t xml:space="preserve">ستقدم اللجنة التنفيذية التمويل فقط، وفقاً لجدول الموافقة على التمويل، عندما يفي البلد بالشروط التالية على الأقل </w:t>
      </w:r>
      <w:r w:rsidRPr="000C3EAB">
        <w:rPr>
          <w:rFonts w:hint="cs"/>
          <w:sz w:val="26"/>
          <w:szCs w:val="26"/>
          <w:rtl/>
          <w:lang w:val="en-US" w:bidi="ar-SA"/>
        </w:rPr>
        <w:t>10</w:t>
      </w:r>
      <w:r w:rsidRPr="000C3EAB">
        <w:rPr>
          <w:sz w:val="26"/>
          <w:szCs w:val="26"/>
          <w:rtl/>
          <w:lang w:val="en-US" w:bidi="ar-SA"/>
        </w:rPr>
        <w:t xml:space="preserve"> </w:t>
      </w:r>
      <w:r w:rsidRPr="000C3EAB">
        <w:rPr>
          <w:rFonts w:hint="cs"/>
          <w:sz w:val="26"/>
          <w:szCs w:val="26"/>
          <w:rtl/>
          <w:lang w:val="en-US" w:bidi="ar-SA"/>
        </w:rPr>
        <w:t>أسابيع</w:t>
      </w:r>
      <w:r w:rsidRPr="000C3EAB">
        <w:rPr>
          <w:sz w:val="26"/>
          <w:szCs w:val="26"/>
          <w:rtl/>
          <w:lang w:val="en-US" w:bidi="ar-SA"/>
        </w:rPr>
        <w:t xml:space="preserve"> قبل اجتماع اللجنة التنفيذية المزمع المحدد في جدول الموافقة على التمويل:</w:t>
      </w:r>
    </w:p>
    <w:p w14:paraId="33459160" w14:textId="77777777" w:rsidR="00991BB6" w:rsidRPr="000C3EAB" w:rsidRDefault="00991BB6" w:rsidP="00991BB6">
      <w:pPr>
        <w:numPr>
          <w:ilvl w:val="0"/>
          <w:numId w:val="35"/>
        </w:numPr>
        <w:bidi/>
        <w:spacing w:after="240" w:line="288" w:lineRule="auto"/>
        <w:ind w:left="1440" w:hanging="720"/>
        <w:rPr>
          <w:sz w:val="26"/>
          <w:szCs w:val="26"/>
          <w:lang w:val="en-US" w:bidi="ar-SA"/>
        </w:rPr>
      </w:pPr>
      <w:r w:rsidRPr="000C3EAB">
        <w:rPr>
          <w:sz w:val="26"/>
          <w:szCs w:val="26"/>
          <w:rtl/>
          <w:lang w:val="en-US" w:bidi="ar-SA"/>
        </w:rPr>
        <w:t>أن يكون البلد قد حقق الأهداف المنصوص عليها في الصف</w:t>
      </w:r>
      <w:r w:rsidRPr="000C3EAB">
        <w:rPr>
          <w:rFonts w:hint="cs"/>
          <w:sz w:val="26"/>
          <w:szCs w:val="26"/>
          <w:rtl/>
          <w:lang w:val="en-US" w:bidi="ar-SA"/>
        </w:rPr>
        <w:t xml:space="preserve"> 1-2 </w:t>
      </w:r>
      <w:r w:rsidRPr="000C3EAB">
        <w:rPr>
          <w:sz w:val="26"/>
          <w:szCs w:val="26"/>
          <w:rtl/>
          <w:lang w:val="en-US" w:bidi="ar-SA"/>
        </w:rPr>
        <w:t>من التذييل 2-ألف لجميع السنوات ذات الصلة. السنوات ذات الصلة هي جميع السنوات منذ العام الذي تمت فيه الموافقة على هذا الاتفاق. يستثنى من ذلك السنوات التي لا يوجد بشأنها تقارير مستحقة حول تنفيذ البرنامج القطري في تاريخ اجتماع اللجنة التنفيذية الذي يُقدم فيه طلب التمويل؛</w:t>
      </w:r>
    </w:p>
    <w:p w14:paraId="0EE6D1D1" w14:textId="77777777" w:rsidR="00991BB6" w:rsidRPr="000C3EAB" w:rsidRDefault="00991BB6" w:rsidP="00991BB6">
      <w:pPr>
        <w:numPr>
          <w:ilvl w:val="0"/>
          <w:numId w:val="35"/>
        </w:numPr>
        <w:bidi/>
        <w:spacing w:after="240" w:line="288" w:lineRule="auto"/>
        <w:ind w:left="1440" w:hanging="720"/>
        <w:rPr>
          <w:sz w:val="26"/>
          <w:szCs w:val="26"/>
          <w:lang w:val="en-US" w:bidi="ar-SA"/>
        </w:rPr>
      </w:pPr>
      <w:r w:rsidRPr="000C3EAB">
        <w:rPr>
          <w:sz w:val="26"/>
          <w:szCs w:val="26"/>
          <w:rtl/>
          <w:lang w:val="en-US" w:bidi="ar-SA"/>
        </w:rPr>
        <w:lastRenderedPageBreak/>
        <w:t>أن تكون تلبية هذه الأهداف قد تم التحقق منها بشكل مستقل لجميع السنوات ذات الصلة، ما لم تقرر اللجنة التنفيذية أن ذلك التحقق لن يكون ضرورياً؛</w:t>
      </w:r>
    </w:p>
    <w:p w14:paraId="480BEC68" w14:textId="77777777" w:rsidR="00991BB6" w:rsidRPr="000C3EAB" w:rsidRDefault="00991BB6" w:rsidP="00991BB6">
      <w:pPr>
        <w:numPr>
          <w:ilvl w:val="0"/>
          <w:numId w:val="35"/>
        </w:numPr>
        <w:bidi/>
        <w:spacing w:after="240" w:line="288" w:lineRule="auto"/>
        <w:ind w:left="1440" w:hanging="720"/>
        <w:rPr>
          <w:sz w:val="26"/>
          <w:szCs w:val="26"/>
          <w:lang w:val="en-US" w:bidi="ar-SA"/>
        </w:rPr>
      </w:pPr>
      <w:r w:rsidRPr="000C3EAB">
        <w:rPr>
          <w:sz w:val="26"/>
          <w:szCs w:val="26"/>
          <w:rtl/>
          <w:lang w:val="en-US" w:bidi="ar-SA"/>
        </w:rPr>
        <w:t>أن يكون البلد قد قدم تقريراً عن تنفيذ الشريحة بما يتوافق مع التذييل 4-ألف ("تنسيق تقارير وخطط تنفيذ الشرائح") الذي يغطي كل سنة تقويمية سابقة؛ وكان قد حقق مستوىً عالياً من تنفيذ الأنشطة التي بدأت مع الشرائح المعتمدة سابقاً؛ وكان معدل صرف التمويل المتاح من الشريحة المعتمدة سابقاً أكثر من 20 في المائة؛</w:t>
      </w:r>
      <w:r w:rsidRPr="000C3EAB">
        <w:rPr>
          <w:rFonts w:hint="cs"/>
          <w:sz w:val="26"/>
          <w:szCs w:val="26"/>
          <w:rtl/>
          <w:lang w:val="en-US" w:bidi="ar-SA"/>
        </w:rPr>
        <w:t xml:space="preserve"> و</w:t>
      </w:r>
    </w:p>
    <w:p w14:paraId="0C793570" w14:textId="77777777" w:rsidR="00991BB6" w:rsidRPr="000C3EAB" w:rsidRDefault="00991BB6" w:rsidP="00991BB6">
      <w:pPr>
        <w:numPr>
          <w:ilvl w:val="0"/>
          <w:numId w:val="35"/>
        </w:numPr>
        <w:bidi/>
        <w:spacing w:after="240" w:line="288" w:lineRule="auto"/>
        <w:ind w:left="1440" w:hanging="720"/>
        <w:rPr>
          <w:sz w:val="26"/>
          <w:szCs w:val="26"/>
          <w:lang w:val="en-US" w:bidi="ar-SA"/>
        </w:rPr>
      </w:pPr>
      <w:r w:rsidRPr="000C3EAB">
        <w:rPr>
          <w:sz w:val="26"/>
          <w:szCs w:val="26"/>
          <w:rtl/>
          <w:lang w:val="en-US" w:bidi="ar-SA"/>
        </w:rPr>
        <w:t>أن يكون البلد قد قدم خطة لتنفيذ الشريحة بما يتوافق مع التذييل 4-ألف الذي يغطي كل سنة تقويمية وصولاً إلى، وبما يتضمن، السنة التي يُتوقع وفقاً لجدول الموافقة على التمويل تقديم الشريحة التالية فيها أو، في حالة الشريحة النهائية، حتى الانتهاء من جميع الأنشطة المتوقعة.</w:t>
      </w:r>
    </w:p>
    <w:p w14:paraId="2103D37E" w14:textId="77777777" w:rsidR="00991BB6" w:rsidRPr="000C3EAB" w:rsidRDefault="00991BB6" w:rsidP="00991BB6">
      <w:pPr>
        <w:bidi/>
        <w:spacing w:before="240" w:after="240"/>
        <w:rPr>
          <w:b/>
          <w:bCs/>
          <w:sz w:val="26"/>
          <w:szCs w:val="26"/>
          <w:lang w:val="en-CA" w:bidi="ar-SA"/>
        </w:rPr>
      </w:pPr>
      <w:r w:rsidRPr="000C3EAB">
        <w:rPr>
          <w:rFonts w:hint="cs"/>
          <w:b/>
          <w:bCs/>
          <w:sz w:val="26"/>
          <w:szCs w:val="26"/>
          <w:rtl/>
          <w:lang w:val="en-CA" w:bidi="ar-SA"/>
        </w:rPr>
        <w:t>الرصد</w:t>
      </w:r>
    </w:p>
    <w:p w14:paraId="2AD55F64" w14:textId="77777777" w:rsidR="00991BB6" w:rsidRPr="000C3EAB" w:rsidRDefault="00991BB6" w:rsidP="00991BB6">
      <w:pPr>
        <w:numPr>
          <w:ilvl w:val="0"/>
          <w:numId w:val="34"/>
        </w:numPr>
        <w:bidi/>
        <w:spacing w:after="240" w:line="288" w:lineRule="auto"/>
        <w:ind w:left="0" w:firstLine="0"/>
        <w:rPr>
          <w:sz w:val="26"/>
          <w:szCs w:val="26"/>
          <w:lang w:val="en-US" w:bidi="ar-SA"/>
        </w:rPr>
      </w:pPr>
      <w:r w:rsidRPr="000C3EAB">
        <w:rPr>
          <w:sz w:val="26"/>
          <w:szCs w:val="26"/>
          <w:rtl/>
          <w:lang w:val="en-US" w:bidi="ar-SA"/>
        </w:rPr>
        <w:t>سيضمن البلد إجراء رصدٍ دقيق لأنشطته بموجب هذا الاتفاق. وستقوم المؤسسات المنصوص عليها في التذييل 5-ألف ("رصد المؤسسات والأدوار") برصد تنفيذ الأنشطة الواردة في خطط تنفيذ الشريحة السابقة والإبلاغ عنها وفقاً لأدوارها ومسؤولياتها المنصوص عليها في نفس التذييل.</w:t>
      </w:r>
    </w:p>
    <w:p w14:paraId="56B95844" w14:textId="77777777" w:rsidR="00991BB6" w:rsidRPr="000C3EAB" w:rsidRDefault="00991BB6" w:rsidP="00991BB6">
      <w:pPr>
        <w:bidi/>
        <w:spacing w:before="240" w:after="240"/>
        <w:rPr>
          <w:b/>
          <w:bCs/>
          <w:sz w:val="26"/>
          <w:szCs w:val="26"/>
          <w:lang w:val="en-CA" w:bidi="ar-AE"/>
        </w:rPr>
      </w:pPr>
      <w:r w:rsidRPr="000C3EAB">
        <w:rPr>
          <w:b/>
          <w:bCs/>
          <w:sz w:val="26"/>
          <w:szCs w:val="26"/>
          <w:rtl/>
          <w:lang w:val="en-CA" w:bidi="ar-AE"/>
        </w:rPr>
        <w:t>المرونة في إعادة تخصيص الأموال</w:t>
      </w:r>
    </w:p>
    <w:p w14:paraId="1F7C19D9" w14:textId="77777777" w:rsidR="00991BB6" w:rsidRPr="000C3EAB" w:rsidRDefault="00991BB6" w:rsidP="00991BB6">
      <w:pPr>
        <w:numPr>
          <w:ilvl w:val="0"/>
          <w:numId w:val="34"/>
        </w:numPr>
        <w:bidi/>
        <w:spacing w:after="240" w:line="288" w:lineRule="auto"/>
        <w:ind w:left="0" w:firstLine="0"/>
        <w:rPr>
          <w:sz w:val="26"/>
          <w:szCs w:val="26"/>
          <w:lang w:val="en-US" w:bidi="ar-SA"/>
        </w:rPr>
      </w:pPr>
      <w:r w:rsidRPr="000C3EAB">
        <w:rPr>
          <w:sz w:val="26"/>
          <w:szCs w:val="26"/>
          <w:rtl/>
          <w:lang w:val="en-US" w:bidi="ar-SA"/>
        </w:rPr>
        <w:t>توافق اللجنة التنفيذية على أنه يجوز للبلد أن يتمتع بالمرونة في إعادة تخصيص جزء من الأموال المعتمدة أو جميعها، وفقاً للظروف المتغيرة، لتحقيق تخفيض سلس في الاستهلاك والخفض التدريجي للمواد الواردة في المرفق واو المحددة في التذييل 1-ألف، وفقاً للاعتبارات التالية:</w:t>
      </w:r>
    </w:p>
    <w:p w14:paraId="76F857F2" w14:textId="77777777" w:rsidR="00991BB6" w:rsidRPr="000C3EAB" w:rsidRDefault="00991BB6" w:rsidP="00991BB6">
      <w:pPr>
        <w:numPr>
          <w:ilvl w:val="0"/>
          <w:numId w:val="36"/>
        </w:numPr>
        <w:bidi/>
        <w:spacing w:after="240" w:line="288" w:lineRule="auto"/>
        <w:ind w:left="1440" w:hanging="720"/>
        <w:rPr>
          <w:sz w:val="26"/>
          <w:szCs w:val="26"/>
          <w:lang w:val="en-US" w:bidi="ar-SA"/>
        </w:rPr>
      </w:pPr>
      <w:r w:rsidRPr="000C3EAB">
        <w:rPr>
          <w:sz w:val="26"/>
          <w:szCs w:val="26"/>
          <w:rtl/>
          <w:lang w:val="en-US" w:bidi="ar-SA"/>
        </w:rPr>
        <w:t xml:space="preserve">يجب توثيق عمليات إعادة التخصيص المصنفة على أنها تغييرات رئيسية مسبقاً، إما في خطة تنفيذ الشريحة كما هو متوقع في الفقرة الفرعية 5(د) أعلاه، أو كتنقيح لخطة تنفيذ الشريحة الحالية التي يتعين تقديمها خلال </w:t>
      </w:r>
      <w:r w:rsidRPr="000C3EAB">
        <w:rPr>
          <w:rFonts w:hint="cs"/>
          <w:sz w:val="26"/>
          <w:szCs w:val="26"/>
          <w:rtl/>
          <w:lang w:val="en-US" w:bidi="ar-SA"/>
        </w:rPr>
        <w:t>10</w:t>
      </w:r>
      <w:r w:rsidRPr="000C3EAB">
        <w:rPr>
          <w:sz w:val="26"/>
          <w:szCs w:val="26"/>
          <w:rtl/>
          <w:lang w:val="en-US" w:bidi="ar-SA"/>
        </w:rPr>
        <w:t xml:space="preserve"> </w:t>
      </w:r>
      <w:r w:rsidRPr="000C3EAB">
        <w:rPr>
          <w:rFonts w:hint="cs"/>
          <w:sz w:val="26"/>
          <w:szCs w:val="26"/>
          <w:rtl/>
          <w:lang w:val="en-US" w:bidi="ar-SA"/>
        </w:rPr>
        <w:t>أسابيع</w:t>
      </w:r>
      <w:r w:rsidRPr="000C3EAB">
        <w:rPr>
          <w:sz w:val="26"/>
          <w:szCs w:val="26"/>
          <w:rtl/>
          <w:lang w:val="en-US" w:bidi="ar-SA"/>
        </w:rPr>
        <w:t xml:space="preserve"> قبل أي اجتماع للجنة التنفيذية، للموافقة عليها. والتغييرات الرئيسية سوف تتعلق بما يلي:</w:t>
      </w:r>
    </w:p>
    <w:p w14:paraId="3052CF02" w14:textId="77777777" w:rsidR="00991BB6" w:rsidRPr="000C3EAB" w:rsidRDefault="00991BB6" w:rsidP="00991BB6">
      <w:pPr>
        <w:numPr>
          <w:ilvl w:val="0"/>
          <w:numId w:val="37"/>
        </w:numPr>
        <w:bidi/>
        <w:spacing w:after="240" w:line="288" w:lineRule="auto"/>
        <w:ind w:left="2160" w:hanging="720"/>
        <w:rPr>
          <w:sz w:val="26"/>
          <w:szCs w:val="26"/>
          <w:lang w:bidi="ar-SA"/>
        </w:rPr>
      </w:pPr>
      <w:r w:rsidRPr="000C3EAB">
        <w:rPr>
          <w:sz w:val="26"/>
          <w:szCs w:val="26"/>
          <w:rtl/>
          <w:lang w:bidi="ar-SA"/>
        </w:rPr>
        <w:t>القضايا التي من المحتمل أن تتعلق بقواعد وسياسات الصندوق المتعدد الأطراف؛</w:t>
      </w:r>
    </w:p>
    <w:p w14:paraId="73DC4F5F" w14:textId="77777777" w:rsidR="00991BB6" w:rsidRPr="000C3EAB" w:rsidRDefault="00991BB6" w:rsidP="00991BB6">
      <w:pPr>
        <w:numPr>
          <w:ilvl w:val="0"/>
          <w:numId w:val="37"/>
        </w:numPr>
        <w:bidi/>
        <w:spacing w:after="240" w:line="288" w:lineRule="auto"/>
        <w:ind w:left="2160" w:hanging="720"/>
        <w:rPr>
          <w:sz w:val="26"/>
          <w:szCs w:val="26"/>
          <w:lang w:bidi="ar-SA"/>
        </w:rPr>
      </w:pPr>
      <w:r w:rsidRPr="000C3EAB">
        <w:rPr>
          <w:sz w:val="26"/>
          <w:szCs w:val="26"/>
          <w:rtl/>
          <w:lang w:bidi="ar-SA"/>
        </w:rPr>
        <w:t>التغييرات التي من شأنها تعديل أي بند من بنود هذا الاتفاق؛</w:t>
      </w:r>
    </w:p>
    <w:p w14:paraId="65DDF2EF" w14:textId="77777777" w:rsidR="00991BB6" w:rsidRPr="000C3EAB" w:rsidRDefault="00991BB6" w:rsidP="00991BB6">
      <w:pPr>
        <w:numPr>
          <w:ilvl w:val="0"/>
          <w:numId w:val="37"/>
        </w:numPr>
        <w:bidi/>
        <w:spacing w:after="240" w:line="288" w:lineRule="auto"/>
        <w:ind w:left="2160" w:hanging="720"/>
        <w:rPr>
          <w:sz w:val="26"/>
          <w:szCs w:val="26"/>
          <w:lang w:bidi="ar-SA"/>
        </w:rPr>
      </w:pPr>
      <w:r w:rsidRPr="000C3EAB">
        <w:rPr>
          <w:sz w:val="26"/>
          <w:szCs w:val="26"/>
          <w:rtl/>
          <w:lang w:bidi="ar-SA"/>
        </w:rPr>
        <w:t>التغييرات في المستويات السنوية للتمويل المخصص لفرادى الوكالات الثنائية أو المنفذة لمختلف الشرائح؛</w:t>
      </w:r>
    </w:p>
    <w:p w14:paraId="0EBDABBF" w14:textId="77777777" w:rsidR="00991BB6" w:rsidRPr="000C3EAB" w:rsidRDefault="00991BB6" w:rsidP="00991BB6">
      <w:pPr>
        <w:numPr>
          <w:ilvl w:val="0"/>
          <w:numId w:val="37"/>
        </w:numPr>
        <w:bidi/>
        <w:spacing w:after="240" w:line="288" w:lineRule="auto"/>
        <w:ind w:left="2160" w:hanging="720"/>
        <w:rPr>
          <w:sz w:val="26"/>
          <w:szCs w:val="26"/>
          <w:lang w:bidi="ar-SA"/>
        </w:rPr>
      </w:pPr>
      <w:r w:rsidRPr="000C3EAB">
        <w:rPr>
          <w:sz w:val="26"/>
          <w:szCs w:val="26"/>
          <w:rtl/>
          <w:lang w:bidi="ar-SA"/>
        </w:rPr>
        <w:t>توفير التمويل للأنشطة غير المدرجة في خطة تنفيذ الشريحة الحالية المعتمدة، أو إلغاء نشاط في خطة تنفيذ الشريحة، بتكلفة تزيد عن 30 في المائة من إجمالي تكلفة الشريحة الأخيرة المعتمدة؛</w:t>
      </w:r>
    </w:p>
    <w:p w14:paraId="1D72679A" w14:textId="77777777" w:rsidR="00991BB6" w:rsidRPr="000C3EAB" w:rsidRDefault="00991BB6" w:rsidP="00991BB6">
      <w:pPr>
        <w:numPr>
          <w:ilvl w:val="0"/>
          <w:numId w:val="37"/>
        </w:numPr>
        <w:bidi/>
        <w:spacing w:after="240" w:line="288" w:lineRule="auto"/>
        <w:ind w:left="2160" w:hanging="720"/>
        <w:rPr>
          <w:sz w:val="26"/>
          <w:szCs w:val="26"/>
          <w:lang w:bidi="ar-SA"/>
        </w:rPr>
      </w:pPr>
      <w:r w:rsidRPr="000C3EAB">
        <w:rPr>
          <w:sz w:val="26"/>
          <w:szCs w:val="26"/>
          <w:rtl/>
          <w:lang w:bidi="ar-SA"/>
        </w:rPr>
        <w:lastRenderedPageBreak/>
        <w:t>التغييرات في التقنيات البديلة، على أساس أن أي تقديم لمثل هذا الطلب سيحدد التكاليف الإضافية المرتبطة به، والأثر المحتمل على المناخ، وأي اختلافات في الكمية بأطنان من مكافئ ثاني أكسيد الكربون التي سيتم خفضها تدريجياً، عند الاقتضاء، فضلاً عن التأكيد على أن البلد يوافق على أن الوفورات المحتملة المتعلقة بتغيير التكنولوجيا ستؤدي بالتالي إلى خفض مستوى التمويل الإجمالي بموجب هذا الاتفاق؛</w:t>
      </w:r>
    </w:p>
    <w:p w14:paraId="48FD2EAD" w14:textId="77777777" w:rsidR="00991BB6" w:rsidRPr="000C3EAB" w:rsidRDefault="00991BB6" w:rsidP="00991BB6">
      <w:pPr>
        <w:numPr>
          <w:ilvl w:val="0"/>
          <w:numId w:val="36"/>
        </w:numPr>
        <w:bidi/>
        <w:spacing w:after="240" w:line="288" w:lineRule="auto"/>
        <w:ind w:left="1440" w:hanging="720"/>
        <w:rPr>
          <w:sz w:val="26"/>
          <w:szCs w:val="26"/>
          <w:lang w:val="en-US" w:bidi="ar-SA"/>
        </w:rPr>
      </w:pPr>
      <w:r w:rsidRPr="000C3EAB">
        <w:rPr>
          <w:sz w:val="26"/>
          <w:szCs w:val="26"/>
          <w:rtl/>
          <w:lang w:val="en-US" w:bidi="ar-SA"/>
        </w:rPr>
        <w:t>يمكن دمج عمليات إعادة التخصيص التي لم يتم تصنيفها على أنها تغييرات رئيسية في خطة تنفيذ الشريحة المعتمدة، التي تكون قيد التنفيذ في ذلك الوقت، وإبلاغها إلى اللجنة التنفيذية في تقرير تنفيذ الشريحة اللاحق؛</w:t>
      </w:r>
    </w:p>
    <w:p w14:paraId="33F47160" w14:textId="77777777" w:rsidR="00991BB6" w:rsidRPr="000C3EAB" w:rsidRDefault="00991BB6" w:rsidP="00991BB6">
      <w:pPr>
        <w:numPr>
          <w:ilvl w:val="0"/>
          <w:numId w:val="36"/>
        </w:numPr>
        <w:bidi/>
        <w:spacing w:after="240" w:line="288" w:lineRule="auto"/>
        <w:ind w:left="1440" w:hanging="720"/>
        <w:rPr>
          <w:sz w:val="26"/>
          <w:szCs w:val="26"/>
          <w:lang w:val="en-US" w:bidi="ar-SA"/>
        </w:rPr>
      </w:pPr>
      <w:r w:rsidRPr="000C3EAB">
        <w:rPr>
          <w:sz w:val="26"/>
          <w:szCs w:val="26"/>
          <w:rtl/>
          <w:lang w:val="en-US" w:bidi="ar-SA"/>
        </w:rPr>
        <w:t xml:space="preserve">أي مؤسسة مدرجة في الخطة </w:t>
      </w:r>
      <w:r w:rsidRPr="000C3EAB">
        <w:rPr>
          <w:rFonts w:hint="cs"/>
          <w:sz w:val="26"/>
          <w:szCs w:val="26"/>
          <w:rtl/>
          <w:lang w:val="en-US" w:bidi="ar-SA"/>
        </w:rPr>
        <w:t>ويُخلص أنها</w:t>
      </w:r>
      <w:r w:rsidRPr="000C3EAB">
        <w:rPr>
          <w:sz w:val="26"/>
          <w:szCs w:val="26"/>
          <w:rtl/>
          <w:lang w:val="en-US" w:bidi="ar-SA"/>
        </w:rPr>
        <w:t xml:space="preserve"> غير مؤهلة بموجب سياسات الصندوق المتعدد الأطراف (أي بسبب الملكية الأجنبية أو التأسيس بعد التاريخ </w:t>
      </w:r>
      <w:r w:rsidRPr="000C3EAB">
        <w:rPr>
          <w:rFonts w:hint="cs"/>
          <w:sz w:val="26"/>
          <w:szCs w:val="26"/>
          <w:rtl/>
          <w:lang w:val="en-US" w:bidi="ar-SA"/>
        </w:rPr>
        <w:t>النهائي المطبق</w:t>
      </w:r>
      <w:r w:rsidRPr="000C3EAB">
        <w:rPr>
          <w:sz w:val="26"/>
          <w:szCs w:val="26"/>
          <w:rtl/>
          <w:lang w:val="en-US" w:bidi="ar-SA"/>
        </w:rPr>
        <w:t xml:space="preserve">) لن تتلقى مساعدة مالية. وسيتم الإبلاغ عن هذه المعلومات </w:t>
      </w:r>
      <w:r w:rsidRPr="000C3EAB">
        <w:rPr>
          <w:rFonts w:hint="cs"/>
          <w:sz w:val="26"/>
          <w:szCs w:val="26"/>
          <w:rtl/>
          <w:lang w:val="en-US" w:bidi="ar-SA"/>
        </w:rPr>
        <w:t xml:space="preserve">في إطار </w:t>
      </w:r>
      <w:r w:rsidRPr="000C3EAB">
        <w:rPr>
          <w:sz w:val="26"/>
          <w:szCs w:val="26"/>
          <w:rtl/>
          <w:lang w:val="en-US" w:bidi="ar-SA"/>
        </w:rPr>
        <w:t>خطة تنفيذ الشريحة؛</w:t>
      </w:r>
    </w:p>
    <w:p w14:paraId="43AE3123" w14:textId="77777777" w:rsidR="00991BB6" w:rsidRPr="000C3EAB" w:rsidRDefault="00991BB6" w:rsidP="00991BB6">
      <w:pPr>
        <w:numPr>
          <w:ilvl w:val="0"/>
          <w:numId w:val="36"/>
        </w:numPr>
        <w:bidi/>
        <w:spacing w:after="240" w:line="288" w:lineRule="auto"/>
        <w:ind w:left="1440" w:hanging="720"/>
        <w:rPr>
          <w:sz w:val="26"/>
          <w:szCs w:val="26"/>
          <w:lang w:val="en-US" w:bidi="ar-SA"/>
        </w:rPr>
      </w:pPr>
      <w:r w:rsidRPr="000C3EAB">
        <w:rPr>
          <w:sz w:val="26"/>
          <w:szCs w:val="26"/>
          <w:rtl/>
          <w:lang w:val="en-US" w:bidi="ar-SA"/>
        </w:rPr>
        <w:t>إعادة أي أموال متبقية تحتفظ بها الوكالات الثنائية أو المنفذة أو البلد بموجب الخطة إلى الصندوق المتعدد الأطراف عند استكمال الشريحة الأخيرة المتوقعة بموجب هذا الاتفاق.</w:t>
      </w:r>
    </w:p>
    <w:p w14:paraId="0C9FED93" w14:textId="77777777" w:rsidR="00991BB6" w:rsidRPr="000C3EAB" w:rsidRDefault="00991BB6" w:rsidP="00991BB6">
      <w:pPr>
        <w:numPr>
          <w:ilvl w:val="0"/>
          <w:numId w:val="34"/>
        </w:numPr>
        <w:bidi/>
        <w:spacing w:after="240" w:line="288" w:lineRule="auto"/>
        <w:ind w:left="0" w:firstLine="0"/>
        <w:rPr>
          <w:sz w:val="26"/>
          <w:szCs w:val="26"/>
          <w:lang w:val="en-US" w:bidi="ar-SA"/>
        </w:rPr>
      </w:pPr>
      <w:r w:rsidRPr="000C3EAB">
        <w:rPr>
          <w:sz w:val="26"/>
          <w:szCs w:val="26"/>
          <w:rtl/>
          <w:lang w:val="en-US" w:bidi="ar-SA"/>
        </w:rPr>
        <w:t>سيجري إيلاء اهتمام خاص لتنفيذ الأنشطة في قطاع خدمة التبريد المدرجة في الخطة، ولا سيما أن البلد قد يستخدم المرونة المتاحة بموجب هذا الاتفاق لمعالجة الاحتياجات المحددة التي قد تنشأ أثناء تنفيذ المشروع.</w:t>
      </w:r>
    </w:p>
    <w:p w14:paraId="6E69DC6B" w14:textId="77777777" w:rsidR="00991BB6" w:rsidRPr="000C3EAB" w:rsidRDefault="00991BB6" w:rsidP="00991BB6">
      <w:pPr>
        <w:bidi/>
        <w:spacing w:before="240" w:after="240"/>
        <w:rPr>
          <w:b/>
          <w:bCs/>
          <w:sz w:val="26"/>
          <w:szCs w:val="26"/>
          <w:lang w:val="en-CA" w:bidi="ar-AE"/>
        </w:rPr>
      </w:pPr>
      <w:r w:rsidRPr="000C3EAB">
        <w:rPr>
          <w:b/>
          <w:bCs/>
          <w:sz w:val="26"/>
          <w:szCs w:val="26"/>
          <w:rtl/>
          <w:lang w:val="en-CA" w:bidi="ar-AE"/>
        </w:rPr>
        <w:t>الوكالات الثنائية والمنفذة</w:t>
      </w:r>
    </w:p>
    <w:p w14:paraId="6E39E1AA" w14:textId="77777777" w:rsidR="00991BB6" w:rsidRPr="000C3EAB" w:rsidRDefault="00991BB6" w:rsidP="00991BB6">
      <w:pPr>
        <w:numPr>
          <w:ilvl w:val="0"/>
          <w:numId w:val="34"/>
        </w:numPr>
        <w:bidi/>
        <w:spacing w:after="240" w:line="288" w:lineRule="auto"/>
        <w:ind w:left="0" w:firstLine="0"/>
        <w:rPr>
          <w:sz w:val="26"/>
          <w:szCs w:val="26"/>
          <w:lang w:val="en-US" w:bidi="ar-SA"/>
        </w:rPr>
      </w:pPr>
      <w:r w:rsidRPr="000C3EAB">
        <w:rPr>
          <w:sz w:val="26"/>
          <w:szCs w:val="26"/>
          <w:rtl/>
          <w:lang w:bidi="ar-SA"/>
        </w:rPr>
        <w:t xml:space="preserve">يوافق البلد على تحمل المسؤولية الشاملة </w:t>
      </w:r>
      <w:r w:rsidRPr="000C3EAB">
        <w:rPr>
          <w:rFonts w:hint="cs"/>
          <w:sz w:val="26"/>
          <w:szCs w:val="26"/>
          <w:rtl/>
          <w:lang w:bidi="ar-SA"/>
        </w:rPr>
        <w:t xml:space="preserve">عن </w:t>
      </w:r>
      <w:r w:rsidRPr="000C3EAB">
        <w:rPr>
          <w:sz w:val="26"/>
          <w:szCs w:val="26"/>
          <w:rtl/>
          <w:lang w:bidi="ar-SA"/>
        </w:rPr>
        <w:t xml:space="preserve">إدارة وتنفيذ هذا الاتفاق وجميع الأنشطة التي يقوم بها، أو تجرى بالنيابة عنه، للوفاء بالالتزامات بموجب هذا الاتفاق. وقد </w:t>
      </w:r>
      <w:r w:rsidRPr="000C3EAB">
        <w:rPr>
          <w:sz w:val="26"/>
          <w:szCs w:val="26"/>
          <w:shd w:val="clear" w:color="auto" w:fill="FFFFFF" w:themeFill="background1"/>
          <w:rtl/>
          <w:lang w:bidi="ar-SA"/>
        </w:rPr>
        <w:t xml:space="preserve">وافق </w:t>
      </w:r>
      <w:r w:rsidRPr="000C3EAB">
        <w:rPr>
          <w:rFonts w:hint="cs"/>
          <w:sz w:val="26"/>
          <w:szCs w:val="26"/>
          <w:shd w:val="clear" w:color="auto" w:fill="FFFFFF" w:themeFill="background1"/>
          <w:rtl/>
          <w:lang w:bidi="ar-SA"/>
        </w:rPr>
        <w:t>اليونيب</w:t>
      </w:r>
      <w:r w:rsidRPr="000C3EAB">
        <w:rPr>
          <w:sz w:val="26"/>
          <w:szCs w:val="26"/>
          <w:shd w:val="clear" w:color="auto" w:fill="FFFFFF" w:themeFill="background1"/>
          <w:rtl/>
          <w:lang w:bidi="ar-SA"/>
        </w:rPr>
        <w:t xml:space="preserve"> على أن </w:t>
      </w:r>
      <w:r w:rsidRPr="000C3EAB">
        <w:rPr>
          <w:rFonts w:hint="cs"/>
          <w:sz w:val="26"/>
          <w:szCs w:val="26"/>
          <w:shd w:val="clear" w:color="auto" w:fill="FFFFFF" w:themeFill="background1"/>
          <w:rtl/>
          <w:lang w:bidi="ar-SA"/>
        </w:rPr>
        <w:t>ي</w:t>
      </w:r>
      <w:r w:rsidRPr="000C3EAB">
        <w:rPr>
          <w:sz w:val="26"/>
          <w:szCs w:val="26"/>
          <w:shd w:val="clear" w:color="auto" w:fill="FFFFFF" w:themeFill="background1"/>
          <w:rtl/>
          <w:lang w:bidi="ar-SA"/>
        </w:rPr>
        <w:t xml:space="preserve">كون الوكالة المنفذة الرئيسية ("الوكالة المنفذة الرئيسية") </w:t>
      </w:r>
      <w:r w:rsidRPr="000C3EAB">
        <w:rPr>
          <w:rFonts w:hint="cs"/>
          <w:sz w:val="26"/>
          <w:szCs w:val="26"/>
          <w:shd w:val="clear" w:color="auto" w:fill="FFFFFF" w:themeFill="background1"/>
          <w:rtl/>
          <w:lang w:bidi="ar-SA"/>
        </w:rPr>
        <w:t>ووافقت اليونيدو ع</w:t>
      </w:r>
      <w:r w:rsidRPr="000C3EAB">
        <w:rPr>
          <w:sz w:val="26"/>
          <w:szCs w:val="26"/>
          <w:shd w:val="clear" w:color="auto" w:fill="FFFFFF" w:themeFill="background1"/>
          <w:rtl/>
          <w:lang w:bidi="ar-SA"/>
        </w:rPr>
        <w:t xml:space="preserve">لى أن </w:t>
      </w:r>
      <w:r w:rsidRPr="000C3EAB">
        <w:rPr>
          <w:rFonts w:hint="cs"/>
          <w:sz w:val="26"/>
          <w:szCs w:val="26"/>
          <w:shd w:val="clear" w:color="auto" w:fill="FFFFFF" w:themeFill="background1"/>
          <w:rtl/>
          <w:lang w:bidi="ar-SA"/>
        </w:rPr>
        <w:t>ت</w:t>
      </w:r>
      <w:r w:rsidRPr="000C3EAB">
        <w:rPr>
          <w:sz w:val="26"/>
          <w:szCs w:val="26"/>
          <w:shd w:val="clear" w:color="auto" w:fill="FFFFFF" w:themeFill="background1"/>
          <w:rtl/>
          <w:lang w:bidi="ar-SA"/>
        </w:rPr>
        <w:t>كون الوكالة</w:t>
      </w:r>
      <w:r w:rsidRPr="000C3EAB">
        <w:rPr>
          <w:rFonts w:hint="cs"/>
          <w:sz w:val="26"/>
          <w:szCs w:val="26"/>
          <w:shd w:val="clear" w:color="auto" w:fill="FFFFFF" w:themeFill="background1"/>
          <w:rtl/>
          <w:lang w:bidi="ar-SA"/>
        </w:rPr>
        <w:t xml:space="preserve"> ا</w:t>
      </w:r>
      <w:r w:rsidRPr="000C3EAB">
        <w:rPr>
          <w:sz w:val="26"/>
          <w:szCs w:val="26"/>
          <w:shd w:val="clear" w:color="auto" w:fill="FFFFFF" w:themeFill="background1"/>
          <w:rtl/>
          <w:lang w:bidi="ar-SA"/>
        </w:rPr>
        <w:t>لمنفذة المتعاونة</w:t>
      </w:r>
      <w:r w:rsidRPr="000C3EAB">
        <w:rPr>
          <w:rFonts w:hint="cs"/>
          <w:sz w:val="26"/>
          <w:szCs w:val="26"/>
          <w:shd w:val="clear" w:color="auto" w:fill="FFFFFF" w:themeFill="background1"/>
          <w:rtl/>
          <w:lang w:bidi="ar-SA"/>
        </w:rPr>
        <w:t xml:space="preserve"> </w:t>
      </w:r>
      <w:r w:rsidRPr="000C3EAB">
        <w:rPr>
          <w:sz w:val="26"/>
          <w:szCs w:val="26"/>
          <w:shd w:val="clear" w:color="auto" w:fill="FFFFFF" w:themeFill="background1"/>
          <w:rtl/>
          <w:lang w:bidi="ar-SA"/>
        </w:rPr>
        <w:t>("</w:t>
      </w:r>
      <w:r w:rsidRPr="000C3EAB">
        <w:rPr>
          <w:rFonts w:hint="cs"/>
          <w:sz w:val="26"/>
          <w:szCs w:val="26"/>
          <w:shd w:val="clear" w:color="auto" w:fill="FFFFFF" w:themeFill="background1"/>
          <w:rtl/>
          <w:lang w:bidi="ar-SA"/>
        </w:rPr>
        <w:t xml:space="preserve">الوكالة </w:t>
      </w:r>
      <w:r w:rsidRPr="000C3EAB">
        <w:rPr>
          <w:sz w:val="26"/>
          <w:szCs w:val="26"/>
          <w:shd w:val="clear" w:color="auto" w:fill="FFFFFF" w:themeFill="background1"/>
          <w:rtl/>
          <w:lang w:bidi="ar-SA"/>
        </w:rPr>
        <w:t xml:space="preserve">المنفذة المتعاونة") تحت قيادة الوكالة المنفذة الرئيسية فيما يتعلق بأنشطة البلد بموجب هذا الاتفاق. </w:t>
      </w:r>
      <w:r w:rsidRPr="000C3EAB">
        <w:rPr>
          <w:rFonts w:hint="cs"/>
          <w:sz w:val="26"/>
          <w:szCs w:val="26"/>
          <w:shd w:val="clear" w:color="auto" w:fill="FFFFFF" w:themeFill="background1"/>
          <w:rtl/>
          <w:lang w:bidi="ar-SA"/>
        </w:rPr>
        <w:t>و</w:t>
      </w:r>
      <w:r w:rsidRPr="000C3EAB">
        <w:rPr>
          <w:sz w:val="26"/>
          <w:szCs w:val="26"/>
          <w:shd w:val="clear" w:color="auto" w:fill="FFFFFF" w:themeFill="background1"/>
          <w:rtl/>
          <w:lang w:bidi="ar-SA"/>
        </w:rPr>
        <w:t>يوافق البلد على التقييمات التي يمكن إجراؤها في إطار برامج عمل الرصد والتقييم للصندوق المتعدد الأطراف أو في إطار برنامج التقييم للوكالة المنفذة الرئيسية و/أو الوكال</w:t>
      </w:r>
      <w:r w:rsidRPr="000C3EAB">
        <w:rPr>
          <w:rFonts w:hint="cs"/>
          <w:sz w:val="26"/>
          <w:szCs w:val="26"/>
          <w:shd w:val="clear" w:color="auto" w:fill="FFFFFF" w:themeFill="background1"/>
          <w:rtl/>
          <w:lang w:bidi="ar-SA"/>
        </w:rPr>
        <w:t xml:space="preserve">ة </w:t>
      </w:r>
      <w:r w:rsidRPr="000C3EAB">
        <w:rPr>
          <w:sz w:val="26"/>
          <w:szCs w:val="26"/>
          <w:shd w:val="clear" w:color="auto" w:fill="FFFFFF" w:themeFill="background1"/>
          <w:rtl/>
          <w:lang w:bidi="ar-SA"/>
        </w:rPr>
        <w:t>المنفذة المتعاونة المشاركة في هذا الات</w:t>
      </w:r>
      <w:r w:rsidRPr="000C3EAB">
        <w:rPr>
          <w:sz w:val="26"/>
          <w:szCs w:val="26"/>
          <w:rtl/>
          <w:lang w:bidi="ar-SA"/>
        </w:rPr>
        <w:t>فاق.</w:t>
      </w:r>
    </w:p>
    <w:p w14:paraId="3D932D12" w14:textId="77777777" w:rsidR="00991BB6" w:rsidRPr="000C3EAB" w:rsidRDefault="00991BB6" w:rsidP="00991BB6">
      <w:pPr>
        <w:numPr>
          <w:ilvl w:val="0"/>
          <w:numId w:val="34"/>
        </w:numPr>
        <w:bidi/>
        <w:spacing w:after="240" w:line="288" w:lineRule="auto"/>
        <w:ind w:left="0" w:firstLine="0"/>
        <w:rPr>
          <w:sz w:val="26"/>
          <w:szCs w:val="26"/>
          <w:lang w:val="en-US" w:bidi="ar-SA"/>
        </w:rPr>
      </w:pPr>
      <w:r w:rsidRPr="000C3EAB">
        <w:rPr>
          <w:sz w:val="26"/>
          <w:szCs w:val="26"/>
          <w:rtl/>
          <w:lang w:bidi="ar-SA"/>
        </w:rPr>
        <w:t xml:space="preserve">ستكون الوكالة المنفذة الرئيسية مسؤولة عن ضمان التخطيط </w:t>
      </w:r>
      <w:r w:rsidRPr="000C3EAB">
        <w:rPr>
          <w:sz w:val="26"/>
          <w:szCs w:val="26"/>
          <w:shd w:val="clear" w:color="auto" w:fill="FFFFFF" w:themeFill="background1"/>
          <w:rtl/>
          <w:lang w:bidi="ar-SA"/>
        </w:rPr>
        <w:t>والتنفيذ والإبلاغ المنسق عن جميع الأنشطة بموجب هذا الاتفاق، بما في ذلك</w:t>
      </w:r>
      <w:r w:rsidRPr="000C3EAB">
        <w:rPr>
          <w:rFonts w:hint="cs"/>
          <w:sz w:val="26"/>
          <w:szCs w:val="26"/>
          <w:shd w:val="clear" w:color="auto" w:fill="FFFFFF" w:themeFill="background1"/>
          <w:rtl/>
          <w:lang w:bidi="ar-SA"/>
        </w:rPr>
        <w:t>،</w:t>
      </w:r>
      <w:r w:rsidRPr="000C3EAB">
        <w:rPr>
          <w:sz w:val="26"/>
          <w:szCs w:val="26"/>
          <w:shd w:val="clear" w:color="auto" w:fill="FFFFFF" w:themeFill="background1"/>
          <w:rtl/>
          <w:lang w:bidi="ar-SA"/>
        </w:rPr>
        <w:t xml:space="preserve"> على سبيل المثال لا الحصر</w:t>
      </w:r>
      <w:r w:rsidRPr="000C3EAB">
        <w:rPr>
          <w:rFonts w:hint="cs"/>
          <w:sz w:val="26"/>
          <w:szCs w:val="26"/>
          <w:shd w:val="clear" w:color="auto" w:fill="FFFFFF" w:themeFill="background1"/>
          <w:rtl/>
          <w:lang w:bidi="ar-SA"/>
        </w:rPr>
        <w:t>،</w:t>
      </w:r>
      <w:r w:rsidRPr="000C3EAB">
        <w:rPr>
          <w:sz w:val="26"/>
          <w:szCs w:val="26"/>
          <w:shd w:val="clear" w:color="auto" w:fill="FFFFFF" w:themeFill="background1"/>
          <w:rtl/>
          <w:lang w:bidi="ar-SA"/>
        </w:rPr>
        <w:t xml:space="preserve"> التحقق المستقل وفقاً للفقرة الفرعية 5(ب). وستدعم الوكالة المنفذة المتعاونة الوكالة المنفذة الرئيسية من خلال تنفيذ الخطة في إطار التنسيق العام للوكالة المنفذة الرئيسية</w:t>
      </w:r>
      <w:r w:rsidRPr="000C3EAB">
        <w:rPr>
          <w:rFonts w:hint="cs"/>
          <w:sz w:val="26"/>
          <w:szCs w:val="26"/>
          <w:shd w:val="clear" w:color="auto" w:fill="FFFFFF" w:themeFill="background1"/>
          <w:rtl/>
          <w:lang w:bidi="ar-SA"/>
        </w:rPr>
        <w:t>.</w:t>
      </w:r>
      <w:r w:rsidRPr="000C3EAB">
        <w:rPr>
          <w:sz w:val="26"/>
          <w:szCs w:val="26"/>
          <w:shd w:val="clear" w:color="auto" w:fill="FFFFFF" w:themeFill="background1"/>
          <w:rtl/>
          <w:lang w:bidi="ar-SA"/>
        </w:rPr>
        <w:t xml:space="preserve"> ويرد دور الوكالة المنفذة الرئيسية و</w:t>
      </w:r>
      <w:r w:rsidRPr="000C3EAB">
        <w:rPr>
          <w:rFonts w:hint="cs"/>
          <w:sz w:val="26"/>
          <w:szCs w:val="26"/>
          <w:shd w:val="clear" w:color="auto" w:fill="FFFFFF" w:themeFill="background1"/>
          <w:rtl/>
          <w:lang w:bidi="ar-SA"/>
        </w:rPr>
        <w:t xml:space="preserve">الوكالة </w:t>
      </w:r>
      <w:r w:rsidRPr="000C3EAB">
        <w:rPr>
          <w:sz w:val="26"/>
          <w:szCs w:val="26"/>
          <w:shd w:val="clear" w:color="auto" w:fill="FFFFFF" w:themeFill="background1"/>
          <w:rtl/>
          <w:lang w:bidi="ar-SA"/>
        </w:rPr>
        <w:t xml:space="preserve">المنفذة المتعاونة في التذييل </w:t>
      </w:r>
      <w:r w:rsidRPr="000C3EAB">
        <w:rPr>
          <w:rFonts w:hint="cs"/>
          <w:sz w:val="26"/>
          <w:szCs w:val="26"/>
          <w:shd w:val="clear" w:color="auto" w:fill="FFFFFF" w:themeFill="background1"/>
          <w:rtl/>
          <w:lang w:bidi="ar-SA"/>
        </w:rPr>
        <w:t>(6</w:t>
      </w:r>
      <w:r w:rsidRPr="000C3EAB">
        <w:rPr>
          <w:sz w:val="26"/>
          <w:szCs w:val="26"/>
          <w:shd w:val="clear" w:color="auto" w:fill="FFFFFF" w:themeFill="background1"/>
          <w:rtl/>
          <w:lang w:bidi="ar-SA"/>
        </w:rPr>
        <w:t>-</w:t>
      </w:r>
      <w:r w:rsidRPr="000C3EAB">
        <w:rPr>
          <w:rFonts w:hint="cs"/>
          <w:sz w:val="26"/>
          <w:szCs w:val="26"/>
          <w:shd w:val="clear" w:color="auto" w:fill="FFFFFF" w:themeFill="background1"/>
          <w:rtl/>
          <w:lang w:bidi="ar-SA"/>
        </w:rPr>
        <w:t xml:space="preserve">ألف) </w:t>
      </w:r>
      <w:r w:rsidRPr="000C3EAB">
        <w:rPr>
          <w:sz w:val="26"/>
          <w:szCs w:val="26"/>
          <w:shd w:val="clear" w:color="auto" w:fill="FFFFFF" w:themeFill="background1"/>
          <w:rtl/>
          <w:lang w:bidi="ar-SA"/>
        </w:rPr>
        <w:t xml:space="preserve">والتذييل </w:t>
      </w:r>
      <w:r w:rsidRPr="000C3EAB">
        <w:rPr>
          <w:rFonts w:hint="cs"/>
          <w:sz w:val="26"/>
          <w:szCs w:val="26"/>
          <w:shd w:val="clear" w:color="auto" w:fill="FFFFFF" w:themeFill="background1"/>
          <w:rtl/>
          <w:lang w:bidi="ar-SA"/>
        </w:rPr>
        <w:t>6</w:t>
      </w:r>
      <w:r w:rsidRPr="000C3EAB">
        <w:rPr>
          <w:sz w:val="26"/>
          <w:szCs w:val="26"/>
          <w:shd w:val="clear" w:color="auto" w:fill="FFFFFF" w:themeFill="background1"/>
          <w:rtl/>
          <w:lang w:bidi="ar-SA"/>
        </w:rPr>
        <w:t>-ب</w:t>
      </w:r>
      <w:r w:rsidRPr="000C3EAB">
        <w:rPr>
          <w:rFonts w:hint="cs"/>
          <w:sz w:val="26"/>
          <w:szCs w:val="26"/>
          <w:shd w:val="clear" w:color="auto" w:fill="FFFFFF" w:themeFill="background1"/>
          <w:rtl/>
          <w:lang w:bidi="ar-SA"/>
        </w:rPr>
        <w:t>اء</w:t>
      </w:r>
      <w:r w:rsidRPr="000C3EAB">
        <w:rPr>
          <w:sz w:val="26"/>
          <w:szCs w:val="26"/>
          <w:shd w:val="clear" w:color="auto" w:fill="FFFFFF" w:themeFill="background1"/>
          <w:rtl/>
          <w:lang w:bidi="ar-SA"/>
        </w:rPr>
        <w:t xml:space="preserve">، على التوالي. </w:t>
      </w:r>
      <w:r w:rsidRPr="000C3EAB">
        <w:rPr>
          <w:rFonts w:hint="cs"/>
          <w:sz w:val="26"/>
          <w:szCs w:val="26"/>
          <w:shd w:val="clear" w:color="auto" w:fill="FFFFFF" w:themeFill="background1"/>
          <w:rtl/>
          <w:lang w:bidi="ar-SA"/>
        </w:rPr>
        <w:t>و</w:t>
      </w:r>
      <w:r w:rsidRPr="000C3EAB">
        <w:rPr>
          <w:sz w:val="26"/>
          <w:szCs w:val="26"/>
          <w:shd w:val="clear" w:color="auto" w:fill="FFFFFF" w:themeFill="background1"/>
          <w:rtl/>
          <w:lang w:bidi="ar-SA"/>
        </w:rPr>
        <w:t>توافق اللجنة التنفيذية، من حيث المبدأ، على تزويد الوكالة المنفذة الرئيسية والوكالة المنفذة المتعاونة بالرسوم المحددة في الصفوف 2</w:t>
      </w:r>
      <w:r w:rsidRPr="000C3EAB">
        <w:rPr>
          <w:rFonts w:hint="cs"/>
          <w:sz w:val="26"/>
          <w:szCs w:val="26"/>
          <w:shd w:val="clear" w:color="auto" w:fill="FFFFFF" w:themeFill="background1"/>
          <w:rtl/>
          <w:lang w:bidi="ar-SA"/>
        </w:rPr>
        <w:t>-</w:t>
      </w:r>
      <w:r w:rsidRPr="000C3EAB">
        <w:rPr>
          <w:sz w:val="26"/>
          <w:szCs w:val="26"/>
          <w:shd w:val="clear" w:color="auto" w:fill="FFFFFF" w:themeFill="background1"/>
          <w:rtl/>
          <w:lang w:bidi="ar-SA"/>
        </w:rPr>
        <w:t xml:space="preserve">2 </w:t>
      </w:r>
      <w:r w:rsidRPr="000C3EAB">
        <w:rPr>
          <w:rFonts w:hint="cs"/>
          <w:sz w:val="26"/>
          <w:szCs w:val="26"/>
          <w:shd w:val="clear" w:color="auto" w:fill="FFFFFF" w:themeFill="background1"/>
          <w:rtl/>
          <w:lang w:bidi="ar-SA"/>
        </w:rPr>
        <w:t>و2-4</w:t>
      </w:r>
      <w:r w:rsidRPr="000C3EAB">
        <w:rPr>
          <w:sz w:val="26"/>
          <w:szCs w:val="26"/>
          <w:shd w:val="clear" w:color="auto" w:fill="FFFFFF" w:themeFill="background1"/>
          <w:rtl/>
          <w:lang w:bidi="ar-SA"/>
        </w:rPr>
        <w:t xml:space="preserve"> من التذي</w:t>
      </w:r>
      <w:r w:rsidRPr="000C3EAB">
        <w:rPr>
          <w:sz w:val="26"/>
          <w:szCs w:val="26"/>
          <w:rtl/>
          <w:lang w:bidi="ar-SA"/>
        </w:rPr>
        <w:t xml:space="preserve">يل </w:t>
      </w:r>
      <w:r w:rsidRPr="000C3EAB">
        <w:rPr>
          <w:rFonts w:hint="cs"/>
          <w:sz w:val="26"/>
          <w:szCs w:val="26"/>
          <w:rtl/>
          <w:lang w:bidi="ar-SA"/>
        </w:rPr>
        <w:t>2</w:t>
      </w:r>
      <w:r w:rsidRPr="000C3EAB">
        <w:rPr>
          <w:sz w:val="26"/>
          <w:szCs w:val="26"/>
          <w:rtl/>
          <w:lang w:bidi="ar-SA"/>
        </w:rPr>
        <w:t>- ألف.</w:t>
      </w:r>
    </w:p>
    <w:p w14:paraId="5234DE2F" w14:textId="77777777" w:rsidR="00991BB6" w:rsidRPr="000C3EAB" w:rsidRDefault="00991BB6" w:rsidP="00991BB6">
      <w:pPr>
        <w:bidi/>
        <w:spacing w:before="240" w:after="240"/>
        <w:rPr>
          <w:b/>
          <w:bCs/>
          <w:sz w:val="26"/>
          <w:szCs w:val="26"/>
          <w:lang w:val="en-CA" w:bidi="ar-AE"/>
        </w:rPr>
      </w:pPr>
      <w:r w:rsidRPr="000C3EAB">
        <w:rPr>
          <w:b/>
          <w:bCs/>
          <w:sz w:val="26"/>
          <w:szCs w:val="26"/>
          <w:rtl/>
          <w:lang w:val="en-CA" w:bidi="ar-AE"/>
        </w:rPr>
        <w:t>عدم الامتثال للأهداف الواردة في الاتفاق</w:t>
      </w:r>
    </w:p>
    <w:p w14:paraId="513C9853" w14:textId="77777777" w:rsidR="00991BB6" w:rsidRPr="000C3EAB" w:rsidRDefault="00991BB6" w:rsidP="00B77051">
      <w:pPr>
        <w:numPr>
          <w:ilvl w:val="0"/>
          <w:numId w:val="34"/>
        </w:numPr>
        <w:bidi/>
        <w:spacing w:after="120" w:line="288" w:lineRule="auto"/>
        <w:ind w:left="0" w:firstLine="0"/>
        <w:rPr>
          <w:sz w:val="26"/>
          <w:szCs w:val="26"/>
          <w:lang w:val="en-US" w:bidi="ar-SA"/>
        </w:rPr>
      </w:pPr>
      <w:r w:rsidRPr="000C3EAB">
        <w:rPr>
          <w:sz w:val="26"/>
          <w:szCs w:val="26"/>
          <w:rtl/>
          <w:lang w:val="en-US" w:bidi="ar-SA"/>
        </w:rPr>
        <w:t>في حال عدم وفاء البلد، لأي سبب من الأسباب، بأهداف إزالة المواد الواردة في المرفق واو المنصوص عليها في الصف</w:t>
      </w:r>
      <w:r w:rsidRPr="000C3EAB">
        <w:rPr>
          <w:rFonts w:hint="cs"/>
          <w:sz w:val="26"/>
          <w:szCs w:val="26"/>
          <w:rtl/>
          <w:lang w:val="en-US" w:bidi="ar-SA"/>
        </w:rPr>
        <w:t xml:space="preserve"> 1-2 </w:t>
      </w:r>
      <w:r w:rsidRPr="000C3EAB">
        <w:rPr>
          <w:sz w:val="26"/>
          <w:szCs w:val="26"/>
          <w:rtl/>
          <w:lang w:val="en-US" w:bidi="ar-SA"/>
        </w:rPr>
        <w:t xml:space="preserve">من التذييل 2-ألف أو عدم امتثاله بخلاف ذلك لهذا الاتفاق، فإن البلد يوافق على عدم أحقيته للحصول </w:t>
      </w:r>
      <w:r w:rsidRPr="000C3EAB">
        <w:rPr>
          <w:sz w:val="26"/>
          <w:szCs w:val="26"/>
          <w:rtl/>
          <w:lang w:val="en-US" w:bidi="ar-SA"/>
        </w:rPr>
        <w:lastRenderedPageBreak/>
        <w:t>على التمويل وفقاً لجدول الموافقة على التمويل. وحسب تقدير اللجنة التنفيذية، سيُستأنف التمويل وفقاً لجدول الموافقة على التمويل المنقح الذي تحدده اللجنة التنفيذية بعد إثبات البلد بأنه قد أوفى بجميع التزاماته التي كان من المقرر الوفاء بها قبل استلام الشريحة التالية من التمويل بموجب جدول الموافقة على التمويل. ويقر البلد بأن اللجنة التنفيذية قد تخفض مبلغ التمويل بمقدار المبلغِ المنصوص عليه في التذييل 7-ألف (’’التخفيضات في التمويل لعدم الامتثال‘‘) بخصوصِ كل كيلوغرام من مكافئ ثاني أكسيد الكربون من التخفيضات في الاستهلاك التي لم تتحقق في أي سنة. وستناقش اللجنة التنفيذية كل حالة محددة لم يمتثل فيها البلد لهذا الاتفاق، وتتخذ القرارات ذات الصلة. وبمجرد اتخاذ القرارات، لن تكون الحالة المحددة لعدم الامتثال لهذا الاتفاق عائقاً أمام توفير التمويل للشرائح المقبلة وفقاً للفقرة 5 أعلاه.</w:t>
      </w:r>
    </w:p>
    <w:p w14:paraId="1CAC8D88" w14:textId="77777777" w:rsidR="00991BB6" w:rsidRPr="000C3EAB" w:rsidRDefault="00991BB6" w:rsidP="00B77051">
      <w:pPr>
        <w:numPr>
          <w:ilvl w:val="0"/>
          <w:numId w:val="34"/>
        </w:numPr>
        <w:bidi/>
        <w:spacing w:after="120" w:line="288" w:lineRule="auto"/>
        <w:ind w:left="0" w:firstLine="0"/>
        <w:rPr>
          <w:sz w:val="26"/>
          <w:szCs w:val="26"/>
          <w:lang w:val="en-US" w:bidi="ar-SA"/>
        </w:rPr>
      </w:pPr>
      <w:r w:rsidRPr="000C3EAB">
        <w:rPr>
          <w:sz w:val="26"/>
          <w:szCs w:val="26"/>
          <w:rtl/>
          <w:lang w:val="en-US" w:bidi="ar-SA"/>
        </w:rPr>
        <w:t>لن يعدَّل تمويل هذا الاتفاق على أساس أي قرارات مقبلة للجنة التنفيذية قد تؤثر على تمويل أي مشروعات أخرى لقطاع الاستهلاك أو أي أنشطة أخرى ذات صلة في البلد المعني.</w:t>
      </w:r>
    </w:p>
    <w:p w14:paraId="22BE6B08" w14:textId="77777777" w:rsidR="00991BB6" w:rsidRPr="000C3EAB" w:rsidRDefault="00991BB6" w:rsidP="00B77051">
      <w:pPr>
        <w:numPr>
          <w:ilvl w:val="0"/>
          <w:numId w:val="34"/>
        </w:numPr>
        <w:bidi/>
        <w:spacing w:after="120" w:line="288" w:lineRule="auto"/>
        <w:ind w:left="0" w:firstLine="0"/>
        <w:rPr>
          <w:sz w:val="26"/>
          <w:szCs w:val="26"/>
          <w:lang w:val="en-US" w:bidi="ar-SA"/>
        </w:rPr>
      </w:pPr>
      <w:r w:rsidRPr="000C3EAB">
        <w:rPr>
          <w:sz w:val="26"/>
          <w:szCs w:val="26"/>
          <w:rtl/>
          <w:lang w:bidi="ar-SA"/>
        </w:rPr>
        <w:t xml:space="preserve">يتعين على البلد أن يمتثل لأي طلب معقول من اللجنة </w:t>
      </w:r>
      <w:r w:rsidRPr="000C3EAB">
        <w:rPr>
          <w:sz w:val="26"/>
          <w:szCs w:val="26"/>
          <w:shd w:val="clear" w:color="auto" w:fill="FFFFFF" w:themeFill="background1"/>
          <w:rtl/>
          <w:lang w:bidi="ar-SA"/>
        </w:rPr>
        <w:t>التنفيذية، والوكالة المنفذة الرئيسية والوكالة المنفذة المتعاونة لتسهيل تنفيذ هذا الاتفاق. وعلى وجه الخصوص، سي</w:t>
      </w:r>
      <w:r w:rsidRPr="000C3EAB">
        <w:rPr>
          <w:rFonts w:hint="cs"/>
          <w:sz w:val="26"/>
          <w:szCs w:val="26"/>
          <w:shd w:val="clear" w:color="auto" w:fill="FFFFFF" w:themeFill="background1"/>
          <w:rtl/>
          <w:lang w:bidi="ar-SA"/>
        </w:rPr>
        <w:t>قوم</w:t>
      </w:r>
      <w:r w:rsidRPr="000C3EAB">
        <w:rPr>
          <w:sz w:val="26"/>
          <w:szCs w:val="26"/>
          <w:shd w:val="clear" w:color="auto" w:fill="FFFFFF" w:themeFill="background1"/>
          <w:rtl/>
          <w:lang w:bidi="ar-SA"/>
        </w:rPr>
        <w:t xml:space="preserve"> </w:t>
      </w:r>
      <w:r w:rsidRPr="000C3EAB">
        <w:rPr>
          <w:rFonts w:hint="cs"/>
          <w:sz w:val="26"/>
          <w:szCs w:val="26"/>
          <w:shd w:val="clear" w:color="auto" w:fill="FFFFFF" w:themeFill="background1"/>
          <w:rtl/>
          <w:lang w:bidi="ar-SA"/>
        </w:rPr>
        <w:t>ب</w:t>
      </w:r>
      <w:r w:rsidRPr="000C3EAB">
        <w:rPr>
          <w:sz w:val="26"/>
          <w:szCs w:val="26"/>
          <w:shd w:val="clear" w:color="auto" w:fill="FFFFFF" w:themeFill="background1"/>
          <w:rtl/>
          <w:lang w:bidi="ar-SA"/>
        </w:rPr>
        <w:t>تزويد الوكالة المنفذة الرئيسية والوكالة المنفذة المتعاونة بإمكانية الوصول إلى المعلومات اللازمة للتحقق من ال</w:t>
      </w:r>
      <w:r w:rsidRPr="000C3EAB">
        <w:rPr>
          <w:sz w:val="26"/>
          <w:szCs w:val="26"/>
          <w:rtl/>
          <w:lang w:bidi="ar-SA"/>
        </w:rPr>
        <w:t>امتثال لهذا الاتفاق.</w:t>
      </w:r>
    </w:p>
    <w:p w14:paraId="7E1CD676" w14:textId="77777777" w:rsidR="00991BB6" w:rsidRPr="000C3EAB" w:rsidRDefault="00991BB6" w:rsidP="00B77051">
      <w:pPr>
        <w:bidi/>
        <w:spacing w:after="120"/>
        <w:rPr>
          <w:b/>
          <w:bCs/>
          <w:sz w:val="26"/>
          <w:szCs w:val="26"/>
          <w:lang w:val="en-CA" w:bidi="ar-AE"/>
        </w:rPr>
      </w:pPr>
      <w:r w:rsidRPr="000C3EAB">
        <w:rPr>
          <w:b/>
          <w:bCs/>
          <w:sz w:val="26"/>
          <w:szCs w:val="26"/>
          <w:rtl/>
          <w:lang w:val="en-CA" w:bidi="ar-AE"/>
        </w:rPr>
        <w:t>تاريخ الانتهاء</w:t>
      </w:r>
    </w:p>
    <w:p w14:paraId="335C74CA" w14:textId="77777777" w:rsidR="00991BB6" w:rsidRPr="000C3EAB" w:rsidRDefault="00991BB6" w:rsidP="00B77051">
      <w:pPr>
        <w:numPr>
          <w:ilvl w:val="0"/>
          <w:numId w:val="34"/>
        </w:numPr>
        <w:bidi/>
        <w:spacing w:after="120" w:line="288" w:lineRule="auto"/>
        <w:ind w:left="0" w:firstLine="0"/>
        <w:rPr>
          <w:sz w:val="26"/>
          <w:szCs w:val="26"/>
          <w:lang w:val="en-US" w:bidi="ar-SA"/>
        </w:rPr>
      </w:pPr>
      <w:r w:rsidRPr="000C3EAB">
        <w:rPr>
          <w:sz w:val="26"/>
          <w:szCs w:val="26"/>
          <w:rtl/>
          <w:lang w:val="en-US" w:bidi="ar-SA"/>
        </w:rPr>
        <w:t>سيتم الانتهاء من الخطة والاتفاق المرتبط بها في نهاية السنة التالية للسنة الأخيرة التي تم فيها تحديد الحد الأقصى المسموح به لمستوى الاستهلاك الإجمالي في التذييل 2-ألف. وفي حال وجود أنشطة لا تزال معلقة حينها، وكانت متوقعة في خطة تنفيذ الشريحة الأخيرة وتنقيحاتها اللاحقة وفقاً للفقرة الفرعية 5(د) والفقرة 7، فسيتم تأجيل استكمال الخطة حتى نهاية العام التالي لتنفيذ الأنشطة المتبقية. وستستمر متطلبات الإبلاغ وفقاً للفقرات الفرعية 1(أ) و1(ب) و1(د) من التذييل 4-ألف حتى وقت استكمال الخطة ما لم تحدد اللجنة التنفيذية خلاف ذلك.</w:t>
      </w:r>
    </w:p>
    <w:p w14:paraId="7CF93009" w14:textId="77777777" w:rsidR="00991BB6" w:rsidRPr="000C3EAB" w:rsidRDefault="00991BB6" w:rsidP="00B77051">
      <w:pPr>
        <w:bidi/>
        <w:spacing w:after="120"/>
        <w:rPr>
          <w:b/>
          <w:bCs/>
          <w:sz w:val="26"/>
          <w:szCs w:val="26"/>
          <w:lang w:val="en-CA" w:bidi="ar-AE"/>
        </w:rPr>
      </w:pPr>
      <w:r w:rsidRPr="000C3EAB">
        <w:rPr>
          <w:b/>
          <w:bCs/>
          <w:sz w:val="26"/>
          <w:szCs w:val="26"/>
          <w:rtl/>
          <w:lang w:val="en-CA" w:bidi="ar-AE"/>
        </w:rPr>
        <w:t>الصلاحية</w:t>
      </w:r>
    </w:p>
    <w:p w14:paraId="7EB4D47C" w14:textId="77777777" w:rsidR="00991BB6" w:rsidRPr="000C3EAB" w:rsidRDefault="00991BB6" w:rsidP="00B77051">
      <w:pPr>
        <w:numPr>
          <w:ilvl w:val="0"/>
          <w:numId w:val="34"/>
        </w:numPr>
        <w:bidi/>
        <w:spacing w:after="120" w:line="288" w:lineRule="auto"/>
        <w:ind w:left="0" w:firstLine="0"/>
        <w:rPr>
          <w:sz w:val="26"/>
          <w:szCs w:val="26"/>
          <w:lang w:val="en-US" w:bidi="ar-SA"/>
        </w:rPr>
      </w:pPr>
      <w:r w:rsidRPr="000C3EAB">
        <w:rPr>
          <w:sz w:val="26"/>
          <w:szCs w:val="26"/>
          <w:rtl/>
          <w:lang w:val="en-US" w:bidi="ar-SA"/>
        </w:rPr>
        <w:t>يتم تنفيذ جميع الشروط المنصوص عليها في هذا الاتفاق فقط في سياق بروتوكول مونتريال وعلى النحو المحدد في هذا الاتفاق. وتحمل جميع المصطلحات المستخدمة في هذا الاتفاق المعنى المنسوب لها في بروتوكول مونتريال ما لم يتم تحديد خلاف ذلك في هذا الاتفاق.</w:t>
      </w:r>
    </w:p>
    <w:p w14:paraId="7A4885C4" w14:textId="77777777" w:rsidR="00991BB6" w:rsidRPr="000C3EAB" w:rsidRDefault="00991BB6" w:rsidP="00B77051">
      <w:pPr>
        <w:numPr>
          <w:ilvl w:val="0"/>
          <w:numId w:val="34"/>
        </w:numPr>
        <w:bidi/>
        <w:spacing w:after="120" w:line="288" w:lineRule="auto"/>
        <w:ind w:left="0" w:firstLine="0"/>
        <w:rPr>
          <w:sz w:val="26"/>
          <w:szCs w:val="26"/>
          <w:lang w:val="en-US" w:bidi="ar-SA"/>
        </w:rPr>
      </w:pPr>
      <w:r w:rsidRPr="000C3EAB">
        <w:rPr>
          <w:sz w:val="26"/>
          <w:szCs w:val="26"/>
          <w:rtl/>
          <w:lang w:val="en-US" w:bidi="ar-SA"/>
        </w:rPr>
        <w:t>لا يجوز تعديل هذا الاتفاق أو إنهاؤه إلا باتفاق خطي متبادل بين البلد واللجنة التنفيذية للصندوق المتعدد الأطراف.</w:t>
      </w:r>
    </w:p>
    <w:p w14:paraId="4B409F9F" w14:textId="77777777" w:rsidR="00991BB6" w:rsidRPr="000C3EAB" w:rsidRDefault="00991BB6" w:rsidP="00B77051">
      <w:pPr>
        <w:keepNext/>
        <w:bidi/>
        <w:spacing w:after="120"/>
        <w:rPr>
          <w:b/>
          <w:bCs/>
          <w:sz w:val="26"/>
          <w:szCs w:val="26"/>
          <w:lang w:val="en-US" w:bidi="ar-SA"/>
        </w:rPr>
      </w:pPr>
      <w:r w:rsidRPr="000C3EAB">
        <w:rPr>
          <w:b/>
          <w:bCs/>
          <w:sz w:val="26"/>
          <w:szCs w:val="26"/>
          <w:rtl/>
          <w:lang w:val="en-US" w:bidi="ar-SA"/>
        </w:rPr>
        <w:t>التذييلات</w:t>
      </w:r>
    </w:p>
    <w:p w14:paraId="09387480" w14:textId="77777777" w:rsidR="00991BB6" w:rsidRPr="000C3EAB" w:rsidRDefault="00991BB6" w:rsidP="00B77051">
      <w:pPr>
        <w:keepNext/>
        <w:bidi/>
        <w:spacing w:after="120"/>
        <w:rPr>
          <w:b/>
          <w:bCs/>
          <w:sz w:val="26"/>
          <w:szCs w:val="26"/>
          <w:lang w:val="en-US" w:bidi="ar-SA"/>
        </w:rPr>
      </w:pPr>
      <w:r w:rsidRPr="000C3EAB">
        <w:rPr>
          <w:b/>
          <w:bCs/>
          <w:sz w:val="26"/>
          <w:szCs w:val="26"/>
          <w:rtl/>
          <w:lang w:val="en-US" w:bidi="ar-SA"/>
        </w:rPr>
        <w:t>التذييل (1-ألف): المواد</w:t>
      </w:r>
    </w:p>
    <w:tbl>
      <w:tblPr>
        <w:bidiVisual/>
        <w:tblW w:w="6104" w:type="pct"/>
        <w:tblInd w:w="-107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top w:w="29" w:type="dxa"/>
          <w:bottom w:w="29" w:type="dxa"/>
        </w:tblCellMar>
        <w:tblLook w:val="04A0" w:firstRow="1" w:lastRow="0" w:firstColumn="1" w:lastColumn="0" w:noHBand="0" w:noVBand="1"/>
      </w:tblPr>
      <w:tblGrid>
        <w:gridCol w:w="5572"/>
        <w:gridCol w:w="5842"/>
      </w:tblGrid>
      <w:tr w:rsidR="00991BB6" w:rsidRPr="000C3EAB" w14:paraId="05A1F19E" w14:textId="77777777" w:rsidTr="00303536">
        <w:trPr>
          <w:trHeight w:val="413"/>
        </w:trPr>
        <w:tc>
          <w:tcPr>
            <w:tcW w:w="2441" w:type="pct"/>
            <w:vAlign w:val="center"/>
          </w:tcPr>
          <w:p w14:paraId="55DA0EE4" w14:textId="77777777" w:rsidR="00991BB6" w:rsidRPr="000C3EAB" w:rsidRDefault="00991BB6" w:rsidP="00303536">
            <w:pPr>
              <w:widowControl w:val="0"/>
              <w:bidi/>
              <w:jc w:val="center"/>
              <w:rPr>
                <w:b/>
                <w:bCs/>
                <w:sz w:val="20"/>
                <w:lang w:val="en-CA" w:bidi="ar-SA"/>
              </w:rPr>
            </w:pPr>
            <w:bookmarkStart w:id="1" w:name="_Hlk131268561"/>
            <w:r w:rsidRPr="000C3EAB">
              <w:rPr>
                <w:rFonts w:hint="cs"/>
                <w:b/>
                <w:bCs/>
                <w:sz w:val="20"/>
                <w:szCs w:val="22"/>
                <w:rtl/>
                <w:lang w:val="en-CA" w:bidi="ar-SA"/>
              </w:rPr>
              <w:t>المواد</w:t>
            </w:r>
          </w:p>
        </w:tc>
        <w:tc>
          <w:tcPr>
            <w:tcW w:w="2559" w:type="pct"/>
            <w:vAlign w:val="center"/>
          </w:tcPr>
          <w:p w14:paraId="297A2A1B" w14:textId="77777777" w:rsidR="00991BB6" w:rsidRPr="000C3EAB" w:rsidRDefault="00991BB6" w:rsidP="00303536">
            <w:pPr>
              <w:widowControl w:val="0"/>
              <w:bidi/>
              <w:jc w:val="center"/>
              <w:rPr>
                <w:b/>
                <w:bCs/>
                <w:sz w:val="20"/>
                <w:rtl/>
                <w:lang w:val="en-CA" w:bidi="ar-SA"/>
              </w:rPr>
            </w:pPr>
            <w:r w:rsidRPr="000C3EAB">
              <w:rPr>
                <w:b/>
                <w:bCs/>
                <w:sz w:val="20"/>
                <w:rtl/>
                <w:lang w:val="en-CA" w:bidi="ar-SA"/>
              </w:rPr>
              <w:t>نقطة بداية التخفيضات المجمعة في الاستهلاك</w:t>
            </w:r>
          </w:p>
          <w:p w14:paraId="4EAE0927" w14:textId="77777777" w:rsidR="00991BB6" w:rsidRPr="000C3EAB" w:rsidRDefault="00991BB6" w:rsidP="00303536">
            <w:pPr>
              <w:widowControl w:val="0"/>
              <w:bidi/>
              <w:jc w:val="center"/>
              <w:rPr>
                <w:b/>
                <w:bCs/>
                <w:sz w:val="20"/>
                <w:lang w:val="en-CA" w:bidi="ar-SA"/>
              </w:rPr>
            </w:pPr>
            <w:r w:rsidRPr="000C3EAB">
              <w:rPr>
                <w:rFonts w:hint="cs"/>
                <w:b/>
                <w:bCs/>
                <w:sz w:val="20"/>
                <w:rtl/>
                <w:lang w:val="en-CA" w:bidi="ar-SA"/>
              </w:rPr>
              <w:t>(بالطن من مكافئ ثاني أكسيد الكربون)</w:t>
            </w:r>
          </w:p>
        </w:tc>
      </w:tr>
      <w:tr w:rsidR="00991BB6" w:rsidRPr="000C3EAB" w14:paraId="3C80100A" w14:textId="77777777" w:rsidTr="00303536">
        <w:trPr>
          <w:trHeight w:val="413"/>
        </w:trPr>
        <w:tc>
          <w:tcPr>
            <w:tcW w:w="2441" w:type="pct"/>
            <w:vAlign w:val="center"/>
          </w:tcPr>
          <w:p w14:paraId="30BEE2B6" w14:textId="77777777" w:rsidR="00991BB6" w:rsidRPr="000C3EAB" w:rsidRDefault="00991BB6" w:rsidP="00303536">
            <w:pPr>
              <w:widowControl w:val="0"/>
              <w:bidi/>
              <w:jc w:val="center"/>
              <w:rPr>
                <w:sz w:val="20"/>
                <w:szCs w:val="22"/>
                <w:rtl/>
                <w:lang w:val="en-CA" w:bidi="ar-SA"/>
              </w:rPr>
            </w:pPr>
            <w:r w:rsidRPr="000C3EAB">
              <w:rPr>
                <w:rFonts w:hint="cs"/>
                <w:sz w:val="20"/>
                <w:szCs w:val="22"/>
                <w:rtl/>
                <w:lang w:val="en-CA" w:bidi="ar-SA"/>
              </w:rPr>
              <w:t>ا</w:t>
            </w:r>
            <w:r w:rsidRPr="000C3EAB">
              <w:rPr>
                <w:sz w:val="20"/>
                <w:szCs w:val="22"/>
                <w:rtl/>
                <w:lang w:val="en-CA" w:bidi="ar-SA"/>
              </w:rPr>
              <w:t xml:space="preserve">لمواد الهيدروفلوروكربونية </w:t>
            </w:r>
          </w:p>
        </w:tc>
        <w:tc>
          <w:tcPr>
            <w:tcW w:w="2559" w:type="pct"/>
            <w:vAlign w:val="center"/>
          </w:tcPr>
          <w:p w14:paraId="260C2F51" w14:textId="77777777" w:rsidR="00991BB6" w:rsidRPr="000C3EAB" w:rsidRDefault="00991BB6" w:rsidP="00303536">
            <w:pPr>
              <w:widowControl w:val="0"/>
              <w:bidi/>
              <w:jc w:val="center"/>
              <w:rPr>
                <w:sz w:val="20"/>
                <w:rtl/>
                <w:lang w:val="en-CA" w:bidi="ar-SA"/>
              </w:rPr>
            </w:pPr>
            <w:r w:rsidRPr="000C3EAB">
              <w:rPr>
                <w:rFonts w:hint="cs"/>
                <w:sz w:val="20"/>
                <w:rtl/>
                <w:lang w:val="en-CA" w:bidi="ar-SA"/>
              </w:rPr>
              <w:t>يُحدد لاحقاً</w:t>
            </w:r>
          </w:p>
        </w:tc>
      </w:tr>
      <w:bookmarkEnd w:id="1"/>
    </w:tbl>
    <w:p w14:paraId="17F432C4" w14:textId="77777777" w:rsidR="00991BB6" w:rsidRPr="000C3EAB" w:rsidRDefault="00991BB6" w:rsidP="00991BB6">
      <w:pPr>
        <w:jc w:val="left"/>
        <w:rPr>
          <w:b/>
          <w:bCs/>
          <w:sz w:val="26"/>
          <w:szCs w:val="26"/>
          <w:rtl/>
          <w:lang w:val="en-US" w:bidi="ar-AE"/>
        </w:rPr>
      </w:pPr>
      <w:r w:rsidRPr="000C3EAB">
        <w:rPr>
          <w:b/>
          <w:bCs/>
          <w:sz w:val="26"/>
          <w:szCs w:val="26"/>
          <w:rtl/>
          <w:lang w:val="en-US" w:bidi="ar-AE"/>
        </w:rPr>
        <w:br w:type="page"/>
      </w:r>
    </w:p>
    <w:p w14:paraId="0E4C4899" w14:textId="77777777" w:rsidR="00991BB6" w:rsidRPr="000C3EAB" w:rsidRDefault="00991BB6" w:rsidP="00991BB6">
      <w:pPr>
        <w:keepNext/>
        <w:bidi/>
        <w:spacing w:before="360" w:after="240"/>
        <w:rPr>
          <w:b/>
          <w:bCs/>
          <w:sz w:val="26"/>
          <w:szCs w:val="26"/>
          <w:lang w:val="en-US" w:bidi="ar-AE"/>
        </w:rPr>
      </w:pPr>
      <w:r w:rsidRPr="000C3EAB">
        <w:rPr>
          <w:b/>
          <w:bCs/>
          <w:sz w:val="26"/>
          <w:szCs w:val="26"/>
          <w:rtl/>
          <w:lang w:val="en-US" w:bidi="ar-AE"/>
        </w:rPr>
        <w:lastRenderedPageBreak/>
        <w:t>التذييل (2-ألف): الأهداف والتمويل</w:t>
      </w:r>
    </w:p>
    <w:tbl>
      <w:tblPr>
        <w:bidiVisual/>
        <w:tblW w:w="5965" w:type="pct"/>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top w:w="29" w:type="dxa"/>
          <w:left w:w="85" w:type="dxa"/>
          <w:bottom w:w="29" w:type="dxa"/>
          <w:right w:w="85" w:type="dxa"/>
        </w:tblCellMar>
        <w:tblLook w:val="04A0" w:firstRow="1" w:lastRow="0" w:firstColumn="1" w:lastColumn="0" w:noHBand="0" w:noVBand="1"/>
      </w:tblPr>
      <w:tblGrid>
        <w:gridCol w:w="675"/>
        <w:gridCol w:w="984"/>
        <w:gridCol w:w="2039"/>
        <w:gridCol w:w="899"/>
        <w:gridCol w:w="899"/>
        <w:gridCol w:w="810"/>
        <w:gridCol w:w="899"/>
        <w:gridCol w:w="899"/>
        <w:gridCol w:w="904"/>
        <w:gridCol w:w="991"/>
        <w:gridCol w:w="1156"/>
      </w:tblGrid>
      <w:tr w:rsidR="00991BB6" w:rsidRPr="000C3EAB" w14:paraId="48550AAD" w14:textId="77777777" w:rsidTr="00303536">
        <w:trPr>
          <w:trHeight w:val="50"/>
          <w:tblHeader/>
          <w:jc w:val="center"/>
        </w:trPr>
        <w:tc>
          <w:tcPr>
            <w:tcW w:w="303" w:type="pct"/>
            <w:vAlign w:val="center"/>
            <w:hideMark/>
          </w:tcPr>
          <w:p w14:paraId="1F89BC53" w14:textId="77777777" w:rsidR="00991BB6" w:rsidRPr="000C3EAB" w:rsidRDefault="00991BB6" w:rsidP="00303536">
            <w:pPr>
              <w:keepNext/>
              <w:keepLines/>
              <w:bidi/>
              <w:ind w:left="-85" w:right="-86"/>
              <w:jc w:val="center"/>
              <w:rPr>
                <w:rFonts w:asciiTheme="majorBidi" w:hAnsiTheme="majorBidi" w:cstheme="majorBidi"/>
                <w:bCs/>
                <w:color w:val="000000"/>
                <w:sz w:val="18"/>
                <w:szCs w:val="18"/>
                <w:lang w:val="en-CA" w:bidi="ar-SA"/>
              </w:rPr>
            </w:pPr>
            <w:r w:rsidRPr="000C3EAB">
              <w:rPr>
                <w:rFonts w:asciiTheme="majorBidi" w:hAnsiTheme="majorBidi" w:cstheme="majorBidi"/>
                <w:bCs/>
                <w:color w:val="000000"/>
                <w:sz w:val="18"/>
                <w:szCs w:val="18"/>
                <w:rtl/>
                <w:lang w:val="en-CA" w:bidi="ar-SA"/>
              </w:rPr>
              <w:t>الصف</w:t>
            </w:r>
          </w:p>
        </w:tc>
        <w:tc>
          <w:tcPr>
            <w:tcW w:w="1355" w:type="pct"/>
            <w:gridSpan w:val="2"/>
            <w:vAlign w:val="center"/>
            <w:hideMark/>
          </w:tcPr>
          <w:p w14:paraId="020A6C1C" w14:textId="77777777" w:rsidR="00991BB6" w:rsidRPr="000C3EAB" w:rsidRDefault="00991BB6" w:rsidP="00303536">
            <w:pPr>
              <w:keepNext/>
              <w:keepLines/>
              <w:bidi/>
              <w:jc w:val="center"/>
              <w:rPr>
                <w:rFonts w:asciiTheme="majorBidi" w:hAnsiTheme="majorBidi" w:cstheme="majorBidi"/>
                <w:bCs/>
                <w:color w:val="000000"/>
                <w:sz w:val="18"/>
                <w:szCs w:val="18"/>
                <w:lang w:val="en-CA" w:bidi="ar-AE"/>
              </w:rPr>
            </w:pPr>
            <w:r w:rsidRPr="000C3EAB">
              <w:rPr>
                <w:rFonts w:asciiTheme="majorBidi" w:hAnsiTheme="majorBidi" w:cstheme="majorBidi"/>
                <w:bCs/>
                <w:color w:val="000000"/>
                <w:sz w:val="18"/>
                <w:szCs w:val="18"/>
                <w:rtl/>
                <w:lang w:val="en-CA" w:bidi="ar-SA"/>
              </w:rPr>
              <w:t>التفاصيل</w:t>
            </w:r>
          </w:p>
        </w:tc>
        <w:tc>
          <w:tcPr>
            <w:tcW w:w="403" w:type="pct"/>
            <w:vAlign w:val="center"/>
          </w:tcPr>
          <w:p w14:paraId="64E22B3D" w14:textId="77777777" w:rsidR="00991BB6" w:rsidRPr="000C3EAB" w:rsidRDefault="00991BB6" w:rsidP="00303536">
            <w:pPr>
              <w:keepNext/>
              <w:keepLines/>
              <w:bidi/>
              <w:jc w:val="center"/>
              <w:rPr>
                <w:rFonts w:asciiTheme="majorBidi" w:hAnsiTheme="majorBidi" w:cstheme="majorBidi"/>
                <w:b/>
                <w:color w:val="000000"/>
                <w:sz w:val="18"/>
                <w:szCs w:val="18"/>
                <w:lang w:val="en-CA" w:bidi="ar-AE"/>
              </w:rPr>
            </w:pPr>
            <w:r w:rsidRPr="000C3EAB">
              <w:rPr>
                <w:rFonts w:asciiTheme="majorBidi" w:hAnsiTheme="majorBidi" w:cstheme="majorBidi"/>
                <w:b/>
                <w:color w:val="000000"/>
                <w:sz w:val="18"/>
                <w:szCs w:val="18"/>
                <w:lang w:val="en-CA" w:bidi="ar-AE"/>
              </w:rPr>
              <w:t>2026</w:t>
            </w:r>
          </w:p>
        </w:tc>
        <w:tc>
          <w:tcPr>
            <w:tcW w:w="403" w:type="pct"/>
            <w:vAlign w:val="center"/>
          </w:tcPr>
          <w:p w14:paraId="53A19E6D" w14:textId="77777777" w:rsidR="00991BB6" w:rsidRPr="000C3EAB" w:rsidRDefault="00991BB6" w:rsidP="00303536">
            <w:pPr>
              <w:keepNext/>
              <w:keepLines/>
              <w:bidi/>
              <w:jc w:val="center"/>
              <w:rPr>
                <w:rFonts w:asciiTheme="majorBidi" w:hAnsiTheme="majorBidi" w:cstheme="majorBidi"/>
                <w:b/>
                <w:color w:val="000000"/>
                <w:sz w:val="18"/>
                <w:szCs w:val="18"/>
                <w:lang w:val="en-CA" w:bidi="ar-AE"/>
              </w:rPr>
            </w:pPr>
            <w:r w:rsidRPr="000C3EAB">
              <w:rPr>
                <w:rFonts w:asciiTheme="majorBidi" w:hAnsiTheme="majorBidi" w:cstheme="majorBidi"/>
                <w:b/>
                <w:color w:val="000000"/>
                <w:sz w:val="18"/>
                <w:szCs w:val="18"/>
                <w:lang w:val="en-CA" w:bidi="ar-AE"/>
              </w:rPr>
              <w:t>2027</w:t>
            </w:r>
          </w:p>
        </w:tc>
        <w:tc>
          <w:tcPr>
            <w:tcW w:w="363" w:type="pct"/>
            <w:vAlign w:val="center"/>
          </w:tcPr>
          <w:p w14:paraId="7A478F37" w14:textId="77777777" w:rsidR="00991BB6" w:rsidRPr="000C3EAB" w:rsidRDefault="00991BB6" w:rsidP="00303536">
            <w:pPr>
              <w:keepNext/>
              <w:keepLines/>
              <w:bidi/>
              <w:jc w:val="center"/>
              <w:rPr>
                <w:rFonts w:asciiTheme="majorBidi" w:hAnsiTheme="majorBidi" w:cstheme="majorBidi"/>
                <w:b/>
                <w:color w:val="000000"/>
                <w:sz w:val="18"/>
                <w:szCs w:val="18"/>
                <w:lang w:val="en-CA" w:bidi="ar-AE"/>
              </w:rPr>
            </w:pPr>
            <w:r w:rsidRPr="000C3EAB">
              <w:rPr>
                <w:rFonts w:asciiTheme="majorBidi" w:hAnsiTheme="majorBidi" w:cstheme="majorBidi"/>
                <w:b/>
                <w:color w:val="000000"/>
                <w:sz w:val="18"/>
                <w:szCs w:val="18"/>
                <w:lang w:val="en-CA" w:bidi="ar-AE"/>
              </w:rPr>
              <w:t>2028</w:t>
            </w:r>
          </w:p>
        </w:tc>
        <w:tc>
          <w:tcPr>
            <w:tcW w:w="403" w:type="pct"/>
          </w:tcPr>
          <w:p w14:paraId="264E2618" w14:textId="77777777" w:rsidR="00991BB6" w:rsidRPr="000C3EAB" w:rsidRDefault="00991BB6" w:rsidP="00303536">
            <w:pPr>
              <w:keepNext/>
              <w:keepLines/>
              <w:bidi/>
              <w:jc w:val="center"/>
              <w:rPr>
                <w:rFonts w:asciiTheme="majorBidi" w:hAnsiTheme="majorBidi" w:cstheme="majorBidi"/>
                <w:b/>
                <w:color w:val="000000"/>
                <w:sz w:val="18"/>
                <w:szCs w:val="18"/>
                <w:lang w:val="en-CA" w:bidi="ar-AE"/>
              </w:rPr>
            </w:pPr>
            <w:r w:rsidRPr="000C3EAB">
              <w:rPr>
                <w:rFonts w:asciiTheme="majorBidi" w:hAnsiTheme="majorBidi" w:cstheme="majorBidi"/>
                <w:b/>
                <w:color w:val="000000"/>
                <w:sz w:val="18"/>
                <w:szCs w:val="18"/>
                <w:lang w:val="en-CA" w:bidi="ar-AE"/>
              </w:rPr>
              <w:t>2029</w:t>
            </w:r>
          </w:p>
        </w:tc>
        <w:tc>
          <w:tcPr>
            <w:tcW w:w="403" w:type="pct"/>
          </w:tcPr>
          <w:p w14:paraId="1F183CF7" w14:textId="77777777" w:rsidR="00991BB6" w:rsidRPr="000C3EAB" w:rsidRDefault="00991BB6" w:rsidP="00303536">
            <w:pPr>
              <w:keepNext/>
              <w:keepLines/>
              <w:bidi/>
              <w:jc w:val="center"/>
              <w:rPr>
                <w:rFonts w:asciiTheme="majorBidi" w:hAnsiTheme="majorBidi" w:cstheme="majorBidi"/>
                <w:b/>
                <w:color w:val="000000"/>
                <w:sz w:val="18"/>
                <w:szCs w:val="18"/>
                <w:lang w:val="en-CA" w:bidi="ar-AE"/>
              </w:rPr>
            </w:pPr>
            <w:r w:rsidRPr="000C3EAB">
              <w:rPr>
                <w:rFonts w:asciiTheme="majorBidi" w:hAnsiTheme="majorBidi" w:cstheme="majorBidi"/>
                <w:b/>
                <w:color w:val="000000"/>
                <w:sz w:val="18"/>
                <w:szCs w:val="18"/>
                <w:lang w:val="en-CA" w:bidi="ar-AE"/>
              </w:rPr>
              <w:t>2030</w:t>
            </w:r>
          </w:p>
        </w:tc>
        <w:tc>
          <w:tcPr>
            <w:tcW w:w="405" w:type="pct"/>
          </w:tcPr>
          <w:p w14:paraId="7FE785D3" w14:textId="77777777" w:rsidR="00991BB6" w:rsidRPr="000C3EAB" w:rsidRDefault="00991BB6" w:rsidP="00303536">
            <w:pPr>
              <w:keepNext/>
              <w:keepLines/>
              <w:bidi/>
              <w:jc w:val="center"/>
              <w:rPr>
                <w:rFonts w:asciiTheme="majorBidi" w:hAnsiTheme="majorBidi" w:cstheme="majorBidi"/>
                <w:b/>
                <w:color w:val="000000"/>
                <w:sz w:val="18"/>
                <w:szCs w:val="18"/>
                <w:lang w:val="en-CA" w:bidi="ar-AE"/>
              </w:rPr>
            </w:pPr>
            <w:r w:rsidRPr="000C3EAB">
              <w:rPr>
                <w:rFonts w:asciiTheme="majorBidi" w:hAnsiTheme="majorBidi" w:cstheme="majorBidi"/>
                <w:b/>
                <w:color w:val="000000"/>
                <w:sz w:val="18"/>
                <w:szCs w:val="18"/>
                <w:lang w:val="en-CA" w:bidi="ar-AE"/>
              </w:rPr>
              <w:t>2031</w:t>
            </w:r>
          </w:p>
        </w:tc>
        <w:tc>
          <w:tcPr>
            <w:tcW w:w="444" w:type="pct"/>
            <w:vAlign w:val="center"/>
          </w:tcPr>
          <w:p w14:paraId="7005F566" w14:textId="77777777" w:rsidR="00991BB6" w:rsidRPr="000C3EAB" w:rsidRDefault="00991BB6" w:rsidP="00303536">
            <w:pPr>
              <w:keepNext/>
              <w:keepLines/>
              <w:bidi/>
              <w:jc w:val="center"/>
              <w:rPr>
                <w:rFonts w:asciiTheme="majorBidi" w:hAnsiTheme="majorBidi" w:cstheme="majorBidi"/>
                <w:b/>
                <w:color w:val="000000"/>
                <w:sz w:val="18"/>
                <w:szCs w:val="18"/>
                <w:lang w:val="en-CA" w:bidi="ar-AE"/>
              </w:rPr>
            </w:pPr>
            <w:r w:rsidRPr="000C3EAB">
              <w:rPr>
                <w:rFonts w:asciiTheme="majorBidi" w:hAnsiTheme="majorBidi" w:cstheme="majorBidi"/>
                <w:b/>
                <w:color w:val="000000"/>
                <w:sz w:val="18"/>
                <w:szCs w:val="18"/>
                <w:lang w:val="en-CA" w:bidi="ar-AE"/>
              </w:rPr>
              <w:t>2032</w:t>
            </w:r>
          </w:p>
        </w:tc>
        <w:tc>
          <w:tcPr>
            <w:tcW w:w="518" w:type="pct"/>
            <w:vAlign w:val="center"/>
          </w:tcPr>
          <w:p w14:paraId="2FA42CBD" w14:textId="77777777" w:rsidR="00991BB6" w:rsidRPr="000C3EAB" w:rsidRDefault="00991BB6" w:rsidP="00303536">
            <w:pPr>
              <w:keepNext/>
              <w:keepLines/>
              <w:bidi/>
              <w:jc w:val="center"/>
              <w:rPr>
                <w:rFonts w:asciiTheme="majorBidi" w:hAnsiTheme="majorBidi" w:cstheme="majorBidi"/>
                <w:bCs/>
                <w:color w:val="000000"/>
                <w:sz w:val="18"/>
                <w:szCs w:val="18"/>
                <w:rtl/>
                <w:lang w:val="en-CA" w:bidi="ar-AE"/>
              </w:rPr>
            </w:pPr>
            <w:r w:rsidRPr="000C3EAB">
              <w:rPr>
                <w:rFonts w:asciiTheme="majorBidi" w:hAnsiTheme="majorBidi" w:cstheme="majorBidi"/>
                <w:bCs/>
                <w:color w:val="000000"/>
                <w:sz w:val="18"/>
                <w:szCs w:val="18"/>
                <w:rtl/>
                <w:lang w:val="en-CA" w:bidi="ar-AE"/>
              </w:rPr>
              <w:t>المجموع</w:t>
            </w:r>
          </w:p>
        </w:tc>
      </w:tr>
      <w:tr w:rsidR="00991BB6" w:rsidRPr="000C3EAB" w14:paraId="0A39B948" w14:textId="77777777" w:rsidTr="00303536">
        <w:trPr>
          <w:trHeight w:val="305"/>
          <w:jc w:val="center"/>
        </w:trPr>
        <w:tc>
          <w:tcPr>
            <w:tcW w:w="303" w:type="pct"/>
            <w:vMerge w:val="restart"/>
            <w:hideMark/>
          </w:tcPr>
          <w:p w14:paraId="01877BA6" w14:textId="77777777" w:rsidR="00991BB6" w:rsidRPr="000C3EAB" w:rsidRDefault="00991BB6" w:rsidP="00303536">
            <w:pPr>
              <w:keepNext/>
              <w:keepLines/>
              <w:bidi/>
              <w:jc w:val="left"/>
              <w:rPr>
                <w:rFonts w:asciiTheme="majorBidi" w:hAnsiTheme="majorBidi" w:cstheme="majorBidi"/>
                <w:color w:val="000000"/>
                <w:sz w:val="18"/>
                <w:szCs w:val="18"/>
                <w:lang w:val="en-CA" w:eastAsia="en-CA" w:bidi="ar-SA"/>
              </w:rPr>
            </w:pPr>
            <w:r w:rsidRPr="000C3EAB">
              <w:rPr>
                <w:rFonts w:asciiTheme="majorBidi" w:hAnsiTheme="majorBidi" w:cstheme="majorBidi"/>
                <w:color w:val="000000"/>
                <w:sz w:val="18"/>
                <w:szCs w:val="18"/>
                <w:rtl/>
                <w:lang w:val="en-CA" w:eastAsia="en-CA" w:bidi="ar-SA"/>
              </w:rPr>
              <w:t>1.1</w:t>
            </w:r>
          </w:p>
        </w:tc>
        <w:tc>
          <w:tcPr>
            <w:tcW w:w="441" w:type="pct"/>
            <w:vMerge w:val="restart"/>
            <w:vAlign w:val="center"/>
            <w:hideMark/>
          </w:tcPr>
          <w:p w14:paraId="459F38E4" w14:textId="77777777" w:rsidR="00991BB6" w:rsidRPr="000C3EAB" w:rsidRDefault="00991BB6" w:rsidP="00303536">
            <w:pPr>
              <w:keepNext/>
              <w:keepLines/>
              <w:bidi/>
              <w:ind w:right="-86"/>
              <w:jc w:val="left"/>
              <w:rPr>
                <w:rFonts w:asciiTheme="majorBidi" w:hAnsiTheme="majorBidi" w:cstheme="majorBidi"/>
                <w:color w:val="000000"/>
                <w:sz w:val="18"/>
                <w:szCs w:val="18"/>
                <w:lang w:val="en-CA" w:eastAsia="en-CA" w:bidi="ar-SA"/>
              </w:rPr>
            </w:pPr>
            <w:r w:rsidRPr="000C3EAB">
              <w:rPr>
                <w:rFonts w:asciiTheme="majorBidi" w:hAnsiTheme="majorBidi" w:cstheme="majorBidi"/>
                <w:color w:val="000000"/>
                <w:sz w:val="18"/>
                <w:szCs w:val="18"/>
                <w:rtl/>
                <w:lang w:val="en-CA" w:eastAsia="en-CA" w:bidi="ar-SA"/>
              </w:rPr>
              <w:t>جدول تخفيض بروتوكول مونتريال للمواد المدرجة في المرفق "واو"</w:t>
            </w:r>
          </w:p>
        </w:tc>
        <w:tc>
          <w:tcPr>
            <w:tcW w:w="914" w:type="pct"/>
            <w:tcMar>
              <w:right w:w="57" w:type="dxa"/>
            </w:tcMar>
            <w:vAlign w:val="center"/>
          </w:tcPr>
          <w:p w14:paraId="08565567" w14:textId="77777777" w:rsidR="00991BB6" w:rsidRPr="000C3EAB" w:rsidRDefault="00991BB6" w:rsidP="00303536">
            <w:pPr>
              <w:keepNext/>
              <w:keepLines/>
              <w:bidi/>
              <w:jc w:val="center"/>
              <w:rPr>
                <w:rFonts w:asciiTheme="majorBidi" w:hAnsiTheme="majorBidi" w:cstheme="majorBidi"/>
                <w:sz w:val="18"/>
                <w:szCs w:val="18"/>
                <w:rtl/>
                <w:lang w:val="en-CA" w:bidi="ar-SA"/>
              </w:rPr>
            </w:pPr>
            <w:r w:rsidRPr="000C3EAB">
              <w:rPr>
                <w:rFonts w:asciiTheme="majorBidi" w:hAnsiTheme="majorBidi" w:cstheme="majorBidi"/>
                <w:sz w:val="18"/>
                <w:szCs w:val="18"/>
                <w:lang w:val="en-CA" w:bidi="ar-SA"/>
              </w:rPr>
              <w:t>%</w:t>
            </w:r>
          </w:p>
        </w:tc>
        <w:tc>
          <w:tcPr>
            <w:tcW w:w="403" w:type="pct"/>
            <w:vAlign w:val="center"/>
          </w:tcPr>
          <w:p w14:paraId="731715CC" w14:textId="77777777" w:rsidR="00991BB6" w:rsidRPr="000C3EAB" w:rsidRDefault="00991BB6" w:rsidP="00E43EAF">
            <w:pPr>
              <w:keepNext/>
              <w:keepLines/>
              <w:bidi/>
              <w:jc w:val="center"/>
              <w:rPr>
                <w:rFonts w:asciiTheme="majorBidi" w:hAnsiTheme="majorBidi" w:cstheme="majorBidi"/>
                <w:sz w:val="18"/>
                <w:szCs w:val="18"/>
                <w:lang w:val="en-CA" w:bidi="ar-SA"/>
              </w:rPr>
            </w:pPr>
            <w:r w:rsidRPr="000C3EAB">
              <w:rPr>
                <w:rFonts w:asciiTheme="majorBidi" w:hAnsiTheme="majorBidi" w:cstheme="majorBidi"/>
                <w:color w:val="000000"/>
                <w:sz w:val="18"/>
                <w:szCs w:val="18"/>
                <w:rtl/>
                <w:lang w:val="en-CA" w:eastAsia="en-CA" w:bidi="ar-SA"/>
              </w:rPr>
              <w:t>لا ينطبق</w:t>
            </w:r>
          </w:p>
        </w:tc>
        <w:tc>
          <w:tcPr>
            <w:tcW w:w="403" w:type="pct"/>
            <w:vAlign w:val="center"/>
          </w:tcPr>
          <w:p w14:paraId="57AC3AF4" w14:textId="77777777" w:rsidR="00991BB6" w:rsidRPr="000C3EAB" w:rsidRDefault="00991BB6" w:rsidP="00E43EAF">
            <w:pPr>
              <w:keepNext/>
              <w:keepLines/>
              <w:bidi/>
              <w:jc w:val="center"/>
              <w:rPr>
                <w:rFonts w:asciiTheme="majorBidi" w:hAnsiTheme="majorBidi" w:cstheme="majorBidi"/>
                <w:sz w:val="18"/>
                <w:szCs w:val="18"/>
                <w:lang w:val="en-CA" w:bidi="ar-SA"/>
              </w:rPr>
            </w:pPr>
            <w:r w:rsidRPr="000C3EAB">
              <w:rPr>
                <w:rFonts w:asciiTheme="majorBidi" w:hAnsiTheme="majorBidi" w:cstheme="majorBidi"/>
                <w:color w:val="000000"/>
                <w:sz w:val="18"/>
                <w:szCs w:val="18"/>
                <w:rtl/>
                <w:lang w:val="en-CA" w:eastAsia="en-CA" w:bidi="ar-SA"/>
              </w:rPr>
              <w:t>لا ينطبق</w:t>
            </w:r>
          </w:p>
        </w:tc>
        <w:tc>
          <w:tcPr>
            <w:tcW w:w="363" w:type="pct"/>
            <w:vAlign w:val="center"/>
          </w:tcPr>
          <w:p w14:paraId="055E889F" w14:textId="77777777" w:rsidR="00991BB6" w:rsidRPr="000C3EAB" w:rsidRDefault="00991BB6" w:rsidP="00E43EAF">
            <w:pPr>
              <w:keepNext/>
              <w:keepLines/>
              <w:bidi/>
              <w:jc w:val="center"/>
              <w:rPr>
                <w:rFonts w:asciiTheme="majorBidi" w:hAnsiTheme="majorBidi" w:cstheme="majorBidi"/>
                <w:sz w:val="18"/>
                <w:szCs w:val="18"/>
                <w:lang w:val="en-CA" w:bidi="ar-SA"/>
              </w:rPr>
            </w:pPr>
            <w:r w:rsidRPr="000C3EAB">
              <w:rPr>
                <w:rFonts w:hint="cs"/>
                <w:sz w:val="18"/>
                <w:szCs w:val="18"/>
                <w:rtl/>
              </w:rPr>
              <w:t>تجميد</w:t>
            </w:r>
          </w:p>
        </w:tc>
        <w:tc>
          <w:tcPr>
            <w:tcW w:w="403" w:type="pct"/>
            <w:vAlign w:val="center"/>
          </w:tcPr>
          <w:p w14:paraId="16ABF768" w14:textId="77777777" w:rsidR="00991BB6" w:rsidRPr="000C3EAB" w:rsidRDefault="00991BB6" w:rsidP="00E43EAF">
            <w:pPr>
              <w:keepNext/>
              <w:keepLines/>
              <w:bidi/>
              <w:jc w:val="center"/>
              <w:rPr>
                <w:rFonts w:asciiTheme="majorBidi" w:hAnsiTheme="majorBidi" w:cstheme="majorBidi"/>
                <w:sz w:val="18"/>
                <w:szCs w:val="18"/>
                <w:lang w:val="en-CA" w:bidi="ar-SA"/>
              </w:rPr>
            </w:pPr>
            <w:r w:rsidRPr="000C3EAB">
              <w:rPr>
                <w:rFonts w:hint="cs"/>
                <w:sz w:val="18"/>
                <w:szCs w:val="18"/>
                <w:rtl/>
              </w:rPr>
              <w:t>تجميد</w:t>
            </w:r>
          </w:p>
        </w:tc>
        <w:tc>
          <w:tcPr>
            <w:tcW w:w="403" w:type="pct"/>
            <w:vAlign w:val="center"/>
          </w:tcPr>
          <w:p w14:paraId="5E3F1ABC" w14:textId="77777777" w:rsidR="00991BB6" w:rsidRPr="000C3EAB" w:rsidRDefault="00991BB6" w:rsidP="00E43EAF">
            <w:pPr>
              <w:keepNext/>
              <w:keepLines/>
              <w:bidi/>
              <w:jc w:val="center"/>
              <w:rPr>
                <w:rFonts w:asciiTheme="majorBidi" w:hAnsiTheme="majorBidi" w:cstheme="majorBidi"/>
                <w:sz w:val="18"/>
                <w:szCs w:val="18"/>
                <w:lang w:val="en-CA" w:bidi="ar-SA"/>
              </w:rPr>
            </w:pPr>
            <w:r w:rsidRPr="000C3EAB">
              <w:rPr>
                <w:rFonts w:hint="cs"/>
                <w:sz w:val="18"/>
                <w:szCs w:val="18"/>
                <w:rtl/>
              </w:rPr>
              <w:t>تجميد</w:t>
            </w:r>
          </w:p>
        </w:tc>
        <w:tc>
          <w:tcPr>
            <w:tcW w:w="405" w:type="pct"/>
            <w:vAlign w:val="center"/>
          </w:tcPr>
          <w:p w14:paraId="35F182DA" w14:textId="77777777" w:rsidR="00991BB6" w:rsidRPr="000C3EAB" w:rsidRDefault="00991BB6" w:rsidP="00E43EAF">
            <w:pPr>
              <w:keepNext/>
              <w:keepLines/>
              <w:bidi/>
              <w:jc w:val="center"/>
              <w:rPr>
                <w:rFonts w:asciiTheme="majorBidi" w:hAnsiTheme="majorBidi" w:cstheme="majorBidi"/>
                <w:sz w:val="18"/>
                <w:szCs w:val="18"/>
                <w:lang w:val="en-CA" w:bidi="ar-SA"/>
              </w:rPr>
            </w:pPr>
            <w:r w:rsidRPr="000C3EAB">
              <w:rPr>
                <w:rFonts w:hint="cs"/>
                <w:sz w:val="18"/>
                <w:szCs w:val="18"/>
                <w:rtl/>
              </w:rPr>
              <w:t>تجميد</w:t>
            </w:r>
          </w:p>
        </w:tc>
        <w:tc>
          <w:tcPr>
            <w:tcW w:w="444" w:type="pct"/>
            <w:vAlign w:val="center"/>
          </w:tcPr>
          <w:p w14:paraId="0D35B5E6" w14:textId="77777777" w:rsidR="00991BB6" w:rsidRPr="000C3EAB" w:rsidRDefault="00991BB6" w:rsidP="00E43EAF">
            <w:pPr>
              <w:keepNext/>
              <w:keepLines/>
              <w:bidi/>
              <w:jc w:val="center"/>
              <w:rPr>
                <w:rFonts w:asciiTheme="majorBidi" w:hAnsiTheme="majorBidi" w:cstheme="majorBidi"/>
                <w:sz w:val="18"/>
                <w:szCs w:val="18"/>
                <w:lang w:val="en-CA" w:bidi="ar-SA"/>
              </w:rPr>
            </w:pPr>
            <w:r w:rsidRPr="000C3EAB">
              <w:rPr>
                <w:sz w:val="18"/>
                <w:szCs w:val="18"/>
              </w:rPr>
              <w:t>10</w:t>
            </w:r>
          </w:p>
        </w:tc>
        <w:tc>
          <w:tcPr>
            <w:tcW w:w="518" w:type="pct"/>
            <w:vAlign w:val="center"/>
          </w:tcPr>
          <w:p w14:paraId="608FDDB8" w14:textId="77777777" w:rsidR="00991BB6" w:rsidRPr="000C3EAB" w:rsidRDefault="00991BB6" w:rsidP="00E43EAF">
            <w:pPr>
              <w:keepNext/>
              <w:keepLines/>
              <w:bidi/>
              <w:jc w:val="center"/>
              <w:rPr>
                <w:rFonts w:asciiTheme="majorBidi" w:hAnsiTheme="majorBidi" w:cstheme="majorBidi"/>
                <w:color w:val="000000"/>
                <w:sz w:val="18"/>
                <w:szCs w:val="18"/>
                <w:lang w:val="en-CA" w:eastAsia="en-CA" w:bidi="ar-SA"/>
              </w:rPr>
            </w:pPr>
            <w:r w:rsidRPr="000C3EAB">
              <w:rPr>
                <w:rFonts w:asciiTheme="majorBidi" w:hAnsiTheme="majorBidi" w:cstheme="majorBidi"/>
                <w:color w:val="000000"/>
                <w:sz w:val="18"/>
                <w:szCs w:val="18"/>
                <w:rtl/>
                <w:lang w:val="en-CA" w:eastAsia="en-CA" w:bidi="ar-SA"/>
              </w:rPr>
              <w:t>لا ينطبق</w:t>
            </w:r>
          </w:p>
        </w:tc>
      </w:tr>
      <w:tr w:rsidR="00991BB6" w:rsidRPr="000C3EAB" w14:paraId="19464A09" w14:textId="77777777" w:rsidTr="00303536">
        <w:trPr>
          <w:trHeight w:val="306"/>
          <w:jc w:val="center"/>
        </w:trPr>
        <w:tc>
          <w:tcPr>
            <w:tcW w:w="303" w:type="pct"/>
            <w:vMerge/>
          </w:tcPr>
          <w:p w14:paraId="6385C609" w14:textId="77777777" w:rsidR="00991BB6" w:rsidRPr="000C3EAB" w:rsidRDefault="00991BB6" w:rsidP="00303536">
            <w:pPr>
              <w:keepNext/>
              <w:keepLines/>
              <w:bidi/>
              <w:jc w:val="left"/>
              <w:rPr>
                <w:rFonts w:asciiTheme="majorBidi" w:hAnsiTheme="majorBidi" w:cstheme="majorBidi"/>
                <w:color w:val="000000"/>
                <w:sz w:val="18"/>
                <w:szCs w:val="18"/>
                <w:lang w:val="en-CA" w:bidi="ar-SA"/>
              </w:rPr>
            </w:pPr>
          </w:p>
        </w:tc>
        <w:tc>
          <w:tcPr>
            <w:tcW w:w="441" w:type="pct"/>
            <w:vMerge/>
            <w:shd w:val="clear" w:color="auto" w:fill="FFFFFF" w:themeFill="background1"/>
            <w:vAlign w:val="center"/>
          </w:tcPr>
          <w:p w14:paraId="1E0B4108" w14:textId="77777777" w:rsidR="00991BB6" w:rsidRPr="000C3EAB" w:rsidRDefault="00991BB6" w:rsidP="00303536">
            <w:pPr>
              <w:keepNext/>
              <w:keepLines/>
              <w:bidi/>
              <w:jc w:val="left"/>
              <w:rPr>
                <w:rFonts w:asciiTheme="majorBidi" w:hAnsiTheme="majorBidi" w:cstheme="majorBidi"/>
                <w:color w:val="000000"/>
                <w:sz w:val="18"/>
                <w:szCs w:val="18"/>
                <w:lang w:val="en-CA" w:eastAsia="en-CA" w:bidi="ar-SA"/>
              </w:rPr>
            </w:pPr>
          </w:p>
        </w:tc>
        <w:tc>
          <w:tcPr>
            <w:tcW w:w="914" w:type="pct"/>
            <w:shd w:val="clear" w:color="auto" w:fill="FFFFFF" w:themeFill="background1"/>
            <w:tcMar>
              <w:right w:w="57" w:type="dxa"/>
            </w:tcMar>
            <w:vAlign w:val="center"/>
          </w:tcPr>
          <w:p w14:paraId="30CA89C1" w14:textId="77777777" w:rsidR="00991BB6" w:rsidRPr="000C3EAB" w:rsidRDefault="00991BB6" w:rsidP="00303536">
            <w:pPr>
              <w:keepNext/>
              <w:keepLines/>
              <w:bidi/>
              <w:jc w:val="left"/>
              <w:rPr>
                <w:rFonts w:asciiTheme="majorBidi" w:hAnsiTheme="majorBidi" w:cstheme="majorBidi"/>
                <w:sz w:val="18"/>
                <w:szCs w:val="18"/>
                <w:lang w:val="en-CA" w:bidi="ar-AE"/>
              </w:rPr>
            </w:pPr>
            <w:r w:rsidRPr="000C3EAB">
              <w:rPr>
                <w:rFonts w:asciiTheme="majorBidi" w:hAnsiTheme="majorBidi" w:cstheme="majorBidi"/>
                <w:sz w:val="18"/>
                <w:szCs w:val="18"/>
                <w:rtl/>
                <w:lang w:val="en-CA" w:bidi="ar-SA"/>
              </w:rPr>
              <w:t>طن من مكافئ ثاني أكسيد الكربون</w:t>
            </w:r>
          </w:p>
        </w:tc>
        <w:tc>
          <w:tcPr>
            <w:tcW w:w="403" w:type="pct"/>
            <w:vAlign w:val="center"/>
          </w:tcPr>
          <w:p w14:paraId="65136D47" w14:textId="77777777" w:rsidR="00991BB6" w:rsidRPr="000C3EAB" w:rsidRDefault="00991BB6" w:rsidP="00E43EAF">
            <w:pPr>
              <w:keepNext/>
              <w:keepLines/>
              <w:bidi/>
              <w:jc w:val="center"/>
              <w:rPr>
                <w:rFonts w:asciiTheme="majorBidi" w:hAnsiTheme="majorBidi" w:cstheme="majorBidi"/>
                <w:sz w:val="18"/>
                <w:szCs w:val="18"/>
                <w:lang w:val="en-CA" w:bidi="ar-AE"/>
              </w:rPr>
            </w:pPr>
            <w:r w:rsidRPr="000C3EAB">
              <w:rPr>
                <w:rFonts w:asciiTheme="majorBidi" w:hAnsiTheme="majorBidi" w:cstheme="majorBidi"/>
                <w:color w:val="000000"/>
                <w:sz w:val="18"/>
                <w:szCs w:val="18"/>
                <w:rtl/>
                <w:lang w:val="en-CA" w:eastAsia="en-CA" w:bidi="ar-SA"/>
              </w:rPr>
              <w:t>لا ينطبق</w:t>
            </w:r>
          </w:p>
        </w:tc>
        <w:tc>
          <w:tcPr>
            <w:tcW w:w="403" w:type="pct"/>
            <w:vAlign w:val="center"/>
          </w:tcPr>
          <w:p w14:paraId="35543787" w14:textId="77777777" w:rsidR="00991BB6" w:rsidRPr="000C3EAB" w:rsidRDefault="00991BB6" w:rsidP="00E43EAF">
            <w:pPr>
              <w:keepNext/>
              <w:keepLines/>
              <w:bidi/>
              <w:jc w:val="center"/>
              <w:rPr>
                <w:rFonts w:asciiTheme="majorBidi" w:hAnsiTheme="majorBidi" w:cstheme="majorBidi"/>
                <w:sz w:val="18"/>
                <w:szCs w:val="18"/>
                <w:lang w:val="en-CA" w:bidi="ar-AE"/>
              </w:rPr>
            </w:pPr>
            <w:r w:rsidRPr="000C3EAB">
              <w:rPr>
                <w:rFonts w:asciiTheme="majorBidi" w:hAnsiTheme="majorBidi" w:cstheme="majorBidi"/>
                <w:color w:val="000000"/>
                <w:sz w:val="18"/>
                <w:szCs w:val="18"/>
                <w:rtl/>
                <w:lang w:val="en-CA" w:eastAsia="en-CA" w:bidi="ar-SA"/>
              </w:rPr>
              <w:t>لا ينطبق</w:t>
            </w:r>
          </w:p>
        </w:tc>
        <w:tc>
          <w:tcPr>
            <w:tcW w:w="363" w:type="pct"/>
            <w:vAlign w:val="center"/>
          </w:tcPr>
          <w:p w14:paraId="7AE2FDBF" w14:textId="77777777" w:rsidR="00991BB6" w:rsidRPr="000C3EAB" w:rsidRDefault="00991BB6" w:rsidP="00E43EAF">
            <w:pPr>
              <w:keepNext/>
              <w:keepLines/>
              <w:bidi/>
              <w:jc w:val="center"/>
              <w:rPr>
                <w:rFonts w:asciiTheme="majorBidi" w:hAnsiTheme="majorBidi" w:cstheme="majorBidi"/>
                <w:sz w:val="16"/>
                <w:szCs w:val="16"/>
                <w:lang w:val="en-CA" w:bidi="ar-AE"/>
              </w:rPr>
            </w:pPr>
            <w:r w:rsidRPr="000C3EAB">
              <w:rPr>
                <w:sz w:val="16"/>
                <w:szCs w:val="16"/>
              </w:rPr>
              <w:t>2,787,916</w:t>
            </w:r>
          </w:p>
        </w:tc>
        <w:tc>
          <w:tcPr>
            <w:tcW w:w="403" w:type="pct"/>
            <w:vAlign w:val="center"/>
          </w:tcPr>
          <w:p w14:paraId="712D8211" w14:textId="77777777" w:rsidR="00991BB6" w:rsidRPr="000C3EAB" w:rsidRDefault="00991BB6" w:rsidP="00E43EAF">
            <w:pPr>
              <w:keepNext/>
              <w:keepLines/>
              <w:bidi/>
              <w:jc w:val="center"/>
              <w:rPr>
                <w:rFonts w:asciiTheme="majorBidi" w:hAnsiTheme="majorBidi" w:cstheme="majorBidi"/>
                <w:sz w:val="18"/>
                <w:szCs w:val="18"/>
                <w:lang w:val="en-CA" w:bidi="ar-AE"/>
              </w:rPr>
            </w:pPr>
            <w:r w:rsidRPr="000C3EAB">
              <w:rPr>
                <w:sz w:val="18"/>
                <w:szCs w:val="18"/>
              </w:rPr>
              <w:t>2,787,916</w:t>
            </w:r>
          </w:p>
        </w:tc>
        <w:tc>
          <w:tcPr>
            <w:tcW w:w="403" w:type="pct"/>
            <w:vAlign w:val="center"/>
          </w:tcPr>
          <w:p w14:paraId="79E3C5C7" w14:textId="77777777" w:rsidR="00991BB6" w:rsidRPr="000C3EAB" w:rsidRDefault="00991BB6" w:rsidP="00E43EAF">
            <w:pPr>
              <w:keepNext/>
              <w:keepLines/>
              <w:bidi/>
              <w:jc w:val="center"/>
              <w:rPr>
                <w:rFonts w:asciiTheme="majorBidi" w:hAnsiTheme="majorBidi" w:cstheme="majorBidi"/>
                <w:sz w:val="18"/>
                <w:szCs w:val="18"/>
                <w:lang w:val="en-CA" w:bidi="ar-AE"/>
              </w:rPr>
            </w:pPr>
            <w:r w:rsidRPr="000C3EAB">
              <w:rPr>
                <w:sz w:val="18"/>
                <w:szCs w:val="18"/>
              </w:rPr>
              <w:t>2,787,916</w:t>
            </w:r>
          </w:p>
        </w:tc>
        <w:tc>
          <w:tcPr>
            <w:tcW w:w="405" w:type="pct"/>
            <w:vAlign w:val="center"/>
          </w:tcPr>
          <w:p w14:paraId="32274A05" w14:textId="77777777" w:rsidR="00991BB6" w:rsidRPr="000C3EAB" w:rsidRDefault="00991BB6" w:rsidP="00E43EAF">
            <w:pPr>
              <w:keepNext/>
              <w:keepLines/>
              <w:bidi/>
              <w:jc w:val="center"/>
              <w:rPr>
                <w:rFonts w:asciiTheme="majorBidi" w:hAnsiTheme="majorBidi" w:cstheme="majorBidi"/>
                <w:sz w:val="18"/>
                <w:szCs w:val="18"/>
                <w:lang w:val="en-CA" w:bidi="ar-AE"/>
              </w:rPr>
            </w:pPr>
            <w:r w:rsidRPr="000C3EAB">
              <w:rPr>
                <w:sz w:val="18"/>
                <w:szCs w:val="18"/>
              </w:rPr>
              <w:t>2,787,916</w:t>
            </w:r>
          </w:p>
        </w:tc>
        <w:tc>
          <w:tcPr>
            <w:tcW w:w="444" w:type="pct"/>
            <w:vAlign w:val="center"/>
          </w:tcPr>
          <w:p w14:paraId="284F7CDB" w14:textId="77777777" w:rsidR="00991BB6" w:rsidRPr="000C3EAB" w:rsidRDefault="00991BB6" w:rsidP="00E43EAF">
            <w:pPr>
              <w:keepNext/>
              <w:keepLines/>
              <w:bidi/>
              <w:jc w:val="center"/>
              <w:rPr>
                <w:rFonts w:asciiTheme="majorBidi" w:hAnsiTheme="majorBidi" w:cstheme="majorBidi"/>
                <w:sz w:val="18"/>
                <w:szCs w:val="18"/>
                <w:lang w:val="en-CA" w:bidi="ar-AE"/>
              </w:rPr>
            </w:pPr>
            <w:r w:rsidRPr="000C3EAB">
              <w:rPr>
                <w:sz w:val="18"/>
                <w:szCs w:val="18"/>
              </w:rPr>
              <w:t>2,509,124</w:t>
            </w:r>
          </w:p>
        </w:tc>
        <w:tc>
          <w:tcPr>
            <w:tcW w:w="518" w:type="pct"/>
            <w:shd w:val="clear" w:color="auto" w:fill="FFFFFF" w:themeFill="background1"/>
            <w:vAlign w:val="center"/>
          </w:tcPr>
          <w:p w14:paraId="0C75ABA3" w14:textId="77777777" w:rsidR="00991BB6" w:rsidRPr="000C3EAB" w:rsidRDefault="00991BB6" w:rsidP="00E43EAF">
            <w:pPr>
              <w:keepNext/>
              <w:keepLines/>
              <w:bidi/>
              <w:jc w:val="center"/>
              <w:rPr>
                <w:rFonts w:asciiTheme="majorBidi" w:hAnsiTheme="majorBidi" w:cstheme="majorBidi"/>
                <w:color w:val="000000"/>
                <w:sz w:val="18"/>
                <w:szCs w:val="18"/>
                <w:lang w:val="en-CA" w:bidi="ar-SA"/>
              </w:rPr>
            </w:pPr>
            <w:r w:rsidRPr="000C3EAB">
              <w:rPr>
                <w:rFonts w:asciiTheme="majorBidi" w:hAnsiTheme="majorBidi" w:cstheme="majorBidi"/>
                <w:color w:val="000000"/>
                <w:sz w:val="18"/>
                <w:szCs w:val="18"/>
                <w:rtl/>
                <w:lang w:val="en-CA" w:eastAsia="en-CA" w:bidi="ar-SA"/>
              </w:rPr>
              <w:t>لا ينطبق</w:t>
            </w:r>
          </w:p>
        </w:tc>
      </w:tr>
      <w:tr w:rsidR="00991BB6" w:rsidRPr="000C3EAB" w14:paraId="724B4B10" w14:textId="77777777" w:rsidTr="00303536">
        <w:trPr>
          <w:trHeight w:val="305"/>
          <w:jc w:val="center"/>
        </w:trPr>
        <w:tc>
          <w:tcPr>
            <w:tcW w:w="303" w:type="pct"/>
            <w:vMerge w:val="restart"/>
            <w:hideMark/>
          </w:tcPr>
          <w:p w14:paraId="3892E920" w14:textId="77777777" w:rsidR="00991BB6" w:rsidRPr="000C3EAB" w:rsidRDefault="00991BB6" w:rsidP="00303536">
            <w:pPr>
              <w:bidi/>
              <w:jc w:val="left"/>
              <w:rPr>
                <w:rFonts w:asciiTheme="majorBidi" w:hAnsiTheme="majorBidi" w:cstheme="majorBidi"/>
                <w:color w:val="000000"/>
                <w:sz w:val="18"/>
                <w:szCs w:val="18"/>
                <w:lang w:val="en-CA" w:eastAsia="en-CA" w:bidi="ar-SA"/>
              </w:rPr>
            </w:pPr>
            <w:r w:rsidRPr="000C3EAB">
              <w:rPr>
                <w:rFonts w:asciiTheme="majorBidi" w:hAnsiTheme="majorBidi" w:cstheme="majorBidi"/>
                <w:color w:val="000000"/>
                <w:sz w:val="18"/>
                <w:szCs w:val="18"/>
                <w:rtl/>
                <w:lang w:val="en-CA" w:eastAsia="en-CA" w:bidi="ar-SA"/>
              </w:rPr>
              <w:t>1.2</w:t>
            </w:r>
          </w:p>
        </w:tc>
        <w:tc>
          <w:tcPr>
            <w:tcW w:w="441" w:type="pct"/>
            <w:vMerge w:val="restart"/>
            <w:shd w:val="clear" w:color="auto" w:fill="FFFFFF" w:themeFill="background1"/>
            <w:hideMark/>
          </w:tcPr>
          <w:p w14:paraId="770650C1" w14:textId="77777777" w:rsidR="00991BB6" w:rsidRPr="000C3EAB" w:rsidRDefault="00991BB6" w:rsidP="00303536">
            <w:pPr>
              <w:bidi/>
              <w:jc w:val="left"/>
              <w:rPr>
                <w:rFonts w:asciiTheme="majorBidi" w:hAnsiTheme="majorBidi" w:cstheme="majorBidi"/>
                <w:color w:val="000000"/>
                <w:sz w:val="18"/>
                <w:szCs w:val="18"/>
                <w:lang w:val="en-CA" w:eastAsia="en-CA" w:bidi="ar-SA"/>
              </w:rPr>
            </w:pPr>
            <w:r w:rsidRPr="000C3EAB">
              <w:rPr>
                <w:rFonts w:asciiTheme="majorBidi" w:hAnsiTheme="majorBidi" w:cstheme="majorBidi"/>
                <w:color w:val="000000"/>
                <w:sz w:val="18"/>
                <w:szCs w:val="18"/>
                <w:rtl/>
                <w:lang w:val="en-CA" w:eastAsia="en-CA" w:bidi="ar-SA"/>
              </w:rPr>
              <w:t>الحد الأقصى المسموح به لاستهلاك المواد المدرجة في المرفق "واو"</w:t>
            </w:r>
          </w:p>
        </w:tc>
        <w:tc>
          <w:tcPr>
            <w:tcW w:w="914" w:type="pct"/>
            <w:shd w:val="clear" w:color="auto" w:fill="FFFFFF" w:themeFill="background1"/>
            <w:tcMar>
              <w:right w:w="57" w:type="dxa"/>
            </w:tcMar>
            <w:vAlign w:val="center"/>
          </w:tcPr>
          <w:p w14:paraId="4854FE0A" w14:textId="77777777" w:rsidR="00991BB6" w:rsidRPr="000C3EAB" w:rsidRDefault="00991BB6" w:rsidP="00303536">
            <w:pPr>
              <w:bidi/>
              <w:jc w:val="left"/>
              <w:rPr>
                <w:rFonts w:asciiTheme="majorBidi" w:hAnsiTheme="majorBidi" w:cstheme="majorBidi"/>
                <w:sz w:val="18"/>
                <w:szCs w:val="18"/>
                <w:lang w:val="en-US" w:eastAsia="en-CA" w:bidi="ar-AE"/>
              </w:rPr>
            </w:pPr>
            <w:r w:rsidRPr="000C3EAB">
              <w:rPr>
                <w:rFonts w:asciiTheme="majorBidi" w:hAnsiTheme="majorBidi" w:cstheme="majorBidi"/>
                <w:sz w:val="18"/>
                <w:szCs w:val="18"/>
                <w:rtl/>
                <w:lang w:val="en-CA" w:bidi="ar-AE"/>
              </w:rPr>
              <w:t>التخفيض في %</w:t>
            </w:r>
          </w:p>
        </w:tc>
        <w:tc>
          <w:tcPr>
            <w:tcW w:w="403" w:type="pct"/>
            <w:vAlign w:val="center"/>
          </w:tcPr>
          <w:p w14:paraId="7FA29E45" w14:textId="77777777" w:rsidR="00991BB6" w:rsidRPr="000C3EAB" w:rsidRDefault="00991BB6" w:rsidP="00E43EAF">
            <w:pPr>
              <w:bidi/>
              <w:jc w:val="center"/>
              <w:rPr>
                <w:rFonts w:asciiTheme="majorBidi" w:hAnsiTheme="majorBidi" w:cstheme="majorBidi"/>
                <w:sz w:val="18"/>
                <w:szCs w:val="18"/>
                <w:lang w:val="en-CA" w:eastAsia="en-CA" w:bidi="ar-SA"/>
              </w:rPr>
            </w:pPr>
            <w:r w:rsidRPr="000C3EAB">
              <w:rPr>
                <w:sz w:val="18"/>
                <w:szCs w:val="18"/>
              </w:rPr>
              <w:t>0.0</w:t>
            </w:r>
          </w:p>
        </w:tc>
        <w:tc>
          <w:tcPr>
            <w:tcW w:w="403" w:type="pct"/>
            <w:vAlign w:val="center"/>
          </w:tcPr>
          <w:p w14:paraId="1C9EB8B3" w14:textId="77777777" w:rsidR="00991BB6" w:rsidRPr="000C3EAB" w:rsidRDefault="00991BB6" w:rsidP="00E43EAF">
            <w:pPr>
              <w:bidi/>
              <w:jc w:val="center"/>
              <w:rPr>
                <w:rFonts w:asciiTheme="majorBidi" w:hAnsiTheme="majorBidi" w:cstheme="majorBidi"/>
                <w:sz w:val="18"/>
                <w:szCs w:val="18"/>
                <w:lang w:val="en-CA" w:eastAsia="en-CA" w:bidi="ar-SA"/>
              </w:rPr>
            </w:pPr>
            <w:r w:rsidRPr="000C3EAB">
              <w:rPr>
                <w:sz w:val="18"/>
                <w:szCs w:val="18"/>
              </w:rPr>
              <w:t>0.0</w:t>
            </w:r>
          </w:p>
        </w:tc>
        <w:tc>
          <w:tcPr>
            <w:tcW w:w="363" w:type="pct"/>
            <w:vAlign w:val="center"/>
          </w:tcPr>
          <w:p w14:paraId="102079C8" w14:textId="77777777" w:rsidR="00991BB6" w:rsidRPr="000C3EAB" w:rsidRDefault="00991BB6" w:rsidP="00E43EAF">
            <w:pPr>
              <w:bidi/>
              <w:jc w:val="center"/>
              <w:rPr>
                <w:rFonts w:asciiTheme="majorBidi" w:hAnsiTheme="majorBidi" w:cstheme="majorBidi"/>
                <w:sz w:val="16"/>
                <w:szCs w:val="16"/>
                <w:lang w:val="en-CA" w:eastAsia="en-CA" w:bidi="ar-SA"/>
              </w:rPr>
            </w:pPr>
            <w:r w:rsidRPr="000C3EAB">
              <w:rPr>
                <w:sz w:val="16"/>
                <w:szCs w:val="16"/>
              </w:rPr>
              <w:t>0.0</w:t>
            </w:r>
          </w:p>
        </w:tc>
        <w:tc>
          <w:tcPr>
            <w:tcW w:w="403" w:type="pct"/>
            <w:vAlign w:val="center"/>
          </w:tcPr>
          <w:p w14:paraId="48EC9D76" w14:textId="77777777" w:rsidR="00991BB6" w:rsidRPr="000C3EAB" w:rsidRDefault="00991BB6" w:rsidP="00E43EAF">
            <w:pPr>
              <w:bidi/>
              <w:jc w:val="center"/>
              <w:rPr>
                <w:rFonts w:asciiTheme="majorBidi" w:hAnsiTheme="majorBidi" w:cstheme="majorBidi"/>
                <w:sz w:val="18"/>
                <w:szCs w:val="18"/>
                <w:lang w:val="en-CA" w:eastAsia="en-CA" w:bidi="ar-AE"/>
              </w:rPr>
            </w:pPr>
            <w:r w:rsidRPr="000C3EAB">
              <w:rPr>
                <w:sz w:val="18"/>
                <w:szCs w:val="18"/>
              </w:rPr>
              <w:t>0.0</w:t>
            </w:r>
          </w:p>
        </w:tc>
        <w:tc>
          <w:tcPr>
            <w:tcW w:w="403" w:type="pct"/>
            <w:vAlign w:val="center"/>
          </w:tcPr>
          <w:p w14:paraId="38618D5C" w14:textId="77777777" w:rsidR="00991BB6" w:rsidRPr="000C3EAB" w:rsidRDefault="00991BB6" w:rsidP="00E43EAF">
            <w:pPr>
              <w:bidi/>
              <w:jc w:val="center"/>
              <w:rPr>
                <w:rFonts w:asciiTheme="majorBidi" w:hAnsiTheme="majorBidi" w:cstheme="majorBidi"/>
                <w:sz w:val="18"/>
                <w:szCs w:val="18"/>
                <w:lang w:val="en-CA" w:eastAsia="en-CA" w:bidi="ar-AE"/>
              </w:rPr>
            </w:pPr>
            <w:r w:rsidRPr="000C3EAB">
              <w:rPr>
                <w:sz w:val="18"/>
                <w:szCs w:val="18"/>
              </w:rPr>
              <w:t>8.3</w:t>
            </w:r>
          </w:p>
        </w:tc>
        <w:tc>
          <w:tcPr>
            <w:tcW w:w="405" w:type="pct"/>
            <w:vAlign w:val="center"/>
          </w:tcPr>
          <w:p w14:paraId="1178E5EE" w14:textId="77777777" w:rsidR="00991BB6" w:rsidRPr="000C3EAB" w:rsidRDefault="00991BB6" w:rsidP="00E43EAF">
            <w:pPr>
              <w:bidi/>
              <w:jc w:val="center"/>
              <w:rPr>
                <w:rFonts w:asciiTheme="majorBidi" w:hAnsiTheme="majorBidi" w:cstheme="majorBidi"/>
                <w:sz w:val="18"/>
                <w:szCs w:val="18"/>
                <w:lang w:val="en-CA" w:eastAsia="en-CA" w:bidi="ar-AE"/>
              </w:rPr>
            </w:pPr>
            <w:r w:rsidRPr="000C3EAB">
              <w:rPr>
                <w:sz w:val="18"/>
                <w:szCs w:val="18"/>
              </w:rPr>
              <w:t>8.3</w:t>
            </w:r>
          </w:p>
        </w:tc>
        <w:tc>
          <w:tcPr>
            <w:tcW w:w="444" w:type="pct"/>
            <w:vAlign w:val="center"/>
          </w:tcPr>
          <w:p w14:paraId="66199754" w14:textId="77777777" w:rsidR="00991BB6" w:rsidRPr="000C3EAB" w:rsidRDefault="00991BB6" w:rsidP="00E43EAF">
            <w:pPr>
              <w:bidi/>
              <w:jc w:val="center"/>
              <w:rPr>
                <w:rFonts w:asciiTheme="majorBidi" w:hAnsiTheme="majorBidi" w:cstheme="majorBidi"/>
                <w:sz w:val="18"/>
                <w:szCs w:val="18"/>
                <w:lang w:val="en-CA" w:eastAsia="en-CA" w:bidi="ar-AE"/>
              </w:rPr>
            </w:pPr>
            <w:r w:rsidRPr="000C3EAB">
              <w:rPr>
                <w:sz w:val="18"/>
                <w:szCs w:val="18"/>
              </w:rPr>
              <w:t>16.5</w:t>
            </w:r>
          </w:p>
        </w:tc>
        <w:tc>
          <w:tcPr>
            <w:tcW w:w="518" w:type="pct"/>
            <w:shd w:val="clear" w:color="auto" w:fill="FFFFFF" w:themeFill="background1"/>
            <w:vAlign w:val="center"/>
          </w:tcPr>
          <w:p w14:paraId="7ECF505F" w14:textId="77777777" w:rsidR="00991BB6" w:rsidRPr="000C3EAB" w:rsidRDefault="00991BB6" w:rsidP="00E43EAF">
            <w:pPr>
              <w:bidi/>
              <w:jc w:val="center"/>
              <w:rPr>
                <w:rFonts w:asciiTheme="majorBidi" w:hAnsiTheme="majorBidi" w:cstheme="majorBidi"/>
                <w:color w:val="000000"/>
                <w:sz w:val="18"/>
                <w:szCs w:val="18"/>
                <w:lang w:val="en-CA" w:eastAsia="en-CA" w:bidi="ar-SA"/>
              </w:rPr>
            </w:pPr>
            <w:r w:rsidRPr="000C3EAB">
              <w:rPr>
                <w:rFonts w:asciiTheme="majorBidi" w:hAnsiTheme="majorBidi" w:cstheme="majorBidi"/>
                <w:color w:val="000000"/>
                <w:sz w:val="18"/>
                <w:szCs w:val="18"/>
                <w:rtl/>
                <w:lang w:val="en-CA" w:eastAsia="en-CA" w:bidi="ar-SA"/>
              </w:rPr>
              <w:t>لا ينطبق</w:t>
            </w:r>
          </w:p>
        </w:tc>
      </w:tr>
      <w:tr w:rsidR="00991BB6" w:rsidRPr="000C3EAB" w14:paraId="4A3C850C" w14:textId="77777777" w:rsidTr="00303536">
        <w:trPr>
          <w:trHeight w:val="306"/>
          <w:jc w:val="center"/>
        </w:trPr>
        <w:tc>
          <w:tcPr>
            <w:tcW w:w="303" w:type="pct"/>
            <w:vMerge/>
          </w:tcPr>
          <w:p w14:paraId="4D8B9D12" w14:textId="77777777" w:rsidR="00991BB6" w:rsidRPr="000C3EAB" w:rsidRDefault="00991BB6" w:rsidP="00303536">
            <w:pPr>
              <w:bidi/>
              <w:jc w:val="left"/>
              <w:rPr>
                <w:rFonts w:asciiTheme="majorBidi" w:hAnsiTheme="majorBidi" w:cstheme="majorBidi"/>
                <w:color w:val="000000"/>
                <w:sz w:val="18"/>
                <w:szCs w:val="18"/>
                <w:lang w:val="en-CA" w:bidi="ar-SA"/>
              </w:rPr>
            </w:pPr>
          </w:p>
        </w:tc>
        <w:tc>
          <w:tcPr>
            <w:tcW w:w="441" w:type="pct"/>
            <w:vMerge/>
            <w:shd w:val="clear" w:color="auto" w:fill="FFFFFF" w:themeFill="background1"/>
            <w:vAlign w:val="center"/>
          </w:tcPr>
          <w:p w14:paraId="0015A9EA" w14:textId="77777777" w:rsidR="00991BB6" w:rsidRPr="000C3EAB" w:rsidRDefault="00991BB6" w:rsidP="00303536">
            <w:pPr>
              <w:bidi/>
              <w:jc w:val="left"/>
              <w:rPr>
                <w:rFonts w:asciiTheme="majorBidi" w:hAnsiTheme="majorBidi" w:cstheme="majorBidi"/>
                <w:color w:val="000000"/>
                <w:sz w:val="18"/>
                <w:szCs w:val="18"/>
                <w:lang w:val="en-CA" w:eastAsia="en-CA" w:bidi="ar-SA"/>
              </w:rPr>
            </w:pPr>
          </w:p>
        </w:tc>
        <w:tc>
          <w:tcPr>
            <w:tcW w:w="914" w:type="pct"/>
            <w:shd w:val="clear" w:color="auto" w:fill="FFFFFF" w:themeFill="background1"/>
            <w:tcMar>
              <w:right w:w="57" w:type="dxa"/>
            </w:tcMar>
            <w:vAlign w:val="center"/>
          </w:tcPr>
          <w:p w14:paraId="5A241879" w14:textId="77777777" w:rsidR="00991BB6" w:rsidRPr="000C3EAB" w:rsidRDefault="00991BB6" w:rsidP="00303536">
            <w:pPr>
              <w:bidi/>
              <w:jc w:val="left"/>
              <w:rPr>
                <w:rFonts w:asciiTheme="majorBidi" w:hAnsiTheme="majorBidi" w:cstheme="majorBidi"/>
                <w:sz w:val="18"/>
                <w:szCs w:val="18"/>
                <w:lang w:val="en-CA" w:bidi="ar-AE"/>
              </w:rPr>
            </w:pPr>
            <w:r w:rsidRPr="000C3EAB">
              <w:rPr>
                <w:rFonts w:asciiTheme="majorBidi" w:hAnsiTheme="majorBidi" w:cstheme="majorBidi"/>
                <w:sz w:val="18"/>
                <w:szCs w:val="18"/>
                <w:rtl/>
                <w:lang w:val="en-CA" w:bidi="ar-SA"/>
              </w:rPr>
              <w:t>طن من مكافئ ثاني أكسيد الكربون</w:t>
            </w:r>
          </w:p>
        </w:tc>
        <w:tc>
          <w:tcPr>
            <w:tcW w:w="403" w:type="pct"/>
            <w:vAlign w:val="center"/>
          </w:tcPr>
          <w:p w14:paraId="35CBC914" w14:textId="77777777" w:rsidR="00991BB6" w:rsidRPr="000C3EAB" w:rsidRDefault="00991BB6" w:rsidP="00E43EAF">
            <w:pPr>
              <w:bidi/>
              <w:jc w:val="center"/>
              <w:rPr>
                <w:rFonts w:asciiTheme="majorBidi" w:hAnsiTheme="majorBidi" w:cstheme="majorBidi"/>
                <w:sz w:val="18"/>
                <w:szCs w:val="18"/>
                <w:lang w:val="en-CA" w:bidi="ar-AE"/>
              </w:rPr>
            </w:pPr>
            <w:r w:rsidRPr="000C3EAB">
              <w:rPr>
                <w:sz w:val="18"/>
                <w:szCs w:val="18"/>
              </w:rPr>
              <w:t>2,787,916</w:t>
            </w:r>
          </w:p>
        </w:tc>
        <w:tc>
          <w:tcPr>
            <w:tcW w:w="403" w:type="pct"/>
            <w:shd w:val="clear" w:color="auto" w:fill="FFFFFF" w:themeFill="background1"/>
            <w:vAlign w:val="center"/>
          </w:tcPr>
          <w:p w14:paraId="65EDD3B0" w14:textId="77777777" w:rsidR="00991BB6" w:rsidRPr="000C3EAB" w:rsidRDefault="00991BB6" w:rsidP="00E43EAF">
            <w:pPr>
              <w:bidi/>
              <w:jc w:val="center"/>
              <w:rPr>
                <w:rFonts w:asciiTheme="majorBidi" w:hAnsiTheme="majorBidi" w:cstheme="majorBidi"/>
                <w:sz w:val="18"/>
                <w:szCs w:val="18"/>
                <w:lang w:val="en-CA" w:bidi="ar-AE"/>
              </w:rPr>
            </w:pPr>
            <w:r w:rsidRPr="000C3EAB">
              <w:rPr>
                <w:sz w:val="18"/>
                <w:szCs w:val="18"/>
              </w:rPr>
              <w:t>2,787,916</w:t>
            </w:r>
          </w:p>
        </w:tc>
        <w:tc>
          <w:tcPr>
            <w:tcW w:w="363" w:type="pct"/>
            <w:vAlign w:val="center"/>
          </w:tcPr>
          <w:p w14:paraId="6FDEF574" w14:textId="77777777" w:rsidR="00991BB6" w:rsidRPr="000C3EAB" w:rsidRDefault="00991BB6" w:rsidP="00E43EAF">
            <w:pPr>
              <w:bidi/>
              <w:jc w:val="center"/>
              <w:rPr>
                <w:rFonts w:asciiTheme="majorBidi" w:hAnsiTheme="majorBidi" w:cstheme="majorBidi"/>
                <w:sz w:val="16"/>
                <w:szCs w:val="16"/>
                <w:lang w:val="en-CA" w:bidi="ar-AE"/>
              </w:rPr>
            </w:pPr>
            <w:r w:rsidRPr="000C3EAB">
              <w:rPr>
                <w:sz w:val="16"/>
                <w:szCs w:val="16"/>
              </w:rPr>
              <w:t>2,787,916</w:t>
            </w:r>
          </w:p>
        </w:tc>
        <w:tc>
          <w:tcPr>
            <w:tcW w:w="403" w:type="pct"/>
            <w:vAlign w:val="center"/>
          </w:tcPr>
          <w:p w14:paraId="577B6045" w14:textId="77777777" w:rsidR="00991BB6" w:rsidRPr="000C3EAB" w:rsidRDefault="00991BB6" w:rsidP="00E43EAF">
            <w:pPr>
              <w:bidi/>
              <w:jc w:val="center"/>
              <w:rPr>
                <w:rFonts w:asciiTheme="majorBidi" w:hAnsiTheme="majorBidi" w:cstheme="majorBidi"/>
                <w:sz w:val="18"/>
                <w:szCs w:val="18"/>
                <w:lang w:val="en-CA" w:bidi="ar-AE"/>
              </w:rPr>
            </w:pPr>
            <w:r w:rsidRPr="000C3EAB">
              <w:rPr>
                <w:sz w:val="18"/>
                <w:szCs w:val="18"/>
              </w:rPr>
              <w:t>2,787,916</w:t>
            </w:r>
          </w:p>
        </w:tc>
        <w:tc>
          <w:tcPr>
            <w:tcW w:w="403" w:type="pct"/>
            <w:vAlign w:val="center"/>
          </w:tcPr>
          <w:p w14:paraId="33291E18" w14:textId="77777777" w:rsidR="00991BB6" w:rsidRPr="000C3EAB" w:rsidRDefault="00991BB6" w:rsidP="00E43EAF">
            <w:pPr>
              <w:bidi/>
              <w:jc w:val="center"/>
              <w:rPr>
                <w:rFonts w:asciiTheme="majorBidi" w:hAnsiTheme="majorBidi" w:cstheme="majorBidi"/>
                <w:sz w:val="18"/>
                <w:szCs w:val="18"/>
                <w:lang w:val="en-CA" w:bidi="ar-AE"/>
              </w:rPr>
            </w:pPr>
            <w:r w:rsidRPr="000C3EAB">
              <w:rPr>
                <w:sz w:val="18"/>
                <w:szCs w:val="18"/>
              </w:rPr>
              <w:t>2,557,216</w:t>
            </w:r>
          </w:p>
        </w:tc>
        <w:tc>
          <w:tcPr>
            <w:tcW w:w="405" w:type="pct"/>
            <w:vAlign w:val="center"/>
          </w:tcPr>
          <w:p w14:paraId="4B744F31" w14:textId="77777777" w:rsidR="00991BB6" w:rsidRPr="000C3EAB" w:rsidRDefault="00991BB6" w:rsidP="00E43EAF">
            <w:pPr>
              <w:bidi/>
              <w:jc w:val="center"/>
              <w:rPr>
                <w:rFonts w:asciiTheme="majorBidi" w:hAnsiTheme="majorBidi" w:cstheme="majorBidi"/>
                <w:sz w:val="18"/>
                <w:szCs w:val="18"/>
                <w:lang w:val="en-CA" w:bidi="ar-AE"/>
              </w:rPr>
            </w:pPr>
            <w:r w:rsidRPr="000C3EAB">
              <w:rPr>
                <w:sz w:val="18"/>
                <w:szCs w:val="18"/>
              </w:rPr>
              <w:t>2,557,216</w:t>
            </w:r>
          </w:p>
        </w:tc>
        <w:tc>
          <w:tcPr>
            <w:tcW w:w="444" w:type="pct"/>
            <w:vAlign w:val="center"/>
          </w:tcPr>
          <w:p w14:paraId="480EE7C9" w14:textId="77777777" w:rsidR="00991BB6" w:rsidRPr="000C3EAB" w:rsidRDefault="00991BB6" w:rsidP="00E43EAF">
            <w:pPr>
              <w:bidi/>
              <w:jc w:val="center"/>
              <w:rPr>
                <w:rFonts w:asciiTheme="majorBidi" w:hAnsiTheme="majorBidi" w:cstheme="majorBidi"/>
                <w:sz w:val="18"/>
                <w:szCs w:val="18"/>
                <w:lang w:val="en-CA" w:bidi="ar-AE"/>
              </w:rPr>
            </w:pPr>
            <w:r w:rsidRPr="000C3EAB">
              <w:rPr>
                <w:sz w:val="18"/>
                <w:szCs w:val="18"/>
              </w:rPr>
              <w:t>2,326,516</w:t>
            </w:r>
          </w:p>
        </w:tc>
        <w:tc>
          <w:tcPr>
            <w:tcW w:w="518" w:type="pct"/>
            <w:shd w:val="clear" w:color="auto" w:fill="FFFFFF" w:themeFill="background1"/>
            <w:vAlign w:val="center"/>
          </w:tcPr>
          <w:p w14:paraId="7EDEF3D1" w14:textId="77777777" w:rsidR="00991BB6" w:rsidRPr="000C3EAB" w:rsidRDefault="00991BB6" w:rsidP="00E43EAF">
            <w:pPr>
              <w:bidi/>
              <w:jc w:val="center"/>
              <w:rPr>
                <w:rFonts w:asciiTheme="majorBidi" w:hAnsiTheme="majorBidi" w:cstheme="majorBidi"/>
                <w:color w:val="000000"/>
                <w:sz w:val="18"/>
                <w:szCs w:val="18"/>
                <w:lang w:val="en-CA" w:bidi="ar-SA"/>
              </w:rPr>
            </w:pPr>
            <w:r w:rsidRPr="000C3EAB">
              <w:rPr>
                <w:rFonts w:asciiTheme="majorBidi" w:hAnsiTheme="majorBidi" w:cstheme="majorBidi"/>
                <w:color w:val="000000"/>
                <w:sz w:val="18"/>
                <w:szCs w:val="18"/>
                <w:rtl/>
                <w:lang w:val="en-CA" w:eastAsia="en-CA" w:bidi="ar-SA"/>
              </w:rPr>
              <w:t>لا ينطبق</w:t>
            </w:r>
          </w:p>
        </w:tc>
      </w:tr>
      <w:tr w:rsidR="00991BB6" w:rsidRPr="000C3EAB" w14:paraId="4D387369" w14:textId="77777777" w:rsidTr="00303536">
        <w:trPr>
          <w:trHeight w:val="116"/>
          <w:jc w:val="center"/>
        </w:trPr>
        <w:tc>
          <w:tcPr>
            <w:tcW w:w="303" w:type="pct"/>
            <w:hideMark/>
          </w:tcPr>
          <w:p w14:paraId="0EC8FB66" w14:textId="77777777" w:rsidR="00991BB6" w:rsidRPr="000C3EAB" w:rsidRDefault="00991BB6" w:rsidP="00303536">
            <w:pPr>
              <w:bidi/>
              <w:jc w:val="left"/>
              <w:rPr>
                <w:rFonts w:asciiTheme="majorBidi" w:hAnsiTheme="majorBidi" w:cstheme="majorBidi"/>
                <w:color w:val="000000"/>
                <w:sz w:val="18"/>
                <w:szCs w:val="18"/>
                <w:lang w:val="en-CA" w:bidi="ar-SA"/>
              </w:rPr>
            </w:pPr>
            <w:r w:rsidRPr="000C3EAB">
              <w:rPr>
                <w:rFonts w:asciiTheme="majorBidi" w:hAnsiTheme="majorBidi" w:cstheme="majorBidi"/>
                <w:color w:val="000000"/>
                <w:sz w:val="18"/>
                <w:szCs w:val="18"/>
                <w:rtl/>
                <w:lang w:val="en-CA" w:bidi="ar-SA"/>
              </w:rPr>
              <w:t>2.1</w:t>
            </w:r>
          </w:p>
        </w:tc>
        <w:tc>
          <w:tcPr>
            <w:tcW w:w="1355" w:type="pct"/>
            <w:gridSpan w:val="2"/>
            <w:hideMark/>
          </w:tcPr>
          <w:p w14:paraId="4F6129F5" w14:textId="77777777" w:rsidR="00991BB6" w:rsidRPr="000C3EAB" w:rsidRDefault="00991BB6" w:rsidP="00303536">
            <w:pPr>
              <w:bidi/>
              <w:jc w:val="left"/>
              <w:rPr>
                <w:rFonts w:asciiTheme="majorBidi" w:hAnsiTheme="majorBidi" w:cstheme="majorBidi"/>
                <w:color w:val="000000"/>
                <w:sz w:val="18"/>
                <w:szCs w:val="18"/>
                <w:lang w:val="en-CA" w:bidi="ar-AE"/>
              </w:rPr>
            </w:pPr>
            <w:r w:rsidRPr="000C3EAB">
              <w:rPr>
                <w:rFonts w:asciiTheme="majorBidi" w:hAnsiTheme="majorBidi" w:cstheme="majorBidi"/>
                <w:color w:val="000000"/>
                <w:sz w:val="18"/>
                <w:szCs w:val="18"/>
                <w:shd w:val="clear" w:color="auto" w:fill="FFFFFF" w:themeFill="background1"/>
                <w:rtl/>
                <w:lang w:val="en-US" w:eastAsia="en-CA" w:bidi="ar-AE"/>
              </w:rPr>
              <w:t>التمويل المتفق عليه للوكالة الرئيسية (اليوئنديبي) (دولار أمريكي)</w:t>
            </w:r>
          </w:p>
        </w:tc>
        <w:tc>
          <w:tcPr>
            <w:tcW w:w="403" w:type="pct"/>
            <w:shd w:val="clear" w:color="auto" w:fill="FFFFFF" w:themeFill="background1"/>
          </w:tcPr>
          <w:p w14:paraId="5D9374CB" w14:textId="77777777" w:rsidR="00991BB6" w:rsidRPr="000C3EAB" w:rsidRDefault="00991BB6" w:rsidP="004F7B6E">
            <w:pPr>
              <w:bidi/>
              <w:jc w:val="left"/>
              <w:rPr>
                <w:rFonts w:asciiTheme="majorBidi" w:hAnsiTheme="majorBidi" w:cstheme="majorBidi"/>
                <w:color w:val="000000"/>
                <w:sz w:val="18"/>
                <w:szCs w:val="18"/>
                <w:lang w:val="en-CA" w:bidi="ar-SA"/>
              </w:rPr>
            </w:pPr>
            <w:r w:rsidRPr="000C3EAB">
              <w:rPr>
                <w:sz w:val="18"/>
                <w:szCs w:val="18"/>
              </w:rPr>
              <w:t>470,360</w:t>
            </w:r>
          </w:p>
        </w:tc>
        <w:tc>
          <w:tcPr>
            <w:tcW w:w="403" w:type="pct"/>
          </w:tcPr>
          <w:p w14:paraId="7CF472F3" w14:textId="77777777" w:rsidR="00991BB6" w:rsidRPr="000C3EAB" w:rsidRDefault="00991BB6" w:rsidP="004F7B6E">
            <w:pPr>
              <w:bidi/>
              <w:jc w:val="left"/>
              <w:rPr>
                <w:rFonts w:asciiTheme="majorBidi" w:hAnsiTheme="majorBidi" w:cstheme="majorBidi"/>
                <w:color w:val="000000"/>
                <w:sz w:val="18"/>
                <w:szCs w:val="18"/>
                <w:lang w:val="en-CA" w:bidi="ar-AE"/>
              </w:rPr>
            </w:pPr>
            <w:r w:rsidRPr="000C3EAB">
              <w:rPr>
                <w:sz w:val="18"/>
                <w:szCs w:val="18"/>
              </w:rPr>
              <w:t>0</w:t>
            </w:r>
          </w:p>
        </w:tc>
        <w:tc>
          <w:tcPr>
            <w:tcW w:w="363" w:type="pct"/>
            <w:shd w:val="clear" w:color="auto" w:fill="FFFFFF" w:themeFill="background1"/>
          </w:tcPr>
          <w:p w14:paraId="48EAC100" w14:textId="77777777" w:rsidR="00991BB6" w:rsidRPr="000C3EAB" w:rsidRDefault="00991BB6" w:rsidP="004F7B6E">
            <w:pPr>
              <w:bidi/>
              <w:jc w:val="left"/>
              <w:rPr>
                <w:rFonts w:asciiTheme="majorBidi" w:hAnsiTheme="majorBidi" w:cstheme="majorBidi"/>
                <w:color w:val="000000"/>
                <w:sz w:val="18"/>
                <w:szCs w:val="18"/>
                <w:lang w:val="en-CA" w:bidi="ar-SA"/>
              </w:rPr>
            </w:pPr>
            <w:r w:rsidRPr="000C3EAB">
              <w:rPr>
                <w:sz w:val="18"/>
                <w:szCs w:val="18"/>
              </w:rPr>
              <w:t>0</w:t>
            </w:r>
          </w:p>
        </w:tc>
        <w:tc>
          <w:tcPr>
            <w:tcW w:w="403" w:type="pct"/>
            <w:shd w:val="clear" w:color="auto" w:fill="FFFFFF" w:themeFill="background1"/>
          </w:tcPr>
          <w:p w14:paraId="70FAE60D" w14:textId="77777777" w:rsidR="00991BB6" w:rsidRPr="000C3EAB" w:rsidRDefault="00991BB6" w:rsidP="004F7B6E">
            <w:pPr>
              <w:bidi/>
              <w:jc w:val="left"/>
              <w:rPr>
                <w:rFonts w:asciiTheme="majorBidi" w:hAnsiTheme="majorBidi" w:cstheme="majorBidi"/>
                <w:color w:val="000000"/>
                <w:sz w:val="18"/>
                <w:szCs w:val="18"/>
                <w:lang w:val="en-CA" w:bidi="ar-AE"/>
              </w:rPr>
            </w:pPr>
            <w:r w:rsidRPr="000C3EAB">
              <w:rPr>
                <w:sz w:val="18"/>
                <w:szCs w:val="18"/>
              </w:rPr>
              <w:t>389,957</w:t>
            </w:r>
          </w:p>
        </w:tc>
        <w:tc>
          <w:tcPr>
            <w:tcW w:w="403" w:type="pct"/>
            <w:shd w:val="clear" w:color="auto" w:fill="FFFFFF" w:themeFill="background1"/>
          </w:tcPr>
          <w:p w14:paraId="645884BF" w14:textId="77777777" w:rsidR="00991BB6" w:rsidRPr="000C3EAB" w:rsidRDefault="00991BB6" w:rsidP="004F7B6E">
            <w:pPr>
              <w:bidi/>
              <w:jc w:val="left"/>
              <w:rPr>
                <w:rFonts w:asciiTheme="majorBidi" w:hAnsiTheme="majorBidi" w:cstheme="majorBidi"/>
                <w:color w:val="000000"/>
                <w:sz w:val="18"/>
                <w:szCs w:val="18"/>
                <w:lang w:val="en-CA" w:bidi="ar-AE"/>
              </w:rPr>
            </w:pPr>
            <w:r w:rsidRPr="000C3EAB">
              <w:rPr>
                <w:sz w:val="18"/>
                <w:szCs w:val="18"/>
              </w:rPr>
              <w:t>0</w:t>
            </w:r>
          </w:p>
        </w:tc>
        <w:tc>
          <w:tcPr>
            <w:tcW w:w="405" w:type="pct"/>
            <w:shd w:val="clear" w:color="auto" w:fill="FFFFFF" w:themeFill="background1"/>
          </w:tcPr>
          <w:p w14:paraId="32E96F53" w14:textId="77777777" w:rsidR="00991BB6" w:rsidRPr="000C3EAB" w:rsidRDefault="00991BB6" w:rsidP="004F7B6E">
            <w:pPr>
              <w:bidi/>
              <w:jc w:val="left"/>
              <w:rPr>
                <w:rFonts w:asciiTheme="majorBidi" w:hAnsiTheme="majorBidi" w:cstheme="majorBidi"/>
                <w:color w:val="000000"/>
                <w:sz w:val="18"/>
                <w:szCs w:val="18"/>
                <w:lang w:val="en-CA" w:bidi="ar-AE"/>
              </w:rPr>
            </w:pPr>
            <w:r w:rsidRPr="000C3EAB">
              <w:rPr>
                <w:sz w:val="18"/>
                <w:szCs w:val="18"/>
              </w:rPr>
              <w:t>165,632</w:t>
            </w:r>
          </w:p>
        </w:tc>
        <w:tc>
          <w:tcPr>
            <w:tcW w:w="444" w:type="pct"/>
            <w:shd w:val="clear" w:color="auto" w:fill="FFFFFF" w:themeFill="background1"/>
          </w:tcPr>
          <w:p w14:paraId="4060981F" w14:textId="77777777" w:rsidR="00991BB6" w:rsidRPr="000C3EAB" w:rsidRDefault="00991BB6" w:rsidP="004F7B6E">
            <w:pPr>
              <w:bidi/>
              <w:jc w:val="left"/>
              <w:rPr>
                <w:rFonts w:asciiTheme="majorBidi" w:hAnsiTheme="majorBidi" w:cstheme="majorBidi"/>
                <w:color w:val="000000"/>
                <w:sz w:val="18"/>
                <w:szCs w:val="18"/>
                <w:lang w:val="en-CA" w:bidi="ar-AE"/>
              </w:rPr>
            </w:pPr>
            <w:r w:rsidRPr="000C3EAB">
              <w:rPr>
                <w:sz w:val="18"/>
                <w:szCs w:val="18"/>
              </w:rPr>
              <w:t>0</w:t>
            </w:r>
          </w:p>
        </w:tc>
        <w:tc>
          <w:tcPr>
            <w:tcW w:w="518" w:type="pct"/>
          </w:tcPr>
          <w:p w14:paraId="54B8B65A" w14:textId="77777777" w:rsidR="00991BB6" w:rsidRPr="000C3EAB" w:rsidRDefault="00991BB6" w:rsidP="004F7B6E">
            <w:pPr>
              <w:bidi/>
              <w:jc w:val="left"/>
              <w:rPr>
                <w:rFonts w:asciiTheme="majorBidi" w:hAnsiTheme="majorBidi" w:cstheme="majorBidi"/>
                <w:color w:val="000000"/>
                <w:sz w:val="18"/>
                <w:szCs w:val="18"/>
                <w:lang w:val="en-CA" w:bidi="ar-AE"/>
              </w:rPr>
            </w:pPr>
            <w:r w:rsidRPr="000C3EAB">
              <w:rPr>
                <w:sz w:val="18"/>
                <w:szCs w:val="18"/>
              </w:rPr>
              <w:t>1,025,949</w:t>
            </w:r>
          </w:p>
        </w:tc>
      </w:tr>
      <w:tr w:rsidR="00991BB6" w:rsidRPr="000C3EAB" w14:paraId="7E47C264" w14:textId="77777777" w:rsidTr="00303536">
        <w:trPr>
          <w:trHeight w:val="56"/>
          <w:jc w:val="center"/>
        </w:trPr>
        <w:tc>
          <w:tcPr>
            <w:tcW w:w="303" w:type="pct"/>
            <w:hideMark/>
          </w:tcPr>
          <w:p w14:paraId="09B05F63" w14:textId="77777777" w:rsidR="00991BB6" w:rsidRPr="000C3EAB" w:rsidRDefault="00991BB6" w:rsidP="00303536">
            <w:pPr>
              <w:bidi/>
              <w:jc w:val="left"/>
              <w:rPr>
                <w:rFonts w:asciiTheme="majorBidi" w:hAnsiTheme="majorBidi" w:cstheme="majorBidi"/>
                <w:color w:val="000000"/>
                <w:sz w:val="18"/>
                <w:szCs w:val="18"/>
                <w:lang w:val="en-CA" w:bidi="ar-SA"/>
              </w:rPr>
            </w:pPr>
            <w:r w:rsidRPr="000C3EAB">
              <w:rPr>
                <w:rFonts w:asciiTheme="majorBidi" w:hAnsiTheme="majorBidi" w:cstheme="majorBidi"/>
                <w:color w:val="000000"/>
                <w:sz w:val="18"/>
                <w:szCs w:val="18"/>
                <w:rtl/>
                <w:lang w:val="en-CA" w:bidi="ar-SA"/>
              </w:rPr>
              <w:t>2.2</w:t>
            </w:r>
          </w:p>
        </w:tc>
        <w:tc>
          <w:tcPr>
            <w:tcW w:w="1355" w:type="pct"/>
            <w:gridSpan w:val="2"/>
            <w:hideMark/>
          </w:tcPr>
          <w:p w14:paraId="4E47FD14" w14:textId="77777777" w:rsidR="00991BB6" w:rsidRPr="000C3EAB" w:rsidRDefault="00991BB6" w:rsidP="00303536">
            <w:pPr>
              <w:bidi/>
              <w:jc w:val="left"/>
              <w:rPr>
                <w:rFonts w:asciiTheme="majorBidi" w:hAnsiTheme="majorBidi" w:cstheme="majorBidi"/>
                <w:color w:val="000000"/>
                <w:sz w:val="18"/>
                <w:szCs w:val="18"/>
                <w:lang w:val="en-CA" w:bidi="ar-AE"/>
              </w:rPr>
            </w:pPr>
            <w:r w:rsidRPr="000C3EAB">
              <w:rPr>
                <w:rFonts w:asciiTheme="majorBidi" w:hAnsiTheme="majorBidi" w:cstheme="majorBidi"/>
                <w:color w:val="000000"/>
                <w:sz w:val="18"/>
                <w:szCs w:val="18"/>
                <w:rtl/>
                <w:lang w:val="en-CA" w:bidi="ar-SA"/>
              </w:rPr>
              <w:t>تكاليف الدعم للوكالة الرئيسية (دولار أمريكي)</w:t>
            </w:r>
          </w:p>
        </w:tc>
        <w:tc>
          <w:tcPr>
            <w:tcW w:w="403" w:type="pct"/>
            <w:shd w:val="clear" w:color="auto" w:fill="FFFFFF" w:themeFill="background1"/>
          </w:tcPr>
          <w:p w14:paraId="3AC4D73C" w14:textId="77777777" w:rsidR="00991BB6" w:rsidRPr="000C3EAB" w:rsidRDefault="00991BB6" w:rsidP="004F7B6E">
            <w:pPr>
              <w:bidi/>
              <w:jc w:val="left"/>
              <w:rPr>
                <w:rFonts w:asciiTheme="majorBidi" w:hAnsiTheme="majorBidi" w:cstheme="majorBidi"/>
                <w:color w:val="000000"/>
                <w:sz w:val="18"/>
                <w:szCs w:val="18"/>
                <w:lang w:val="en-CA" w:bidi="ar-SA"/>
              </w:rPr>
            </w:pPr>
            <w:r w:rsidRPr="000C3EAB">
              <w:rPr>
                <w:sz w:val="18"/>
                <w:szCs w:val="18"/>
              </w:rPr>
              <w:t>56,324</w:t>
            </w:r>
          </w:p>
        </w:tc>
        <w:tc>
          <w:tcPr>
            <w:tcW w:w="403" w:type="pct"/>
          </w:tcPr>
          <w:p w14:paraId="2C81F303" w14:textId="77777777" w:rsidR="00991BB6" w:rsidRPr="000C3EAB" w:rsidRDefault="00991BB6" w:rsidP="004F7B6E">
            <w:pPr>
              <w:bidi/>
              <w:jc w:val="left"/>
              <w:rPr>
                <w:rFonts w:asciiTheme="majorBidi" w:hAnsiTheme="majorBidi" w:cstheme="majorBidi"/>
                <w:color w:val="000000"/>
                <w:sz w:val="18"/>
                <w:szCs w:val="18"/>
                <w:lang w:val="en-CA" w:bidi="ar-AE"/>
              </w:rPr>
            </w:pPr>
            <w:r w:rsidRPr="000C3EAB">
              <w:rPr>
                <w:sz w:val="18"/>
                <w:szCs w:val="18"/>
              </w:rPr>
              <w:t>0</w:t>
            </w:r>
          </w:p>
        </w:tc>
        <w:tc>
          <w:tcPr>
            <w:tcW w:w="363" w:type="pct"/>
            <w:shd w:val="clear" w:color="auto" w:fill="FFFFFF" w:themeFill="background1"/>
          </w:tcPr>
          <w:p w14:paraId="1054883E" w14:textId="77777777" w:rsidR="00991BB6" w:rsidRPr="000C3EAB" w:rsidRDefault="00991BB6" w:rsidP="004F7B6E">
            <w:pPr>
              <w:bidi/>
              <w:jc w:val="left"/>
              <w:rPr>
                <w:rFonts w:asciiTheme="majorBidi" w:hAnsiTheme="majorBidi" w:cstheme="majorBidi"/>
                <w:color w:val="000000"/>
                <w:sz w:val="18"/>
                <w:szCs w:val="18"/>
                <w:lang w:val="en-CA" w:bidi="ar-SA"/>
              </w:rPr>
            </w:pPr>
            <w:r w:rsidRPr="000C3EAB">
              <w:rPr>
                <w:sz w:val="18"/>
                <w:szCs w:val="18"/>
              </w:rPr>
              <w:t>0</w:t>
            </w:r>
          </w:p>
        </w:tc>
        <w:tc>
          <w:tcPr>
            <w:tcW w:w="403" w:type="pct"/>
            <w:shd w:val="clear" w:color="auto" w:fill="FFFFFF" w:themeFill="background1"/>
          </w:tcPr>
          <w:p w14:paraId="15FB774F" w14:textId="77777777" w:rsidR="00991BB6" w:rsidRPr="000C3EAB" w:rsidRDefault="00991BB6" w:rsidP="004F7B6E">
            <w:pPr>
              <w:bidi/>
              <w:jc w:val="left"/>
              <w:rPr>
                <w:rFonts w:asciiTheme="majorBidi" w:hAnsiTheme="majorBidi" w:cstheme="majorBidi"/>
                <w:color w:val="000000"/>
                <w:sz w:val="18"/>
                <w:szCs w:val="18"/>
                <w:lang w:val="en-CA" w:bidi="ar-AE"/>
              </w:rPr>
            </w:pPr>
            <w:r w:rsidRPr="000C3EAB">
              <w:rPr>
                <w:sz w:val="18"/>
                <w:szCs w:val="18"/>
              </w:rPr>
              <w:t>46,696</w:t>
            </w:r>
          </w:p>
        </w:tc>
        <w:tc>
          <w:tcPr>
            <w:tcW w:w="403" w:type="pct"/>
            <w:shd w:val="clear" w:color="auto" w:fill="FFFFFF" w:themeFill="background1"/>
          </w:tcPr>
          <w:p w14:paraId="6B1CE1CC" w14:textId="77777777" w:rsidR="00991BB6" w:rsidRPr="000C3EAB" w:rsidRDefault="00991BB6" w:rsidP="004F7B6E">
            <w:pPr>
              <w:bidi/>
              <w:jc w:val="left"/>
              <w:rPr>
                <w:rFonts w:asciiTheme="majorBidi" w:hAnsiTheme="majorBidi" w:cstheme="majorBidi"/>
                <w:color w:val="000000"/>
                <w:sz w:val="18"/>
                <w:szCs w:val="18"/>
                <w:lang w:val="en-CA" w:bidi="ar-AE"/>
              </w:rPr>
            </w:pPr>
            <w:r w:rsidRPr="000C3EAB">
              <w:rPr>
                <w:sz w:val="18"/>
                <w:szCs w:val="18"/>
              </w:rPr>
              <w:t>0</w:t>
            </w:r>
          </w:p>
        </w:tc>
        <w:tc>
          <w:tcPr>
            <w:tcW w:w="405" w:type="pct"/>
            <w:shd w:val="clear" w:color="auto" w:fill="FFFFFF" w:themeFill="background1"/>
          </w:tcPr>
          <w:p w14:paraId="4E0F2F9E" w14:textId="77777777" w:rsidR="00991BB6" w:rsidRPr="000C3EAB" w:rsidRDefault="00991BB6" w:rsidP="004F7B6E">
            <w:pPr>
              <w:bidi/>
              <w:jc w:val="left"/>
              <w:rPr>
                <w:rFonts w:asciiTheme="majorBidi" w:hAnsiTheme="majorBidi" w:cstheme="majorBidi"/>
                <w:color w:val="000000"/>
                <w:sz w:val="18"/>
                <w:szCs w:val="18"/>
                <w:lang w:val="en-CA" w:bidi="ar-AE"/>
              </w:rPr>
            </w:pPr>
            <w:r w:rsidRPr="000C3EAB">
              <w:rPr>
                <w:sz w:val="18"/>
                <w:szCs w:val="18"/>
              </w:rPr>
              <w:t>19,834</w:t>
            </w:r>
          </w:p>
        </w:tc>
        <w:tc>
          <w:tcPr>
            <w:tcW w:w="444" w:type="pct"/>
            <w:shd w:val="clear" w:color="auto" w:fill="FFFFFF" w:themeFill="background1"/>
          </w:tcPr>
          <w:p w14:paraId="37A29871" w14:textId="77777777" w:rsidR="00991BB6" w:rsidRPr="000C3EAB" w:rsidRDefault="00991BB6" w:rsidP="004F7B6E">
            <w:pPr>
              <w:bidi/>
              <w:jc w:val="left"/>
              <w:rPr>
                <w:rFonts w:asciiTheme="majorBidi" w:hAnsiTheme="majorBidi" w:cstheme="majorBidi"/>
                <w:color w:val="000000"/>
                <w:sz w:val="18"/>
                <w:szCs w:val="18"/>
                <w:lang w:val="en-CA" w:bidi="ar-AE"/>
              </w:rPr>
            </w:pPr>
            <w:r w:rsidRPr="000C3EAB">
              <w:rPr>
                <w:sz w:val="18"/>
                <w:szCs w:val="18"/>
              </w:rPr>
              <w:t>0</w:t>
            </w:r>
          </w:p>
        </w:tc>
        <w:tc>
          <w:tcPr>
            <w:tcW w:w="518" w:type="pct"/>
          </w:tcPr>
          <w:p w14:paraId="73BEEAEF" w14:textId="77777777" w:rsidR="00991BB6" w:rsidRPr="000C3EAB" w:rsidRDefault="00991BB6" w:rsidP="004F7B6E">
            <w:pPr>
              <w:bidi/>
              <w:jc w:val="left"/>
              <w:rPr>
                <w:rFonts w:asciiTheme="majorBidi" w:hAnsiTheme="majorBidi" w:cstheme="majorBidi"/>
                <w:color w:val="000000"/>
                <w:sz w:val="18"/>
                <w:szCs w:val="18"/>
                <w:lang w:val="en-CA" w:bidi="ar-AE"/>
              </w:rPr>
            </w:pPr>
            <w:r w:rsidRPr="000C3EAB">
              <w:rPr>
                <w:sz w:val="18"/>
                <w:szCs w:val="18"/>
              </w:rPr>
              <w:t>122,854</w:t>
            </w:r>
          </w:p>
        </w:tc>
      </w:tr>
      <w:tr w:rsidR="00991BB6" w:rsidRPr="000C3EAB" w14:paraId="65BF60C7" w14:textId="77777777" w:rsidTr="00303536">
        <w:trPr>
          <w:trHeight w:val="161"/>
          <w:jc w:val="center"/>
        </w:trPr>
        <w:tc>
          <w:tcPr>
            <w:tcW w:w="303" w:type="pct"/>
            <w:hideMark/>
          </w:tcPr>
          <w:p w14:paraId="21F96201" w14:textId="77777777" w:rsidR="00991BB6" w:rsidRPr="000C3EAB" w:rsidRDefault="00991BB6" w:rsidP="00303536">
            <w:pPr>
              <w:bidi/>
              <w:jc w:val="left"/>
              <w:rPr>
                <w:rFonts w:asciiTheme="majorBidi" w:hAnsiTheme="majorBidi" w:cstheme="majorBidi"/>
                <w:color w:val="000000"/>
                <w:sz w:val="18"/>
                <w:szCs w:val="18"/>
                <w:lang w:val="en-CA" w:bidi="ar-SA"/>
              </w:rPr>
            </w:pPr>
            <w:r w:rsidRPr="000C3EAB">
              <w:rPr>
                <w:rFonts w:asciiTheme="majorBidi" w:hAnsiTheme="majorBidi" w:cstheme="majorBidi"/>
                <w:color w:val="000000"/>
                <w:sz w:val="18"/>
                <w:szCs w:val="18"/>
                <w:rtl/>
                <w:lang w:val="en-CA" w:bidi="ar-SA"/>
              </w:rPr>
              <w:t>2.3</w:t>
            </w:r>
          </w:p>
        </w:tc>
        <w:tc>
          <w:tcPr>
            <w:tcW w:w="1355" w:type="pct"/>
            <w:gridSpan w:val="2"/>
            <w:hideMark/>
          </w:tcPr>
          <w:p w14:paraId="77317496" w14:textId="77777777" w:rsidR="00991BB6" w:rsidRPr="000C3EAB" w:rsidRDefault="00991BB6" w:rsidP="00303536">
            <w:pPr>
              <w:bidi/>
              <w:jc w:val="left"/>
              <w:rPr>
                <w:rFonts w:asciiTheme="majorBidi" w:hAnsiTheme="majorBidi" w:cstheme="majorBidi"/>
                <w:color w:val="000000"/>
                <w:sz w:val="18"/>
                <w:szCs w:val="18"/>
                <w:lang w:val="en-CA" w:bidi="ar-AE"/>
              </w:rPr>
            </w:pPr>
            <w:r w:rsidRPr="000C3EAB">
              <w:rPr>
                <w:rFonts w:asciiTheme="majorBidi" w:hAnsiTheme="majorBidi" w:cstheme="majorBidi"/>
                <w:color w:val="000000"/>
                <w:sz w:val="18"/>
                <w:szCs w:val="18"/>
                <w:rtl/>
                <w:lang w:val="en-CA" w:bidi="ar-SA"/>
              </w:rPr>
              <w:t>التمويل المتفق عليه للوكالة المتعاونة (</w:t>
            </w:r>
            <w:r w:rsidRPr="000C3EAB">
              <w:rPr>
                <w:rFonts w:asciiTheme="majorBidi" w:hAnsiTheme="majorBidi" w:cstheme="majorBidi" w:hint="cs"/>
                <w:sz w:val="18"/>
                <w:szCs w:val="18"/>
                <w:shd w:val="clear" w:color="auto" w:fill="FFFFFF" w:themeFill="background1"/>
                <w:rtl/>
                <w:lang w:bidi="ar-EG"/>
              </w:rPr>
              <w:t>اليونيب</w:t>
            </w:r>
            <w:r w:rsidRPr="000C3EAB">
              <w:rPr>
                <w:rFonts w:asciiTheme="majorBidi" w:hAnsiTheme="majorBidi" w:cstheme="majorBidi"/>
                <w:color w:val="000000"/>
                <w:sz w:val="18"/>
                <w:szCs w:val="18"/>
                <w:rtl/>
                <w:lang w:val="en-CA" w:bidi="ar-SA"/>
              </w:rPr>
              <w:t>) (دولار أمريكي)</w:t>
            </w:r>
          </w:p>
        </w:tc>
        <w:tc>
          <w:tcPr>
            <w:tcW w:w="403" w:type="pct"/>
            <w:shd w:val="clear" w:color="auto" w:fill="FFFFFF" w:themeFill="background1"/>
          </w:tcPr>
          <w:p w14:paraId="3F528F7C" w14:textId="77777777" w:rsidR="00991BB6" w:rsidRPr="000C3EAB" w:rsidRDefault="00991BB6" w:rsidP="004F7B6E">
            <w:pPr>
              <w:bidi/>
              <w:jc w:val="left"/>
              <w:rPr>
                <w:rFonts w:asciiTheme="majorBidi" w:hAnsiTheme="majorBidi" w:cstheme="majorBidi"/>
                <w:color w:val="000000"/>
                <w:sz w:val="18"/>
                <w:szCs w:val="18"/>
                <w:lang w:val="en-CA" w:bidi="ar-SA"/>
              </w:rPr>
            </w:pPr>
            <w:r w:rsidRPr="000C3EAB">
              <w:rPr>
                <w:sz w:val="18"/>
                <w:szCs w:val="18"/>
              </w:rPr>
              <w:t>195,000</w:t>
            </w:r>
          </w:p>
        </w:tc>
        <w:tc>
          <w:tcPr>
            <w:tcW w:w="403" w:type="pct"/>
          </w:tcPr>
          <w:p w14:paraId="5D575E96" w14:textId="77777777" w:rsidR="00991BB6" w:rsidRPr="000C3EAB" w:rsidRDefault="00991BB6" w:rsidP="004F7B6E">
            <w:pPr>
              <w:bidi/>
              <w:jc w:val="left"/>
              <w:rPr>
                <w:rFonts w:asciiTheme="majorBidi" w:hAnsiTheme="majorBidi" w:cstheme="majorBidi"/>
                <w:color w:val="000000"/>
                <w:sz w:val="18"/>
                <w:szCs w:val="18"/>
                <w:lang w:val="en-CA" w:bidi="ar-AE"/>
              </w:rPr>
            </w:pPr>
            <w:r w:rsidRPr="000C3EAB">
              <w:rPr>
                <w:sz w:val="18"/>
                <w:szCs w:val="18"/>
              </w:rPr>
              <w:t>0</w:t>
            </w:r>
          </w:p>
        </w:tc>
        <w:tc>
          <w:tcPr>
            <w:tcW w:w="363" w:type="pct"/>
            <w:shd w:val="clear" w:color="auto" w:fill="FFFFFF" w:themeFill="background1"/>
          </w:tcPr>
          <w:p w14:paraId="7BD498D3" w14:textId="77777777" w:rsidR="00991BB6" w:rsidRPr="000C3EAB" w:rsidRDefault="00991BB6" w:rsidP="004F7B6E">
            <w:pPr>
              <w:bidi/>
              <w:jc w:val="left"/>
              <w:rPr>
                <w:rFonts w:asciiTheme="majorBidi" w:hAnsiTheme="majorBidi" w:cstheme="majorBidi"/>
                <w:color w:val="000000"/>
                <w:sz w:val="18"/>
                <w:szCs w:val="18"/>
                <w:lang w:val="en-CA" w:bidi="ar-SA"/>
              </w:rPr>
            </w:pPr>
            <w:r w:rsidRPr="000C3EAB">
              <w:rPr>
                <w:sz w:val="18"/>
                <w:szCs w:val="18"/>
              </w:rPr>
              <w:t>0</w:t>
            </w:r>
          </w:p>
        </w:tc>
        <w:tc>
          <w:tcPr>
            <w:tcW w:w="403" w:type="pct"/>
            <w:shd w:val="clear" w:color="auto" w:fill="FFFFFF" w:themeFill="background1"/>
          </w:tcPr>
          <w:p w14:paraId="25F7CBEB" w14:textId="77777777" w:rsidR="00991BB6" w:rsidRPr="000C3EAB" w:rsidRDefault="00991BB6" w:rsidP="004F7B6E">
            <w:pPr>
              <w:bidi/>
              <w:jc w:val="left"/>
              <w:rPr>
                <w:rFonts w:asciiTheme="majorBidi" w:hAnsiTheme="majorBidi" w:cstheme="majorBidi"/>
                <w:color w:val="000000"/>
                <w:sz w:val="18"/>
                <w:szCs w:val="18"/>
                <w:lang w:val="en-CA" w:bidi="ar-AE"/>
              </w:rPr>
            </w:pPr>
            <w:r w:rsidRPr="000C3EAB">
              <w:rPr>
                <w:sz w:val="18"/>
                <w:szCs w:val="18"/>
              </w:rPr>
              <w:t>174,000</w:t>
            </w:r>
          </w:p>
        </w:tc>
        <w:tc>
          <w:tcPr>
            <w:tcW w:w="403" w:type="pct"/>
            <w:shd w:val="clear" w:color="auto" w:fill="FFFFFF" w:themeFill="background1"/>
          </w:tcPr>
          <w:p w14:paraId="2E56B430" w14:textId="77777777" w:rsidR="00991BB6" w:rsidRPr="000C3EAB" w:rsidRDefault="00991BB6" w:rsidP="004F7B6E">
            <w:pPr>
              <w:bidi/>
              <w:jc w:val="left"/>
              <w:rPr>
                <w:rFonts w:asciiTheme="majorBidi" w:hAnsiTheme="majorBidi" w:cstheme="majorBidi"/>
                <w:color w:val="000000"/>
                <w:sz w:val="18"/>
                <w:szCs w:val="18"/>
                <w:lang w:val="en-CA" w:bidi="ar-AE"/>
              </w:rPr>
            </w:pPr>
            <w:r w:rsidRPr="000C3EAB">
              <w:rPr>
                <w:sz w:val="18"/>
                <w:szCs w:val="18"/>
              </w:rPr>
              <w:t>0</w:t>
            </w:r>
          </w:p>
        </w:tc>
        <w:tc>
          <w:tcPr>
            <w:tcW w:w="405" w:type="pct"/>
            <w:shd w:val="clear" w:color="auto" w:fill="FFFFFF" w:themeFill="background1"/>
          </w:tcPr>
          <w:p w14:paraId="4F4B69A8" w14:textId="77777777" w:rsidR="00991BB6" w:rsidRPr="000C3EAB" w:rsidRDefault="00991BB6" w:rsidP="004F7B6E">
            <w:pPr>
              <w:bidi/>
              <w:jc w:val="left"/>
              <w:rPr>
                <w:rFonts w:asciiTheme="majorBidi" w:hAnsiTheme="majorBidi" w:cstheme="majorBidi"/>
                <w:color w:val="000000"/>
                <w:sz w:val="18"/>
                <w:szCs w:val="18"/>
                <w:lang w:val="en-CA" w:bidi="ar-AE"/>
              </w:rPr>
            </w:pPr>
            <w:r w:rsidRPr="000C3EAB">
              <w:rPr>
                <w:sz w:val="18"/>
                <w:szCs w:val="18"/>
              </w:rPr>
              <w:t>0</w:t>
            </w:r>
          </w:p>
        </w:tc>
        <w:tc>
          <w:tcPr>
            <w:tcW w:w="444" w:type="pct"/>
            <w:shd w:val="clear" w:color="auto" w:fill="FFFFFF" w:themeFill="background1"/>
          </w:tcPr>
          <w:p w14:paraId="1B21322B" w14:textId="77777777" w:rsidR="00991BB6" w:rsidRPr="000C3EAB" w:rsidRDefault="00991BB6" w:rsidP="004F7B6E">
            <w:pPr>
              <w:bidi/>
              <w:jc w:val="left"/>
              <w:rPr>
                <w:rFonts w:asciiTheme="majorBidi" w:hAnsiTheme="majorBidi" w:cstheme="majorBidi"/>
                <w:color w:val="000000"/>
                <w:sz w:val="18"/>
                <w:szCs w:val="18"/>
                <w:lang w:val="en-CA" w:bidi="ar-AE"/>
              </w:rPr>
            </w:pPr>
            <w:r w:rsidRPr="000C3EAB">
              <w:rPr>
                <w:sz w:val="18"/>
                <w:szCs w:val="18"/>
              </w:rPr>
              <w:t>0</w:t>
            </w:r>
          </w:p>
        </w:tc>
        <w:tc>
          <w:tcPr>
            <w:tcW w:w="518" w:type="pct"/>
          </w:tcPr>
          <w:p w14:paraId="638E50D1" w14:textId="77777777" w:rsidR="00991BB6" w:rsidRPr="000C3EAB" w:rsidRDefault="00991BB6" w:rsidP="004F7B6E">
            <w:pPr>
              <w:bidi/>
              <w:jc w:val="left"/>
              <w:rPr>
                <w:rFonts w:asciiTheme="majorBidi" w:hAnsiTheme="majorBidi" w:cstheme="majorBidi"/>
                <w:color w:val="000000"/>
                <w:sz w:val="18"/>
                <w:szCs w:val="18"/>
                <w:lang w:val="en-CA" w:bidi="ar-AE"/>
              </w:rPr>
            </w:pPr>
            <w:r w:rsidRPr="000C3EAB">
              <w:rPr>
                <w:sz w:val="18"/>
                <w:szCs w:val="18"/>
              </w:rPr>
              <w:t>369,000</w:t>
            </w:r>
          </w:p>
        </w:tc>
      </w:tr>
      <w:tr w:rsidR="00991BB6" w:rsidRPr="000C3EAB" w14:paraId="64051335" w14:textId="77777777" w:rsidTr="00303536">
        <w:trPr>
          <w:trHeight w:val="60"/>
          <w:jc w:val="center"/>
        </w:trPr>
        <w:tc>
          <w:tcPr>
            <w:tcW w:w="303" w:type="pct"/>
            <w:hideMark/>
          </w:tcPr>
          <w:p w14:paraId="79F09FFC" w14:textId="77777777" w:rsidR="00991BB6" w:rsidRPr="000C3EAB" w:rsidRDefault="00991BB6" w:rsidP="00303536">
            <w:pPr>
              <w:bidi/>
              <w:jc w:val="left"/>
              <w:rPr>
                <w:rFonts w:asciiTheme="majorBidi" w:hAnsiTheme="majorBidi" w:cstheme="majorBidi"/>
                <w:color w:val="000000"/>
                <w:sz w:val="18"/>
                <w:szCs w:val="18"/>
                <w:lang w:val="en-CA" w:bidi="ar-SA"/>
              </w:rPr>
            </w:pPr>
            <w:r w:rsidRPr="000C3EAB">
              <w:rPr>
                <w:rFonts w:asciiTheme="majorBidi" w:hAnsiTheme="majorBidi" w:cstheme="majorBidi"/>
                <w:color w:val="000000"/>
                <w:sz w:val="18"/>
                <w:szCs w:val="18"/>
                <w:rtl/>
                <w:lang w:val="en-CA" w:bidi="ar-SA"/>
              </w:rPr>
              <w:t>2.4</w:t>
            </w:r>
          </w:p>
        </w:tc>
        <w:tc>
          <w:tcPr>
            <w:tcW w:w="1355" w:type="pct"/>
            <w:gridSpan w:val="2"/>
            <w:shd w:val="clear" w:color="auto" w:fill="FFFFFF" w:themeFill="background1"/>
            <w:hideMark/>
          </w:tcPr>
          <w:p w14:paraId="1F3683C1" w14:textId="77777777" w:rsidR="00991BB6" w:rsidRPr="000C3EAB" w:rsidRDefault="00991BB6" w:rsidP="00303536">
            <w:pPr>
              <w:bidi/>
              <w:jc w:val="left"/>
              <w:rPr>
                <w:rFonts w:asciiTheme="majorBidi" w:hAnsiTheme="majorBidi" w:cstheme="majorBidi"/>
                <w:color w:val="000000"/>
                <w:sz w:val="18"/>
                <w:szCs w:val="18"/>
                <w:lang w:val="en-CA" w:bidi="ar-AE"/>
              </w:rPr>
            </w:pPr>
            <w:r w:rsidRPr="000C3EAB">
              <w:rPr>
                <w:rFonts w:asciiTheme="majorBidi" w:hAnsiTheme="majorBidi" w:cstheme="majorBidi"/>
                <w:color w:val="000000"/>
                <w:sz w:val="18"/>
                <w:szCs w:val="18"/>
                <w:rtl/>
                <w:lang w:val="en-CA" w:bidi="ar-SA"/>
              </w:rPr>
              <w:t>تكاليف الدعم للوكالة المتعاونة (بالدولار الأمريكي)</w:t>
            </w:r>
          </w:p>
        </w:tc>
        <w:tc>
          <w:tcPr>
            <w:tcW w:w="403" w:type="pct"/>
            <w:shd w:val="clear" w:color="auto" w:fill="FFFFFF" w:themeFill="background1"/>
          </w:tcPr>
          <w:p w14:paraId="09694AAC" w14:textId="77777777" w:rsidR="00991BB6" w:rsidRPr="000C3EAB" w:rsidRDefault="00991BB6" w:rsidP="004F7B6E">
            <w:pPr>
              <w:bidi/>
              <w:jc w:val="left"/>
              <w:rPr>
                <w:rFonts w:asciiTheme="majorBidi" w:hAnsiTheme="majorBidi" w:cstheme="majorBidi"/>
                <w:color w:val="000000"/>
                <w:sz w:val="18"/>
                <w:szCs w:val="18"/>
                <w:lang w:val="en-CA" w:bidi="ar-SA"/>
              </w:rPr>
            </w:pPr>
            <w:r w:rsidRPr="000C3EAB">
              <w:rPr>
                <w:sz w:val="18"/>
                <w:szCs w:val="18"/>
              </w:rPr>
              <w:t>13,650</w:t>
            </w:r>
          </w:p>
        </w:tc>
        <w:tc>
          <w:tcPr>
            <w:tcW w:w="403" w:type="pct"/>
          </w:tcPr>
          <w:p w14:paraId="27626DDF" w14:textId="77777777" w:rsidR="00991BB6" w:rsidRPr="000C3EAB" w:rsidRDefault="00991BB6" w:rsidP="004F7B6E">
            <w:pPr>
              <w:bidi/>
              <w:jc w:val="left"/>
              <w:rPr>
                <w:rFonts w:asciiTheme="majorBidi" w:hAnsiTheme="majorBidi" w:cstheme="majorBidi"/>
                <w:color w:val="000000"/>
                <w:sz w:val="18"/>
                <w:szCs w:val="18"/>
                <w:lang w:val="en-CA" w:bidi="ar-AE"/>
              </w:rPr>
            </w:pPr>
            <w:r w:rsidRPr="000C3EAB">
              <w:rPr>
                <w:sz w:val="18"/>
                <w:szCs w:val="18"/>
              </w:rPr>
              <w:t>0</w:t>
            </w:r>
          </w:p>
        </w:tc>
        <w:tc>
          <w:tcPr>
            <w:tcW w:w="363" w:type="pct"/>
            <w:shd w:val="clear" w:color="auto" w:fill="FFFFFF" w:themeFill="background1"/>
          </w:tcPr>
          <w:p w14:paraId="061DBF22" w14:textId="77777777" w:rsidR="00991BB6" w:rsidRPr="000C3EAB" w:rsidRDefault="00991BB6" w:rsidP="004F7B6E">
            <w:pPr>
              <w:bidi/>
              <w:jc w:val="left"/>
              <w:rPr>
                <w:rFonts w:asciiTheme="majorBidi" w:hAnsiTheme="majorBidi" w:cstheme="majorBidi"/>
                <w:color w:val="000000"/>
                <w:sz w:val="18"/>
                <w:szCs w:val="18"/>
                <w:lang w:val="en-CA" w:bidi="ar-SA"/>
              </w:rPr>
            </w:pPr>
            <w:r w:rsidRPr="000C3EAB">
              <w:rPr>
                <w:sz w:val="18"/>
                <w:szCs w:val="18"/>
              </w:rPr>
              <w:t>0</w:t>
            </w:r>
          </w:p>
        </w:tc>
        <w:tc>
          <w:tcPr>
            <w:tcW w:w="403" w:type="pct"/>
            <w:shd w:val="clear" w:color="auto" w:fill="FFFFFF" w:themeFill="background1"/>
          </w:tcPr>
          <w:p w14:paraId="3E3A3AE4" w14:textId="77777777" w:rsidR="00991BB6" w:rsidRPr="000C3EAB" w:rsidRDefault="00991BB6" w:rsidP="004F7B6E">
            <w:pPr>
              <w:bidi/>
              <w:jc w:val="left"/>
              <w:rPr>
                <w:rFonts w:asciiTheme="majorBidi" w:hAnsiTheme="majorBidi" w:cstheme="majorBidi"/>
                <w:color w:val="000000"/>
                <w:sz w:val="18"/>
                <w:szCs w:val="18"/>
                <w:lang w:val="en-CA" w:bidi="ar-AE"/>
              </w:rPr>
            </w:pPr>
            <w:r w:rsidRPr="000C3EAB">
              <w:rPr>
                <w:sz w:val="18"/>
                <w:szCs w:val="18"/>
              </w:rPr>
              <w:t>12,180</w:t>
            </w:r>
          </w:p>
        </w:tc>
        <w:tc>
          <w:tcPr>
            <w:tcW w:w="403" w:type="pct"/>
            <w:shd w:val="clear" w:color="auto" w:fill="FFFFFF" w:themeFill="background1"/>
          </w:tcPr>
          <w:p w14:paraId="5AF217DD" w14:textId="77777777" w:rsidR="00991BB6" w:rsidRPr="000C3EAB" w:rsidRDefault="00991BB6" w:rsidP="004F7B6E">
            <w:pPr>
              <w:bidi/>
              <w:jc w:val="left"/>
              <w:rPr>
                <w:rFonts w:asciiTheme="majorBidi" w:hAnsiTheme="majorBidi" w:cstheme="majorBidi"/>
                <w:color w:val="000000"/>
                <w:sz w:val="18"/>
                <w:szCs w:val="18"/>
                <w:lang w:val="en-CA" w:bidi="ar-AE"/>
              </w:rPr>
            </w:pPr>
            <w:r w:rsidRPr="000C3EAB">
              <w:rPr>
                <w:sz w:val="18"/>
                <w:szCs w:val="18"/>
              </w:rPr>
              <w:t>0</w:t>
            </w:r>
          </w:p>
        </w:tc>
        <w:tc>
          <w:tcPr>
            <w:tcW w:w="405" w:type="pct"/>
            <w:shd w:val="clear" w:color="auto" w:fill="FFFFFF" w:themeFill="background1"/>
          </w:tcPr>
          <w:p w14:paraId="148A6DBA" w14:textId="77777777" w:rsidR="00991BB6" w:rsidRPr="000C3EAB" w:rsidRDefault="00991BB6" w:rsidP="004F7B6E">
            <w:pPr>
              <w:bidi/>
              <w:jc w:val="left"/>
              <w:rPr>
                <w:rFonts w:asciiTheme="majorBidi" w:hAnsiTheme="majorBidi" w:cstheme="majorBidi"/>
                <w:color w:val="000000"/>
                <w:sz w:val="18"/>
                <w:szCs w:val="18"/>
                <w:lang w:val="en-CA" w:bidi="ar-AE"/>
              </w:rPr>
            </w:pPr>
            <w:r w:rsidRPr="000C3EAB">
              <w:rPr>
                <w:sz w:val="18"/>
                <w:szCs w:val="18"/>
              </w:rPr>
              <w:t>0</w:t>
            </w:r>
          </w:p>
        </w:tc>
        <w:tc>
          <w:tcPr>
            <w:tcW w:w="444" w:type="pct"/>
            <w:shd w:val="clear" w:color="auto" w:fill="FFFFFF" w:themeFill="background1"/>
          </w:tcPr>
          <w:p w14:paraId="1DA03663" w14:textId="77777777" w:rsidR="00991BB6" w:rsidRPr="000C3EAB" w:rsidRDefault="00991BB6" w:rsidP="004F7B6E">
            <w:pPr>
              <w:bidi/>
              <w:jc w:val="left"/>
              <w:rPr>
                <w:rFonts w:asciiTheme="majorBidi" w:hAnsiTheme="majorBidi" w:cstheme="majorBidi"/>
                <w:color w:val="000000"/>
                <w:sz w:val="18"/>
                <w:szCs w:val="18"/>
                <w:lang w:val="en-CA" w:bidi="ar-AE"/>
              </w:rPr>
            </w:pPr>
            <w:r w:rsidRPr="000C3EAB">
              <w:rPr>
                <w:sz w:val="18"/>
                <w:szCs w:val="18"/>
              </w:rPr>
              <w:t>0</w:t>
            </w:r>
          </w:p>
        </w:tc>
        <w:tc>
          <w:tcPr>
            <w:tcW w:w="518" w:type="pct"/>
          </w:tcPr>
          <w:p w14:paraId="26534830" w14:textId="77777777" w:rsidR="00991BB6" w:rsidRPr="000C3EAB" w:rsidRDefault="00991BB6" w:rsidP="004F7B6E">
            <w:pPr>
              <w:bidi/>
              <w:jc w:val="left"/>
              <w:rPr>
                <w:rFonts w:asciiTheme="majorBidi" w:hAnsiTheme="majorBidi" w:cstheme="majorBidi"/>
                <w:color w:val="000000"/>
                <w:sz w:val="18"/>
                <w:szCs w:val="18"/>
                <w:lang w:val="en-CA" w:bidi="ar-AE"/>
              </w:rPr>
            </w:pPr>
            <w:r w:rsidRPr="000C3EAB">
              <w:rPr>
                <w:sz w:val="18"/>
                <w:szCs w:val="18"/>
              </w:rPr>
              <w:t>25,830</w:t>
            </w:r>
          </w:p>
        </w:tc>
      </w:tr>
      <w:tr w:rsidR="00991BB6" w:rsidRPr="000C3EAB" w14:paraId="763F20E1" w14:textId="77777777" w:rsidTr="00303536">
        <w:trPr>
          <w:trHeight w:val="62"/>
          <w:jc w:val="center"/>
        </w:trPr>
        <w:tc>
          <w:tcPr>
            <w:tcW w:w="303" w:type="pct"/>
            <w:shd w:val="clear" w:color="auto" w:fill="FFFFFF" w:themeFill="background1"/>
            <w:hideMark/>
          </w:tcPr>
          <w:p w14:paraId="31BEB3D1" w14:textId="77777777" w:rsidR="00991BB6" w:rsidRPr="000C3EAB" w:rsidRDefault="00991BB6" w:rsidP="00303536">
            <w:pPr>
              <w:bidi/>
              <w:jc w:val="left"/>
              <w:rPr>
                <w:rFonts w:asciiTheme="majorBidi" w:hAnsiTheme="majorBidi" w:cstheme="majorBidi"/>
                <w:color w:val="000000"/>
                <w:sz w:val="18"/>
                <w:szCs w:val="18"/>
                <w:lang w:val="en-CA" w:bidi="ar-SA"/>
              </w:rPr>
            </w:pPr>
            <w:r w:rsidRPr="000C3EAB">
              <w:rPr>
                <w:rFonts w:asciiTheme="majorBidi" w:hAnsiTheme="majorBidi" w:cstheme="majorBidi"/>
                <w:color w:val="000000"/>
                <w:sz w:val="18"/>
                <w:szCs w:val="18"/>
                <w:rtl/>
                <w:lang w:val="en-CA" w:bidi="ar-SA"/>
              </w:rPr>
              <w:t>3.1</w:t>
            </w:r>
          </w:p>
        </w:tc>
        <w:tc>
          <w:tcPr>
            <w:tcW w:w="1355" w:type="pct"/>
            <w:gridSpan w:val="2"/>
            <w:shd w:val="clear" w:color="auto" w:fill="FFFFFF" w:themeFill="background1"/>
            <w:hideMark/>
          </w:tcPr>
          <w:p w14:paraId="7C05316A" w14:textId="77777777" w:rsidR="00991BB6" w:rsidRPr="000C3EAB" w:rsidRDefault="00991BB6" w:rsidP="00303536">
            <w:pPr>
              <w:bidi/>
              <w:jc w:val="left"/>
              <w:rPr>
                <w:rFonts w:asciiTheme="majorBidi" w:hAnsiTheme="majorBidi" w:cstheme="majorBidi"/>
                <w:color w:val="000000"/>
                <w:sz w:val="18"/>
                <w:szCs w:val="18"/>
                <w:lang w:val="en-CA" w:bidi="ar-AE"/>
              </w:rPr>
            </w:pPr>
            <w:r w:rsidRPr="000C3EAB">
              <w:rPr>
                <w:rFonts w:asciiTheme="majorBidi" w:hAnsiTheme="majorBidi" w:cstheme="majorBidi"/>
                <w:color w:val="000000"/>
                <w:sz w:val="18"/>
                <w:szCs w:val="18"/>
                <w:rtl/>
                <w:lang w:val="en-CA" w:bidi="ar-SA"/>
              </w:rPr>
              <w:t>إجمالي التمويل المتفق عليه (دولار أمريكي)</w:t>
            </w:r>
          </w:p>
        </w:tc>
        <w:tc>
          <w:tcPr>
            <w:tcW w:w="403" w:type="pct"/>
            <w:shd w:val="clear" w:color="auto" w:fill="FFFFFF" w:themeFill="background1"/>
          </w:tcPr>
          <w:p w14:paraId="6E459D33" w14:textId="77777777" w:rsidR="00991BB6" w:rsidRPr="000C3EAB" w:rsidRDefault="00991BB6" w:rsidP="004F7B6E">
            <w:pPr>
              <w:bidi/>
              <w:jc w:val="left"/>
              <w:rPr>
                <w:rFonts w:asciiTheme="majorBidi" w:hAnsiTheme="majorBidi" w:cstheme="majorBidi"/>
                <w:color w:val="000000"/>
                <w:sz w:val="18"/>
                <w:szCs w:val="18"/>
                <w:lang w:val="en-CA" w:bidi="ar-SA"/>
              </w:rPr>
            </w:pPr>
            <w:r w:rsidRPr="000C3EAB">
              <w:rPr>
                <w:sz w:val="18"/>
                <w:szCs w:val="18"/>
              </w:rPr>
              <w:t>665,360</w:t>
            </w:r>
          </w:p>
        </w:tc>
        <w:tc>
          <w:tcPr>
            <w:tcW w:w="403" w:type="pct"/>
          </w:tcPr>
          <w:p w14:paraId="7FACAABB" w14:textId="77777777" w:rsidR="00991BB6" w:rsidRPr="000C3EAB" w:rsidRDefault="00991BB6" w:rsidP="004F7B6E">
            <w:pPr>
              <w:bidi/>
              <w:jc w:val="left"/>
              <w:rPr>
                <w:rFonts w:asciiTheme="majorBidi" w:hAnsiTheme="majorBidi" w:cstheme="majorBidi"/>
                <w:color w:val="000000"/>
                <w:sz w:val="18"/>
                <w:szCs w:val="18"/>
                <w:lang w:val="en-CA" w:bidi="ar-AE"/>
              </w:rPr>
            </w:pPr>
            <w:r w:rsidRPr="000C3EAB">
              <w:rPr>
                <w:sz w:val="18"/>
                <w:szCs w:val="18"/>
              </w:rPr>
              <w:t>0</w:t>
            </w:r>
          </w:p>
        </w:tc>
        <w:tc>
          <w:tcPr>
            <w:tcW w:w="363" w:type="pct"/>
            <w:shd w:val="clear" w:color="auto" w:fill="FFFFFF" w:themeFill="background1"/>
          </w:tcPr>
          <w:p w14:paraId="1E1EB5DB" w14:textId="77777777" w:rsidR="00991BB6" w:rsidRPr="000C3EAB" w:rsidRDefault="00991BB6" w:rsidP="004F7B6E">
            <w:pPr>
              <w:bidi/>
              <w:jc w:val="left"/>
              <w:rPr>
                <w:rFonts w:asciiTheme="majorBidi" w:hAnsiTheme="majorBidi" w:cstheme="majorBidi"/>
                <w:color w:val="000000"/>
                <w:sz w:val="18"/>
                <w:szCs w:val="18"/>
                <w:lang w:val="en-CA" w:bidi="ar-SA"/>
              </w:rPr>
            </w:pPr>
            <w:r w:rsidRPr="000C3EAB">
              <w:rPr>
                <w:sz w:val="18"/>
                <w:szCs w:val="18"/>
              </w:rPr>
              <w:t>0</w:t>
            </w:r>
          </w:p>
        </w:tc>
        <w:tc>
          <w:tcPr>
            <w:tcW w:w="403" w:type="pct"/>
            <w:shd w:val="clear" w:color="auto" w:fill="FFFFFF" w:themeFill="background1"/>
          </w:tcPr>
          <w:p w14:paraId="1B335805" w14:textId="77777777" w:rsidR="00991BB6" w:rsidRPr="000C3EAB" w:rsidRDefault="00991BB6" w:rsidP="004F7B6E">
            <w:pPr>
              <w:bidi/>
              <w:jc w:val="left"/>
              <w:rPr>
                <w:rFonts w:asciiTheme="majorBidi" w:hAnsiTheme="majorBidi" w:cstheme="majorBidi"/>
                <w:color w:val="000000"/>
                <w:sz w:val="18"/>
                <w:szCs w:val="18"/>
                <w:lang w:val="en-CA" w:bidi="ar-AE"/>
              </w:rPr>
            </w:pPr>
            <w:r w:rsidRPr="000C3EAB">
              <w:rPr>
                <w:sz w:val="18"/>
                <w:szCs w:val="18"/>
              </w:rPr>
              <w:t>563,957</w:t>
            </w:r>
          </w:p>
        </w:tc>
        <w:tc>
          <w:tcPr>
            <w:tcW w:w="403" w:type="pct"/>
            <w:shd w:val="clear" w:color="auto" w:fill="FFFFFF" w:themeFill="background1"/>
          </w:tcPr>
          <w:p w14:paraId="1BC479E8" w14:textId="77777777" w:rsidR="00991BB6" w:rsidRPr="000C3EAB" w:rsidRDefault="00991BB6" w:rsidP="004F7B6E">
            <w:pPr>
              <w:bidi/>
              <w:jc w:val="left"/>
              <w:rPr>
                <w:rFonts w:asciiTheme="majorBidi" w:hAnsiTheme="majorBidi" w:cstheme="majorBidi"/>
                <w:color w:val="000000"/>
                <w:sz w:val="18"/>
                <w:szCs w:val="18"/>
                <w:lang w:val="en-CA" w:bidi="ar-AE"/>
              </w:rPr>
            </w:pPr>
            <w:r w:rsidRPr="000C3EAB">
              <w:rPr>
                <w:sz w:val="18"/>
                <w:szCs w:val="18"/>
              </w:rPr>
              <w:t>0</w:t>
            </w:r>
          </w:p>
        </w:tc>
        <w:tc>
          <w:tcPr>
            <w:tcW w:w="405" w:type="pct"/>
            <w:shd w:val="clear" w:color="auto" w:fill="FFFFFF" w:themeFill="background1"/>
          </w:tcPr>
          <w:p w14:paraId="5B8574B3" w14:textId="77777777" w:rsidR="00991BB6" w:rsidRPr="000C3EAB" w:rsidRDefault="00991BB6" w:rsidP="004F7B6E">
            <w:pPr>
              <w:bidi/>
              <w:jc w:val="left"/>
              <w:rPr>
                <w:rFonts w:asciiTheme="majorBidi" w:hAnsiTheme="majorBidi" w:cstheme="majorBidi"/>
                <w:color w:val="000000"/>
                <w:sz w:val="18"/>
                <w:szCs w:val="18"/>
                <w:lang w:val="en-CA" w:bidi="ar-AE"/>
              </w:rPr>
            </w:pPr>
            <w:r w:rsidRPr="000C3EAB">
              <w:rPr>
                <w:sz w:val="18"/>
                <w:szCs w:val="18"/>
              </w:rPr>
              <w:t>165,632</w:t>
            </w:r>
          </w:p>
        </w:tc>
        <w:tc>
          <w:tcPr>
            <w:tcW w:w="444" w:type="pct"/>
            <w:shd w:val="clear" w:color="auto" w:fill="FFFFFF" w:themeFill="background1"/>
          </w:tcPr>
          <w:p w14:paraId="29DAD271" w14:textId="77777777" w:rsidR="00991BB6" w:rsidRPr="000C3EAB" w:rsidRDefault="00991BB6" w:rsidP="004F7B6E">
            <w:pPr>
              <w:bidi/>
              <w:jc w:val="left"/>
              <w:rPr>
                <w:rFonts w:asciiTheme="majorBidi" w:hAnsiTheme="majorBidi" w:cstheme="majorBidi"/>
                <w:color w:val="000000"/>
                <w:sz w:val="18"/>
                <w:szCs w:val="18"/>
                <w:lang w:val="en-CA" w:bidi="ar-AE"/>
              </w:rPr>
            </w:pPr>
            <w:r w:rsidRPr="000C3EAB">
              <w:rPr>
                <w:sz w:val="18"/>
                <w:szCs w:val="18"/>
              </w:rPr>
              <w:t>0</w:t>
            </w:r>
          </w:p>
        </w:tc>
        <w:tc>
          <w:tcPr>
            <w:tcW w:w="518" w:type="pct"/>
          </w:tcPr>
          <w:p w14:paraId="4AC8039B" w14:textId="77777777" w:rsidR="00991BB6" w:rsidRPr="000C3EAB" w:rsidRDefault="00991BB6" w:rsidP="004F7B6E">
            <w:pPr>
              <w:bidi/>
              <w:jc w:val="left"/>
              <w:rPr>
                <w:rFonts w:asciiTheme="majorBidi" w:hAnsiTheme="majorBidi" w:cstheme="majorBidi"/>
                <w:color w:val="000000"/>
                <w:sz w:val="18"/>
                <w:szCs w:val="18"/>
                <w:lang w:val="en-CA" w:bidi="ar-AE"/>
              </w:rPr>
            </w:pPr>
            <w:r w:rsidRPr="000C3EAB">
              <w:rPr>
                <w:sz w:val="18"/>
                <w:szCs w:val="18"/>
              </w:rPr>
              <w:t>1,394,949</w:t>
            </w:r>
          </w:p>
        </w:tc>
      </w:tr>
      <w:tr w:rsidR="00991BB6" w:rsidRPr="000C3EAB" w14:paraId="4A95B28E" w14:textId="77777777" w:rsidTr="00303536">
        <w:trPr>
          <w:trHeight w:val="62"/>
          <w:jc w:val="center"/>
        </w:trPr>
        <w:tc>
          <w:tcPr>
            <w:tcW w:w="303" w:type="pct"/>
            <w:shd w:val="clear" w:color="auto" w:fill="FFFFFF" w:themeFill="background1"/>
            <w:hideMark/>
          </w:tcPr>
          <w:p w14:paraId="6EDD5431" w14:textId="77777777" w:rsidR="00991BB6" w:rsidRPr="000C3EAB" w:rsidRDefault="00991BB6" w:rsidP="00303536">
            <w:pPr>
              <w:bidi/>
              <w:jc w:val="left"/>
              <w:rPr>
                <w:rFonts w:asciiTheme="majorBidi" w:hAnsiTheme="majorBidi" w:cstheme="majorBidi"/>
                <w:color w:val="000000"/>
                <w:sz w:val="18"/>
                <w:szCs w:val="18"/>
                <w:lang w:val="en-CA" w:bidi="ar-SA"/>
              </w:rPr>
            </w:pPr>
            <w:r w:rsidRPr="000C3EAB">
              <w:rPr>
                <w:rFonts w:asciiTheme="majorBidi" w:hAnsiTheme="majorBidi" w:cstheme="majorBidi"/>
                <w:color w:val="000000"/>
                <w:sz w:val="18"/>
                <w:szCs w:val="18"/>
                <w:rtl/>
                <w:lang w:val="en-CA" w:bidi="ar-SA"/>
              </w:rPr>
              <w:t>3.2</w:t>
            </w:r>
          </w:p>
        </w:tc>
        <w:tc>
          <w:tcPr>
            <w:tcW w:w="1355" w:type="pct"/>
            <w:gridSpan w:val="2"/>
            <w:shd w:val="clear" w:color="auto" w:fill="FFFFFF" w:themeFill="background1"/>
            <w:hideMark/>
          </w:tcPr>
          <w:p w14:paraId="3BF3D0C4" w14:textId="77777777" w:rsidR="00991BB6" w:rsidRPr="000C3EAB" w:rsidRDefault="00991BB6" w:rsidP="00303536">
            <w:pPr>
              <w:bidi/>
              <w:jc w:val="left"/>
              <w:rPr>
                <w:rFonts w:asciiTheme="majorBidi" w:hAnsiTheme="majorBidi" w:cstheme="majorBidi"/>
                <w:color w:val="000000"/>
                <w:sz w:val="18"/>
                <w:szCs w:val="18"/>
                <w:lang w:val="en-CA" w:bidi="ar-AE"/>
              </w:rPr>
            </w:pPr>
            <w:r w:rsidRPr="000C3EAB">
              <w:rPr>
                <w:rFonts w:asciiTheme="majorBidi" w:hAnsiTheme="majorBidi" w:cstheme="majorBidi"/>
                <w:color w:val="000000"/>
                <w:sz w:val="18"/>
                <w:szCs w:val="18"/>
                <w:rtl/>
                <w:lang w:val="en-CA" w:bidi="ar-SA"/>
              </w:rPr>
              <w:t>إجمالي تكاليف الدعم (دولار أمريكي)</w:t>
            </w:r>
          </w:p>
        </w:tc>
        <w:tc>
          <w:tcPr>
            <w:tcW w:w="403" w:type="pct"/>
            <w:shd w:val="clear" w:color="auto" w:fill="FFFFFF" w:themeFill="background1"/>
          </w:tcPr>
          <w:p w14:paraId="139CB783" w14:textId="77777777" w:rsidR="00991BB6" w:rsidRPr="000C3EAB" w:rsidRDefault="00991BB6" w:rsidP="004F7B6E">
            <w:pPr>
              <w:bidi/>
              <w:jc w:val="left"/>
              <w:rPr>
                <w:rFonts w:asciiTheme="majorBidi" w:hAnsiTheme="majorBidi" w:cstheme="majorBidi"/>
                <w:color w:val="000000"/>
                <w:sz w:val="18"/>
                <w:szCs w:val="18"/>
                <w:lang w:val="en-CA" w:bidi="ar-SA"/>
              </w:rPr>
            </w:pPr>
            <w:r w:rsidRPr="000C3EAB">
              <w:rPr>
                <w:sz w:val="18"/>
                <w:szCs w:val="18"/>
              </w:rPr>
              <w:t>69,974</w:t>
            </w:r>
          </w:p>
        </w:tc>
        <w:tc>
          <w:tcPr>
            <w:tcW w:w="403" w:type="pct"/>
          </w:tcPr>
          <w:p w14:paraId="7E38DAED" w14:textId="77777777" w:rsidR="00991BB6" w:rsidRPr="000C3EAB" w:rsidRDefault="00991BB6" w:rsidP="004F7B6E">
            <w:pPr>
              <w:bidi/>
              <w:jc w:val="left"/>
              <w:rPr>
                <w:rFonts w:asciiTheme="majorBidi" w:hAnsiTheme="majorBidi" w:cstheme="majorBidi"/>
                <w:color w:val="000000"/>
                <w:sz w:val="18"/>
                <w:szCs w:val="18"/>
                <w:lang w:val="en-CA" w:bidi="ar-AE"/>
              </w:rPr>
            </w:pPr>
            <w:r w:rsidRPr="000C3EAB">
              <w:rPr>
                <w:sz w:val="18"/>
                <w:szCs w:val="18"/>
              </w:rPr>
              <w:t>0</w:t>
            </w:r>
          </w:p>
        </w:tc>
        <w:tc>
          <w:tcPr>
            <w:tcW w:w="363" w:type="pct"/>
            <w:shd w:val="clear" w:color="auto" w:fill="FFFFFF" w:themeFill="background1"/>
          </w:tcPr>
          <w:p w14:paraId="6633BB18" w14:textId="77777777" w:rsidR="00991BB6" w:rsidRPr="000C3EAB" w:rsidRDefault="00991BB6" w:rsidP="004F7B6E">
            <w:pPr>
              <w:bidi/>
              <w:jc w:val="left"/>
              <w:rPr>
                <w:rFonts w:asciiTheme="majorBidi" w:hAnsiTheme="majorBidi" w:cstheme="majorBidi"/>
                <w:color w:val="000000"/>
                <w:sz w:val="18"/>
                <w:szCs w:val="18"/>
                <w:lang w:val="en-CA" w:bidi="ar-SA"/>
              </w:rPr>
            </w:pPr>
            <w:r w:rsidRPr="000C3EAB">
              <w:rPr>
                <w:sz w:val="18"/>
                <w:szCs w:val="18"/>
              </w:rPr>
              <w:t>0</w:t>
            </w:r>
          </w:p>
        </w:tc>
        <w:tc>
          <w:tcPr>
            <w:tcW w:w="403" w:type="pct"/>
            <w:shd w:val="clear" w:color="auto" w:fill="FFFFFF" w:themeFill="background1"/>
          </w:tcPr>
          <w:p w14:paraId="699D7171" w14:textId="77777777" w:rsidR="00991BB6" w:rsidRPr="000C3EAB" w:rsidRDefault="00991BB6" w:rsidP="004F7B6E">
            <w:pPr>
              <w:bidi/>
              <w:jc w:val="left"/>
              <w:rPr>
                <w:rFonts w:asciiTheme="majorBidi" w:hAnsiTheme="majorBidi" w:cstheme="majorBidi"/>
                <w:color w:val="000000"/>
                <w:sz w:val="18"/>
                <w:szCs w:val="18"/>
                <w:lang w:val="en-CA" w:bidi="ar-AE"/>
              </w:rPr>
            </w:pPr>
            <w:r w:rsidRPr="000C3EAB">
              <w:rPr>
                <w:sz w:val="18"/>
                <w:szCs w:val="18"/>
              </w:rPr>
              <w:t>58,876</w:t>
            </w:r>
          </w:p>
        </w:tc>
        <w:tc>
          <w:tcPr>
            <w:tcW w:w="403" w:type="pct"/>
            <w:shd w:val="clear" w:color="auto" w:fill="FFFFFF" w:themeFill="background1"/>
          </w:tcPr>
          <w:p w14:paraId="5815E134" w14:textId="77777777" w:rsidR="00991BB6" w:rsidRPr="000C3EAB" w:rsidRDefault="00991BB6" w:rsidP="004F7B6E">
            <w:pPr>
              <w:bidi/>
              <w:jc w:val="left"/>
              <w:rPr>
                <w:rFonts w:asciiTheme="majorBidi" w:hAnsiTheme="majorBidi" w:cstheme="majorBidi"/>
                <w:color w:val="000000"/>
                <w:sz w:val="18"/>
                <w:szCs w:val="18"/>
                <w:lang w:val="en-CA" w:bidi="ar-AE"/>
              </w:rPr>
            </w:pPr>
            <w:r w:rsidRPr="000C3EAB">
              <w:rPr>
                <w:sz w:val="18"/>
                <w:szCs w:val="18"/>
              </w:rPr>
              <w:t>0</w:t>
            </w:r>
          </w:p>
        </w:tc>
        <w:tc>
          <w:tcPr>
            <w:tcW w:w="405" w:type="pct"/>
            <w:shd w:val="clear" w:color="auto" w:fill="FFFFFF" w:themeFill="background1"/>
          </w:tcPr>
          <w:p w14:paraId="5A6D69F8" w14:textId="77777777" w:rsidR="00991BB6" w:rsidRPr="000C3EAB" w:rsidRDefault="00991BB6" w:rsidP="004F7B6E">
            <w:pPr>
              <w:bidi/>
              <w:jc w:val="left"/>
              <w:rPr>
                <w:rFonts w:asciiTheme="majorBidi" w:hAnsiTheme="majorBidi" w:cstheme="majorBidi"/>
                <w:color w:val="000000"/>
                <w:sz w:val="18"/>
                <w:szCs w:val="18"/>
                <w:lang w:val="en-CA" w:bidi="ar-AE"/>
              </w:rPr>
            </w:pPr>
            <w:r w:rsidRPr="000C3EAB">
              <w:rPr>
                <w:sz w:val="18"/>
                <w:szCs w:val="18"/>
              </w:rPr>
              <w:t>19,834</w:t>
            </w:r>
          </w:p>
        </w:tc>
        <w:tc>
          <w:tcPr>
            <w:tcW w:w="444" w:type="pct"/>
            <w:shd w:val="clear" w:color="auto" w:fill="FFFFFF" w:themeFill="background1"/>
          </w:tcPr>
          <w:p w14:paraId="32874661" w14:textId="77777777" w:rsidR="00991BB6" w:rsidRPr="000C3EAB" w:rsidRDefault="00991BB6" w:rsidP="004F7B6E">
            <w:pPr>
              <w:bidi/>
              <w:jc w:val="left"/>
              <w:rPr>
                <w:rFonts w:asciiTheme="majorBidi" w:hAnsiTheme="majorBidi" w:cstheme="majorBidi"/>
                <w:color w:val="000000"/>
                <w:sz w:val="18"/>
                <w:szCs w:val="18"/>
                <w:lang w:val="en-CA" w:bidi="ar-AE"/>
              </w:rPr>
            </w:pPr>
            <w:r w:rsidRPr="000C3EAB">
              <w:rPr>
                <w:sz w:val="18"/>
                <w:szCs w:val="18"/>
              </w:rPr>
              <w:t>0</w:t>
            </w:r>
          </w:p>
        </w:tc>
        <w:tc>
          <w:tcPr>
            <w:tcW w:w="518" w:type="pct"/>
          </w:tcPr>
          <w:p w14:paraId="0AA3D7AD" w14:textId="77777777" w:rsidR="00991BB6" w:rsidRPr="000C3EAB" w:rsidRDefault="00991BB6" w:rsidP="004F7B6E">
            <w:pPr>
              <w:bidi/>
              <w:jc w:val="left"/>
              <w:rPr>
                <w:rFonts w:asciiTheme="majorBidi" w:hAnsiTheme="majorBidi" w:cstheme="majorBidi"/>
                <w:color w:val="000000"/>
                <w:sz w:val="18"/>
                <w:szCs w:val="18"/>
                <w:lang w:val="en-CA" w:bidi="ar-AE"/>
              </w:rPr>
            </w:pPr>
            <w:r w:rsidRPr="000C3EAB">
              <w:rPr>
                <w:sz w:val="18"/>
                <w:szCs w:val="18"/>
              </w:rPr>
              <w:t>148,684</w:t>
            </w:r>
          </w:p>
        </w:tc>
      </w:tr>
      <w:tr w:rsidR="00991BB6" w:rsidRPr="000C3EAB" w14:paraId="33D3223A" w14:textId="77777777" w:rsidTr="00303536">
        <w:trPr>
          <w:trHeight w:val="53"/>
          <w:jc w:val="center"/>
        </w:trPr>
        <w:tc>
          <w:tcPr>
            <w:tcW w:w="303" w:type="pct"/>
            <w:shd w:val="clear" w:color="auto" w:fill="FFFFFF" w:themeFill="background1"/>
            <w:hideMark/>
          </w:tcPr>
          <w:p w14:paraId="6BEFDFF4" w14:textId="77777777" w:rsidR="00991BB6" w:rsidRPr="000C3EAB" w:rsidRDefault="00991BB6" w:rsidP="00303536">
            <w:pPr>
              <w:bidi/>
              <w:jc w:val="left"/>
              <w:rPr>
                <w:rFonts w:asciiTheme="majorBidi" w:hAnsiTheme="majorBidi" w:cstheme="majorBidi"/>
                <w:color w:val="000000"/>
                <w:sz w:val="18"/>
                <w:szCs w:val="18"/>
                <w:lang w:val="en-CA" w:bidi="ar-SA"/>
              </w:rPr>
            </w:pPr>
            <w:r w:rsidRPr="000C3EAB">
              <w:rPr>
                <w:rFonts w:asciiTheme="majorBidi" w:hAnsiTheme="majorBidi" w:cstheme="majorBidi"/>
                <w:color w:val="000000"/>
                <w:sz w:val="18"/>
                <w:szCs w:val="18"/>
                <w:rtl/>
                <w:lang w:val="en-CA" w:bidi="ar-SA"/>
              </w:rPr>
              <w:t>3.3</w:t>
            </w:r>
          </w:p>
        </w:tc>
        <w:tc>
          <w:tcPr>
            <w:tcW w:w="1355" w:type="pct"/>
            <w:gridSpan w:val="2"/>
            <w:shd w:val="clear" w:color="auto" w:fill="FFFFFF" w:themeFill="background1"/>
            <w:hideMark/>
          </w:tcPr>
          <w:p w14:paraId="6C6F82D5" w14:textId="77777777" w:rsidR="00991BB6" w:rsidRPr="000C3EAB" w:rsidRDefault="00991BB6" w:rsidP="00303536">
            <w:pPr>
              <w:bidi/>
              <w:jc w:val="left"/>
              <w:rPr>
                <w:rFonts w:asciiTheme="majorBidi" w:hAnsiTheme="majorBidi" w:cstheme="majorBidi"/>
                <w:color w:val="000000"/>
                <w:sz w:val="18"/>
                <w:szCs w:val="18"/>
                <w:lang w:val="en-CA" w:bidi="ar-AE"/>
              </w:rPr>
            </w:pPr>
            <w:r w:rsidRPr="000C3EAB">
              <w:rPr>
                <w:rFonts w:asciiTheme="majorBidi" w:hAnsiTheme="majorBidi" w:cstheme="majorBidi"/>
                <w:color w:val="000000"/>
                <w:sz w:val="18"/>
                <w:szCs w:val="18"/>
                <w:rtl/>
                <w:lang w:val="en-CA" w:bidi="ar-SA"/>
              </w:rPr>
              <w:t>إجمالي التكاليف المتفق عليها (دولار أمريكي)</w:t>
            </w:r>
          </w:p>
        </w:tc>
        <w:tc>
          <w:tcPr>
            <w:tcW w:w="403" w:type="pct"/>
            <w:shd w:val="clear" w:color="auto" w:fill="FFFFFF" w:themeFill="background1"/>
          </w:tcPr>
          <w:p w14:paraId="0CFB1480" w14:textId="77777777" w:rsidR="00991BB6" w:rsidRPr="000C3EAB" w:rsidRDefault="00991BB6" w:rsidP="004F7B6E">
            <w:pPr>
              <w:bidi/>
              <w:jc w:val="left"/>
              <w:rPr>
                <w:rFonts w:asciiTheme="majorBidi" w:hAnsiTheme="majorBidi" w:cstheme="majorBidi"/>
                <w:color w:val="000000"/>
                <w:sz w:val="18"/>
                <w:szCs w:val="18"/>
                <w:lang w:val="en-CA" w:bidi="ar-SA"/>
              </w:rPr>
            </w:pPr>
            <w:r w:rsidRPr="000C3EAB">
              <w:rPr>
                <w:sz w:val="18"/>
                <w:szCs w:val="18"/>
              </w:rPr>
              <w:t>735,334</w:t>
            </w:r>
          </w:p>
        </w:tc>
        <w:tc>
          <w:tcPr>
            <w:tcW w:w="403" w:type="pct"/>
          </w:tcPr>
          <w:p w14:paraId="174E345D" w14:textId="77777777" w:rsidR="00991BB6" w:rsidRPr="000C3EAB" w:rsidRDefault="00991BB6" w:rsidP="004F7B6E">
            <w:pPr>
              <w:bidi/>
              <w:jc w:val="left"/>
              <w:rPr>
                <w:rFonts w:asciiTheme="majorBidi" w:hAnsiTheme="majorBidi" w:cstheme="majorBidi"/>
                <w:color w:val="000000"/>
                <w:sz w:val="18"/>
                <w:szCs w:val="18"/>
                <w:lang w:val="en-CA" w:bidi="ar-AE"/>
              </w:rPr>
            </w:pPr>
            <w:r w:rsidRPr="000C3EAB">
              <w:rPr>
                <w:sz w:val="18"/>
                <w:szCs w:val="18"/>
              </w:rPr>
              <w:t>0</w:t>
            </w:r>
          </w:p>
        </w:tc>
        <w:tc>
          <w:tcPr>
            <w:tcW w:w="363" w:type="pct"/>
            <w:shd w:val="clear" w:color="auto" w:fill="FFFFFF" w:themeFill="background1"/>
          </w:tcPr>
          <w:p w14:paraId="2E3BA0AA" w14:textId="77777777" w:rsidR="00991BB6" w:rsidRPr="000C3EAB" w:rsidRDefault="00991BB6" w:rsidP="004F7B6E">
            <w:pPr>
              <w:bidi/>
              <w:jc w:val="left"/>
              <w:rPr>
                <w:rFonts w:asciiTheme="majorBidi" w:hAnsiTheme="majorBidi" w:cstheme="majorBidi"/>
                <w:color w:val="000000"/>
                <w:sz w:val="18"/>
                <w:szCs w:val="18"/>
                <w:lang w:val="en-CA" w:bidi="ar-SA"/>
              </w:rPr>
            </w:pPr>
            <w:r w:rsidRPr="000C3EAB">
              <w:rPr>
                <w:sz w:val="18"/>
                <w:szCs w:val="18"/>
              </w:rPr>
              <w:t>0</w:t>
            </w:r>
          </w:p>
        </w:tc>
        <w:tc>
          <w:tcPr>
            <w:tcW w:w="403" w:type="pct"/>
            <w:shd w:val="clear" w:color="auto" w:fill="FFFFFF" w:themeFill="background1"/>
          </w:tcPr>
          <w:p w14:paraId="408F5B2C" w14:textId="77777777" w:rsidR="00991BB6" w:rsidRPr="000C3EAB" w:rsidRDefault="00991BB6" w:rsidP="004F7B6E">
            <w:pPr>
              <w:bidi/>
              <w:jc w:val="left"/>
              <w:rPr>
                <w:rFonts w:asciiTheme="majorBidi" w:hAnsiTheme="majorBidi" w:cstheme="majorBidi"/>
                <w:color w:val="000000"/>
                <w:sz w:val="18"/>
                <w:szCs w:val="18"/>
                <w:lang w:val="en-CA" w:bidi="ar-AE"/>
              </w:rPr>
            </w:pPr>
            <w:r w:rsidRPr="000C3EAB">
              <w:rPr>
                <w:sz w:val="18"/>
                <w:szCs w:val="18"/>
              </w:rPr>
              <w:t>622,833</w:t>
            </w:r>
          </w:p>
        </w:tc>
        <w:tc>
          <w:tcPr>
            <w:tcW w:w="403" w:type="pct"/>
            <w:shd w:val="clear" w:color="auto" w:fill="FFFFFF" w:themeFill="background1"/>
          </w:tcPr>
          <w:p w14:paraId="56A9706A" w14:textId="77777777" w:rsidR="00991BB6" w:rsidRPr="000C3EAB" w:rsidRDefault="00991BB6" w:rsidP="004F7B6E">
            <w:pPr>
              <w:bidi/>
              <w:jc w:val="left"/>
              <w:rPr>
                <w:rFonts w:asciiTheme="majorBidi" w:hAnsiTheme="majorBidi" w:cstheme="majorBidi"/>
                <w:color w:val="000000"/>
                <w:sz w:val="18"/>
                <w:szCs w:val="18"/>
                <w:lang w:val="en-CA" w:bidi="ar-AE"/>
              </w:rPr>
            </w:pPr>
            <w:r w:rsidRPr="000C3EAB">
              <w:rPr>
                <w:sz w:val="18"/>
                <w:szCs w:val="18"/>
              </w:rPr>
              <w:t>0</w:t>
            </w:r>
          </w:p>
        </w:tc>
        <w:tc>
          <w:tcPr>
            <w:tcW w:w="405" w:type="pct"/>
            <w:shd w:val="clear" w:color="auto" w:fill="FFFFFF" w:themeFill="background1"/>
          </w:tcPr>
          <w:p w14:paraId="3D4A6CA6" w14:textId="77777777" w:rsidR="00991BB6" w:rsidRPr="000C3EAB" w:rsidRDefault="00991BB6" w:rsidP="004F7B6E">
            <w:pPr>
              <w:bidi/>
              <w:jc w:val="left"/>
              <w:rPr>
                <w:rFonts w:asciiTheme="majorBidi" w:hAnsiTheme="majorBidi" w:cstheme="majorBidi"/>
                <w:color w:val="000000"/>
                <w:sz w:val="18"/>
                <w:szCs w:val="18"/>
                <w:lang w:val="en-CA" w:bidi="ar-AE"/>
              </w:rPr>
            </w:pPr>
            <w:r w:rsidRPr="000C3EAB">
              <w:rPr>
                <w:sz w:val="18"/>
                <w:szCs w:val="18"/>
              </w:rPr>
              <w:t>185,466</w:t>
            </w:r>
          </w:p>
        </w:tc>
        <w:tc>
          <w:tcPr>
            <w:tcW w:w="444" w:type="pct"/>
            <w:shd w:val="clear" w:color="auto" w:fill="FFFFFF" w:themeFill="background1"/>
          </w:tcPr>
          <w:p w14:paraId="6B36E37C" w14:textId="77777777" w:rsidR="00991BB6" w:rsidRPr="000C3EAB" w:rsidRDefault="00991BB6" w:rsidP="004F7B6E">
            <w:pPr>
              <w:bidi/>
              <w:jc w:val="left"/>
              <w:rPr>
                <w:rFonts w:asciiTheme="majorBidi" w:hAnsiTheme="majorBidi" w:cstheme="majorBidi"/>
                <w:color w:val="000000"/>
                <w:sz w:val="18"/>
                <w:szCs w:val="18"/>
                <w:lang w:val="en-CA" w:bidi="ar-AE"/>
              </w:rPr>
            </w:pPr>
            <w:r w:rsidRPr="000C3EAB">
              <w:rPr>
                <w:sz w:val="18"/>
                <w:szCs w:val="18"/>
              </w:rPr>
              <w:t>0</w:t>
            </w:r>
          </w:p>
        </w:tc>
        <w:tc>
          <w:tcPr>
            <w:tcW w:w="518" w:type="pct"/>
          </w:tcPr>
          <w:p w14:paraId="33C1FB51" w14:textId="77777777" w:rsidR="00991BB6" w:rsidRPr="000C3EAB" w:rsidRDefault="00991BB6" w:rsidP="004F7B6E">
            <w:pPr>
              <w:bidi/>
              <w:jc w:val="left"/>
              <w:rPr>
                <w:rFonts w:asciiTheme="majorBidi" w:hAnsiTheme="majorBidi" w:cstheme="majorBidi"/>
                <w:color w:val="000000"/>
                <w:sz w:val="18"/>
                <w:szCs w:val="18"/>
                <w:lang w:val="en-CA" w:bidi="ar-AE"/>
              </w:rPr>
            </w:pPr>
            <w:r w:rsidRPr="000C3EAB">
              <w:rPr>
                <w:sz w:val="18"/>
                <w:szCs w:val="18"/>
              </w:rPr>
              <w:t>1,543,633</w:t>
            </w:r>
          </w:p>
        </w:tc>
      </w:tr>
      <w:tr w:rsidR="00093912" w:rsidRPr="000C3EAB" w14:paraId="610EDA7E" w14:textId="77777777" w:rsidTr="00093912">
        <w:trPr>
          <w:trHeight w:val="53"/>
          <w:jc w:val="center"/>
        </w:trPr>
        <w:tc>
          <w:tcPr>
            <w:tcW w:w="303" w:type="pct"/>
            <w:shd w:val="clear" w:color="auto" w:fill="FFFFFF" w:themeFill="background1"/>
          </w:tcPr>
          <w:p w14:paraId="45D4CFB4" w14:textId="77777777" w:rsidR="00093912" w:rsidRPr="000C3EAB" w:rsidRDefault="00093912" w:rsidP="00303536">
            <w:pPr>
              <w:bidi/>
              <w:jc w:val="left"/>
              <w:rPr>
                <w:rFonts w:asciiTheme="majorBidi" w:hAnsiTheme="majorBidi" w:cstheme="majorBidi"/>
                <w:color w:val="000000"/>
                <w:sz w:val="18"/>
                <w:szCs w:val="18"/>
                <w:rtl/>
                <w:lang w:val="en-CA" w:bidi="ar-SA"/>
              </w:rPr>
            </w:pPr>
            <w:r w:rsidRPr="000C3EAB">
              <w:rPr>
                <w:sz w:val="18"/>
                <w:szCs w:val="18"/>
              </w:rPr>
              <w:t>4.1.1</w:t>
            </w:r>
          </w:p>
        </w:tc>
        <w:tc>
          <w:tcPr>
            <w:tcW w:w="4179" w:type="pct"/>
            <w:gridSpan w:val="9"/>
            <w:shd w:val="clear" w:color="auto" w:fill="FFFFFF" w:themeFill="background1"/>
          </w:tcPr>
          <w:p w14:paraId="45FC3DC2" w14:textId="042A438C" w:rsidR="00093912" w:rsidRPr="000C3EAB" w:rsidRDefault="00093912" w:rsidP="00303536">
            <w:pPr>
              <w:bidi/>
              <w:jc w:val="left"/>
              <w:rPr>
                <w:rFonts w:asciiTheme="majorBidi" w:hAnsiTheme="majorBidi" w:cstheme="majorBidi"/>
                <w:color w:val="000000"/>
                <w:sz w:val="18"/>
                <w:szCs w:val="18"/>
                <w:lang w:val="en-CA" w:bidi="ar-AE"/>
              </w:rPr>
            </w:pPr>
            <w:r w:rsidRPr="000C3EAB">
              <w:rPr>
                <w:rFonts w:asciiTheme="majorBidi" w:hAnsiTheme="majorBidi" w:hint="cs"/>
                <w:color w:val="000000"/>
                <w:sz w:val="18"/>
                <w:szCs w:val="18"/>
                <w:rtl/>
                <w:lang w:val="en-CA" w:bidi="ar-AE"/>
              </w:rPr>
              <w:t xml:space="preserve">التخفيضات من </w:t>
            </w:r>
            <w:r w:rsidRPr="000C3EAB">
              <w:rPr>
                <w:rFonts w:asciiTheme="majorBidi" w:hAnsiTheme="majorBidi"/>
                <w:color w:val="000000"/>
                <w:sz w:val="18"/>
                <w:szCs w:val="18"/>
                <w:rtl/>
                <w:lang w:val="en-CA" w:bidi="ar-AE"/>
              </w:rPr>
              <w:t>المواد الهيدروفلوروكربونية المتفق عليها بموجب هذ</w:t>
            </w:r>
            <w:r w:rsidRPr="000C3EAB">
              <w:rPr>
                <w:rFonts w:asciiTheme="majorBidi" w:hAnsiTheme="majorBidi" w:hint="cs"/>
                <w:color w:val="000000"/>
                <w:sz w:val="18"/>
                <w:szCs w:val="18"/>
                <w:rtl/>
                <w:lang w:val="en-CA" w:bidi="ar-AE"/>
              </w:rPr>
              <w:t>ا</w:t>
            </w:r>
            <w:r w:rsidRPr="000C3EAB">
              <w:rPr>
                <w:rFonts w:asciiTheme="majorBidi" w:hAnsiTheme="majorBidi"/>
                <w:color w:val="000000"/>
                <w:sz w:val="18"/>
                <w:szCs w:val="18"/>
                <w:rtl/>
                <w:lang w:val="en-CA" w:bidi="ar-AE"/>
              </w:rPr>
              <w:t xml:space="preserve"> الاتفاق (</w:t>
            </w:r>
            <w:r w:rsidRPr="000C3EAB">
              <w:rPr>
                <w:rFonts w:asciiTheme="majorBidi" w:hAnsiTheme="majorBidi" w:hint="cs"/>
                <w:color w:val="000000"/>
                <w:sz w:val="18"/>
                <w:szCs w:val="18"/>
                <w:rtl/>
                <w:lang w:val="en-CA" w:bidi="ar-AE"/>
              </w:rPr>
              <w:t>طن</w:t>
            </w:r>
            <w:r w:rsidRPr="000C3EAB">
              <w:rPr>
                <w:rFonts w:asciiTheme="majorBidi" w:hAnsiTheme="majorBidi"/>
                <w:color w:val="000000"/>
                <w:sz w:val="18"/>
                <w:szCs w:val="18"/>
                <w:rtl/>
                <w:lang w:val="en-CA" w:bidi="ar-AE"/>
              </w:rPr>
              <w:t xml:space="preserve"> </w:t>
            </w:r>
            <w:r w:rsidRPr="000C3EAB">
              <w:rPr>
                <w:rFonts w:asciiTheme="majorBidi" w:hAnsiTheme="majorBidi" w:hint="cs"/>
                <w:color w:val="000000"/>
                <w:sz w:val="18"/>
                <w:szCs w:val="18"/>
                <w:rtl/>
                <w:lang w:val="en-CA" w:bidi="ar-AE"/>
              </w:rPr>
              <w:t xml:space="preserve">من </w:t>
            </w:r>
            <w:r w:rsidRPr="000C3EAB">
              <w:rPr>
                <w:rFonts w:asciiTheme="majorBidi" w:hAnsiTheme="majorBidi"/>
                <w:color w:val="000000"/>
                <w:sz w:val="18"/>
                <w:szCs w:val="18"/>
                <w:rtl/>
                <w:lang w:val="en-CA" w:bidi="ar-AE"/>
              </w:rPr>
              <w:t>مكا</w:t>
            </w:r>
            <w:r w:rsidRPr="000C3EAB">
              <w:rPr>
                <w:rFonts w:asciiTheme="majorBidi" w:hAnsiTheme="majorBidi" w:hint="cs"/>
                <w:color w:val="000000"/>
                <w:sz w:val="18"/>
                <w:szCs w:val="18"/>
                <w:rtl/>
                <w:lang w:val="en-CA" w:bidi="ar-AE"/>
              </w:rPr>
              <w:t>فئ</w:t>
            </w:r>
            <w:r w:rsidRPr="000C3EAB">
              <w:rPr>
                <w:rFonts w:asciiTheme="majorBidi" w:hAnsiTheme="majorBidi"/>
                <w:color w:val="000000"/>
                <w:sz w:val="18"/>
                <w:szCs w:val="18"/>
                <w:rtl/>
                <w:lang w:val="en-CA" w:bidi="ar-AE"/>
              </w:rPr>
              <w:t xml:space="preserve"> ثاني أكسيد الكربون)</w:t>
            </w:r>
          </w:p>
        </w:tc>
        <w:tc>
          <w:tcPr>
            <w:tcW w:w="518" w:type="pct"/>
            <w:vAlign w:val="center"/>
          </w:tcPr>
          <w:p w14:paraId="78DA12C4" w14:textId="099CD889" w:rsidR="00093912" w:rsidRPr="000C3EAB" w:rsidRDefault="00093912" w:rsidP="00303536">
            <w:pPr>
              <w:bidi/>
              <w:jc w:val="left"/>
              <w:rPr>
                <w:rFonts w:asciiTheme="majorBidi" w:hAnsiTheme="majorBidi" w:cstheme="majorBidi"/>
                <w:color w:val="000000"/>
                <w:sz w:val="18"/>
                <w:szCs w:val="18"/>
                <w:lang w:val="en-CA" w:bidi="ar-AE"/>
              </w:rPr>
            </w:pPr>
            <w:r w:rsidRPr="00093912">
              <w:rPr>
                <w:rFonts w:asciiTheme="majorBidi" w:hAnsiTheme="majorBidi"/>
                <w:color w:val="000000"/>
                <w:sz w:val="18"/>
                <w:szCs w:val="18"/>
                <w:rtl/>
                <w:lang w:val="en-CA" w:bidi="ar-AE"/>
              </w:rPr>
              <w:t>461,400</w:t>
            </w:r>
          </w:p>
        </w:tc>
      </w:tr>
      <w:tr w:rsidR="00093912" w:rsidRPr="000C3EAB" w14:paraId="70C47367" w14:textId="77777777" w:rsidTr="00093912">
        <w:trPr>
          <w:trHeight w:val="53"/>
          <w:jc w:val="center"/>
        </w:trPr>
        <w:tc>
          <w:tcPr>
            <w:tcW w:w="303" w:type="pct"/>
            <w:shd w:val="clear" w:color="auto" w:fill="FFFFFF" w:themeFill="background1"/>
          </w:tcPr>
          <w:p w14:paraId="11E10631" w14:textId="77777777" w:rsidR="00093912" w:rsidRPr="000C3EAB" w:rsidRDefault="00093912" w:rsidP="00303536">
            <w:pPr>
              <w:bidi/>
              <w:jc w:val="left"/>
              <w:rPr>
                <w:rFonts w:asciiTheme="majorBidi" w:hAnsiTheme="majorBidi" w:cstheme="majorBidi"/>
                <w:color w:val="000000"/>
                <w:sz w:val="18"/>
                <w:szCs w:val="18"/>
                <w:rtl/>
                <w:lang w:val="en-CA" w:bidi="ar-SA"/>
              </w:rPr>
            </w:pPr>
            <w:r w:rsidRPr="000C3EAB">
              <w:rPr>
                <w:sz w:val="18"/>
                <w:szCs w:val="18"/>
              </w:rPr>
              <w:t>4.1.2</w:t>
            </w:r>
          </w:p>
        </w:tc>
        <w:tc>
          <w:tcPr>
            <w:tcW w:w="4179" w:type="pct"/>
            <w:gridSpan w:val="9"/>
            <w:shd w:val="clear" w:color="auto" w:fill="FFFFFF" w:themeFill="background1"/>
          </w:tcPr>
          <w:p w14:paraId="1236B249" w14:textId="1E5B07AD" w:rsidR="00093912" w:rsidRPr="000C3EAB" w:rsidRDefault="00093912" w:rsidP="00303536">
            <w:pPr>
              <w:bidi/>
              <w:jc w:val="left"/>
              <w:rPr>
                <w:rFonts w:asciiTheme="majorBidi" w:hAnsiTheme="majorBidi" w:cstheme="majorBidi"/>
                <w:color w:val="000000"/>
                <w:sz w:val="18"/>
                <w:szCs w:val="18"/>
                <w:lang w:val="en-CA" w:bidi="ar-AE"/>
              </w:rPr>
            </w:pPr>
            <w:r w:rsidRPr="000C3EAB">
              <w:rPr>
                <w:rFonts w:asciiTheme="majorBidi" w:hAnsiTheme="majorBidi" w:hint="cs"/>
                <w:color w:val="000000"/>
                <w:sz w:val="18"/>
                <w:szCs w:val="18"/>
                <w:rtl/>
                <w:lang w:val="en-CA" w:bidi="ar-AE"/>
              </w:rPr>
              <w:t xml:space="preserve">التخفيضات من </w:t>
            </w:r>
            <w:r w:rsidRPr="000C3EAB">
              <w:rPr>
                <w:rFonts w:asciiTheme="majorBidi" w:hAnsiTheme="majorBidi"/>
                <w:color w:val="000000"/>
                <w:sz w:val="18"/>
                <w:szCs w:val="18"/>
                <w:rtl/>
                <w:lang w:val="en-CA" w:bidi="ar-AE"/>
              </w:rPr>
              <w:t xml:space="preserve">المواد الهيدروفلوروكربونية </w:t>
            </w:r>
            <w:r w:rsidRPr="000C3EAB">
              <w:rPr>
                <w:rFonts w:asciiTheme="majorBidi" w:hAnsiTheme="majorBidi" w:hint="cs"/>
                <w:color w:val="000000"/>
                <w:sz w:val="18"/>
                <w:szCs w:val="18"/>
                <w:rtl/>
                <w:lang w:val="en-CA" w:bidi="ar-AE"/>
              </w:rPr>
              <w:t>من المشروعات الموافق عليها سابقا</w:t>
            </w:r>
            <w:r w:rsidRPr="000C3EAB">
              <w:rPr>
                <w:rFonts w:asciiTheme="majorBidi" w:hAnsiTheme="majorBidi"/>
                <w:color w:val="000000"/>
                <w:sz w:val="18"/>
                <w:szCs w:val="18"/>
                <w:rtl/>
                <w:lang w:val="en-CA" w:bidi="ar-AE"/>
              </w:rPr>
              <w:t xml:space="preserve"> (</w:t>
            </w:r>
            <w:r w:rsidRPr="000C3EAB">
              <w:rPr>
                <w:rFonts w:asciiTheme="majorBidi" w:hAnsiTheme="majorBidi" w:hint="cs"/>
                <w:color w:val="000000"/>
                <w:sz w:val="18"/>
                <w:szCs w:val="18"/>
                <w:rtl/>
                <w:lang w:val="en-CA" w:bidi="ar-AE"/>
              </w:rPr>
              <w:t>طن</w:t>
            </w:r>
            <w:r w:rsidRPr="000C3EAB">
              <w:rPr>
                <w:rFonts w:asciiTheme="majorBidi" w:hAnsiTheme="majorBidi"/>
                <w:color w:val="000000"/>
                <w:sz w:val="18"/>
                <w:szCs w:val="18"/>
                <w:rtl/>
                <w:lang w:val="en-CA" w:bidi="ar-AE"/>
              </w:rPr>
              <w:t xml:space="preserve"> </w:t>
            </w:r>
            <w:r w:rsidRPr="000C3EAB">
              <w:rPr>
                <w:rFonts w:asciiTheme="majorBidi" w:hAnsiTheme="majorBidi" w:hint="cs"/>
                <w:color w:val="000000"/>
                <w:sz w:val="18"/>
                <w:szCs w:val="18"/>
                <w:rtl/>
                <w:lang w:val="en-CA" w:bidi="ar-AE"/>
              </w:rPr>
              <w:t xml:space="preserve">من </w:t>
            </w:r>
            <w:r w:rsidRPr="000C3EAB">
              <w:rPr>
                <w:rFonts w:asciiTheme="majorBidi" w:hAnsiTheme="majorBidi"/>
                <w:color w:val="000000"/>
                <w:sz w:val="18"/>
                <w:szCs w:val="18"/>
                <w:rtl/>
                <w:lang w:val="en-CA" w:bidi="ar-AE"/>
              </w:rPr>
              <w:t>مكا</w:t>
            </w:r>
            <w:r w:rsidRPr="000C3EAB">
              <w:rPr>
                <w:rFonts w:asciiTheme="majorBidi" w:hAnsiTheme="majorBidi" w:hint="cs"/>
                <w:color w:val="000000"/>
                <w:sz w:val="18"/>
                <w:szCs w:val="18"/>
                <w:rtl/>
                <w:lang w:val="en-CA" w:bidi="ar-AE"/>
              </w:rPr>
              <w:t>فئ</w:t>
            </w:r>
            <w:r w:rsidRPr="000C3EAB">
              <w:rPr>
                <w:rFonts w:asciiTheme="majorBidi" w:hAnsiTheme="majorBidi"/>
                <w:color w:val="000000"/>
                <w:sz w:val="18"/>
                <w:szCs w:val="18"/>
                <w:rtl/>
                <w:lang w:val="en-CA" w:bidi="ar-AE"/>
              </w:rPr>
              <w:t xml:space="preserve"> ثاني أكسيد الكربون)</w:t>
            </w:r>
          </w:p>
        </w:tc>
        <w:tc>
          <w:tcPr>
            <w:tcW w:w="518" w:type="pct"/>
            <w:vAlign w:val="center"/>
          </w:tcPr>
          <w:p w14:paraId="57624A2D" w14:textId="650A2DB9" w:rsidR="00093912" w:rsidRPr="000C3EAB" w:rsidRDefault="00594A01" w:rsidP="00303536">
            <w:pPr>
              <w:bidi/>
              <w:jc w:val="left"/>
              <w:rPr>
                <w:rFonts w:asciiTheme="majorBidi" w:hAnsiTheme="majorBidi" w:cstheme="majorBidi"/>
                <w:color w:val="000000"/>
                <w:sz w:val="18"/>
                <w:szCs w:val="18"/>
                <w:lang w:val="en-CA" w:bidi="ar-AE"/>
              </w:rPr>
            </w:pPr>
            <w:r>
              <w:rPr>
                <w:rFonts w:asciiTheme="majorBidi" w:hAnsiTheme="majorBidi" w:cstheme="majorBidi"/>
                <w:color w:val="000000"/>
                <w:sz w:val="18"/>
                <w:szCs w:val="18"/>
                <w:lang w:val="en-CA" w:bidi="ar-AE"/>
              </w:rPr>
              <w:t>0</w:t>
            </w:r>
          </w:p>
        </w:tc>
      </w:tr>
      <w:tr w:rsidR="00093912" w:rsidRPr="000C3EAB" w14:paraId="3B5EB880" w14:textId="77777777" w:rsidTr="00093912">
        <w:trPr>
          <w:trHeight w:val="53"/>
          <w:jc w:val="center"/>
        </w:trPr>
        <w:tc>
          <w:tcPr>
            <w:tcW w:w="303" w:type="pct"/>
            <w:shd w:val="clear" w:color="auto" w:fill="FFFFFF" w:themeFill="background1"/>
          </w:tcPr>
          <w:p w14:paraId="3B8C30DA" w14:textId="77777777" w:rsidR="00093912" w:rsidRPr="000C3EAB" w:rsidRDefault="00093912" w:rsidP="00303536">
            <w:pPr>
              <w:bidi/>
              <w:jc w:val="left"/>
              <w:rPr>
                <w:rFonts w:asciiTheme="majorBidi" w:hAnsiTheme="majorBidi" w:cstheme="majorBidi"/>
                <w:color w:val="000000"/>
                <w:sz w:val="18"/>
                <w:szCs w:val="18"/>
                <w:rtl/>
                <w:lang w:val="en-CA" w:bidi="ar-SA"/>
              </w:rPr>
            </w:pPr>
            <w:r w:rsidRPr="000C3EAB">
              <w:rPr>
                <w:sz w:val="18"/>
                <w:szCs w:val="18"/>
              </w:rPr>
              <w:t>4.1.3</w:t>
            </w:r>
          </w:p>
        </w:tc>
        <w:tc>
          <w:tcPr>
            <w:tcW w:w="4179" w:type="pct"/>
            <w:gridSpan w:val="9"/>
            <w:shd w:val="clear" w:color="auto" w:fill="FFFFFF" w:themeFill="background1"/>
          </w:tcPr>
          <w:p w14:paraId="4BB7B8E0" w14:textId="6BBEB30A" w:rsidR="00093912" w:rsidRPr="000C3EAB" w:rsidRDefault="00093912" w:rsidP="00303536">
            <w:pPr>
              <w:bidi/>
              <w:jc w:val="left"/>
              <w:rPr>
                <w:rFonts w:asciiTheme="majorBidi" w:hAnsiTheme="majorBidi" w:cstheme="majorBidi"/>
                <w:color w:val="000000"/>
                <w:sz w:val="18"/>
                <w:szCs w:val="18"/>
                <w:lang w:val="en-CA" w:bidi="ar-AE"/>
              </w:rPr>
            </w:pPr>
            <w:r w:rsidRPr="000C3EAB">
              <w:rPr>
                <w:rFonts w:asciiTheme="majorBidi" w:hAnsiTheme="majorBidi" w:hint="cs"/>
                <w:color w:val="000000"/>
                <w:sz w:val="18"/>
                <w:szCs w:val="18"/>
                <w:rtl/>
                <w:lang w:val="en-CA" w:bidi="ar-AE"/>
              </w:rPr>
              <w:t>الاستهلاك المؤهل المتبقي ل</w:t>
            </w:r>
            <w:r w:rsidRPr="000C3EAB">
              <w:rPr>
                <w:rFonts w:asciiTheme="majorBidi" w:hAnsiTheme="majorBidi"/>
                <w:color w:val="000000"/>
                <w:sz w:val="18"/>
                <w:szCs w:val="18"/>
                <w:rtl/>
                <w:lang w:val="en-CA" w:bidi="ar-AE"/>
              </w:rPr>
              <w:t>لمواد الهيدروفلوروكربونية (</w:t>
            </w:r>
            <w:r w:rsidRPr="000C3EAB">
              <w:rPr>
                <w:rFonts w:asciiTheme="majorBidi" w:hAnsiTheme="majorBidi" w:hint="cs"/>
                <w:color w:val="000000"/>
                <w:sz w:val="18"/>
                <w:szCs w:val="18"/>
                <w:rtl/>
                <w:lang w:val="en-CA" w:bidi="ar-AE"/>
              </w:rPr>
              <w:t>طن</w:t>
            </w:r>
            <w:r w:rsidRPr="000C3EAB">
              <w:rPr>
                <w:rFonts w:asciiTheme="majorBidi" w:hAnsiTheme="majorBidi"/>
                <w:color w:val="000000"/>
                <w:sz w:val="18"/>
                <w:szCs w:val="18"/>
                <w:rtl/>
                <w:lang w:val="en-CA" w:bidi="ar-AE"/>
              </w:rPr>
              <w:t xml:space="preserve"> </w:t>
            </w:r>
            <w:r w:rsidRPr="000C3EAB">
              <w:rPr>
                <w:rFonts w:asciiTheme="majorBidi" w:hAnsiTheme="majorBidi" w:hint="cs"/>
                <w:color w:val="000000"/>
                <w:sz w:val="18"/>
                <w:szCs w:val="18"/>
                <w:rtl/>
                <w:lang w:val="en-CA" w:bidi="ar-AE"/>
              </w:rPr>
              <w:t xml:space="preserve">من </w:t>
            </w:r>
            <w:r w:rsidRPr="000C3EAB">
              <w:rPr>
                <w:rFonts w:asciiTheme="majorBidi" w:hAnsiTheme="majorBidi"/>
                <w:color w:val="000000"/>
                <w:sz w:val="18"/>
                <w:szCs w:val="18"/>
                <w:rtl/>
                <w:lang w:val="en-CA" w:bidi="ar-AE"/>
              </w:rPr>
              <w:t>مكا</w:t>
            </w:r>
            <w:r w:rsidRPr="000C3EAB">
              <w:rPr>
                <w:rFonts w:asciiTheme="majorBidi" w:hAnsiTheme="majorBidi" w:hint="cs"/>
                <w:color w:val="000000"/>
                <w:sz w:val="18"/>
                <w:szCs w:val="18"/>
                <w:rtl/>
                <w:lang w:val="en-CA" w:bidi="ar-AE"/>
              </w:rPr>
              <w:t>فئ</w:t>
            </w:r>
            <w:r w:rsidRPr="000C3EAB">
              <w:rPr>
                <w:rFonts w:asciiTheme="majorBidi" w:hAnsiTheme="majorBidi"/>
                <w:color w:val="000000"/>
                <w:sz w:val="18"/>
                <w:szCs w:val="18"/>
                <w:rtl/>
                <w:lang w:val="en-CA" w:bidi="ar-AE"/>
              </w:rPr>
              <w:t xml:space="preserve"> ثاني أكسيد الكربون)</w:t>
            </w:r>
          </w:p>
        </w:tc>
        <w:tc>
          <w:tcPr>
            <w:tcW w:w="518" w:type="pct"/>
            <w:vAlign w:val="center"/>
          </w:tcPr>
          <w:p w14:paraId="623C38DF" w14:textId="36FEC2B0" w:rsidR="00093912" w:rsidRPr="00594A01" w:rsidRDefault="00594A01" w:rsidP="00303536">
            <w:pPr>
              <w:bidi/>
              <w:jc w:val="left"/>
              <w:rPr>
                <w:rFonts w:asciiTheme="majorBidi" w:hAnsiTheme="majorBidi" w:cstheme="majorBidi"/>
                <w:color w:val="000000"/>
                <w:sz w:val="18"/>
                <w:szCs w:val="18"/>
                <w:lang w:val="en-CA" w:bidi="ar-AE"/>
              </w:rPr>
            </w:pPr>
            <w:r w:rsidRPr="000C3EAB">
              <w:rPr>
                <w:rFonts w:hint="cs"/>
                <w:sz w:val="20"/>
                <w:rtl/>
                <w:lang w:val="en-CA" w:bidi="ar-SA"/>
              </w:rPr>
              <w:t>يُحدد لاحقاً</w:t>
            </w:r>
          </w:p>
        </w:tc>
      </w:tr>
    </w:tbl>
    <w:p w14:paraId="3BD8D926" w14:textId="77777777" w:rsidR="00991BB6" w:rsidRPr="000C3EAB" w:rsidRDefault="00991BB6" w:rsidP="00991BB6">
      <w:pPr>
        <w:keepNext/>
        <w:bidi/>
        <w:spacing w:before="360" w:after="240"/>
        <w:rPr>
          <w:b/>
          <w:bCs/>
          <w:sz w:val="26"/>
          <w:szCs w:val="26"/>
          <w:lang w:val="en-US" w:bidi="ar-AE"/>
        </w:rPr>
      </w:pPr>
      <w:r w:rsidRPr="000C3EAB">
        <w:rPr>
          <w:b/>
          <w:bCs/>
          <w:sz w:val="26"/>
          <w:szCs w:val="26"/>
          <w:rtl/>
          <w:lang w:val="en-US" w:bidi="ar-AE"/>
        </w:rPr>
        <w:t>التذييل (3-ألف): جدول الموافقة على التمويل</w:t>
      </w:r>
    </w:p>
    <w:p w14:paraId="090F47B2" w14:textId="77777777" w:rsidR="00991BB6" w:rsidRPr="000C3EAB" w:rsidRDefault="00991BB6" w:rsidP="00991BB6">
      <w:pPr>
        <w:numPr>
          <w:ilvl w:val="0"/>
          <w:numId w:val="38"/>
        </w:numPr>
        <w:bidi/>
        <w:spacing w:after="240" w:line="288" w:lineRule="auto"/>
        <w:ind w:left="0" w:firstLine="0"/>
        <w:rPr>
          <w:sz w:val="26"/>
          <w:szCs w:val="26"/>
          <w:lang w:val="en-US" w:bidi="ar-SA"/>
        </w:rPr>
      </w:pPr>
      <w:r w:rsidRPr="000C3EAB">
        <w:rPr>
          <w:sz w:val="26"/>
          <w:szCs w:val="26"/>
          <w:rtl/>
          <w:lang w:val="en-US" w:bidi="ar-SA"/>
        </w:rPr>
        <w:t xml:space="preserve">سيتم النظر في تمويل الشرائح المقبلة للموافقة عليها في الاجتماع </w:t>
      </w:r>
      <w:r w:rsidRPr="000C3EAB">
        <w:rPr>
          <w:rFonts w:hint="cs"/>
          <w:sz w:val="26"/>
          <w:szCs w:val="26"/>
          <w:rtl/>
          <w:lang w:val="en-US" w:bidi="ar-SA"/>
        </w:rPr>
        <w:t>الأول</w:t>
      </w:r>
      <w:r w:rsidRPr="000C3EAB">
        <w:rPr>
          <w:sz w:val="26"/>
          <w:szCs w:val="26"/>
          <w:rtl/>
          <w:lang w:val="en-US" w:bidi="ar-SA"/>
        </w:rPr>
        <w:t xml:space="preserve"> من العام المحدد في التذييل 2-ألف.</w:t>
      </w:r>
    </w:p>
    <w:p w14:paraId="2A3E36AE" w14:textId="77777777" w:rsidR="00991BB6" w:rsidRPr="000C3EAB" w:rsidRDefault="00991BB6" w:rsidP="00991BB6">
      <w:pPr>
        <w:keepNext/>
        <w:bidi/>
        <w:spacing w:before="360" w:after="240"/>
        <w:rPr>
          <w:b/>
          <w:bCs/>
          <w:sz w:val="26"/>
          <w:szCs w:val="26"/>
          <w:lang w:val="en-US" w:bidi="ar-AE"/>
        </w:rPr>
      </w:pPr>
      <w:r w:rsidRPr="000C3EAB">
        <w:rPr>
          <w:b/>
          <w:bCs/>
          <w:sz w:val="26"/>
          <w:szCs w:val="26"/>
          <w:rtl/>
          <w:lang w:val="en-US" w:bidi="ar-AE"/>
        </w:rPr>
        <w:t>التذييل (4-ألف): شكل تقارير وخطط تنفيذ الشريحة</w:t>
      </w:r>
    </w:p>
    <w:p w14:paraId="2FC481D6" w14:textId="77777777" w:rsidR="00991BB6" w:rsidRPr="000C3EAB" w:rsidRDefault="00991BB6" w:rsidP="00991BB6">
      <w:pPr>
        <w:numPr>
          <w:ilvl w:val="0"/>
          <w:numId w:val="39"/>
        </w:numPr>
        <w:bidi/>
        <w:spacing w:after="240" w:line="288" w:lineRule="auto"/>
        <w:ind w:left="4" w:firstLine="0"/>
        <w:rPr>
          <w:sz w:val="26"/>
          <w:szCs w:val="26"/>
          <w:lang w:val="en-US" w:bidi="ar-SA"/>
        </w:rPr>
      </w:pPr>
      <w:r w:rsidRPr="000C3EAB">
        <w:rPr>
          <w:sz w:val="26"/>
          <w:szCs w:val="26"/>
          <w:rtl/>
          <w:lang w:val="en-US" w:bidi="ar-SA"/>
        </w:rPr>
        <w:t>سيتألف تقديم تقرير وخطط تنفيذ الشريحة لكل طلب شريحة من أربعة أجزاء:</w:t>
      </w:r>
    </w:p>
    <w:p w14:paraId="20B5B34E" w14:textId="08491150" w:rsidR="00991BB6" w:rsidRPr="000C3EAB" w:rsidRDefault="00991BB6" w:rsidP="00991BB6">
      <w:pPr>
        <w:numPr>
          <w:ilvl w:val="0"/>
          <w:numId w:val="40"/>
        </w:numPr>
        <w:bidi/>
        <w:spacing w:after="240" w:line="288" w:lineRule="auto"/>
        <w:ind w:left="1440" w:hanging="720"/>
        <w:rPr>
          <w:sz w:val="26"/>
          <w:szCs w:val="26"/>
          <w:lang w:val="en-US" w:bidi="ar-SA"/>
        </w:rPr>
      </w:pPr>
      <w:r w:rsidRPr="000C3EAB">
        <w:rPr>
          <w:sz w:val="26"/>
          <w:szCs w:val="26"/>
          <w:rtl/>
          <w:lang w:val="en-US" w:bidi="ar-SA"/>
        </w:rPr>
        <w:t>تقرير سردي، مشفوع بالبيانات المقدمة حسب الشريحة، يصف التقدم المحرز منذ التقرير السابق، ويعكس حالة البلد فيما يتعلق بال</w:t>
      </w:r>
      <w:r w:rsidR="002E386A" w:rsidRPr="000C3EAB">
        <w:rPr>
          <w:sz w:val="26"/>
          <w:szCs w:val="26"/>
          <w:rtl/>
          <w:lang w:val="en-US" w:bidi="ar-SA"/>
        </w:rPr>
        <w:t>تخفيض التدريجي</w:t>
      </w:r>
      <w:r w:rsidRPr="000C3EAB">
        <w:rPr>
          <w:sz w:val="26"/>
          <w:szCs w:val="26"/>
          <w:rtl/>
          <w:lang w:val="en-US" w:bidi="ar-SA"/>
        </w:rPr>
        <w:t xml:space="preserve"> للمواد الواردة في المرفق واو، وكيفية إسهام الأنشطة المختلفة فيه، وآلية ارتباطها ببعضها البعض، بما في ذلك، حسب الاقتضاء، الأنشطة المتعلقة بكفاءة استخدام الطاقة المعتمدة في سياق الخفض التدريجي للهيدروفلوروكربون عملاً بالمقرر 91/65. وينبغي أن يتضمن التقرير كمية استهلاك المواد المدرجة في المرفق واو التي تم تخفيضها كنتيجة مباشرة لتنفيذ الأنشطة، مصنفة عبر كل مادة على حدة، والتكنولوجيا البديلة المستخدمة والمرحلة ذات الصلة لإدخال البدائل، للسماح للأمانة بإبلاغ اللجنة التنفيذية بالتغيير الناتج في الانبعاثات ذات الصلة بالمناخ. وينبغي أن يتضمن التقرير كذلك معلومات كمية عن الأنشطة المنفذة وأن يسلطِ مزيداً من الضوء على النجاحات والتجارب والتحديات المتعلقة بالأنشطة المختلفة المدرجة في الخطة، بما يعكس أي تغييرات في الظروف في البلد، وتقديم المعلومات الأخرى ذات الصلة. وينبغي أن يتضمن التقرير أيضاً معلومات عن أي تغييرات ومبررات لها بالمقارنة مع خطة (خطط) </w:t>
      </w:r>
      <w:r w:rsidRPr="000C3EAB">
        <w:rPr>
          <w:sz w:val="26"/>
          <w:szCs w:val="26"/>
          <w:rtl/>
          <w:lang w:val="en-US" w:bidi="ar-SA"/>
        </w:rPr>
        <w:lastRenderedPageBreak/>
        <w:t>تنفيذ الشريحة المقدمة سابقاً، مثل التأخيرات، والتعامل بمرونة لإعادة تخصيص الأموال أثناء تنفيذ الشريحة على النحو المنصوص عليه في الفقرة 7 من هذا الاتفاق أو أي تغييرات أخرى؛</w:t>
      </w:r>
    </w:p>
    <w:p w14:paraId="75AC7287" w14:textId="77777777" w:rsidR="00991BB6" w:rsidRPr="000C3EAB" w:rsidRDefault="00991BB6" w:rsidP="00991BB6">
      <w:pPr>
        <w:numPr>
          <w:ilvl w:val="0"/>
          <w:numId w:val="40"/>
        </w:numPr>
        <w:bidi/>
        <w:spacing w:after="240" w:line="288" w:lineRule="auto"/>
        <w:ind w:left="1440" w:hanging="720"/>
        <w:rPr>
          <w:sz w:val="26"/>
          <w:szCs w:val="26"/>
          <w:lang w:val="en-US" w:bidi="ar-SA"/>
        </w:rPr>
      </w:pPr>
      <w:r w:rsidRPr="000C3EAB">
        <w:rPr>
          <w:sz w:val="26"/>
          <w:szCs w:val="26"/>
          <w:rtl/>
          <w:lang w:val="en-US" w:bidi="ar-SA"/>
        </w:rPr>
        <w:t>تقرير تحقق مستقل عن نتائج الخطة واستهلاك المواد الواردة في المرفق واو، وفقاً للفقرة الفرعية 5(ب) من الاتفاق. وما لم تقرر اللجنة التنفيذية خلاف ذلك، يجب تقديم هذا التحقق من بيانات الاستهلاك مع كل طلب شريحة، بحيث يغطي جميع السنوات ذات الصلة التي لم تقر اللجنة بعد باستلام تقرير التحقق الخاص بها، على النحو المحدد في الفقرة الفرعية 5(أ) من الاتفاق؛</w:t>
      </w:r>
    </w:p>
    <w:p w14:paraId="73B291E9" w14:textId="77777777" w:rsidR="00991BB6" w:rsidRPr="000C3EAB" w:rsidRDefault="00991BB6" w:rsidP="00991BB6">
      <w:pPr>
        <w:numPr>
          <w:ilvl w:val="0"/>
          <w:numId w:val="40"/>
        </w:numPr>
        <w:bidi/>
        <w:spacing w:after="240" w:line="288" w:lineRule="auto"/>
        <w:ind w:left="1440" w:hanging="720"/>
        <w:rPr>
          <w:sz w:val="26"/>
          <w:szCs w:val="26"/>
          <w:lang w:val="en-US" w:bidi="ar-SA"/>
        </w:rPr>
      </w:pPr>
      <w:r w:rsidRPr="000C3EAB">
        <w:rPr>
          <w:sz w:val="26"/>
          <w:szCs w:val="26"/>
          <w:rtl/>
          <w:lang w:val="en-US" w:bidi="ar-SA"/>
        </w:rPr>
        <w:t>وصف خطي للأنشطة التي يتعين الاضطلاع بها خلال الفترة التي تغطيها الشريحة المطلوبة بما في ذلك المعلومات الكمية، وإبراز معالم التنفيذ ووقت الانتهاء والترابط بين الأنشطة، مع مراعاة الخبرات التي تحققت والتقدم المحرز في تنفيذ الشرائح السابقة؛ وستقدم البيانات الواردة في الخطة حسب السنة التقويمية. وينبغي أن يشتمل الوصف على إشارة إلى الخطة الشاملة والتقدم المحرز، فضلاً عن أي تغييرات محتملة متوقعة في الخطة الشاملة. ويجب أن يحدد الوصف كذلك ويشرح بالتفصيل هذه التغييرات على الخطة الشاملة. ويمكن تقديم هذا الوصف للأنشطة المقبلة في إطار نفس الوثيقة مثل التقرير السردي بموجب الفقرة الفرعية 1(أ) أعلاه؛</w:t>
      </w:r>
      <w:r w:rsidRPr="000C3EAB">
        <w:rPr>
          <w:rFonts w:hint="cs"/>
          <w:sz w:val="26"/>
          <w:szCs w:val="26"/>
          <w:rtl/>
          <w:lang w:val="en-US" w:bidi="ar-SA"/>
        </w:rPr>
        <w:t xml:space="preserve"> و</w:t>
      </w:r>
    </w:p>
    <w:p w14:paraId="24949500" w14:textId="77777777" w:rsidR="00991BB6" w:rsidRPr="000C3EAB" w:rsidRDefault="00991BB6" w:rsidP="00991BB6">
      <w:pPr>
        <w:numPr>
          <w:ilvl w:val="0"/>
          <w:numId w:val="40"/>
        </w:numPr>
        <w:bidi/>
        <w:spacing w:after="240" w:line="288" w:lineRule="auto"/>
        <w:ind w:left="1440" w:hanging="720"/>
        <w:rPr>
          <w:sz w:val="26"/>
          <w:szCs w:val="26"/>
          <w:lang w:val="en-US" w:bidi="ar-SA"/>
        </w:rPr>
      </w:pPr>
      <w:r w:rsidRPr="000C3EAB">
        <w:rPr>
          <w:sz w:val="26"/>
          <w:szCs w:val="26"/>
          <w:rtl/>
          <w:lang w:val="en-US" w:bidi="ar-SA"/>
        </w:rPr>
        <w:t>موجز تنفيذي مؤلف من حوالي خمس فقرات، يلخص المعلومات الواردة في الفقرات الفرعية من 1(أ) إلى 1(ج) أعلاه.</w:t>
      </w:r>
    </w:p>
    <w:p w14:paraId="7324F67E" w14:textId="77777777" w:rsidR="00991BB6" w:rsidRPr="000C3EAB" w:rsidRDefault="00991BB6" w:rsidP="00991BB6">
      <w:pPr>
        <w:keepNext/>
        <w:bidi/>
        <w:spacing w:before="360" w:after="240"/>
        <w:rPr>
          <w:b/>
          <w:bCs/>
          <w:sz w:val="26"/>
          <w:szCs w:val="26"/>
          <w:rtl/>
          <w:lang w:val="en-US" w:bidi="ar-AE"/>
        </w:rPr>
      </w:pPr>
      <w:r w:rsidRPr="000C3EAB">
        <w:rPr>
          <w:b/>
          <w:bCs/>
          <w:sz w:val="26"/>
          <w:szCs w:val="26"/>
          <w:rtl/>
          <w:lang w:val="en-US" w:bidi="ar-AE"/>
        </w:rPr>
        <w:t>التذييل (5-ألف): رصد المؤسسات والأدوار</w:t>
      </w:r>
    </w:p>
    <w:p w14:paraId="6C112347" w14:textId="77777777" w:rsidR="00991BB6" w:rsidRPr="000C3EAB" w:rsidRDefault="00991BB6" w:rsidP="00991BB6">
      <w:pPr>
        <w:numPr>
          <w:ilvl w:val="0"/>
          <w:numId w:val="41"/>
        </w:numPr>
        <w:bidi/>
        <w:spacing w:after="240" w:line="288" w:lineRule="auto"/>
        <w:ind w:left="4" w:firstLine="0"/>
        <w:rPr>
          <w:sz w:val="26"/>
          <w:szCs w:val="26"/>
          <w:rtl/>
          <w:lang w:val="en-US" w:bidi="ar-SA"/>
        </w:rPr>
      </w:pPr>
      <w:r w:rsidRPr="000C3EAB">
        <w:rPr>
          <w:sz w:val="26"/>
          <w:szCs w:val="26"/>
          <w:rtl/>
          <w:lang w:val="en-US" w:bidi="ar-SA"/>
        </w:rPr>
        <w:t xml:space="preserve">ستكون وحدة الأوزون الوطنية، التابعة لهيئة البيئة، مسؤولة عن رصد التقدم المحرز في تنفيذ </w:t>
      </w:r>
      <w:r w:rsidRPr="000C3EAB">
        <w:rPr>
          <w:rFonts w:hint="cs"/>
          <w:sz w:val="26"/>
          <w:szCs w:val="26"/>
          <w:rtl/>
          <w:lang w:val="en-US" w:bidi="ar-SA"/>
        </w:rPr>
        <w:t>شرائح</w:t>
      </w:r>
      <w:r w:rsidRPr="000C3EAB">
        <w:rPr>
          <w:sz w:val="26"/>
          <w:szCs w:val="26"/>
          <w:rtl/>
          <w:lang w:val="en-US" w:bidi="ar-SA"/>
        </w:rPr>
        <w:t xml:space="preserve"> الخطة، وضمان تنفيذ الأنشطة المخطط لها، بما في ذلك التدريب، بكفاءة وفعالية طوال مدة الخطة. </w:t>
      </w:r>
      <w:r w:rsidRPr="000C3EAB">
        <w:rPr>
          <w:rFonts w:hint="cs"/>
          <w:sz w:val="26"/>
          <w:szCs w:val="26"/>
          <w:rtl/>
          <w:lang w:val="en-US" w:bidi="ar-SA"/>
        </w:rPr>
        <w:t>وبال</w:t>
      </w:r>
      <w:r w:rsidRPr="000C3EAB">
        <w:rPr>
          <w:sz w:val="26"/>
          <w:szCs w:val="26"/>
          <w:rtl/>
          <w:lang w:val="en-US" w:bidi="ar-SA"/>
        </w:rPr>
        <w:t>إضافة إلى رصد التنسيق العام للمشروع، وإشراك أصحاب المصلحة، وتحقيق النتائج، ستُ</w:t>
      </w:r>
      <w:r w:rsidRPr="000C3EAB">
        <w:rPr>
          <w:rFonts w:hint="cs"/>
          <w:sz w:val="26"/>
          <w:szCs w:val="26"/>
          <w:rtl/>
          <w:lang w:val="en-US" w:bidi="ar-SA"/>
        </w:rPr>
        <w:t>يسر</w:t>
      </w:r>
      <w:r w:rsidRPr="000C3EAB">
        <w:rPr>
          <w:sz w:val="26"/>
          <w:szCs w:val="26"/>
          <w:rtl/>
          <w:lang w:val="en-US" w:bidi="ar-SA"/>
        </w:rPr>
        <w:t xml:space="preserve"> وحدة الأوزون الوطنية عملية التحقق من استهلاك المواد الهيدروفلوروكربونية التي ستُجريها </w:t>
      </w:r>
      <w:r w:rsidRPr="000C3EAB">
        <w:rPr>
          <w:rFonts w:hint="cs"/>
          <w:sz w:val="26"/>
          <w:szCs w:val="26"/>
          <w:rtl/>
          <w:lang w:val="en-US" w:bidi="ar-SA"/>
        </w:rPr>
        <w:t>الوكالة المنفذة الرئيسية</w:t>
      </w:r>
      <w:r w:rsidRPr="000C3EAB">
        <w:rPr>
          <w:sz w:val="26"/>
          <w:szCs w:val="26"/>
          <w:rtl/>
          <w:lang w:val="en-US" w:bidi="ar-SA"/>
        </w:rPr>
        <w:t>. وتُعد هيئة البيئة الجهة المسؤولة عن استدامة أهداف خفض الاستهلاك التي تحققت بموجب هذ</w:t>
      </w:r>
      <w:r w:rsidRPr="000C3EAB">
        <w:rPr>
          <w:rFonts w:hint="cs"/>
          <w:sz w:val="26"/>
          <w:szCs w:val="26"/>
          <w:rtl/>
          <w:lang w:val="en-US" w:bidi="ar-SA"/>
        </w:rPr>
        <w:t>ا</w:t>
      </w:r>
      <w:r w:rsidRPr="000C3EAB">
        <w:rPr>
          <w:sz w:val="26"/>
          <w:szCs w:val="26"/>
          <w:rtl/>
          <w:lang w:val="en-US" w:bidi="ar-SA"/>
        </w:rPr>
        <w:t xml:space="preserve"> الاتفاق.</w:t>
      </w:r>
    </w:p>
    <w:p w14:paraId="68833D06" w14:textId="77777777" w:rsidR="00991BB6" w:rsidRPr="000C3EAB" w:rsidRDefault="00991BB6" w:rsidP="00991BB6">
      <w:pPr>
        <w:keepNext/>
        <w:bidi/>
        <w:spacing w:before="360" w:after="240"/>
        <w:rPr>
          <w:b/>
          <w:bCs/>
          <w:sz w:val="26"/>
          <w:szCs w:val="26"/>
          <w:lang w:val="en-US" w:bidi="ar-AE"/>
        </w:rPr>
      </w:pPr>
      <w:r w:rsidRPr="000C3EAB">
        <w:rPr>
          <w:b/>
          <w:bCs/>
          <w:sz w:val="26"/>
          <w:szCs w:val="26"/>
          <w:rtl/>
          <w:lang w:val="en-US" w:bidi="ar-AE"/>
        </w:rPr>
        <w:t>التذييل (6–ألف): دور الوكالة المنفذة الرئيسية</w:t>
      </w:r>
    </w:p>
    <w:p w14:paraId="0DC8EE1E" w14:textId="77777777" w:rsidR="00991BB6" w:rsidRPr="000C3EAB" w:rsidRDefault="00991BB6" w:rsidP="00991BB6">
      <w:pPr>
        <w:numPr>
          <w:ilvl w:val="0"/>
          <w:numId w:val="45"/>
        </w:numPr>
        <w:bidi/>
        <w:spacing w:after="240" w:line="288" w:lineRule="auto"/>
        <w:ind w:left="4" w:firstLine="0"/>
        <w:rPr>
          <w:sz w:val="26"/>
          <w:szCs w:val="26"/>
          <w:lang w:val="en-US" w:bidi="ar-SA"/>
        </w:rPr>
      </w:pPr>
      <w:r w:rsidRPr="000C3EAB">
        <w:rPr>
          <w:sz w:val="26"/>
          <w:szCs w:val="26"/>
          <w:rtl/>
          <w:lang w:val="en-US" w:bidi="ar-SA"/>
        </w:rPr>
        <w:t>ستكون الوكالة المنفذة الرئيسية مسؤولة عن مجموعة من الأنشطة، تشمل على الأقل ما يلي:</w:t>
      </w:r>
    </w:p>
    <w:p w14:paraId="7063ADB1" w14:textId="77777777" w:rsidR="00991BB6" w:rsidRPr="000C3EAB" w:rsidRDefault="00991BB6" w:rsidP="00991BB6">
      <w:pPr>
        <w:numPr>
          <w:ilvl w:val="0"/>
          <w:numId w:val="42"/>
        </w:numPr>
        <w:bidi/>
        <w:spacing w:after="240" w:line="288" w:lineRule="auto"/>
        <w:ind w:left="1440" w:hanging="720"/>
        <w:rPr>
          <w:sz w:val="26"/>
          <w:szCs w:val="26"/>
          <w:lang w:val="en-US" w:bidi="ar-SA"/>
        </w:rPr>
      </w:pPr>
      <w:r w:rsidRPr="000C3EAB">
        <w:rPr>
          <w:sz w:val="26"/>
          <w:szCs w:val="26"/>
          <w:rtl/>
          <w:lang w:val="en-US" w:bidi="ar-SA"/>
        </w:rPr>
        <w:t>ضمان التحقق من الأداء والتحقق المالي وفقاً لهذا الاتفاق وإجراءاته ومتطلباته الداخلية المحددة على النحو المنصوص عليه في خطة البلد؛</w:t>
      </w:r>
    </w:p>
    <w:p w14:paraId="3B0B535E" w14:textId="77777777" w:rsidR="00991BB6" w:rsidRPr="000C3EAB" w:rsidRDefault="00991BB6" w:rsidP="00991BB6">
      <w:pPr>
        <w:numPr>
          <w:ilvl w:val="0"/>
          <w:numId w:val="42"/>
        </w:numPr>
        <w:bidi/>
        <w:spacing w:after="240" w:line="288" w:lineRule="auto"/>
        <w:ind w:left="1440" w:hanging="720"/>
        <w:rPr>
          <w:sz w:val="26"/>
          <w:szCs w:val="26"/>
          <w:lang w:val="en-US" w:bidi="ar-SA"/>
        </w:rPr>
      </w:pPr>
      <w:r w:rsidRPr="000C3EAB">
        <w:rPr>
          <w:sz w:val="26"/>
          <w:szCs w:val="26"/>
          <w:rtl/>
          <w:lang w:val="en-US" w:bidi="ar-SA"/>
        </w:rPr>
        <w:t>مساعدة البلد في إعداد تقارير وخطط تنفيذ الشرائح حسب التذييل 4-ألف؛</w:t>
      </w:r>
    </w:p>
    <w:p w14:paraId="3C89FE90" w14:textId="77777777" w:rsidR="00991BB6" w:rsidRPr="000C3EAB" w:rsidRDefault="00991BB6" w:rsidP="00991BB6">
      <w:pPr>
        <w:numPr>
          <w:ilvl w:val="0"/>
          <w:numId w:val="42"/>
        </w:numPr>
        <w:bidi/>
        <w:spacing w:after="240" w:line="288" w:lineRule="auto"/>
        <w:ind w:left="1440" w:hanging="720"/>
        <w:rPr>
          <w:sz w:val="26"/>
          <w:szCs w:val="26"/>
          <w:lang w:val="en-US" w:bidi="ar-SA"/>
        </w:rPr>
      </w:pPr>
      <w:r w:rsidRPr="000C3EAB">
        <w:rPr>
          <w:sz w:val="26"/>
          <w:szCs w:val="26"/>
          <w:rtl/>
          <w:lang w:val="en-US" w:bidi="ar-SA"/>
        </w:rPr>
        <w:t>تقديم تحقق مستقل إلى اللجنة التنفيذية يفيد بأنه قد تم الوفاء بالأهداف وأن أنشطة الشريحة المصاحبة قد اكتملت على النحو المبين في خطة تنفيذ الشريحة، بما يتفق مع التذييل 4-ألف؛</w:t>
      </w:r>
    </w:p>
    <w:p w14:paraId="14F7A3BF" w14:textId="77777777" w:rsidR="00991BB6" w:rsidRPr="000C3EAB" w:rsidRDefault="00991BB6" w:rsidP="00991BB6">
      <w:pPr>
        <w:numPr>
          <w:ilvl w:val="0"/>
          <w:numId w:val="42"/>
        </w:numPr>
        <w:bidi/>
        <w:spacing w:after="240" w:line="288" w:lineRule="auto"/>
        <w:ind w:left="1440" w:hanging="720"/>
        <w:rPr>
          <w:sz w:val="26"/>
          <w:szCs w:val="26"/>
          <w:lang w:val="en-US" w:bidi="ar-SA"/>
        </w:rPr>
      </w:pPr>
      <w:r w:rsidRPr="000C3EAB">
        <w:rPr>
          <w:sz w:val="26"/>
          <w:szCs w:val="26"/>
          <w:rtl/>
          <w:lang w:val="en-US" w:bidi="ar-SA"/>
        </w:rPr>
        <w:lastRenderedPageBreak/>
        <w:t>كفالة أن تنعكس الخبرات والتقدم المحرز في التحديثات على الخطة الشاملة وفي خطط تنفيذ الشريحة المقبلة، بما يتفق مع الفقرة الفرعية 1(ج) من التذييل 4-ألف؛</w:t>
      </w:r>
    </w:p>
    <w:p w14:paraId="7B518A29" w14:textId="77777777" w:rsidR="00991BB6" w:rsidRPr="000C3EAB" w:rsidRDefault="00991BB6" w:rsidP="00991BB6">
      <w:pPr>
        <w:numPr>
          <w:ilvl w:val="0"/>
          <w:numId w:val="42"/>
        </w:numPr>
        <w:bidi/>
        <w:spacing w:after="240" w:line="288" w:lineRule="auto"/>
        <w:ind w:left="1440" w:hanging="720"/>
        <w:rPr>
          <w:sz w:val="26"/>
          <w:szCs w:val="26"/>
          <w:lang w:val="en-US" w:bidi="ar-SA"/>
        </w:rPr>
      </w:pPr>
      <w:r w:rsidRPr="000C3EAB">
        <w:rPr>
          <w:sz w:val="26"/>
          <w:szCs w:val="26"/>
          <w:rtl/>
          <w:lang w:val="en-US" w:bidi="ar-SA"/>
        </w:rPr>
        <w:t>استيفاء متطلبات الإبلاغ المتعلقة بتقارير وخطط تنفيذ الشرائح والخطة الشاملة على النحو المحدد في التذييل 4-ألف لتقديمها إلى اللجنة التنفيذية بما في ذلك الأنشطة التي نفذتها الوكالة المنفذة المتعاونة؛</w:t>
      </w:r>
    </w:p>
    <w:p w14:paraId="022E3472" w14:textId="77777777" w:rsidR="00991BB6" w:rsidRPr="000C3EAB" w:rsidRDefault="00991BB6" w:rsidP="00991BB6">
      <w:pPr>
        <w:numPr>
          <w:ilvl w:val="0"/>
          <w:numId w:val="42"/>
        </w:numPr>
        <w:bidi/>
        <w:spacing w:after="240" w:line="288" w:lineRule="auto"/>
        <w:ind w:left="1440" w:hanging="720"/>
        <w:rPr>
          <w:sz w:val="26"/>
          <w:szCs w:val="26"/>
          <w:lang w:val="en-US" w:bidi="ar-SA"/>
        </w:rPr>
      </w:pPr>
      <w:r w:rsidRPr="000C3EAB">
        <w:rPr>
          <w:sz w:val="26"/>
          <w:szCs w:val="26"/>
          <w:rtl/>
          <w:lang w:val="en-US" w:bidi="ar-SA"/>
        </w:rPr>
        <w:t>في حالة طلب شريحة التمويل الأخيرة بسنة أو أكثر قبل السنة الأخيرة التي تم تحديد هدف الاستهلاك لها، ينبغي تقديم تقارير تنفيذ الشرائح السنوية، وعند الاقتضاء، تقارير التحقق بشأن المرحلة الحالية من الخطة إلى أن يتم استكمال جميع الأنشطة المتوقعة وتحقيق أهداف استهلاك الهيدروفلوروكربون؛</w:t>
      </w:r>
    </w:p>
    <w:p w14:paraId="419E9C1B" w14:textId="77777777" w:rsidR="00991BB6" w:rsidRPr="000C3EAB" w:rsidRDefault="00991BB6" w:rsidP="00991BB6">
      <w:pPr>
        <w:numPr>
          <w:ilvl w:val="0"/>
          <w:numId w:val="42"/>
        </w:numPr>
        <w:bidi/>
        <w:spacing w:after="240" w:line="288" w:lineRule="auto"/>
        <w:ind w:left="1440" w:hanging="720"/>
        <w:rPr>
          <w:sz w:val="26"/>
          <w:szCs w:val="26"/>
          <w:lang w:val="en-US" w:bidi="ar-SA"/>
        </w:rPr>
      </w:pPr>
      <w:r w:rsidRPr="000C3EAB">
        <w:rPr>
          <w:sz w:val="26"/>
          <w:szCs w:val="26"/>
          <w:rtl/>
          <w:lang w:val="en-US" w:bidi="ar-SA"/>
        </w:rPr>
        <w:t>ضمان قيام الخبراء التقنيين المستقلين المناسبين بإجراء عمليات المراجعة الفنية؛</w:t>
      </w:r>
    </w:p>
    <w:p w14:paraId="7CD79578" w14:textId="77777777" w:rsidR="00991BB6" w:rsidRPr="000C3EAB" w:rsidRDefault="00991BB6" w:rsidP="00991BB6">
      <w:pPr>
        <w:numPr>
          <w:ilvl w:val="0"/>
          <w:numId w:val="42"/>
        </w:numPr>
        <w:bidi/>
        <w:spacing w:after="240" w:line="288" w:lineRule="auto"/>
        <w:ind w:left="1440" w:hanging="720"/>
        <w:rPr>
          <w:sz w:val="26"/>
          <w:szCs w:val="26"/>
          <w:lang w:val="en-US" w:bidi="ar-SA"/>
        </w:rPr>
      </w:pPr>
      <w:r w:rsidRPr="000C3EAB">
        <w:rPr>
          <w:sz w:val="26"/>
          <w:szCs w:val="26"/>
          <w:rtl/>
          <w:lang w:val="en-US" w:bidi="ar-SA"/>
        </w:rPr>
        <w:t>القيام بمهام الإشراف المطلوبة؛</w:t>
      </w:r>
    </w:p>
    <w:p w14:paraId="758E0F62" w14:textId="77777777" w:rsidR="00991BB6" w:rsidRPr="000C3EAB" w:rsidRDefault="00991BB6" w:rsidP="00991BB6">
      <w:pPr>
        <w:numPr>
          <w:ilvl w:val="0"/>
          <w:numId w:val="42"/>
        </w:numPr>
        <w:bidi/>
        <w:spacing w:after="240" w:line="288" w:lineRule="auto"/>
        <w:ind w:left="1440" w:hanging="720"/>
        <w:rPr>
          <w:sz w:val="26"/>
          <w:szCs w:val="26"/>
          <w:lang w:val="en-US" w:bidi="ar-SA"/>
        </w:rPr>
      </w:pPr>
      <w:r w:rsidRPr="000C3EAB">
        <w:rPr>
          <w:sz w:val="26"/>
          <w:szCs w:val="26"/>
          <w:rtl/>
          <w:lang w:val="en-US" w:bidi="ar-SA"/>
        </w:rPr>
        <w:t>ضمان وجود آلية تشغيل تسمح بتنفيذ فعال وشفاف لخطة تنفيذ الشريحة والإبلاغ الدقيق عن البيانات؛</w:t>
      </w:r>
    </w:p>
    <w:p w14:paraId="65F106EE" w14:textId="77777777" w:rsidR="00991BB6" w:rsidRPr="000C3EAB" w:rsidRDefault="00991BB6" w:rsidP="00991BB6">
      <w:pPr>
        <w:numPr>
          <w:ilvl w:val="0"/>
          <w:numId w:val="42"/>
        </w:numPr>
        <w:bidi/>
        <w:spacing w:after="240" w:line="288" w:lineRule="auto"/>
        <w:ind w:left="1440" w:hanging="720"/>
        <w:rPr>
          <w:sz w:val="26"/>
          <w:szCs w:val="26"/>
          <w:lang w:val="en-US" w:bidi="ar-SA"/>
        </w:rPr>
      </w:pPr>
      <w:r w:rsidRPr="000C3EAB">
        <w:rPr>
          <w:sz w:val="26"/>
          <w:szCs w:val="26"/>
          <w:rtl/>
          <w:lang w:val="en-US" w:bidi="ar-SA"/>
        </w:rPr>
        <w:t>تنسيق أنشطة الوكالة المنفذة المتعاونة وضمان التسلسل المناسب للأنشطة؛</w:t>
      </w:r>
    </w:p>
    <w:p w14:paraId="6AA3BAB1" w14:textId="77777777" w:rsidR="00991BB6" w:rsidRPr="000C3EAB" w:rsidRDefault="00991BB6" w:rsidP="00991BB6">
      <w:pPr>
        <w:numPr>
          <w:ilvl w:val="0"/>
          <w:numId w:val="42"/>
        </w:numPr>
        <w:bidi/>
        <w:spacing w:after="240" w:line="288" w:lineRule="auto"/>
        <w:ind w:left="1440" w:hanging="720"/>
        <w:rPr>
          <w:sz w:val="26"/>
          <w:szCs w:val="26"/>
          <w:lang w:val="en-US" w:bidi="ar-SA"/>
        </w:rPr>
      </w:pPr>
      <w:r w:rsidRPr="000C3EAB">
        <w:rPr>
          <w:sz w:val="26"/>
          <w:szCs w:val="26"/>
          <w:rtl/>
          <w:lang w:val="en-US" w:bidi="ar-SA"/>
        </w:rPr>
        <w:t xml:space="preserve">في حالة التخفيضات في التمويل بسبب عدم الامتثال وفقاً للفقرة 11 من الاتفاق، يتعين، بالتشاور مع البلد والوكالة المنفذة المتعاونة تخصيص التخفيضات لمختلف بنود الميزانية ولتمويل الوكالة المنفذة الرئيسية </w:t>
      </w:r>
      <w:r w:rsidRPr="000C3EAB">
        <w:rPr>
          <w:rFonts w:hint="cs"/>
          <w:sz w:val="26"/>
          <w:szCs w:val="26"/>
          <w:rtl/>
          <w:lang w:val="en-US" w:bidi="ar-SA"/>
        </w:rPr>
        <w:t>وكل وكالة</w:t>
      </w:r>
      <w:r w:rsidRPr="000C3EAB">
        <w:rPr>
          <w:sz w:val="26"/>
          <w:szCs w:val="26"/>
          <w:rtl/>
          <w:lang w:val="en-US" w:bidi="ar-SA"/>
        </w:rPr>
        <w:t xml:space="preserve"> منفذة متعاونة؛</w:t>
      </w:r>
    </w:p>
    <w:p w14:paraId="263DF729" w14:textId="77777777" w:rsidR="00991BB6" w:rsidRPr="000C3EAB" w:rsidRDefault="00991BB6" w:rsidP="00991BB6">
      <w:pPr>
        <w:numPr>
          <w:ilvl w:val="0"/>
          <w:numId w:val="42"/>
        </w:numPr>
        <w:bidi/>
        <w:spacing w:after="240" w:line="288" w:lineRule="auto"/>
        <w:ind w:left="1440" w:hanging="720"/>
        <w:rPr>
          <w:sz w:val="26"/>
          <w:szCs w:val="26"/>
          <w:lang w:val="en-US" w:bidi="ar-SA"/>
        </w:rPr>
      </w:pPr>
      <w:r w:rsidRPr="000C3EAB">
        <w:rPr>
          <w:sz w:val="26"/>
          <w:szCs w:val="26"/>
          <w:rtl/>
          <w:lang w:val="en-US" w:bidi="ar-SA"/>
        </w:rPr>
        <w:t>كفالة أن المبالغ المدفوعة للبلد تستند إلى استخدام المؤشرات؛</w:t>
      </w:r>
    </w:p>
    <w:p w14:paraId="323FB816" w14:textId="77777777" w:rsidR="00991BB6" w:rsidRPr="000C3EAB" w:rsidRDefault="00991BB6" w:rsidP="00991BB6">
      <w:pPr>
        <w:numPr>
          <w:ilvl w:val="0"/>
          <w:numId w:val="42"/>
        </w:numPr>
        <w:bidi/>
        <w:spacing w:after="240" w:line="288" w:lineRule="auto"/>
        <w:ind w:left="1440" w:hanging="720"/>
        <w:rPr>
          <w:sz w:val="26"/>
          <w:szCs w:val="26"/>
          <w:lang w:val="en-US" w:bidi="ar-SA"/>
        </w:rPr>
      </w:pPr>
      <w:r w:rsidRPr="000C3EAB">
        <w:rPr>
          <w:sz w:val="26"/>
          <w:szCs w:val="26"/>
          <w:rtl/>
          <w:lang w:val="en-US" w:bidi="ar-SA"/>
        </w:rPr>
        <w:t>تقديم المساعدة في مجال السياسات والإدارة والدعم التقني عند الحاجة؛</w:t>
      </w:r>
    </w:p>
    <w:p w14:paraId="5185F5D0" w14:textId="77777777" w:rsidR="00991BB6" w:rsidRPr="000C3EAB" w:rsidRDefault="00991BB6" w:rsidP="00991BB6">
      <w:pPr>
        <w:numPr>
          <w:ilvl w:val="0"/>
          <w:numId w:val="42"/>
        </w:numPr>
        <w:bidi/>
        <w:spacing w:after="240" w:line="288" w:lineRule="auto"/>
        <w:ind w:left="1440" w:hanging="720"/>
        <w:rPr>
          <w:sz w:val="26"/>
          <w:szCs w:val="26"/>
          <w:lang w:val="en-US" w:bidi="ar-SA"/>
        </w:rPr>
      </w:pPr>
      <w:r w:rsidRPr="000C3EAB">
        <w:rPr>
          <w:sz w:val="26"/>
          <w:szCs w:val="26"/>
          <w:rtl/>
          <w:lang w:val="en-US" w:bidi="ar-SA"/>
        </w:rPr>
        <w:t>التوصل إلى توافق في الآراء مع الوكال</w:t>
      </w:r>
      <w:r w:rsidRPr="000C3EAB">
        <w:rPr>
          <w:rFonts w:hint="cs"/>
          <w:sz w:val="26"/>
          <w:szCs w:val="26"/>
          <w:rtl/>
          <w:lang w:val="en-US" w:bidi="ar-SA"/>
        </w:rPr>
        <w:t>ة</w:t>
      </w:r>
      <w:r w:rsidRPr="000C3EAB">
        <w:rPr>
          <w:sz w:val="26"/>
          <w:szCs w:val="26"/>
          <w:rtl/>
          <w:lang w:val="en-US" w:bidi="ar-SA"/>
        </w:rPr>
        <w:t xml:space="preserve"> المنفذة المتعاونة بشأن أي ترتيبات للتخطيط والتنسيق والإبلاغ تكون مطلوبة لتسهيل تنفيذ الخطة؛</w:t>
      </w:r>
      <w:r w:rsidRPr="000C3EAB">
        <w:rPr>
          <w:rFonts w:hint="cs"/>
          <w:sz w:val="26"/>
          <w:szCs w:val="26"/>
          <w:rtl/>
          <w:lang w:val="en-US" w:bidi="ar-SA"/>
        </w:rPr>
        <w:t xml:space="preserve"> و</w:t>
      </w:r>
    </w:p>
    <w:p w14:paraId="1B3413E4" w14:textId="77777777" w:rsidR="00991BB6" w:rsidRPr="000C3EAB" w:rsidRDefault="00991BB6" w:rsidP="00991BB6">
      <w:pPr>
        <w:numPr>
          <w:ilvl w:val="0"/>
          <w:numId w:val="42"/>
        </w:numPr>
        <w:bidi/>
        <w:spacing w:after="240" w:line="288" w:lineRule="auto"/>
        <w:ind w:left="1440" w:hanging="720"/>
        <w:rPr>
          <w:sz w:val="26"/>
          <w:szCs w:val="26"/>
          <w:lang w:val="en-US" w:bidi="ar-SA"/>
        </w:rPr>
      </w:pPr>
      <w:r w:rsidRPr="000C3EAB">
        <w:rPr>
          <w:sz w:val="26"/>
          <w:szCs w:val="26"/>
          <w:rtl/>
          <w:lang w:val="en-US" w:bidi="ar-SA"/>
        </w:rPr>
        <w:t>صرف الأموال في الوقت المناسب للبلد/الشركات المشاركة لاستكمال الأنشطة المتعلقة بالمشروع.</w:t>
      </w:r>
    </w:p>
    <w:p w14:paraId="37EBD7D0" w14:textId="77777777" w:rsidR="00991BB6" w:rsidRPr="000C3EAB" w:rsidRDefault="00991BB6" w:rsidP="00991BB6">
      <w:pPr>
        <w:numPr>
          <w:ilvl w:val="0"/>
          <w:numId w:val="45"/>
        </w:numPr>
        <w:bidi/>
        <w:spacing w:after="240" w:line="288" w:lineRule="auto"/>
        <w:ind w:left="4" w:firstLine="0"/>
        <w:rPr>
          <w:sz w:val="26"/>
          <w:szCs w:val="26"/>
          <w:lang w:val="en-US" w:bidi="ar-SA"/>
        </w:rPr>
      </w:pPr>
      <w:r w:rsidRPr="000C3EAB">
        <w:rPr>
          <w:sz w:val="26"/>
          <w:szCs w:val="26"/>
          <w:rtl/>
          <w:lang w:val="en-US" w:bidi="ar-SA"/>
        </w:rPr>
        <w:t>بعد التشاور مع البلد ومراعاة أي آراء يتم الإعراب عنها، ستختار الوكالة المنفذة الرئيسية كياناً مستقلاً وتكلفه بإجراء التحقق من نتائج الخطة واستهلاك المواد الواردة في المرفق واو المذكورة في التذييل 1-ألف، وفقاً للفقرة الفرعية 5(ب) من الاتفاق والفقرة الفرعية 1(ب) من التذييل 4-ألف.</w:t>
      </w:r>
    </w:p>
    <w:p w14:paraId="6DC31310" w14:textId="77777777" w:rsidR="00991BB6" w:rsidRPr="000C3EAB" w:rsidRDefault="00991BB6" w:rsidP="00991BB6">
      <w:pPr>
        <w:keepNext/>
        <w:bidi/>
        <w:spacing w:before="360" w:after="240"/>
        <w:rPr>
          <w:b/>
          <w:bCs/>
          <w:sz w:val="26"/>
          <w:szCs w:val="26"/>
          <w:lang w:val="en-US" w:bidi="ar-AE"/>
        </w:rPr>
      </w:pPr>
      <w:r w:rsidRPr="000C3EAB">
        <w:rPr>
          <w:b/>
          <w:bCs/>
          <w:sz w:val="26"/>
          <w:szCs w:val="26"/>
          <w:rtl/>
          <w:lang w:val="en-US" w:bidi="ar-AE"/>
        </w:rPr>
        <w:t>التذييل (6-ب</w:t>
      </w:r>
      <w:r w:rsidRPr="000C3EAB">
        <w:rPr>
          <w:rFonts w:hint="cs"/>
          <w:b/>
          <w:bCs/>
          <w:sz w:val="26"/>
          <w:szCs w:val="26"/>
          <w:rtl/>
          <w:lang w:val="en-US" w:bidi="ar-AE"/>
        </w:rPr>
        <w:t>اء</w:t>
      </w:r>
      <w:r w:rsidRPr="000C3EAB">
        <w:rPr>
          <w:b/>
          <w:bCs/>
          <w:sz w:val="26"/>
          <w:szCs w:val="26"/>
          <w:rtl/>
          <w:lang w:val="en-US" w:bidi="ar-AE"/>
        </w:rPr>
        <w:t>): دور الوكالات المنفذة المتعاونة</w:t>
      </w:r>
    </w:p>
    <w:p w14:paraId="6FBF381B" w14:textId="77777777" w:rsidR="00991BB6" w:rsidRPr="000C3EAB" w:rsidRDefault="00991BB6" w:rsidP="00991BB6">
      <w:pPr>
        <w:numPr>
          <w:ilvl w:val="0"/>
          <w:numId w:val="43"/>
        </w:numPr>
        <w:bidi/>
        <w:spacing w:after="240" w:line="288" w:lineRule="auto"/>
        <w:ind w:left="4" w:firstLine="0"/>
        <w:rPr>
          <w:sz w:val="26"/>
          <w:szCs w:val="26"/>
          <w:lang w:val="en-US" w:bidi="ar-SA"/>
        </w:rPr>
      </w:pPr>
      <w:r w:rsidRPr="000C3EAB">
        <w:rPr>
          <w:sz w:val="26"/>
          <w:szCs w:val="26"/>
          <w:rtl/>
          <w:lang w:val="en-US" w:bidi="ar-SA"/>
        </w:rPr>
        <w:t>ستكون الوكالة المنفذة المتعاونة مسؤولة عن مجموعة من الأنشطة. ويتم تحديد هذه الأنشطة في الخطة، بما في ذلك، على الأقل، ما يلي:</w:t>
      </w:r>
    </w:p>
    <w:p w14:paraId="15D86836" w14:textId="77777777" w:rsidR="00991BB6" w:rsidRPr="000C3EAB" w:rsidRDefault="00991BB6" w:rsidP="00991BB6">
      <w:pPr>
        <w:numPr>
          <w:ilvl w:val="0"/>
          <w:numId w:val="44"/>
        </w:numPr>
        <w:bidi/>
        <w:spacing w:after="240" w:line="288" w:lineRule="auto"/>
        <w:ind w:left="1440" w:hanging="720"/>
        <w:rPr>
          <w:sz w:val="26"/>
          <w:szCs w:val="26"/>
          <w:lang w:val="en-US" w:bidi="ar-SA"/>
        </w:rPr>
      </w:pPr>
      <w:r w:rsidRPr="000C3EAB">
        <w:rPr>
          <w:sz w:val="26"/>
          <w:szCs w:val="26"/>
          <w:rtl/>
          <w:lang w:val="en-US" w:bidi="ar-SA"/>
        </w:rPr>
        <w:t>تقديم المساعدة لوضع السياسات عند الحاجة؛</w:t>
      </w:r>
    </w:p>
    <w:p w14:paraId="2A229199" w14:textId="77777777" w:rsidR="00991BB6" w:rsidRPr="000C3EAB" w:rsidRDefault="00991BB6" w:rsidP="00991BB6">
      <w:pPr>
        <w:numPr>
          <w:ilvl w:val="0"/>
          <w:numId w:val="44"/>
        </w:numPr>
        <w:bidi/>
        <w:spacing w:after="240" w:line="288" w:lineRule="auto"/>
        <w:ind w:left="1440" w:hanging="720"/>
        <w:rPr>
          <w:sz w:val="26"/>
          <w:szCs w:val="26"/>
          <w:lang w:val="en-US" w:bidi="ar-SA"/>
        </w:rPr>
      </w:pPr>
      <w:r w:rsidRPr="000C3EAB">
        <w:rPr>
          <w:sz w:val="26"/>
          <w:szCs w:val="26"/>
          <w:rtl/>
          <w:lang w:val="en-US" w:bidi="ar-SA"/>
        </w:rPr>
        <w:lastRenderedPageBreak/>
        <w:t>مساعدة البلد في تنفيذ وتقييم الأنشطة الممولة من الوكالة المنفذة المتعاونة، والإشارة إلى الوكالة المنفذة الرئيسية لضمان تسلسل منسق للأنشطة؛</w:t>
      </w:r>
    </w:p>
    <w:p w14:paraId="0B3853FB" w14:textId="77777777" w:rsidR="00991BB6" w:rsidRPr="000C3EAB" w:rsidRDefault="00991BB6" w:rsidP="00991BB6">
      <w:pPr>
        <w:numPr>
          <w:ilvl w:val="0"/>
          <w:numId w:val="44"/>
        </w:numPr>
        <w:bidi/>
        <w:spacing w:after="240" w:line="288" w:lineRule="auto"/>
        <w:ind w:left="1440" w:hanging="720"/>
        <w:rPr>
          <w:sz w:val="26"/>
          <w:szCs w:val="26"/>
          <w:lang w:val="en-US" w:bidi="ar-SA"/>
        </w:rPr>
      </w:pPr>
      <w:r w:rsidRPr="000C3EAB">
        <w:rPr>
          <w:sz w:val="26"/>
          <w:szCs w:val="26"/>
          <w:rtl/>
          <w:lang w:val="en-US" w:bidi="ar-SA"/>
        </w:rPr>
        <w:t>تقديم تقارير إلى الوكالة المنفذة الرئيسية بشأن هذه الأنشطة، لإدراجها في التقارير الموحدة وفقاً للتذييل 4-ألف؛</w:t>
      </w:r>
      <w:r w:rsidRPr="000C3EAB">
        <w:rPr>
          <w:rFonts w:hint="cs"/>
          <w:sz w:val="26"/>
          <w:szCs w:val="26"/>
          <w:rtl/>
          <w:lang w:val="en-US" w:bidi="ar-SA"/>
        </w:rPr>
        <w:t xml:space="preserve"> </w:t>
      </w:r>
    </w:p>
    <w:p w14:paraId="0AFA7CE8" w14:textId="77777777" w:rsidR="00991BB6" w:rsidRPr="000C3EAB" w:rsidRDefault="00991BB6" w:rsidP="00991BB6">
      <w:pPr>
        <w:numPr>
          <w:ilvl w:val="0"/>
          <w:numId w:val="44"/>
        </w:numPr>
        <w:bidi/>
        <w:spacing w:after="240" w:line="288" w:lineRule="auto"/>
        <w:ind w:left="1440" w:hanging="720"/>
        <w:rPr>
          <w:sz w:val="26"/>
          <w:szCs w:val="26"/>
          <w:lang w:val="en-US" w:bidi="ar-SA"/>
        </w:rPr>
      </w:pPr>
      <w:r w:rsidRPr="000C3EAB">
        <w:rPr>
          <w:sz w:val="26"/>
          <w:szCs w:val="26"/>
          <w:rtl/>
          <w:lang w:val="en-US" w:bidi="ar-SA"/>
        </w:rPr>
        <w:t>التوصل إلى توافق في الآراء مع الوكالة المنفذة الرئيسية بشأن أي ترتيبات خاصة بتخطيط وتنسيق وإعداد التقارير تكون مطلوبة لتسهيل تنفيذ الخطة.</w:t>
      </w:r>
    </w:p>
    <w:p w14:paraId="46969703" w14:textId="77777777" w:rsidR="00991BB6" w:rsidRPr="000C3EAB" w:rsidRDefault="00991BB6" w:rsidP="00991BB6">
      <w:pPr>
        <w:keepNext/>
        <w:bidi/>
        <w:spacing w:before="360" w:after="240"/>
        <w:rPr>
          <w:b/>
          <w:bCs/>
          <w:sz w:val="26"/>
          <w:szCs w:val="26"/>
          <w:lang w:val="en-US" w:bidi="ar-AE"/>
        </w:rPr>
      </w:pPr>
      <w:r w:rsidRPr="000C3EAB">
        <w:rPr>
          <w:b/>
          <w:bCs/>
          <w:sz w:val="26"/>
          <w:szCs w:val="26"/>
          <w:rtl/>
          <w:lang w:val="en-US" w:bidi="ar-AE"/>
        </w:rPr>
        <w:t>التذييل (7-ألف): التخفيضات في التمويل بسبب عدم الامتثال للأهداف الواردة في الاتفاق</w:t>
      </w:r>
    </w:p>
    <w:p w14:paraId="5ECCB647" w14:textId="1A2C39EA" w:rsidR="00991BB6" w:rsidRPr="000C3EAB" w:rsidRDefault="00991BB6" w:rsidP="00DF4086">
      <w:pPr>
        <w:pStyle w:val="ListParagraph"/>
        <w:numPr>
          <w:ilvl w:val="0"/>
          <w:numId w:val="47"/>
        </w:numPr>
        <w:bidi/>
        <w:spacing w:after="240"/>
        <w:ind w:left="4" w:firstLine="0"/>
        <w:outlineLvl w:val="1"/>
        <w:rPr>
          <w:sz w:val="26"/>
          <w:szCs w:val="26"/>
        </w:rPr>
      </w:pPr>
      <w:r w:rsidRPr="000C3EAB">
        <w:rPr>
          <w:sz w:val="26"/>
          <w:szCs w:val="26"/>
          <w:rtl/>
        </w:rPr>
        <w:t xml:space="preserve">وفقاً للفقرة 11 من الاتفاق، يمكن تخفيض مبلغ التمويل المقدم </w:t>
      </w:r>
      <w:r w:rsidRPr="000C3EAB">
        <w:rPr>
          <w:sz w:val="26"/>
          <w:szCs w:val="26"/>
          <w:shd w:val="clear" w:color="auto" w:fill="FFFFFF" w:themeFill="background1"/>
          <w:rtl/>
        </w:rPr>
        <w:t>بمقدار</w:t>
      </w:r>
      <w:r w:rsidRPr="000C3EAB">
        <w:rPr>
          <w:rFonts w:hint="cs"/>
          <w:sz w:val="26"/>
          <w:szCs w:val="26"/>
          <w:shd w:val="clear" w:color="auto" w:fill="FFFFFF" w:themeFill="background1"/>
          <w:rtl/>
        </w:rPr>
        <w:t xml:space="preserve"> 6.04</w:t>
      </w:r>
      <w:r w:rsidRPr="000C3EAB">
        <w:rPr>
          <w:sz w:val="26"/>
          <w:szCs w:val="26"/>
          <w:shd w:val="clear" w:color="auto" w:fill="FFFFFF" w:themeFill="background1"/>
          <w:rtl/>
        </w:rPr>
        <w:t xml:space="preserve"> </w:t>
      </w:r>
      <w:r w:rsidRPr="000C3EAB">
        <w:rPr>
          <w:rFonts w:hint="cs"/>
          <w:sz w:val="26"/>
          <w:szCs w:val="26"/>
          <w:shd w:val="clear" w:color="auto" w:fill="FFFFFF" w:themeFill="background1"/>
          <w:rtl/>
        </w:rPr>
        <w:t xml:space="preserve">دولارات أمريكية </w:t>
      </w:r>
      <w:r w:rsidRPr="000C3EAB">
        <w:rPr>
          <w:rFonts w:hint="cs"/>
          <w:sz w:val="26"/>
          <w:szCs w:val="26"/>
          <w:rtl/>
        </w:rPr>
        <w:t>لكل طن من مكافئ ثاني أكسيد الكربون</w:t>
      </w:r>
      <w:r w:rsidRPr="000C3EAB">
        <w:rPr>
          <w:sz w:val="26"/>
          <w:szCs w:val="26"/>
          <w:rtl/>
        </w:rPr>
        <w:t xml:space="preserve"> من الاستهلاك</w:t>
      </w:r>
      <w:r w:rsidRPr="000C3EAB">
        <w:rPr>
          <w:rFonts w:hint="cs"/>
          <w:sz w:val="26"/>
          <w:szCs w:val="26"/>
          <w:rtl/>
        </w:rPr>
        <w:t xml:space="preserve"> الذي</w:t>
      </w:r>
      <w:r w:rsidRPr="000C3EAB">
        <w:rPr>
          <w:sz w:val="26"/>
          <w:szCs w:val="26"/>
          <w:rtl/>
        </w:rPr>
        <w:t xml:space="preserve"> يتجاوز المستوى المحدد في الصف</w:t>
      </w:r>
      <w:r w:rsidRPr="000C3EAB">
        <w:rPr>
          <w:rFonts w:hint="cs"/>
          <w:sz w:val="26"/>
          <w:szCs w:val="26"/>
          <w:rtl/>
        </w:rPr>
        <w:t xml:space="preserve"> 1-2 </w:t>
      </w:r>
      <w:r w:rsidRPr="000C3EAB">
        <w:rPr>
          <w:sz w:val="26"/>
          <w:szCs w:val="26"/>
          <w:rtl/>
        </w:rPr>
        <w:t>من التذييل 2-ألف لكل سنة لم يتم فيها الوفاء بالهدف المحدد في الصف</w:t>
      </w:r>
      <w:r w:rsidRPr="000C3EAB">
        <w:rPr>
          <w:rFonts w:hint="cs"/>
          <w:sz w:val="26"/>
          <w:szCs w:val="26"/>
          <w:rtl/>
        </w:rPr>
        <w:t xml:space="preserve"> 1-2 </w:t>
      </w:r>
      <w:r w:rsidRPr="000C3EAB">
        <w:rPr>
          <w:sz w:val="26"/>
          <w:szCs w:val="26"/>
          <w:rtl/>
        </w:rPr>
        <w:t xml:space="preserve">من التذييل 2-ألف، على أساس أن الحد الأقصى لخفض التمويل لن يتجاوز مستوى تمويل الشريحة المطلوبة. </w:t>
      </w:r>
      <w:r w:rsidRPr="000C3EAB">
        <w:rPr>
          <w:rFonts w:hint="cs"/>
          <w:sz w:val="26"/>
          <w:szCs w:val="26"/>
          <w:rtl/>
        </w:rPr>
        <w:t>و</w:t>
      </w:r>
      <w:r w:rsidRPr="000C3EAB">
        <w:rPr>
          <w:sz w:val="26"/>
          <w:szCs w:val="26"/>
          <w:rtl/>
        </w:rPr>
        <w:t>يمكن النظر في اتخاذ تدابير إضافية في الحالات التي يمتد فيها عدم الامتثال لمدة عامين متتاليين.</w:t>
      </w:r>
      <w:r w:rsidRPr="000C3EAB">
        <w:rPr>
          <w:rFonts w:hint="cs"/>
          <w:sz w:val="26"/>
          <w:szCs w:val="26"/>
          <w:rtl/>
        </w:rPr>
        <w:t xml:space="preserve"> وفي حالة عدم امتثال البلد للاتفاق بسبب التجارة غير المشروعة، لن يطبق الخفض في التمويل إذا جرى الحجز على المواد الخاضعة للمراقبة المتجر فيها بشكل غير قانوني ومن ثم مصادرتها أو تدميرها أو تصديرها أو إعادتها إلى بلد المنشأ.</w:t>
      </w:r>
    </w:p>
    <w:p w14:paraId="7575759F" w14:textId="77777777" w:rsidR="00991BB6" w:rsidRPr="000C3EAB" w:rsidRDefault="00991BB6" w:rsidP="00991BB6">
      <w:pPr>
        <w:tabs>
          <w:tab w:val="right" w:pos="2340"/>
        </w:tabs>
        <w:bidi/>
        <w:spacing w:after="240"/>
        <w:outlineLvl w:val="1"/>
        <w:rPr>
          <w:sz w:val="26"/>
          <w:szCs w:val="26"/>
          <w:rtl/>
        </w:rPr>
        <w:sectPr w:rsidR="00991BB6" w:rsidRPr="000C3EAB" w:rsidSect="00BA03C5">
          <w:headerReference w:type="even" r:id="rId22"/>
          <w:headerReference w:type="default" r:id="rId23"/>
          <w:footerReference w:type="even" r:id="rId24"/>
          <w:pgSz w:w="12240" w:h="15840" w:code="1"/>
          <w:pgMar w:top="720" w:right="1440" w:bottom="862" w:left="1440" w:header="720" w:footer="476" w:gutter="0"/>
          <w:pgNumType w:start="1"/>
          <w:cols w:space="720"/>
          <w:docGrid w:linePitch="326"/>
        </w:sectPr>
      </w:pPr>
    </w:p>
    <w:p w14:paraId="1AC673ED" w14:textId="45475739" w:rsidR="00991BB6" w:rsidRPr="000C3EAB" w:rsidRDefault="00263653" w:rsidP="00E43EAF">
      <w:pPr>
        <w:bidi/>
        <w:spacing w:before="240" w:after="240"/>
        <w:jc w:val="center"/>
        <w:rPr>
          <w:b/>
          <w:bCs/>
          <w:sz w:val="26"/>
          <w:szCs w:val="26"/>
          <w:lang w:val="en-CA" w:bidi="ar-AE"/>
        </w:rPr>
      </w:pPr>
      <w:r w:rsidRPr="00263653">
        <w:rPr>
          <w:b/>
          <w:bCs/>
          <w:sz w:val="26"/>
          <w:szCs w:val="26"/>
          <w:lang w:val="en-CA" w:bidi="ar-AE"/>
        </w:rPr>
        <w:lastRenderedPageBreak/>
        <w:t>Annex II</w:t>
      </w:r>
      <w:r w:rsidR="00E43EAF" w:rsidRPr="000C3EAB">
        <w:rPr>
          <w:rFonts w:hint="cs"/>
          <w:b/>
          <w:bCs/>
          <w:sz w:val="26"/>
          <w:szCs w:val="26"/>
          <w:rtl/>
          <w:lang w:val="en-CA" w:bidi="ar-AE"/>
        </w:rPr>
        <w:t xml:space="preserve"> </w:t>
      </w:r>
    </w:p>
    <w:p w14:paraId="4A5A12CE" w14:textId="77777777" w:rsidR="00991BB6" w:rsidRPr="000C3EAB" w:rsidRDefault="00991BB6" w:rsidP="00991BB6">
      <w:pPr>
        <w:suppressAutoHyphens/>
        <w:jc w:val="center"/>
        <w:rPr>
          <w:b/>
          <w:bCs/>
        </w:rPr>
      </w:pPr>
      <w:r w:rsidRPr="000C3EAB">
        <w:rPr>
          <w:b/>
          <w:bCs/>
        </w:rPr>
        <w:t>SIMULTANEOUS IMPLEMENTATION OF THE HCFC PHASE-OUT MANAGEMENT PLAN</w:t>
      </w:r>
    </w:p>
    <w:p w14:paraId="7C903C27" w14:textId="3FD0EF8C" w:rsidR="00991BB6" w:rsidRPr="000C3EAB" w:rsidRDefault="00991BB6" w:rsidP="00991BB6">
      <w:pPr>
        <w:suppressAutoHyphens/>
        <w:spacing w:after="240"/>
        <w:jc w:val="center"/>
        <w:rPr>
          <w:b/>
          <w:bCs/>
        </w:rPr>
      </w:pPr>
      <w:r w:rsidRPr="000C3EAB">
        <w:rPr>
          <w:b/>
          <w:bCs/>
        </w:rPr>
        <w:t xml:space="preserve">AND THE KIGALI </w:t>
      </w:r>
      <w:r w:rsidR="00B4744C" w:rsidRPr="000C3EAB">
        <w:rPr>
          <w:b/>
          <w:bCs/>
        </w:rPr>
        <w:t>HFC</w:t>
      </w:r>
      <w:r w:rsidRPr="000C3EAB">
        <w:rPr>
          <w:b/>
          <w:bCs/>
        </w:rPr>
        <w:t xml:space="preserve"> IMPLEMENTATION PLAN IN OMAN</w:t>
      </w:r>
    </w:p>
    <w:tbl>
      <w:tblPr>
        <w:tblpPr w:leftFromText="180" w:rightFromText="180" w:vertAnchor="text" w:tblpY="1"/>
        <w:tblOverlap w:val="never"/>
        <w:tblW w:w="5001" w:type="pct"/>
        <w:tblLayout w:type="fixed"/>
        <w:tblCellMar>
          <w:left w:w="85" w:type="dxa"/>
          <w:right w:w="85" w:type="dxa"/>
        </w:tblCellMar>
        <w:tblLook w:val="04A0" w:firstRow="1" w:lastRow="0" w:firstColumn="1" w:lastColumn="0" w:noHBand="0" w:noVBand="1"/>
      </w:tblPr>
      <w:tblGrid>
        <w:gridCol w:w="1465"/>
        <w:gridCol w:w="2562"/>
        <w:gridCol w:w="883"/>
        <w:gridCol w:w="2476"/>
        <w:gridCol w:w="881"/>
        <w:gridCol w:w="1085"/>
      </w:tblGrid>
      <w:tr w:rsidR="00991BB6" w:rsidRPr="000C3EAB" w14:paraId="47024E82" w14:textId="77777777" w:rsidTr="00303536">
        <w:trPr>
          <w:trHeight w:val="341"/>
          <w:tblHeader/>
        </w:trPr>
        <w:tc>
          <w:tcPr>
            <w:tcW w:w="783" w:type="pct"/>
            <w:vMerge w:val="restart"/>
            <w:tcBorders>
              <w:top w:val="single" w:sz="4" w:space="0" w:color="auto"/>
              <w:left w:val="single" w:sz="4" w:space="0" w:color="auto"/>
              <w:right w:val="single" w:sz="4" w:space="0" w:color="auto"/>
            </w:tcBorders>
            <w:tcMar>
              <w:left w:w="57" w:type="dxa"/>
              <w:right w:w="57" w:type="dxa"/>
            </w:tcMar>
            <w:vAlign w:val="center"/>
            <w:hideMark/>
          </w:tcPr>
          <w:p w14:paraId="4460A3C5" w14:textId="77777777" w:rsidR="00991BB6" w:rsidRPr="000C3EAB" w:rsidRDefault="00991BB6" w:rsidP="00303536">
            <w:pPr>
              <w:suppressAutoHyphens/>
              <w:jc w:val="left"/>
              <w:rPr>
                <w:b/>
                <w:bCs/>
                <w:sz w:val="19"/>
                <w:szCs w:val="19"/>
                <w:lang w:eastAsia="en-CA"/>
              </w:rPr>
            </w:pPr>
            <w:r w:rsidRPr="000C3EAB">
              <w:rPr>
                <w:b/>
                <w:bCs/>
                <w:sz w:val="19"/>
                <w:szCs w:val="19"/>
                <w:lang w:eastAsia="en-CA"/>
              </w:rPr>
              <w:t>Category of activity</w:t>
            </w:r>
          </w:p>
        </w:tc>
        <w:tc>
          <w:tcPr>
            <w:tcW w:w="1842" w:type="pct"/>
            <w:gridSpan w:val="2"/>
            <w:tcBorders>
              <w:top w:val="single" w:sz="4" w:space="0" w:color="auto"/>
              <w:left w:val="single" w:sz="4" w:space="0" w:color="auto"/>
              <w:bottom w:val="single" w:sz="4" w:space="0" w:color="auto"/>
              <w:right w:val="single" w:sz="4" w:space="0" w:color="auto"/>
            </w:tcBorders>
            <w:tcMar>
              <w:left w:w="57" w:type="dxa"/>
              <w:right w:w="57" w:type="dxa"/>
            </w:tcMar>
            <w:vAlign w:val="center"/>
          </w:tcPr>
          <w:p w14:paraId="4A77A34B" w14:textId="77777777" w:rsidR="00991BB6" w:rsidRPr="000C3EAB" w:rsidRDefault="00991BB6" w:rsidP="00303536">
            <w:pPr>
              <w:suppressAutoHyphens/>
              <w:ind w:left="-164" w:right="-165"/>
              <w:jc w:val="center"/>
              <w:rPr>
                <w:b/>
                <w:bCs/>
                <w:sz w:val="19"/>
                <w:szCs w:val="19"/>
                <w:lang w:eastAsia="en-CA"/>
              </w:rPr>
            </w:pPr>
            <w:r w:rsidRPr="000C3EAB">
              <w:rPr>
                <w:b/>
                <w:bCs/>
                <w:sz w:val="19"/>
                <w:szCs w:val="19"/>
                <w:lang w:eastAsia="en-CA"/>
              </w:rPr>
              <w:t>HPMP</w:t>
            </w:r>
            <w:r w:rsidRPr="000C3EAB">
              <w:rPr>
                <w:b/>
                <w:bCs/>
                <w:sz w:val="19"/>
                <w:szCs w:val="19"/>
              </w:rPr>
              <w:t xml:space="preserve"> –</w:t>
            </w:r>
            <w:r w:rsidRPr="000C3EAB">
              <w:rPr>
                <w:sz w:val="19"/>
                <w:szCs w:val="19"/>
              </w:rPr>
              <w:t xml:space="preserve"> </w:t>
            </w:r>
            <w:r w:rsidRPr="000C3EAB">
              <w:rPr>
                <w:b/>
                <w:bCs/>
                <w:sz w:val="19"/>
                <w:szCs w:val="19"/>
                <w:lang w:eastAsia="en-CA"/>
              </w:rPr>
              <w:t>stage III</w:t>
            </w:r>
          </w:p>
        </w:tc>
        <w:tc>
          <w:tcPr>
            <w:tcW w:w="1795" w:type="pct"/>
            <w:gridSpan w:val="2"/>
            <w:tcBorders>
              <w:top w:val="single" w:sz="4" w:space="0" w:color="auto"/>
              <w:left w:val="single" w:sz="4" w:space="0" w:color="auto"/>
              <w:bottom w:val="single" w:sz="4" w:space="0" w:color="auto"/>
              <w:right w:val="single" w:sz="4" w:space="0" w:color="auto"/>
            </w:tcBorders>
            <w:tcMar>
              <w:left w:w="57" w:type="dxa"/>
              <w:right w:w="57" w:type="dxa"/>
            </w:tcMar>
            <w:vAlign w:val="center"/>
            <w:hideMark/>
          </w:tcPr>
          <w:p w14:paraId="6AC04F35" w14:textId="77777777" w:rsidR="00991BB6" w:rsidRPr="000C3EAB" w:rsidRDefault="00991BB6" w:rsidP="00303536">
            <w:pPr>
              <w:suppressAutoHyphens/>
              <w:jc w:val="center"/>
              <w:rPr>
                <w:b/>
                <w:bCs/>
                <w:sz w:val="19"/>
                <w:szCs w:val="19"/>
                <w:lang w:eastAsia="en-CA"/>
              </w:rPr>
            </w:pPr>
            <w:r w:rsidRPr="000C3EAB">
              <w:rPr>
                <w:b/>
                <w:bCs/>
                <w:sz w:val="19"/>
                <w:szCs w:val="19"/>
                <w:lang w:eastAsia="en-CA"/>
              </w:rPr>
              <w:t>KIP – stage I</w:t>
            </w:r>
          </w:p>
        </w:tc>
        <w:tc>
          <w:tcPr>
            <w:tcW w:w="580" w:type="pct"/>
            <w:vMerge w:val="restart"/>
            <w:tcBorders>
              <w:top w:val="single" w:sz="4" w:space="0" w:color="auto"/>
              <w:left w:val="single" w:sz="4" w:space="0" w:color="auto"/>
              <w:bottom w:val="single" w:sz="4" w:space="0" w:color="auto"/>
              <w:right w:val="single" w:sz="4" w:space="0" w:color="auto"/>
            </w:tcBorders>
            <w:tcMar>
              <w:left w:w="57" w:type="dxa"/>
              <w:right w:w="57" w:type="dxa"/>
            </w:tcMar>
            <w:vAlign w:val="center"/>
            <w:hideMark/>
          </w:tcPr>
          <w:p w14:paraId="6EAB91B9" w14:textId="77777777" w:rsidR="00991BB6" w:rsidRPr="000C3EAB" w:rsidRDefault="00991BB6" w:rsidP="00303536">
            <w:pPr>
              <w:suppressAutoHyphens/>
              <w:ind w:left="-32" w:right="-19"/>
              <w:jc w:val="center"/>
              <w:rPr>
                <w:b/>
                <w:bCs/>
                <w:sz w:val="19"/>
                <w:szCs w:val="19"/>
                <w:lang w:eastAsia="en-CA"/>
              </w:rPr>
            </w:pPr>
            <w:r w:rsidRPr="000C3EAB">
              <w:rPr>
                <w:b/>
                <w:bCs/>
                <w:sz w:val="19"/>
                <w:szCs w:val="19"/>
                <w:lang w:eastAsia="en-CA"/>
              </w:rPr>
              <w:t>HPMP+KIP combined cost</w:t>
            </w:r>
            <w:r w:rsidRPr="000C3EAB">
              <w:rPr>
                <w:b/>
                <w:bCs/>
                <w:sz w:val="19"/>
                <w:szCs w:val="19"/>
                <w:lang w:eastAsia="en-CA"/>
              </w:rPr>
              <w:br/>
            </w:r>
            <w:r w:rsidRPr="000C3EAB">
              <w:rPr>
                <w:b/>
                <w:bCs/>
                <w:sz w:val="19"/>
                <w:szCs w:val="19"/>
              </w:rPr>
              <w:t>(US $)</w:t>
            </w:r>
          </w:p>
        </w:tc>
      </w:tr>
      <w:tr w:rsidR="00991BB6" w:rsidRPr="000C3EAB" w14:paraId="67B4808C" w14:textId="77777777" w:rsidTr="00303536">
        <w:trPr>
          <w:trHeight w:val="289"/>
          <w:tblHeader/>
        </w:trPr>
        <w:tc>
          <w:tcPr>
            <w:tcW w:w="783" w:type="pct"/>
            <w:vMerge/>
            <w:tcBorders>
              <w:left w:val="single" w:sz="4" w:space="0" w:color="auto"/>
              <w:bottom w:val="single" w:sz="4" w:space="0" w:color="auto"/>
              <w:right w:val="single" w:sz="4" w:space="0" w:color="auto"/>
            </w:tcBorders>
            <w:tcMar>
              <w:left w:w="57" w:type="dxa"/>
              <w:right w:w="57" w:type="dxa"/>
            </w:tcMar>
            <w:vAlign w:val="center"/>
            <w:hideMark/>
          </w:tcPr>
          <w:p w14:paraId="3E8AA512" w14:textId="77777777" w:rsidR="00991BB6" w:rsidRPr="000C3EAB" w:rsidRDefault="00991BB6" w:rsidP="00303536">
            <w:pPr>
              <w:suppressAutoHyphens/>
              <w:jc w:val="left"/>
              <w:rPr>
                <w:b/>
                <w:bCs/>
                <w:sz w:val="19"/>
                <w:szCs w:val="19"/>
                <w:lang w:eastAsia="en-CA"/>
              </w:rPr>
            </w:pPr>
          </w:p>
        </w:tc>
        <w:tc>
          <w:tcPr>
            <w:tcW w:w="1370" w:type="pct"/>
            <w:tcBorders>
              <w:top w:val="single" w:sz="4" w:space="0" w:color="auto"/>
              <w:left w:val="nil"/>
              <w:bottom w:val="single" w:sz="4" w:space="0" w:color="auto"/>
              <w:right w:val="single" w:sz="4" w:space="0" w:color="auto"/>
            </w:tcBorders>
            <w:tcMar>
              <w:left w:w="57" w:type="dxa"/>
              <w:right w:w="57" w:type="dxa"/>
            </w:tcMar>
            <w:vAlign w:val="center"/>
            <w:hideMark/>
          </w:tcPr>
          <w:p w14:paraId="67EB8731" w14:textId="77777777" w:rsidR="00991BB6" w:rsidRPr="000C3EAB" w:rsidRDefault="00991BB6" w:rsidP="00303536">
            <w:pPr>
              <w:suppressAutoHyphens/>
              <w:jc w:val="center"/>
              <w:rPr>
                <w:b/>
                <w:bCs/>
                <w:sz w:val="19"/>
                <w:szCs w:val="19"/>
                <w:lang w:eastAsia="en-CA"/>
              </w:rPr>
            </w:pPr>
            <w:r w:rsidRPr="000C3EAB">
              <w:rPr>
                <w:b/>
                <w:bCs/>
                <w:sz w:val="19"/>
                <w:szCs w:val="19"/>
                <w:lang w:eastAsia="en-CA"/>
              </w:rPr>
              <w:t>Activity</w:t>
            </w:r>
          </w:p>
        </w:tc>
        <w:tc>
          <w:tcPr>
            <w:tcW w:w="472" w:type="pct"/>
            <w:tcBorders>
              <w:top w:val="single" w:sz="4" w:space="0" w:color="auto"/>
              <w:left w:val="nil"/>
              <w:bottom w:val="single" w:sz="4" w:space="0" w:color="auto"/>
              <w:right w:val="single" w:sz="4" w:space="0" w:color="auto"/>
            </w:tcBorders>
            <w:tcMar>
              <w:left w:w="57" w:type="dxa"/>
              <w:right w:w="57" w:type="dxa"/>
            </w:tcMar>
            <w:vAlign w:val="center"/>
            <w:hideMark/>
          </w:tcPr>
          <w:p w14:paraId="51AE52F8" w14:textId="77777777" w:rsidR="00991BB6" w:rsidRPr="000C3EAB" w:rsidRDefault="00991BB6" w:rsidP="00303536">
            <w:pPr>
              <w:suppressAutoHyphens/>
              <w:jc w:val="center"/>
              <w:rPr>
                <w:b/>
                <w:bCs/>
                <w:sz w:val="19"/>
                <w:szCs w:val="19"/>
                <w:lang w:eastAsia="en-CA"/>
              </w:rPr>
            </w:pPr>
            <w:r w:rsidRPr="000C3EAB">
              <w:rPr>
                <w:b/>
                <w:bCs/>
                <w:sz w:val="19"/>
                <w:szCs w:val="19"/>
                <w:lang w:eastAsia="en-CA"/>
              </w:rPr>
              <w:t>Cost (US $)</w:t>
            </w:r>
          </w:p>
        </w:tc>
        <w:tc>
          <w:tcPr>
            <w:tcW w:w="1324" w:type="pct"/>
            <w:tcBorders>
              <w:top w:val="single" w:sz="4" w:space="0" w:color="auto"/>
              <w:left w:val="single" w:sz="4" w:space="0" w:color="auto"/>
              <w:bottom w:val="single" w:sz="4" w:space="0" w:color="auto"/>
              <w:right w:val="single" w:sz="4" w:space="0" w:color="auto"/>
            </w:tcBorders>
            <w:tcMar>
              <w:left w:w="57" w:type="dxa"/>
              <w:right w:w="57" w:type="dxa"/>
            </w:tcMar>
            <w:vAlign w:val="center"/>
            <w:hideMark/>
          </w:tcPr>
          <w:p w14:paraId="27B1CAB6" w14:textId="77777777" w:rsidR="00991BB6" w:rsidRPr="000C3EAB" w:rsidRDefault="00991BB6" w:rsidP="00303536">
            <w:pPr>
              <w:suppressAutoHyphens/>
              <w:jc w:val="center"/>
              <w:rPr>
                <w:b/>
                <w:bCs/>
                <w:sz w:val="19"/>
                <w:szCs w:val="19"/>
                <w:lang w:eastAsia="en-CA"/>
              </w:rPr>
            </w:pPr>
            <w:r w:rsidRPr="000C3EAB">
              <w:rPr>
                <w:b/>
                <w:bCs/>
                <w:sz w:val="19"/>
                <w:szCs w:val="19"/>
                <w:lang w:eastAsia="en-CA"/>
              </w:rPr>
              <w:t>Activity</w:t>
            </w:r>
          </w:p>
        </w:tc>
        <w:tc>
          <w:tcPr>
            <w:tcW w:w="471" w:type="pct"/>
            <w:tcBorders>
              <w:top w:val="single" w:sz="4" w:space="0" w:color="auto"/>
              <w:left w:val="single" w:sz="4" w:space="0" w:color="auto"/>
              <w:bottom w:val="single" w:sz="4" w:space="0" w:color="auto"/>
              <w:right w:val="single" w:sz="4" w:space="0" w:color="auto"/>
            </w:tcBorders>
            <w:tcMar>
              <w:left w:w="57" w:type="dxa"/>
              <w:right w:w="57" w:type="dxa"/>
            </w:tcMar>
            <w:vAlign w:val="center"/>
            <w:hideMark/>
          </w:tcPr>
          <w:p w14:paraId="6ABA810E" w14:textId="77777777" w:rsidR="00991BB6" w:rsidRPr="000C3EAB" w:rsidRDefault="00991BB6" w:rsidP="00303536">
            <w:pPr>
              <w:suppressAutoHyphens/>
              <w:jc w:val="center"/>
              <w:rPr>
                <w:b/>
                <w:bCs/>
                <w:sz w:val="19"/>
                <w:szCs w:val="19"/>
                <w:lang w:eastAsia="en-CA"/>
              </w:rPr>
            </w:pPr>
            <w:r w:rsidRPr="000C3EAB">
              <w:rPr>
                <w:b/>
                <w:bCs/>
                <w:sz w:val="19"/>
                <w:szCs w:val="19"/>
                <w:lang w:eastAsia="en-CA"/>
              </w:rPr>
              <w:t>Cost</w:t>
            </w:r>
            <w:r w:rsidRPr="000C3EAB">
              <w:rPr>
                <w:b/>
                <w:bCs/>
                <w:sz w:val="19"/>
                <w:szCs w:val="19"/>
                <w:lang w:eastAsia="en-CA"/>
              </w:rPr>
              <w:br/>
              <w:t>(US $)</w:t>
            </w:r>
          </w:p>
        </w:tc>
        <w:tc>
          <w:tcPr>
            <w:tcW w:w="580" w:type="pct"/>
            <w:vMerge/>
            <w:tcBorders>
              <w:top w:val="single" w:sz="4" w:space="0" w:color="auto"/>
              <w:left w:val="single" w:sz="4" w:space="0" w:color="auto"/>
              <w:bottom w:val="single" w:sz="4" w:space="0" w:color="auto"/>
              <w:right w:val="single" w:sz="4" w:space="0" w:color="auto"/>
            </w:tcBorders>
            <w:tcMar>
              <w:left w:w="57" w:type="dxa"/>
              <w:right w:w="57" w:type="dxa"/>
            </w:tcMar>
            <w:vAlign w:val="center"/>
            <w:hideMark/>
          </w:tcPr>
          <w:p w14:paraId="0FF5E73B" w14:textId="77777777" w:rsidR="00991BB6" w:rsidRPr="000C3EAB" w:rsidRDefault="00991BB6" w:rsidP="00303536">
            <w:pPr>
              <w:suppressAutoHyphens/>
              <w:jc w:val="left"/>
              <w:rPr>
                <w:b/>
                <w:bCs/>
                <w:sz w:val="19"/>
                <w:szCs w:val="19"/>
                <w:lang w:eastAsia="en-CA"/>
              </w:rPr>
            </w:pPr>
          </w:p>
        </w:tc>
      </w:tr>
      <w:tr w:rsidR="00991BB6" w:rsidRPr="000C3EAB" w14:paraId="2E77E24A" w14:textId="77777777" w:rsidTr="00303536">
        <w:trPr>
          <w:trHeight w:val="222"/>
        </w:trPr>
        <w:tc>
          <w:tcPr>
            <w:tcW w:w="5000" w:type="pct"/>
            <w:gridSpan w:val="6"/>
            <w:tcBorders>
              <w:top w:val="single" w:sz="4" w:space="0" w:color="auto"/>
              <w:left w:val="single" w:sz="4" w:space="0" w:color="auto"/>
              <w:bottom w:val="single" w:sz="4" w:space="0" w:color="auto"/>
              <w:right w:val="single" w:sz="4" w:space="0" w:color="auto"/>
            </w:tcBorders>
            <w:tcMar>
              <w:left w:w="57" w:type="dxa"/>
              <w:right w:w="57" w:type="dxa"/>
            </w:tcMar>
            <w:vAlign w:val="center"/>
          </w:tcPr>
          <w:p w14:paraId="12B46AF5" w14:textId="77777777" w:rsidR="00991BB6" w:rsidRPr="000C3EAB" w:rsidRDefault="00991BB6" w:rsidP="00303536">
            <w:pPr>
              <w:suppressAutoHyphens/>
              <w:jc w:val="center"/>
              <w:rPr>
                <w:b/>
                <w:bCs/>
                <w:i/>
                <w:iCs/>
                <w:sz w:val="19"/>
                <w:szCs w:val="19"/>
                <w:lang w:eastAsia="en-CA"/>
              </w:rPr>
            </w:pPr>
            <w:r w:rsidRPr="000C3EAB">
              <w:rPr>
                <w:b/>
                <w:bCs/>
                <w:i/>
                <w:iCs/>
                <w:sz w:val="19"/>
                <w:szCs w:val="19"/>
                <w:lang w:eastAsia="en-CA"/>
              </w:rPr>
              <w:t>Local installation and assembly</w:t>
            </w:r>
          </w:p>
        </w:tc>
      </w:tr>
      <w:tr w:rsidR="00991BB6" w:rsidRPr="000C3EAB" w14:paraId="475911A8" w14:textId="77777777" w:rsidTr="00303536">
        <w:trPr>
          <w:trHeight w:val="1134"/>
        </w:trPr>
        <w:tc>
          <w:tcPr>
            <w:tcW w:w="783" w:type="pct"/>
            <w:tcBorders>
              <w:top w:val="single" w:sz="4" w:space="0" w:color="auto"/>
              <w:left w:val="single" w:sz="4" w:space="0" w:color="auto"/>
              <w:bottom w:val="single" w:sz="4" w:space="0" w:color="auto"/>
              <w:right w:val="single" w:sz="4" w:space="0" w:color="auto"/>
            </w:tcBorders>
            <w:tcMar>
              <w:left w:w="57" w:type="dxa"/>
              <w:right w:w="57" w:type="dxa"/>
            </w:tcMar>
          </w:tcPr>
          <w:p w14:paraId="48310DF2" w14:textId="77777777" w:rsidR="00991BB6" w:rsidRPr="000C3EAB" w:rsidRDefault="00991BB6" w:rsidP="00303536">
            <w:pPr>
              <w:suppressAutoHyphens/>
              <w:jc w:val="left"/>
              <w:rPr>
                <w:sz w:val="19"/>
                <w:szCs w:val="19"/>
                <w:lang w:eastAsia="en-CA"/>
              </w:rPr>
            </w:pPr>
            <w:r w:rsidRPr="000C3EAB">
              <w:rPr>
                <w:sz w:val="19"/>
                <w:szCs w:val="19"/>
                <w:lang w:eastAsia="en-CA"/>
              </w:rPr>
              <w:t>Local installation and assembly</w:t>
            </w:r>
          </w:p>
        </w:tc>
        <w:tc>
          <w:tcPr>
            <w:tcW w:w="1370" w:type="pct"/>
            <w:tcBorders>
              <w:top w:val="single" w:sz="4" w:space="0" w:color="auto"/>
              <w:left w:val="nil"/>
              <w:bottom w:val="single" w:sz="4" w:space="0" w:color="auto"/>
              <w:right w:val="single" w:sz="4" w:space="0" w:color="auto"/>
            </w:tcBorders>
            <w:shd w:val="clear" w:color="auto" w:fill="F2F2F2" w:themeFill="background1" w:themeFillShade="F2"/>
            <w:tcMar>
              <w:left w:w="57" w:type="dxa"/>
              <w:right w:w="57" w:type="dxa"/>
            </w:tcMar>
          </w:tcPr>
          <w:p w14:paraId="1CF0C752" w14:textId="77777777" w:rsidR="00991BB6" w:rsidRPr="000C3EAB" w:rsidRDefault="00991BB6" w:rsidP="00303536">
            <w:pPr>
              <w:spacing w:after="80"/>
              <w:jc w:val="left"/>
              <w:rPr>
                <w:sz w:val="19"/>
                <w:szCs w:val="19"/>
              </w:rPr>
            </w:pPr>
          </w:p>
        </w:tc>
        <w:tc>
          <w:tcPr>
            <w:tcW w:w="472" w:type="pct"/>
            <w:tcBorders>
              <w:top w:val="single" w:sz="4" w:space="0" w:color="auto"/>
              <w:left w:val="nil"/>
              <w:bottom w:val="single" w:sz="4" w:space="0" w:color="auto"/>
              <w:right w:val="single" w:sz="4" w:space="0" w:color="auto"/>
            </w:tcBorders>
            <w:shd w:val="clear" w:color="auto" w:fill="F2F2F2" w:themeFill="background1" w:themeFillShade="F2"/>
            <w:tcMar>
              <w:left w:w="57" w:type="dxa"/>
              <w:right w:w="57" w:type="dxa"/>
            </w:tcMar>
          </w:tcPr>
          <w:p w14:paraId="5C1B566D" w14:textId="77777777" w:rsidR="00991BB6" w:rsidRPr="000C3EAB" w:rsidRDefault="00991BB6" w:rsidP="00303536">
            <w:pPr>
              <w:suppressAutoHyphens/>
              <w:jc w:val="right"/>
              <w:rPr>
                <w:sz w:val="19"/>
                <w:szCs w:val="19"/>
                <w:lang w:eastAsia="en-CA"/>
              </w:rPr>
            </w:pPr>
          </w:p>
        </w:tc>
        <w:tc>
          <w:tcPr>
            <w:tcW w:w="1324" w:type="pct"/>
            <w:tcBorders>
              <w:top w:val="single" w:sz="4" w:space="0" w:color="auto"/>
              <w:left w:val="single" w:sz="4" w:space="0" w:color="auto"/>
              <w:bottom w:val="single" w:sz="4" w:space="0" w:color="auto"/>
              <w:right w:val="single" w:sz="4" w:space="0" w:color="auto"/>
            </w:tcBorders>
            <w:tcMar>
              <w:left w:w="57" w:type="dxa"/>
              <w:right w:w="57" w:type="dxa"/>
            </w:tcMar>
          </w:tcPr>
          <w:p w14:paraId="1FCF71EF" w14:textId="77777777" w:rsidR="00991BB6" w:rsidRPr="000C3EAB" w:rsidRDefault="00991BB6" w:rsidP="00303536">
            <w:pPr>
              <w:suppressAutoHyphens/>
              <w:spacing w:after="80"/>
              <w:jc w:val="left"/>
              <w:rPr>
                <w:sz w:val="19"/>
                <w:szCs w:val="19"/>
              </w:rPr>
            </w:pPr>
            <w:r w:rsidRPr="000C3EAB">
              <w:rPr>
                <w:sz w:val="19"/>
                <w:szCs w:val="19"/>
              </w:rPr>
              <w:t>National survey of assemblers and installers</w:t>
            </w:r>
          </w:p>
          <w:p w14:paraId="7452AB99" w14:textId="77777777" w:rsidR="00991BB6" w:rsidRPr="000C3EAB" w:rsidRDefault="00991BB6" w:rsidP="00303536">
            <w:pPr>
              <w:suppressAutoHyphens/>
              <w:spacing w:after="80"/>
              <w:jc w:val="left"/>
              <w:rPr>
                <w:sz w:val="19"/>
                <w:szCs w:val="19"/>
              </w:rPr>
            </w:pPr>
            <w:r w:rsidRPr="000C3EAB">
              <w:rPr>
                <w:sz w:val="19"/>
                <w:szCs w:val="19"/>
              </w:rPr>
              <w:t>Train 20 assemblers and installers on RAC good servicing practices</w:t>
            </w:r>
          </w:p>
          <w:p w14:paraId="228DFB41" w14:textId="77777777" w:rsidR="00991BB6" w:rsidRPr="000C3EAB" w:rsidRDefault="00991BB6" w:rsidP="00303536">
            <w:pPr>
              <w:suppressAutoHyphens/>
              <w:spacing w:after="80"/>
              <w:jc w:val="left"/>
              <w:rPr>
                <w:sz w:val="19"/>
                <w:szCs w:val="19"/>
              </w:rPr>
            </w:pPr>
            <w:r w:rsidRPr="000C3EAB">
              <w:rPr>
                <w:sz w:val="19"/>
                <w:szCs w:val="19"/>
              </w:rPr>
              <w:t>One awareness-raising workshop for assemblers and installers on the latest developments and technologies in RAC manufacturing and servicing</w:t>
            </w:r>
          </w:p>
          <w:p w14:paraId="3BECAB07" w14:textId="77777777" w:rsidR="00991BB6" w:rsidRPr="000C3EAB" w:rsidRDefault="00991BB6" w:rsidP="00303536">
            <w:pPr>
              <w:suppressAutoHyphens/>
              <w:spacing w:after="80"/>
              <w:jc w:val="left"/>
              <w:rPr>
                <w:sz w:val="19"/>
                <w:szCs w:val="19"/>
              </w:rPr>
            </w:pPr>
            <w:r w:rsidRPr="000C3EAB">
              <w:rPr>
                <w:sz w:val="19"/>
                <w:szCs w:val="19"/>
              </w:rPr>
              <w:t>Provide tools and equipment to 20 assemblers and installers</w:t>
            </w:r>
          </w:p>
        </w:tc>
        <w:tc>
          <w:tcPr>
            <w:tcW w:w="471" w:type="pct"/>
            <w:tcBorders>
              <w:top w:val="single" w:sz="4" w:space="0" w:color="auto"/>
              <w:left w:val="single" w:sz="4" w:space="0" w:color="auto"/>
              <w:bottom w:val="single" w:sz="4" w:space="0" w:color="auto"/>
              <w:right w:val="single" w:sz="4" w:space="0" w:color="auto"/>
            </w:tcBorders>
            <w:tcMar>
              <w:left w:w="57" w:type="dxa"/>
              <w:right w:w="57" w:type="dxa"/>
            </w:tcMar>
          </w:tcPr>
          <w:p w14:paraId="016A1126" w14:textId="77777777" w:rsidR="00991BB6" w:rsidRPr="000C3EAB" w:rsidRDefault="00991BB6" w:rsidP="00303536">
            <w:pPr>
              <w:suppressAutoHyphens/>
              <w:jc w:val="right"/>
              <w:rPr>
                <w:sz w:val="19"/>
                <w:szCs w:val="19"/>
                <w:lang w:eastAsia="en-CA"/>
              </w:rPr>
            </w:pPr>
            <w:r w:rsidRPr="000C3EAB">
              <w:rPr>
                <w:sz w:val="19"/>
                <w:szCs w:val="19"/>
                <w:lang w:eastAsia="en-CA"/>
              </w:rPr>
              <w:t>60,693</w:t>
            </w:r>
          </w:p>
        </w:tc>
        <w:tc>
          <w:tcPr>
            <w:tcW w:w="580" w:type="pct"/>
            <w:tcBorders>
              <w:top w:val="single" w:sz="4" w:space="0" w:color="auto"/>
              <w:left w:val="single" w:sz="4" w:space="0" w:color="auto"/>
              <w:bottom w:val="single" w:sz="4" w:space="0" w:color="auto"/>
              <w:right w:val="single" w:sz="4" w:space="0" w:color="auto"/>
            </w:tcBorders>
            <w:tcMar>
              <w:left w:w="57" w:type="dxa"/>
              <w:right w:w="57" w:type="dxa"/>
            </w:tcMar>
          </w:tcPr>
          <w:p w14:paraId="5D209DF8" w14:textId="77777777" w:rsidR="00991BB6" w:rsidRPr="000C3EAB" w:rsidRDefault="00991BB6" w:rsidP="00303536">
            <w:pPr>
              <w:suppressAutoHyphens/>
              <w:jc w:val="right"/>
              <w:rPr>
                <w:sz w:val="19"/>
                <w:szCs w:val="19"/>
                <w:lang w:eastAsia="en-CA"/>
              </w:rPr>
            </w:pPr>
            <w:r w:rsidRPr="000C3EAB">
              <w:rPr>
                <w:sz w:val="19"/>
                <w:szCs w:val="19"/>
                <w:lang w:eastAsia="en-CA"/>
              </w:rPr>
              <w:t>60,693</w:t>
            </w:r>
          </w:p>
        </w:tc>
      </w:tr>
      <w:tr w:rsidR="00991BB6" w:rsidRPr="000C3EAB" w14:paraId="0FA902DB" w14:textId="77777777" w:rsidTr="00303536">
        <w:trPr>
          <w:trHeight w:val="129"/>
        </w:trPr>
        <w:tc>
          <w:tcPr>
            <w:tcW w:w="5000" w:type="pct"/>
            <w:gridSpan w:val="6"/>
            <w:tcBorders>
              <w:top w:val="single" w:sz="4" w:space="0" w:color="auto"/>
              <w:left w:val="single" w:sz="4" w:space="0" w:color="auto"/>
              <w:bottom w:val="single" w:sz="4" w:space="0" w:color="auto"/>
              <w:right w:val="single" w:sz="4" w:space="0" w:color="auto"/>
            </w:tcBorders>
            <w:tcMar>
              <w:left w:w="57" w:type="dxa"/>
              <w:right w:w="57" w:type="dxa"/>
            </w:tcMar>
            <w:vAlign w:val="center"/>
          </w:tcPr>
          <w:p w14:paraId="3F0721D0" w14:textId="77777777" w:rsidR="00991BB6" w:rsidRPr="000C3EAB" w:rsidRDefault="00991BB6" w:rsidP="00303536">
            <w:pPr>
              <w:suppressAutoHyphens/>
              <w:jc w:val="center"/>
              <w:rPr>
                <w:b/>
                <w:bCs/>
                <w:i/>
                <w:iCs/>
                <w:sz w:val="19"/>
                <w:szCs w:val="19"/>
                <w:lang w:eastAsia="en-CA"/>
              </w:rPr>
            </w:pPr>
            <w:r w:rsidRPr="000C3EAB">
              <w:rPr>
                <w:b/>
                <w:bCs/>
                <w:i/>
                <w:iCs/>
                <w:sz w:val="19"/>
                <w:szCs w:val="19"/>
                <w:lang w:eastAsia="en-CA"/>
              </w:rPr>
              <w:t>RAC servicing</w:t>
            </w:r>
          </w:p>
        </w:tc>
      </w:tr>
      <w:tr w:rsidR="00991BB6" w:rsidRPr="000C3EAB" w14:paraId="59003A92" w14:textId="77777777" w:rsidTr="00303536">
        <w:trPr>
          <w:trHeight w:val="5543"/>
        </w:trPr>
        <w:tc>
          <w:tcPr>
            <w:tcW w:w="783" w:type="pct"/>
            <w:tcBorders>
              <w:top w:val="single" w:sz="4" w:space="0" w:color="auto"/>
              <w:left w:val="single" w:sz="4" w:space="0" w:color="auto"/>
              <w:bottom w:val="single" w:sz="4" w:space="0" w:color="auto"/>
              <w:right w:val="single" w:sz="4" w:space="0" w:color="auto"/>
            </w:tcBorders>
            <w:tcMar>
              <w:left w:w="57" w:type="dxa"/>
              <w:right w:w="57" w:type="dxa"/>
            </w:tcMar>
          </w:tcPr>
          <w:p w14:paraId="61DF3A50" w14:textId="77777777" w:rsidR="00991BB6" w:rsidRPr="000C3EAB" w:rsidRDefault="00991BB6" w:rsidP="00303536">
            <w:pPr>
              <w:suppressAutoHyphens/>
              <w:jc w:val="left"/>
              <w:rPr>
                <w:sz w:val="19"/>
                <w:szCs w:val="19"/>
                <w:lang w:eastAsia="en-CA"/>
              </w:rPr>
            </w:pPr>
            <w:r w:rsidRPr="000C3EAB">
              <w:rPr>
                <w:sz w:val="19"/>
                <w:szCs w:val="19"/>
                <w:lang w:eastAsia="en-CA"/>
              </w:rPr>
              <w:t>Strengthen legal framework</w:t>
            </w:r>
          </w:p>
        </w:tc>
        <w:tc>
          <w:tcPr>
            <w:tcW w:w="1370" w:type="pct"/>
            <w:tcBorders>
              <w:top w:val="single" w:sz="4" w:space="0" w:color="auto"/>
              <w:left w:val="nil"/>
              <w:bottom w:val="single" w:sz="4" w:space="0" w:color="auto"/>
              <w:right w:val="single" w:sz="4" w:space="0" w:color="auto"/>
            </w:tcBorders>
            <w:tcMar>
              <w:left w:w="57" w:type="dxa"/>
              <w:right w:w="57" w:type="dxa"/>
            </w:tcMar>
          </w:tcPr>
          <w:p w14:paraId="4BCCF617" w14:textId="77777777" w:rsidR="00991BB6" w:rsidRPr="000C3EAB" w:rsidRDefault="00991BB6" w:rsidP="00303536">
            <w:pPr>
              <w:spacing w:after="80"/>
              <w:jc w:val="left"/>
              <w:rPr>
                <w:sz w:val="19"/>
                <w:szCs w:val="19"/>
              </w:rPr>
            </w:pPr>
            <w:r w:rsidRPr="000C3EAB">
              <w:rPr>
                <w:sz w:val="19"/>
                <w:szCs w:val="19"/>
              </w:rPr>
              <w:t>Review existing and prepare new legislation to support HCFC phase-out:</w:t>
            </w:r>
          </w:p>
          <w:p w14:paraId="1109A0D5" w14:textId="77777777" w:rsidR="00991BB6" w:rsidRPr="000C3EAB" w:rsidRDefault="00991BB6" w:rsidP="00991BB6">
            <w:pPr>
              <w:pStyle w:val="ListParagraph"/>
              <w:numPr>
                <w:ilvl w:val="0"/>
                <w:numId w:val="46"/>
              </w:numPr>
              <w:suppressAutoHyphens/>
              <w:spacing w:after="80"/>
              <w:ind w:left="142" w:hanging="140"/>
              <w:jc w:val="left"/>
              <w:rPr>
                <w:sz w:val="19"/>
                <w:szCs w:val="19"/>
                <w:lang w:val="en-CA"/>
              </w:rPr>
            </w:pPr>
            <w:r w:rsidRPr="000C3EAB">
              <w:rPr>
                <w:sz w:val="19"/>
                <w:szCs w:val="19"/>
                <w:lang w:val="en-CA"/>
              </w:rPr>
              <w:t>Policy for mandatory leak detection</w:t>
            </w:r>
          </w:p>
          <w:p w14:paraId="396BC201" w14:textId="77777777" w:rsidR="00991BB6" w:rsidRPr="000C3EAB" w:rsidRDefault="00991BB6" w:rsidP="00991BB6">
            <w:pPr>
              <w:pStyle w:val="ListParagraph"/>
              <w:numPr>
                <w:ilvl w:val="0"/>
                <w:numId w:val="46"/>
              </w:numPr>
              <w:suppressAutoHyphens/>
              <w:spacing w:after="80"/>
              <w:ind w:left="142" w:hanging="140"/>
              <w:jc w:val="left"/>
              <w:rPr>
                <w:sz w:val="19"/>
                <w:szCs w:val="19"/>
                <w:lang w:val="en-CA"/>
              </w:rPr>
            </w:pPr>
            <w:r w:rsidRPr="000C3EAB">
              <w:rPr>
                <w:sz w:val="19"/>
                <w:szCs w:val="19"/>
                <w:lang w:val="en-CA"/>
              </w:rPr>
              <w:t>Ban on imports of second-hand HCFC</w:t>
            </w:r>
            <w:r w:rsidRPr="000C3EAB">
              <w:rPr>
                <w:sz w:val="19"/>
                <w:szCs w:val="19"/>
                <w:lang w:val="en-CA"/>
              </w:rPr>
              <w:noBreakHyphen/>
              <w:t>based equipment</w:t>
            </w:r>
          </w:p>
          <w:p w14:paraId="75FE63CC" w14:textId="77777777" w:rsidR="00991BB6" w:rsidRPr="000C3EAB" w:rsidRDefault="00991BB6" w:rsidP="00991BB6">
            <w:pPr>
              <w:pStyle w:val="ListParagraph"/>
              <w:numPr>
                <w:ilvl w:val="0"/>
                <w:numId w:val="46"/>
              </w:numPr>
              <w:suppressAutoHyphens/>
              <w:spacing w:after="80"/>
              <w:ind w:left="142" w:hanging="140"/>
              <w:jc w:val="left"/>
              <w:rPr>
                <w:sz w:val="19"/>
                <w:szCs w:val="19"/>
                <w:lang w:val="en-CA" w:eastAsia="en-CA"/>
              </w:rPr>
            </w:pPr>
            <w:r w:rsidRPr="000C3EAB">
              <w:rPr>
                <w:sz w:val="19"/>
                <w:szCs w:val="19"/>
                <w:lang w:val="en-CA"/>
              </w:rPr>
              <w:t>Guidelines for labelling of containers for controlled substances</w:t>
            </w:r>
          </w:p>
          <w:p w14:paraId="3B47753B" w14:textId="77777777" w:rsidR="00991BB6" w:rsidRPr="000C3EAB" w:rsidRDefault="00991BB6" w:rsidP="00303536">
            <w:pPr>
              <w:spacing w:after="120"/>
              <w:jc w:val="left"/>
              <w:rPr>
                <w:sz w:val="19"/>
                <w:szCs w:val="19"/>
              </w:rPr>
            </w:pPr>
            <w:r w:rsidRPr="000C3EAB">
              <w:rPr>
                <w:sz w:val="19"/>
                <w:szCs w:val="19"/>
              </w:rPr>
              <w:t>Review and update the e</w:t>
            </w:r>
            <w:r w:rsidRPr="000C3EAB">
              <w:rPr>
                <w:sz w:val="19"/>
                <w:szCs w:val="19"/>
              </w:rPr>
              <w:noBreakHyphen/>
              <w:t>licensing system</w:t>
            </w:r>
          </w:p>
          <w:p w14:paraId="3F693678" w14:textId="77777777" w:rsidR="00991BB6" w:rsidRPr="000C3EAB" w:rsidRDefault="00991BB6" w:rsidP="00303536">
            <w:pPr>
              <w:spacing w:after="120"/>
              <w:jc w:val="left"/>
              <w:rPr>
                <w:sz w:val="19"/>
                <w:szCs w:val="19"/>
              </w:rPr>
            </w:pPr>
            <w:r w:rsidRPr="000C3EAB">
              <w:rPr>
                <w:sz w:val="19"/>
                <w:szCs w:val="19"/>
              </w:rPr>
              <w:t>Provide technical support to the NOC</w:t>
            </w:r>
          </w:p>
          <w:p w14:paraId="425B71DC" w14:textId="77777777" w:rsidR="00991BB6" w:rsidRPr="000C3EAB" w:rsidRDefault="00991BB6" w:rsidP="00303536">
            <w:pPr>
              <w:spacing w:after="120"/>
              <w:jc w:val="left"/>
              <w:rPr>
                <w:sz w:val="19"/>
                <w:szCs w:val="19"/>
              </w:rPr>
            </w:pPr>
            <w:r w:rsidRPr="000C3EAB">
              <w:rPr>
                <w:sz w:val="19"/>
                <w:szCs w:val="19"/>
              </w:rPr>
              <w:t>Public awareness campaigns on regulations relating to the Montreal Protocol, the quota and licensing system, and best refrigerant servicing practices</w:t>
            </w:r>
          </w:p>
          <w:p w14:paraId="492BDDB6" w14:textId="77777777" w:rsidR="00991BB6" w:rsidRPr="000C3EAB" w:rsidRDefault="00991BB6" w:rsidP="00303536">
            <w:pPr>
              <w:spacing w:after="120"/>
              <w:jc w:val="left"/>
              <w:rPr>
                <w:sz w:val="19"/>
                <w:szCs w:val="19"/>
                <w:lang w:eastAsia="en-CA"/>
              </w:rPr>
            </w:pPr>
            <w:r w:rsidRPr="000C3EAB">
              <w:rPr>
                <w:sz w:val="19"/>
                <w:szCs w:val="19"/>
              </w:rPr>
              <w:t>Outreach for emerging technologies in the fisheries sector</w:t>
            </w:r>
          </w:p>
        </w:tc>
        <w:tc>
          <w:tcPr>
            <w:tcW w:w="472" w:type="pct"/>
            <w:tcBorders>
              <w:top w:val="single" w:sz="4" w:space="0" w:color="auto"/>
              <w:left w:val="nil"/>
              <w:bottom w:val="single" w:sz="4" w:space="0" w:color="auto"/>
              <w:right w:val="single" w:sz="4" w:space="0" w:color="auto"/>
            </w:tcBorders>
            <w:tcMar>
              <w:left w:w="57" w:type="dxa"/>
              <w:right w:w="57" w:type="dxa"/>
            </w:tcMar>
          </w:tcPr>
          <w:p w14:paraId="32E57253" w14:textId="77777777" w:rsidR="00991BB6" w:rsidRPr="000C3EAB" w:rsidRDefault="00991BB6" w:rsidP="00303536">
            <w:pPr>
              <w:suppressAutoHyphens/>
              <w:jc w:val="right"/>
              <w:rPr>
                <w:sz w:val="19"/>
                <w:szCs w:val="19"/>
                <w:lang w:eastAsia="en-CA"/>
              </w:rPr>
            </w:pPr>
            <w:r w:rsidRPr="000C3EAB">
              <w:rPr>
                <w:sz w:val="19"/>
                <w:szCs w:val="19"/>
                <w:lang w:eastAsia="en-CA"/>
              </w:rPr>
              <w:t>170,000</w:t>
            </w:r>
          </w:p>
        </w:tc>
        <w:tc>
          <w:tcPr>
            <w:tcW w:w="1324" w:type="pct"/>
            <w:tcBorders>
              <w:top w:val="single" w:sz="4" w:space="0" w:color="auto"/>
              <w:left w:val="single" w:sz="4" w:space="0" w:color="auto"/>
              <w:bottom w:val="single" w:sz="4" w:space="0" w:color="auto"/>
              <w:right w:val="single" w:sz="4" w:space="0" w:color="auto"/>
            </w:tcBorders>
            <w:tcMar>
              <w:left w:w="57" w:type="dxa"/>
              <w:right w:w="57" w:type="dxa"/>
            </w:tcMar>
          </w:tcPr>
          <w:p w14:paraId="275FA083" w14:textId="279F18C1" w:rsidR="00991BB6" w:rsidRPr="000C3EAB" w:rsidRDefault="00991BB6" w:rsidP="00303536">
            <w:pPr>
              <w:suppressAutoHyphens/>
              <w:spacing w:after="80"/>
              <w:jc w:val="left"/>
              <w:rPr>
                <w:sz w:val="19"/>
                <w:szCs w:val="19"/>
              </w:rPr>
            </w:pPr>
            <w:r w:rsidRPr="000C3EAB">
              <w:rPr>
                <w:sz w:val="19"/>
                <w:szCs w:val="19"/>
              </w:rPr>
              <w:t xml:space="preserve">Review existing and prepare new legislation to support </w:t>
            </w:r>
            <w:r w:rsidR="00B4744C" w:rsidRPr="000C3EAB">
              <w:rPr>
                <w:sz w:val="19"/>
                <w:szCs w:val="19"/>
              </w:rPr>
              <w:t>HFC</w:t>
            </w:r>
            <w:r w:rsidRPr="000C3EAB">
              <w:rPr>
                <w:sz w:val="19"/>
                <w:szCs w:val="19"/>
              </w:rPr>
              <w:t xml:space="preserve"> phase-down:</w:t>
            </w:r>
          </w:p>
          <w:p w14:paraId="1A9D8A93" w14:textId="22696BE8" w:rsidR="00991BB6" w:rsidRPr="000C3EAB" w:rsidRDefault="00991BB6" w:rsidP="00991BB6">
            <w:pPr>
              <w:pStyle w:val="ListParagraph"/>
              <w:numPr>
                <w:ilvl w:val="0"/>
                <w:numId w:val="46"/>
              </w:numPr>
              <w:suppressAutoHyphens/>
              <w:spacing w:after="80"/>
              <w:ind w:left="142" w:hanging="140"/>
              <w:jc w:val="left"/>
              <w:rPr>
                <w:sz w:val="19"/>
                <w:szCs w:val="19"/>
                <w:lang w:val="en-CA"/>
              </w:rPr>
            </w:pPr>
            <w:r w:rsidRPr="000C3EAB">
              <w:rPr>
                <w:sz w:val="19"/>
                <w:szCs w:val="19"/>
                <w:lang w:val="en-CA"/>
              </w:rPr>
              <w:t xml:space="preserve">Prevent illegal trade of </w:t>
            </w:r>
            <w:r w:rsidR="00B4744C" w:rsidRPr="000C3EAB">
              <w:rPr>
                <w:sz w:val="19"/>
                <w:szCs w:val="19"/>
                <w:lang w:val="en-CA"/>
              </w:rPr>
              <w:t>HFC</w:t>
            </w:r>
            <w:r w:rsidRPr="000C3EAB">
              <w:rPr>
                <w:sz w:val="19"/>
                <w:szCs w:val="19"/>
                <w:lang w:val="en-CA"/>
              </w:rPr>
              <w:t>s</w:t>
            </w:r>
          </w:p>
          <w:p w14:paraId="28D9D9BC" w14:textId="059EE37A" w:rsidR="00991BB6" w:rsidRPr="000C3EAB" w:rsidRDefault="00991BB6" w:rsidP="00991BB6">
            <w:pPr>
              <w:pStyle w:val="ListParagraph"/>
              <w:numPr>
                <w:ilvl w:val="0"/>
                <w:numId w:val="46"/>
              </w:numPr>
              <w:suppressAutoHyphens/>
              <w:spacing w:after="80"/>
              <w:ind w:left="142" w:hanging="140"/>
              <w:jc w:val="left"/>
              <w:rPr>
                <w:sz w:val="19"/>
                <w:szCs w:val="19"/>
                <w:lang w:val="en-CA"/>
              </w:rPr>
            </w:pPr>
            <w:r w:rsidRPr="000C3EAB">
              <w:rPr>
                <w:sz w:val="19"/>
                <w:szCs w:val="19"/>
                <w:lang w:val="en-CA"/>
              </w:rPr>
              <w:t xml:space="preserve">Ban import of </w:t>
            </w:r>
            <w:r w:rsidR="00B4744C" w:rsidRPr="000C3EAB">
              <w:rPr>
                <w:sz w:val="19"/>
                <w:szCs w:val="19"/>
                <w:lang w:val="en-CA"/>
              </w:rPr>
              <w:t>HFC</w:t>
            </w:r>
            <w:r w:rsidRPr="000C3EAB">
              <w:rPr>
                <w:sz w:val="19"/>
                <w:szCs w:val="19"/>
                <w:lang w:val="en-CA"/>
              </w:rPr>
              <w:noBreakHyphen/>
              <w:t>based new and second</w:t>
            </w:r>
            <w:r w:rsidRPr="000C3EAB">
              <w:rPr>
                <w:sz w:val="19"/>
                <w:szCs w:val="19"/>
                <w:lang w:val="en-CA"/>
              </w:rPr>
              <w:noBreakHyphen/>
              <w:t>hand equipment and on non</w:t>
            </w:r>
            <w:r w:rsidRPr="000C3EAB">
              <w:rPr>
                <w:sz w:val="19"/>
                <w:szCs w:val="19"/>
                <w:lang w:val="en-CA"/>
              </w:rPr>
              <w:noBreakHyphen/>
              <w:t xml:space="preserve">refillable </w:t>
            </w:r>
            <w:r w:rsidR="00B4744C" w:rsidRPr="000C3EAB">
              <w:rPr>
                <w:sz w:val="19"/>
                <w:szCs w:val="19"/>
                <w:lang w:val="en-CA"/>
              </w:rPr>
              <w:t>HFC</w:t>
            </w:r>
            <w:r w:rsidRPr="000C3EAB">
              <w:rPr>
                <w:sz w:val="19"/>
                <w:szCs w:val="19"/>
                <w:lang w:val="en-CA"/>
              </w:rPr>
              <w:t xml:space="preserve"> cylinders</w:t>
            </w:r>
          </w:p>
          <w:p w14:paraId="4882BAD7" w14:textId="2253ACCC" w:rsidR="00991BB6" w:rsidRPr="000C3EAB" w:rsidRDefault="00991BB6" w:rsidP="00991BB6">
            <w:pPr>
              <w:pStyle w:val="ListParagraph"/>
              <w:numPr>
                <w:ilvl w:val="0"/>
                <w:numId w:val="46"/>
              </w:numPr>
              <w:suppressAutoHyphens/>
              <w:spacing w:after="80"/>
              <w:ind w:left="142" w:hanging="140"/>
              <w:jc w:val="left"/>
              <w:rPr>
                <w:sz w:val="19"/>
                <w:szCs w:val="19"/>
                <w:lang w:val="en-CA" w:eastAsia="en-CA"/>
              </w:rPr>
            </w:pPr>
            <w:r w:rsidRPr="000C3EAB">
              <w:rPr>
                <w:sz w:val="19"/>
                <w:szCs w:val="19"/>
                <w:lang w:val="en-CA"/>
              </w:rPr>
              <w:t xml:space="preserve">Improve standards for safe transport/storage of </w:t>
            </w:r>
            <w:r w:rsidR="00B4744C" w:rsidRPr="000C3EAB">
              <w:rPr>
                <w:sz w:val="19"/>
                <w:szCs w:val="19"/>
                <w:lang w:val="en-CA"/>
              </w:rPr>
              <w:t>HFC</w:t>
            </w:r>
            <w:r w:rsidRPr="000C3EAB">
              <w:rPr>
                <w:sz w:val="19"/>
                <w:szCs w:val="19"/>
                <w:lang w:val="en-CA"/>
              </w:rPr>
              <w:t>s and alternatives</w:t>
            </w:r>
          </w:p>
          <w:p w14:paraId="5A46B720" w14:textId="73DB8842" w:rsidR="00991BB6" w:rsidRPr="000C3EAB" w:rsidRDefault="00991BB6" w:rsidP="00303536">
            <w:pPr>
              <w:suppressAutoHyphens/>
              <w:spacing w:after="120"/>
              <w:ind w:left="3"/>
              <w:jc w:val="left"/>
              <w:rPr>
                <w:sz w:val="19"/>
                <w:szCs w:val="19"/>
              </w:rPr>
            </w:pPr>
            <w:r w:rsidRPr="000C3EAB">
              <w:rPr>
                <w:sz w:val="19"/>
                <w:szCs w:val="19"/>
              </w:rPr>
              <w:t xml:space="preserve">Strengthen </w:t>
            </w:r>
            <w:r w:rsidR="00B4744C" w:rsidRPr="000C3EAB">
              <w:rPr>
                <w:sz w:val="19"/>
                <w:szCs w:val="19"/>
              </w:rPr>
              <w:t>HFC</w:t>
            </w:r>
            <w:r w:rsidRPr="000C3EAB">
              <w:rPr>
                <w:sz w:val="19"/>
                <w:szCs w:val="19"/>
              </w:rPr>
              <w:t xml:space="preserve"> quota system</w:t>
            </w:r>
          </w:p>
          <w:p w14:paraId="65EC2B7A" w14:textId="77777777" w:rsidR="00991BB6" w:rsidRPr="000C3EAB" w:rsidRDefault="00991BB6" w:rsidP="00303536">
            <w:pPr>
              <w:suppressAutoHyphens/>
              <w:spacing w:after="120"/>
              <w:jc w:val="left"/>
              <w:rPr>
                <w:sz w:val="19"/>
                <w:szCs w:val="19"/>
              </w:rPr>
            </w:pPr>
            <w:r w:rsidRPr="000C3EAB">
              <w:rPr>
                <w:sz w:val="19"/>
                <w:szCs w:val="19"/>
              </w:rPr>
              <w:t>Introduce mandatory certification scheme for RAC specialists and enterprises</w:t>
            </w:r>
          </w:p>
          <w:p w14:paraId="304CD3E5" w14:textId="56A144E5" w:rsidR="00991BB6" w:rsidRPr="000C3EAB" w:rsidRDefault="00991BB6" w:rsidP="00303536">
            <w:pPr>
              <w:suppressAutoHyphens/>
              <w:spacing w:after="120"/>
              <w:jc w:val="left"/>
              <w:rPr>
                <w:sz w:val="19"/>
                <w:szCs w:val="19"/>
              </w:rPr>
            </w:pPr>
            <w:r w:rsidRPr="000C3EAB">
              <w:rPr>
                <w:sz w:val="19"/>
                <w:szCs w:val="19"/>
              </w:rPr>
              <w:t xml:space="preserve">Include </w:t>
            </w:r>
            <w:r w:rsidR="00B4744C" w:rsidRPr="000C3EAB">
              <w:rPr>
                <w:sz w:val="19"/>
                <w:szCs w:val="19"/>
              </w:rPr>
              <w:t>HFC</w:t>
            </w:r>
            <w:r w:rsidRPr="000C3EAB">
              <w:rPr>
                <w:sz w:val="19"/>
                <w:szCs w:val="19"/>
              </w:rPr>
              <w:t>-based equipment into leakage check system</w:t>
            </w:r>
          </w:p>
          <w:p w14:paraId="0E69B33D" w14:textId="77777777" w:rsidR="00991BB6" w:rsidRPr="000C3EAB" w:rsidRDefault="00991BB6" w:rsidP="00303536">
            <w:pPr>
              <w:suppressAutoHyphens/>
              <w:spacing w:after="120"/>
              <w:jc w:val="left"/>
              <w:rPr>
                <w:sz w:val="19"/>
                <w:szCs w:val="19"/>
              </w:rPr>
            </w:pPr>
            <w:r w:rsidRPr="000C3EAB">
              <w:rPr>
                <w:sz w:val="19"/>
                <w:szCs w:val="19"/>
              </w:rPr>
              <w:t>Strengthen control mechanisms and refrigerant management regulations</w:t>
            </w:r>
          </w:p>
          <w:p w14:paraId="080DE3BC" w14:textId="77777777" w:rsidR="00991BB6" w:rsidRPr="000C3EAB" w:rsidRDefault="00991BB6" w:rsidP="00303536">
            <w:pPr>
              <w:suppressAutoHyphens/>
              <w:spacing w:after="120"/>
              <w:ind w:left="3"/>
              <w:jc w:val="left"/>
              <w:rPr>
                <w:sz w:val="19"/>
                <w:szCs w:val="19"/>
                <w:lang w:eastAsia="en-CA"/>
              </w:rPr>
            </w:pPr>
            <w:r w:rsidRPr="000C3EAB">
              <w:rPr>
                <w:sz w:val="19"/>
                <w:szCs w:val="19"/>
              </w:rPr>
              <w:t>Develop “green procurement” guidelines</w:t>
            </w:r>
          </w:p>
        </w:tc>
        <w:tc>
          <w:tcPr>
            <w:tcW w:w="471" w:type="pct"/>
            <w:tcBorders>
              <w:top w:val="single" w:sz="4" w:space="0" w:color="auto"/>
              <w:left w:val="single" w:sz="4" w:space="0" w:color="auto"/>
              <w:bottom w:val="single" w:sz="4" w:space="0" w:color="auto"/>
              <w:right w:val="single" w:sz="4" w:space="0" w:color="auto"/>
            </w:tcBorders>
            <w:tcMar>
              <w:left w:w="57" w:type="dxa"/>
              <w:right w:w="57" w:type="dxa"/>
            </w:tcMar>
          </w:tcPr>
          <w:p w14:paraId="17E65C18" w14:textId="77777777" w:rsidR="00991BB6" w:rsidRPr="000C3EAB" w:rsidRDefault="00991BB6" w:rsidP="00303536">
            <w:pPr>
              <w:suppressAutoHyphens/>
              <w:jc w:val="right"/>
              <w:rPr>
                <w:sz w:val="19"/>
                <w:szCs w:val="19"/>
                <w:lang w:eastAsia="en-CA"/>
              </w:rPr>
            </w:pPr>
            <w:r w:rsidRPr="000C3EAB">
              <w:rPr>
                <w:sz w:val="19"/>
                <w:szCs w:val="19"/>
                <w:lang w:eastAsia="en-CA"/>
              </w:rPr>
              <w:t>250,000</w:t>
            </w:r>
          </w:p>
        </w:tc>
        <w:tc>
          <w:tcPr>
            <w:tcW w:w="580" w:type="pct"/>
            <w:tcBorders>
              <w:top w:val="single" w:sz="4" w:space="0" w:color="auto"/>
              <w:left w:val="single" w:sz="4" w:space="0" w:color="auto"/>
              <w:bottom w:val="single" w:sz="4" w:space="0" w:color="auto"/>
              <w:right w:val="single" w:sz="4" w:space="0" w:color="auto"/>
            </w:tcBorders>
            <w:tcMar>
              <w:left w:w="57" w:type="dxa"/>
              <w:right w:w="57" w:type="dxa"/>
            </w:tcMar>
          </w:tcPr>
          <w:p w14:paraId="7B67D26B" w14:textId="77777777" w:rsidR="00991BB6" w:rsidRPr="000C3EAB" w:rsidRDefault="00991BB6" w:rsidP="00303536">
            <w:pPr>
              <w:suppressAutoHyphens/>
              <w:jc w:val="right"/>
              <w:rPr>
                <w:sz w:val="19"/>
                <w:szCs w:val="19"/>
                <w:lang w:eastAsia="en-CA"/>
              </w:rPr>
            </w:pPr>
            <w:r w:rsidRPr="000C3EAB">
              <w:rPr>
                <w:sz w:val="19"/>
                <w:szCs w:val="19"/>
                <w:lang w:eastAsia="en-CA"/>
              </w:rPr>
              <w:t>420,000</w:t>
            </w:r>
          </w:p>
        </w:tc>
      </w:tr>
      <w:tr w:rsidR="00991BB6" w:rsidRPr="000C3EAB" w14:paraId="442DC5FF" w14:textId="77777777" w:rsidTr="00303536">
        <w:trPr>
          <w:trHeight w:val="289"/>
        </w:trPr>
        <w:tc>
          <w:tcPr>
            <w:tcW w:w="783" w:type="pct"/>
            <w:tcBorders>
              <w:top w:val="single" w:sz="4" w:space="0" w:color="auto"/>
              <w:left w:val="single" w:sz="4" w:space="0" w:color="auto"/>
              <w:bottom w:val="single" w:sz="4" w:space="0" w:color="auto"/>
              <w:right w:val="single" w:sz="4" w:space="0" w:color="auto"/>
            </w:tcBorders>
            <w:tcMar>
              <w:left w:w="57" w:type="dxa"/>
              <w:right w:w="57" w:type="dxa"/>
            </w:tcMar>
            <w:vAlign w:val="center"/>
          </w:tcPr>
          <w:p w14:paraId="78D3DBDC" w14:textId="77777777" w:rsidR="00991BB6" w:rsidRPr="000C3EAB" w:rsidRDefault="00991BB6" w:rsidP="00303536">
            <w:pPr>
              <w:suppressAutoHyphens/>
              <w:jc w:val="left"/>
              <w:rPr>
                <w:sz w:val="19"/>
                <w:szCs w:val="19"/>
                <w:lang w:eastAsia="en-CA"/>
              </w:rPr>
            </w:pPr>
            <w:r w:rsidRPr="000C3EAB">
              <w:rPr>
                <w:sz w:val="19"/>
                <w:szCs w:val="19"/>
                <w:lang w:eastAsia="en-CA"/>
              </w:rPr>
              <w:t>Customs capacity</w:t>
            </w:r>
            <w:r w:rsidRPr="000C3EAB">
              <w:rPr>
                <w:sz w:val="19"/>
                <w:szCs w:val="19"/>
                <w:lang w:eastAsia="en-CA"/>
              </w:rPr>
              <w:noBreakHyphen/>
              <w:t>building</w:t>
            </w:r>
          </w:p>
        </w:tc>
        <w:tc>
          <w:tcPr>
            <w:tcW w:w="1370" w:type="pct"/>
            <w:tcBorders>
              <w:top w:val="single" w:sz="4" w:space="0" w:color="auto"/>
              <w:left w:val="nil"/>
              <w:bottom w:val="single" w:sz="4" w:space="0" w:color="auto"/>
              <w:right w:val="single" w:sz="4" w:space="0" w:color="auto"/>
            </w:tcBorders>
            <w:tcMar>
              <w:left w:w="57" w:type="dxa"/>
              <w:right w:w="57" w:type="dxa"/>
            </w:tcMar>
          </w:tcPr>
          <w:p w14:paraId="72A68B8B" w14:textId="77777777" w:rsidR="00991BB6" w:rsidRPr="000C3EAB" w:rsidRDefault="00991BB6" w:rsidP="00303536">
            <w:pPr>
              <w:spacing w:after="80"/>
              <w:jc w:val="left"/>
              <w:rPr>
                <w:sz w:val="19"/>
                <w:szCs w:val="19"/>
              </w:rPr>
            </w:pPr>
            <w:r w:rsidRPr="000C3EAB">
              <w:rPr>
                <w:sz w:val="19"/>
                <w:szCs w:val="19"/>
              </w:rPr>
              <w:t>Train for 60 customs and enforcement officers</w:t>
            </w:r>
          </w:p>
          <w:p w14:paraId="7A4440D0" w14:textId="77777777" w:rsidR="00991BB6" w:rsidRPr="000C3EAB" w:rsidRDefault="00991BB6" w:rsidP="00303536">
            <w:pPr>
              <w:spacing w:after="80"/>
              <w:jc w:val="left"/>
              <w:rPr>
                <w:sz w:val="19"/>
                <w:szCs w:val="19"/>
              </w:rPr>
            </w:pPr>
            <w:r w:rsidRPr="000C3EAB">
              <w:rPr>
                <w:sz w:val="19"/>
                <w:szCs w:val="19"/>
              </w:rPr>
              <w:t>Provide 12 refrigerant identifiers</w:t>
            </w:r>
          </w:p>
        </w:tc>
        <w:tc>
          <w:tcPr>
            <w:tcW w:w="472" w:type="pct"/>
            <w:tcBorders>
              <w:top w:val="single" w:sz="4" w:space="0" w:color="auto"/>
              <w:left w:val="nil"/>
              <w:bottom w:val="single" w:sz="4" w:space="0" w:color="auto"/>
              <w:right w:val="single" w:sz="4" w:space="0" w:color="auto"/>
            </w:tcBorders>
            <w:tcMar>
              <w:left w:w="57" w:type="dxa"/>
              <w:right w:w="57" w:type="dxa"/>
            </w:tcMar>
          </w:tcPr>
          <w:p w14:paraId="27776C5E" w14:textId="77777777" w:rsidR="00991BB6" w:rsidRPr="000C3EAB" w:rsidRDefault="00991BB6" w:rsidP="00303536">
            <w:pPr>
              <w:suppressAutoHyphens/>
              <w:jc w:val="right"/>
              <w:rPr>
                <w:sz w:val="19"/>
                <w:szCs w:val="19"/>
                <w:lang w:eastAsia="en-CA"/>
              </w:rPr>
            </w:pPr>
            <w:r w:rsidRPr="000C3EAB">
              <w:rPr>
                <w:sz w:val="19"/>
                <w:szCs w:val="19"/>
                <w:lang w:eastAsia="en-CA"/>
              </w:rPr>
              <w:t>73,000</w:t>
            </w:r>
          </w:p>
        </w:tc>
        <w:tc>
          <w:tcPr>
            <w:tcW w:w="1324" w:type="pct"/>
            <w:tcBorders>
              <w:top w:val="single" w:sz="4" w:space="0" w:color="auto"/>
              <w:left w:val="single" w:sz="4" w:space="0" w:color="auto"/>
              <w:bottom w:val="single" w:sz="4" w:space="0" w:color="auto"/>
              <w:right w:val="single" w:sz="4" w:space="0" w:color="auto"/>
            </w:tcBorders>
            <w:tcMar>
              <w:left w:w="57" w:type="dxa"/>
              <w:right w:w="57" w:type="dxa"/>
            </w:tcMar>
            <w:vAlign w:val="center"/>
          </w:tcPr>
          <w:p w14:paraId="2B850EEB" w14:textId="4BC3E34F" w:rsidR="00991BB6" w:rsidRPr="000C3EAB" w:rsidRDefault="00991BB6" w:rsidP="00303536">
            <w:pPr>
              <w:suppressAutoHyphens/>
              <w:spacing w:after="80"/>
              <w:jc w:val="left"/>
              <w:rPr>
                <w:sz w:val="19"/>
                <w:szCs w:val="19"/>
              </w:rPr>
            </w:pPr>
            <w:r w:rsidRPr="000C3EAB">
              <w:rPr>
                <w:sz w:val="19"/>
                <w:szCs w:val="19"/>
              </w:rPr>
              <w:t xml:space="preserve">Train 60 customs officers on Montreal Protocol and </w:t>
            </w:r>
            <w:r w:rsidR="00B4744C" w:rsidRPr="000C3EAB">
              <w:rPr>
                <w:sz w:val="19"/>
                <w:szCs w:val="19"/>
              </w:rPr>
              <w:t>HFC</w:t>
            </w:r>
            <w:r w:rsidRPr="000C3EAB">
              <w:rPr>
                <w:sz w:val="19"/>
                <w:szCs w:val="19"/>
              </w:rPr>
              <w:t xml:space="preserve"> control</w:t>
            </w:r>
          </w:p>
          <w:p w14:paraId="2A9A0CC3" w14:textId="182A2D73" w:rsidR="00991BB6" w:rsidRPr="000C3EAB" w:rsidRDefault="00991BB6" w:rsidP="00303536">
            <w:pPr>
              <w:suppressAutoHyphens/>
              <w:spacing w:after="80"/>
              <w:jc w:val="left"/>
              <w:rPr>
                <w:sz w:val="19"/>
                <w:szCs w:val="19"/>
              </w:rPr>
            </w:pPr>
            <w:r w:rsidRPr="000C3EAB">
              <w:rPr>
                <w:sz w:val="19"/>
                <w:szCs w:val="19"/>
              </w:rPr>
              <w:t xml:space="preserve">Upgrade customs training curriculum to include </w:t>
            </w:r>
            <w:r w:rsidR="00B4744C" w:rsidRPr="000C3EAB">
              <w:rPr>
                <w:sz w:val="19"/>
                <w:szCs w:val="19"/>
              </w:rPr>
              <w:t>HFC</w:t>
            </w:r>
            <w:r w:rsidRPr="000C3EAB">
              <w:rPr>
                <w:sz w:val="19"/>
                <w:szCs w:val="19"/>
              </w:rPr>
              <w:t xml:space="preserve">s, </w:t>
            </w:r>
            <w:r w:rsidRPr="000C3EAB">
              <w:rPr>
                <w:sz w:val="19"/>
                <w:szCs w:val="19"/>
              </w:rPr>
              <w:lastRenderedPageBreak/>
              <w:t>low</w:t>
            </w:r>
            <w:r w:rsidRPr="000C3EAB">
              <w:rPr>
                <w:sz w:val="19"/>
                <w:szCs w:val="19"/>
              </w:rPr>
              <w:noBreakHyphen/>
              <w:t>GWP refrigerants, new HS codes</w:t>
            </w:r>
          </w:p>
          <w:p w14:paraId="72E861F0" w14:textId="77777777" w:rsidR="00991BB6" w:rsidRPr="000C3EAB" w:rsidRDefault="00991BB6" w:rsidP="00303536">
            <w:pPr>
              <w:suppressAutoHyphens/>
              <w:spacing w:after="80"/>
              <w:jc w:val="left"/>
              <w:rPr>
                <w:sz w:val="19"/>
                <w:szCs w:val="19"/>
              </w:rPr>
            </w:pPr>
            <w:r w:rsidRPr="000C3EAB">
              <w:rPr>
                <w:sz w:val="19"/>
                <w:szCs w:val="19"/>
              </w:rPr>
              <w:t>Train customs trainers</w:t>
            </w:r>
          </w:p>
          <w:p w14:paraId="580230DE" w14:textId="77777777" w:rsidR="00991BB6" w:rsidRPr="000C3EAB" w:rsidRDefault="00991BB6" w:rsidP="00303536">
            <w:pPr>
              <w:suppressAutoHyphens/>
              <w:spacing w:after="80"/>
              <w:jc w:val="left"/>
              <w:rPr>
                <w:sz w:val="19"/>
                <w:szCs w:val="19"/>
              </w:rPr>
            </w:pPr>
            <w:r w:rsidRPr="000C3EAB">
              <w:rPr>
                <w:sz w:val="19"/>
                <w:szCs w:val="19"/>
              </w:rPr>
              <w:t xml:space="preserve">Train 40 enforcement officers and 40 importers and clearance agents </w:t>
            </w:r>
          </w:p>
          <w:p w14:paraId="67199814" w14:textId="77777777" w:rsidR="00991BB6" w:rsidRPr="000C3EAB" w:rsidRDefault="00991BB6" w:rsidP="00303536">
            <w:pPr>
              <w:suppressAutoHyphens/>
              <w:spacing w:after="80"/>
              <w:jc w:val="left"/>
              <w:rPr>
                <w:sz w:val="19"/>
                <w:szCs w:val="19"/>
              </w:rPr>
            </w:pPr>
            <w:r w:rsidRPr="000C3EAB">
              <w:rPr>
                <w:sz w:val="19"/>
                <w:szCs w:val="19"/>
              </w:rPr>
              <w:t>Two border dialogues with neighbouring countries</w:t>
            </w:r>
          </w:p>
        </w:tc>
        <w:tc>
          <w:tcPr>
            <w:tcW w:w="471" w:type="pct"/>
            <w:tcBorders>
              <w:top w:val="single" w:sz="4" w:space="0" w:color="auto"/>
              <w:left w:val="single" w:sz="4" w:space="0" w:color="auto"/>
              <w:bottom w:val="single" w:sz="4" w:space="0" w:color="auto"/>
              <w:right w:val="single" w:sz="4" w:space="0" w:color="auto"/>
            </w:tcBorders>
            <w:tcMar>
              <w:left w:w="57" w:type="dxa"/>
              <w:right w:w="57" w:type="dxa"/>
            </w:tcMar>
          </w:tcPr>
          <w:p w14:paraId="5BEC1287" w14:textId="77777777" w:rsidR="00991BB6" w:rsidRPr="000C3EAB" w:rsidRDefault="00991BB6" w:rsidP="00303536">
            <w:pPr>
              <w:suppressAutoHyphens/>
              <w:jc w:val="right"/>
              <w:rPr>
                <w:sz w:val="19"/>
                <w:szCs w:val="19"/>
                <w:lang w:eastAsia="en-CA"/>
              </w:rPr>
            </w:pPr>
            <w:r w:rsidRPr="000C3EAB">
              <w:rPr>
                <w:sz w:val="19"/>
                <w:szCs w:val="19"/>
                <w:lang w:eastAsia="en-CA"/>
              </w:rPr>
              <w:lastRenderedPageBreak/>
              <w:t>125,000</w:t>
            </w:r>
          </w:p>
        </w:tc>
        <w:tc>
          <w:tcPr>
            <w:tcW w:w="580" w:type="pct"/>
            <w:tcBorders>
              <w:top w:val="single" w:sz="4" w:space="0" w:color="auto"/>
              <w:left w:val="single" w:sz="4" w:space="0" w:color="auto"/>
              <w:bottom w:val="single" w:sz="4" w:space="0" w:color="auto"/>
              <w:right w:val="single" w:sz="4" w:space="0" w:color="auto"/>
            </w:tcBorders>
            <w:tcMar>
              <w:left w:w="57" w:type="dxa"/>
              <w:right w:w="57" w:type="dxa"/>
            </w:tcMar>
          </w:tcPr>
          <w:p w14:paraId="0A8FA807" w14:textId="77777777" w:rsidR="00991BB6" w:rsidRPr="000C3EAB" w:rsidRDefault="00991BB6" w:rsidP="00303536">
            <w:pPr>
              <w:suppressAutoHyphens/>
              <w:jc w:val="right"/>
              <w:rPr>
                <w:sz w:val="19"/>
                <w:szCs w:val="19"/>
                <w:lang w:eastAsia="en-CA"/>
              </w:rPr>
            </w:pPr>
            <w:r w:rsidRPr="000C3EAB">
              <w:rPr>
                <w:sz w:val="19"/>
                <w:szCs w:val="19"/>
                <w:lang w:eastAsia="en-CA"/>
              </w:rPr>
              <w:t>198,000</w:t>
            </w:r>
          </w:p>
        </w:tc>
      </w:tr>
      <w:tr w:rsidR="00991BB6" w:rsidRPr="000C3EAB" w14:paraId="56B7E8A8" w14:textId="77777777" w:rsidTr="00303536">
        <w:trPr>
          <w:trHeight w:val="289"/>
        </w:trPr>
        <w:tc>
          <w:tcPr>
            <w:tcW w:w="783" w:type="pct"/>
            <w:tcBorders>
              <w:top w:val="single" w:sz="4" w:space="0" w:color="auto"/>
              <w:left w:val="single" w:sz="4" w:space="0" w:color="auto"/>
              <w:bottom w:val="single" w:sz="4" w:space="0" w:color="auto"/>
              <w:right w:val="single" w:sz="4" w:space="0" w:color="auto"/>
            </w:tcBorders>
            <w:tcMar>
              <w:left w:w="57" w:type="dxa"/>
              <w:right w:w="57" w:type="dxa"/>
            </w:tcMar>
          </w:tcPr>
          <w:p w14:paraId="2B119CFB" w14:textId="77777777" w:rsidR="00991BB6" w:rsidRPr="000C3EAB" w:rsidRDefault="00991BB6" w:rsidP="00303536">
            <w:pPr>
              <w:suppressAutoHyphens/>
              <w:jc w:val="left"/>
              <w:rPr>
                <w:sz w:val="19"/>
                <w:szCs w:val="19"/>
                <w:lang w:eastAsia="en-CA"/>
              </w:rPr>
            </w:pPr>
            <w:r w:rsidRPr="000C3EAB">
              <w:rPr>
                <w:sz w:val="19"/>
                <w:szCs w:val="19"/>
                <w:lang w:eastAsia="en-CA"/>
              </w:rPr>
              <w:t>Technician capacity</w:t>
            </w:r>
            <w:r w:rsidRPr="000C3EAB">
              <w:rPr>
                <w:sz w:val="19"/>
                <w:szCs w:val="19"/>
                <w:lang w:eastAsia="en-CA"/>
              </w:rPr>
              <w:noBreakHyphen/>
              <w:t>building and support to RAC sector</w:t>
            </w:r>
          </w:p>
        </w:tc>
        <w:tc>
          <w:tcPr>
            <w:tcW w:w="1370" w:type="pct"/>
            <w:tcBorders>
              <w:top w:val="single" w:sz="4" w:space="0" w:color="auto"/>
              <w:left w:val="nil"/>
              <w:bottom w:val="single" w:sz="4" w:space="0" w:color="auto"/>
              <w:right w:val="single" w:sz="4" w:space="0" w:color="auto"/>
            </w:tcBorders>
            <w:tcMar>
              <w:left w:w="57" w:type="dxa"/>
              <w:right w:w="57" w:type="dxa"/>
            </w:tcMar>
          </w:tcPr>
          <w:p w14:paraId="5DC01EC0" w14:textId="77777777" w:rsidR="00991BB6" w:rsidRPr="000C3EAB" w:rsidRDefault="00991BB6" w:rsidP="00303536">
            <w:pPr>
              <w:spacing w:after="80"/>
              <w:jc w:val="left"/>
              <w:rPr>
                <w:sz w:val="19"/>
                <w:szCs w:val="19"/>
              </w:rPr>
            </w:pPr>
            <w:r w:rsidRPr="000C3EAB">
              <w:rPr>
                <w:sz w:val="19"/>
                <w:szCs w:val="19"/>
              </w:rPr>
              <w:t>Update technician training curricula</w:t>
            </w:r>
          </w:p>
          <w:p w14:paraId="2E689639" w14:textId="77777777" w:rsidR="00991BB6" w:rsidRPr="000C3EAB" w:rsidRDefault="00991BB6" w:rsidP="00303536">
            <w:pPr>
              <w:spacing w:after="80"/>
              <w:jc w:val="left"/>
              <w:rPr>
                <w:sz w:val="19"/>
                <w:szCs w:val="19"/>
              </w:rPr>
            </w:pPr>
            <w:r w:rsidRPr="000C3EAB">
              <w:rPr>
                <w:sz w:val="19"/>
                <w:szCs w:val="19"/>
              </w:rPr>
              <w:t>Train 1,600 RAC technicians on good refrigeration practices</w:t>
            </w:r>
          </w:p>
          <w:p w14:paraId="7D57E6D0" w14:textId="77777777" w:rsidR="00991BB6" w:rsidRPr="000C3EAB" w:rsidRDefault="00991BB6" w:rsidP="00303536">
            <w:pPr>
              <w:spacing w:after="80"/>
              <w:jc w:val="left"/>
              <w:rPr>
                <w:sz w:val="19"/>
                <w:szCs w:val="19"/>
              </w:rPr>
            </w:pPr>
            <w:r w:rsidRPr="000C3EAB">
              <w:rPr>
                <w:sz w:val="19"/>
                <w:szCs w:val="19"/>
              </w:rPr>
              <w:t>Develop specifications for use and installation of equipment containing flammable refrigerants</w:t>
            </w:r>
          </w:p>
          <w:p w14:paraId="303EBF29" w14:textId="77777777" w:rsidR="00991BB6" w:rsidRPr="000C3EAB" w:rsidRDefault="00991BB6" w:rsidP="00303536">
            <w:pPr>
              <w:spacing w:after="80"/>
              <w:jc w:val="left"/>
              <w:rPr>
                <w:sz w:val="19"/>
                <w:szCs w:val="19"/>
              </w:rPr>
            </w:pPr>
            <w:r w:rsidRPr="000C3EAB">
              <w:rPr>
                <w:sz w:val="19"/>
                <w:szCs w:val="19"/>
              </w:rPr>
              <w:t>Provide six sets of equipment to training centres</w:t>
            </w:r>
          </w:p>
          <w:p w14:paraId="72385CA3" w14:textId="77777777" w:rsidR="00991BB6" w:rsidRPr="000C3EAB" w:rsidRDefault="00991BB6" w:rsidP="00303536">
            <w:pPr>
              <w:spacing w:after="80"/>
              <w:jc w:val="left"/>
              <w:rPr>
                <w:sz w:val="19"/>
                <w:szCs w:val="19"/>
              </w:rPr>
            </w:pPr>
            <w:r w:rsidRPr="000C3EAB">
              <w:rPr>
                <w:sz w:val="19"/>
                <w:szCs w:val="19"/>
              </w:rPr>
              <w:t>Implement the technician certification programme</w:t>
            </w:r>
          </w:p>
          <w:p w14:paraId="7746C3C3" w14:textId="77777777" w:rsidR="00991BB6" w:rsidRPr="000C3EAB" w:rsidRDefault="00991BB6" w:rsidP="00303536">
            <w:pPr>
              <w:spacing w:after="80"/>
              <w:jc w:val="left"/>
              <w:rPr>
                <w:sz w:val="19"/>
                <w:szCs w:val="19"/>
              </w:rPr>
            </w:pPr>
            <w:r w:rsidRPr="000C3EAB">
              <w:rPr>
                <w:sz w:val="19"/>
                <w:szCs w:val="19"/>
              </w:rPr>
              <w:t>Provide leak detectors to 700 certified technicians</w:t>
            </w:r>
          </w:p>
          <w:p w14:paraId="70D0F511" w14:textId="77777777" w:rsidR="00991BB6" w:rsidRPr="000C3EAB" w:rsidRDefault="00991BB6" w:rsidP="00303536">
            <w:pPr>
              <w:spacing w:after="80"/>
              <w:jc w:val="left"/>
              <w:rPr>
                <w:sz w:val="19"/>
                <w:szCs w:val="19"/>
              </w:rPr>
            </w:pPr>
            <w:r w:rsidRPr="000C3EAB">
              <w:rPr>
                <w:sz w:val="19"/>
                <w:szCs w:val="19"/>
              </w:rPr>
              <w:t>Study to promote the minimum-leakage programme, including manual and website</w:t>
            </w:r>
          </w:p>
          <w:p w14:paraId="1B56764E" w14:textId="77777777" w:rsidR="00991BB6" w:rsidRPr="000C3EAB" w:rsidRDefault="00991BB6" w:rsidP="00303536">
            <w:pPr>
              <w:spacing w:after="80"/>
              <w:jc w:val="left"/>
              <w:rPr>
                <w:sz w:val="19"/>
                <w:szCs w:val="19"/>
              </w:rPr>
            </w:pPr>
            <w:r w:rsidRPr="000C3EAB">
              <w:rPr>
                <w:sz w:val="19"/>
                <w:szCs w:val="19"/>
              </w:rPr>
              <w:t>Study on energy efficiency and economic benefits of the minimum-leakage initiative</w:t>
            </w:r>
          </w:p>
        </w:tc>
        <w:tc>
          <w:tcPr>
            <w:tcW w:w="472" w:type="pct"/>
            <w:tcBorders>
              <w:top w:val="single" w:sz="4" w:space="0" w:color="auto"/>
              <w:left w:val="nil"/>
              <w:bottom w:val="single" w:sz="4" w:space="0" w:color="auto"/>
              <w:right w:val="single" w:sz="4" w:space="0" w:color="auto"/>
            </w:tcBorders>
            <w:tcMar>
              <w:left w:w="57" w:type="dxa"/>
              <w:right w:w="57" w:type="dxa"/>
            </w:tcMar>
          </w:tcPr>
          <w:p w14:paraId="5F053BD1" w14:textId="77777777" w:rsidR="00991BB6" w:rsidRPr="000C3EAB" w:rsidRDefault="00991BB6" w:rsidP="00303536">
            <w:pPr>
              <w:suppressAutoHyphens/>
              <w:jc w:val="right"/>
              <w:rPr>
                <w:sz w:val="19"/>
                <w:szCs w:val="19"/>
                <w:lang w:eastAsia="en-CA"/>
              </w:rPr>
            </w:pPr>
            <w:r w:rsidRPr="000C3EAB">
              <w:rPr>
                <w:sz w:val="19"/>
                <w:szCs w:val="19"/>
                <w:lang w:eastAsia="en-CA"/>
              </w:rPr>
              <w:t>890,000</w:t>
            </w:r>
          </w:p>
        </w:tc>
        <w:tc>
          <w:tcPr>
            <w:tcW w:w="1324" w:type="pct"/>
            <w:tcBorders>
              <w:top w:val="single" w:sz="4" w:space="0" w:color="auto"/>
              <w:left w:val="single" w:sz="4" w:space="0" w:color="auto"/>
              <w:bottom w:val="single" w:sz="4" w:space="0" w:color="auto"/>
              <w:right w:val="single" w:sz="4" w:space="0" w:color="auto"/>
            </w:tcBorders>
            <w:tcMar>
              <w:left w:w="57" w:type="dxa"/>
              <w:right w:w="57" w:type="dxa"/>
            </w:tcMar>
          </w:tcPr>
          <w:p w14:paraId="66D4A494" w14:textId="77777777" w:rsidR="00991BB6" w:rsidRPr="000C3EAB" w:rsidRDefault="00991BB6" w:rsidP="00303536">
            <w:pPr>
              <w:spacing w:after="80"/>
              <w:jc w:val="left"/>
              <w:rPr>
                <w:sz w:val="19"/>
                <w:szCs w:val="19"/>
              </w:rPr>
            </w:pPr>
            <w:r w:rsidRPr="000C3EAB">
              <w:rPr>
                <w:sz w:val="19"/>
                <w:szCs w:val="19"/>
              </w:rPr>
              <w:t>Train 360 RAC technicians on good servicing practices</w:t>
            </w:r>
          </w:p>
          <w:p w14:paraId="06BAB1F0" w14:textId="77777777" w:rsidR="00991BB6" w:rsidRPr="000C3EAB" w:rsidRDefault="00991BB6" w:rsidP="00303536">
            <w:pPr>
              <w:spacing w:after="80"/>
              <w:jc w:val="left"/>
              <w:rPr>
                <w:sz w:val="19"/>
                <w:szCs w:val="19"/>
              </w:rPr>
            </w:pPr>
            <w:r w:rsidRPr="000C3EAB">
              <w:rPr>
                <w:sz w:val="19"/>
                <w:szCs w:val="19"/>
              </w:rPr>
              <w:t xml:space="preserve">Update MAC training curriculum to incorporate into the national MAC certification system </w:t>
            </w:r>
          </w:p>
          <w:p w14:paraId="4348F471" w14:textId="77777777" w:rsidR="00991BB6" w:rsidRPr="000C3EAB" w:rsidRDefault="00991BB6" w:rsidP="00303536">
            <w:pPr>
              <w:spacing w:after="80"/>
              <w:jc w:val="left"/>
              <w:rPr>
                <w:sz w:val="19"/>
                <w:szCs w:val="19"/>
              </w:rPr>
            </w:pPr>
            <w:r w:rsidRPr="000C3EAB">
              <w:rPr>
                <w:sz w:val="19"/>
                <w:szCs w:val="19"/>
              </w:rPr>
              <w:t>Train 10-15 MAC trainers and 60 MAC technicians in good servicing practices</w:t>
            </w:r>
          </w:p>
          <w:p w14:paraId="60D66BFD" w14:textId="77777777" w:rsidR="00991BB6" w:rsidRPr="000C3EAB" w:rsidRDefault="00991BB6" w:rsidP="00303536">
            <w:pPr>
              <w:spacing w:after="80"/>
              <w:jc w:val="left"/>
              <w:rPr>
                <w:sz w:val="19"/>
                <w:szCs w:val="19"/>
              </w:rPr>
            </w:pPr>
            <w:r w:rsidRPr="000C3EAB">
              <w:rPr>
                <w:sz w:val="19"/>
                <w:szCs w:val="19"/>
              </w:rPr>
              <w:t>Provide MAC</w:t>
            </w:r>
            <w:r w:rsidRPr="000C3EAB">
              <w:rPr>
                <w:sz w:val="19"/>
                <w:szCs w:val="19"/>
              </w:rPr>
              <w:noBreakHyphen/>
              <w:t>related university scholarships for 25 women</w:t>
            </w:r>
          </w:p>
          <w:p w14:paraId="1CF9BA0E" w14:textId="77777777" w:rsidR="00991BB6" w:rsidRPr="000C3EAB" w:rsidRDefault="00991BB6" w:rsidP="00303536">
            <w:pPr>
              <w:spacing w:after="80"/>
              <w:jc w:val="left"/>
              <w:rPr>
                <w:sz w:val="19"/>
                <w:szCs w:val="19"/>
              </w:rPr>
            </w:pPr>
            <w:r w:rsidRPr="000C3EAB">
              <w:rPr>
                <w:sz w:val="19"/>
                <w:szCs w:val="19"/>
              </w:rPr>
              <w:t>Provide tools and equipment to the 360 trained/certified technicians</w:t>
            </w:r>
          </w:p>
          <w:p w14:paraId="33636934" w14:textId="77777777" w:rsidR="00991BB6" w:rsidRPr="000C3EAB" w:rsidRDefault="00991BB6" w:rsidP="00303536">
            <w:pPr>
              <w:spacing w:after="80"/>
              <w:jc w:val="left"/>
              <w:rPr>
                <w:sz w:val="19"/>
                <w:szCs w:val="19"/>
              </w:rPr>
            </w:pPr>
            <w:r w:rsidRPr="000C3EAB">
              <w:rPr>
                <w:sz w:val="19"/>
                <w:szCs w:val="19"/>
              </w:rPr>
              <w:t>Provision of tools and equipment to 160 registered servicing workshops</w:t>
            </w:r>
          </w:p>
          <w:p w14:paraId="07C7B9A0" w14:textId="77777777" w:rsidR="00991BB6" w:rsidRPr="000C3EAB" w:rsidRDefault="00991BB6" w:rsidP="00303536">
            <w:pPr>
              <w:spacing w:after="80"/>
              <w:jc w:val="left"/>
              <w:rPr>
                <w:sz w:val="19"/>
                <w:szCs w:val="19"/>
              </w:rPr>
            </w:pPr>
            <w:r w:rsidRPr="000C3EAB">
              <w:rPr>
                <w:sz w:val="19"/>
                <w:szCs w:val="19"/>
              </w:rPr>
              <w:t>Support development of a national RAC/MAC association</w:t>
            </w:r>
          </w:p>
        </w:tc>
        <w:tc>
          <w:tcPr>
            <w:tcW w:w="471" w:type="pct"/>
            <w:tcBorders>
              <w:top w:val="single" w:sz="4" w:space="0" w:color="auto"/>
              <w:left w:val="single" w:sz="4" w:space="0" w:color="auto"/>
              <w:bottom w:val="single" w:sz="4" w:space="0" w:color="auto"/>
              <w:right w:val="single" w:sz="4" w:space="0" w:color="auto"/>
            </w:tcBorders>
            <w:tcMar>
              <w:left w:w="57" w:type="dxa"/>
              <w:right w:w="57" w:type="dxa"/>
            </w:tcMar>
          </w:tcPr>
          <w:p w14:paraId="1428D86A" w14:textId="77777777" w:rsidR="00991BB6" w:rsidRPr="000C3EAB" w:rsidRDefault="00991BB6" w:rsidP="00303536">
            <w:pPr>
              <w:suppressAutoHyphens/>
              <w:jc w:val="right"/>
              <w:rPr>
                <w:sz w:val="19"/>
                <w:szCs w:val="19"/>
                <w:lang w:eastAsia="en-CA"/>
              </w:rPr>
            </w:pPr>
            <w:r w:rsidRPr="000C3EAB">
              <w:rPr>
                <w:sz w:val="19"/>
                <w:szCs w:val="19"/>
                <w:lang w:eastAsia="en-CA"/>
              </w:rPr>
              <w:t>557,500</w:t>
            </w:r>
          </w:p>
        </w:tc>
        <w:tc>
          <w:tcPr>
            <w:tcW w:w="580" w:type="pct"/>
            <w:tcBorders>
              <w:top w:val="single" w:sz="4" w:space="0" w:color="auto"/>
              <w:left w:val="single" w:sz="4" w:space="0" w:color="auto"/>
              <w:bottom w:val="single" w:sz="4" w:space="0" w:color="auto"/>
              <w:right w:val="single" w:sz="4" w:space="0" w:color="auto"/>
            </w:tcBorders>
            <w:tcMar>
              <w:left w:w="57" w:type="dxa"/>
              <w:right w:w="57" w:type="dxa"/>
            </w:tcMar>
          </w:tcPr>
          <w:p w14:paraId="7E031134" w14:textId="77777777" w:rsidR="00991BB6" w:rsidRPr="000C3EAB" w:rsidRDefault="00991BB6" w:rsidP="00303536">
            <w:pPr>
              <w:suppressAutoHyphens/>
              <w:jc w:val="right"/>
              <w:rPr>
                <w:sz w:val="19"/>
                <w:szCs w:val="19"/>
                <w:lang w:eastAsia="en-CA"/>
              </w:rPr>
            </w:pPr>
            <w:r w:rsidRPr="000C3EAB">
              <w:rPr>
                <w:sz w:val="19"/>
                <w:szCs w:val="19"/>
                <w:lang w:eastAsia="en-CA"/>
              </w:rPr>
              <w:t>1,447,500</w:t>
            </w:r>
          </w:p>
        </w:tc>
      </w:tr>
      <w:tr w:rsidR="00991BB6" w:rsidRPr="000C3EAB" w14:paraId="2401D969" w14:textId="77777777" w:rsidTr="00303536">
        <w:trPr>
          <w:trHeight w:val="289"/>
        </w:trPr>
        <w:tc>
          <w:tcPr>
            <w:tcW w:w="783" w:type="pct"/>
            <w:tcBorders>
              <w:top w:val="single" w:sz="4" w:space="0" w:color="auto"/>
              <w:left w:val="single" w:sz="4" w:space="0" w:color="auto"/>
              <w:bottom w:val="single" w:sz="4" w:space="0" w:color="auto"/>
              <w:right w:val="single" w:sz="4" w:space="0" w:color="auto"/>
            </w:tcBorders>
            <w:tcMar>
              <w:left w:w="57" w:type="dxa"/>
              <w:right w:w="57" w:type="dxa"/>
            </w:tcMar>
          </w:tcPr>
          <w:p w14:paraId="68655D1B" w14:textId="77777777" w:rsidR="00991BB6" w:rsidRPr="000C3EAB" w:rsidRDefault="00991BB6" w:rsidP="00303536">
            <w:pPr>
              <w:suppressAutoHyphens/>
              <w:jc w:val="left"/>
              <w:rPr>
                <w:sz w:val="19"/>
                <w:szCs w:val="19"/>
                <w:lang w:eastAsia="en-CA"/>
              </w:rPr>
            </w:pPr>
            <w:r w:rsidRPr="000C3EAB">
              <w:rPr>
                <w:sz w:val="19"/>
                <w:szCs w:val="19"/>
                <w:lang w:eastAsia="en-CA"/>
              </w:rPr>
              <w:t>Strengthen RRR network</w:t>
            </w:r>
          </w:p>
        </w:tc>
        <w:tc>
          <w:tcPr>
            <w:tcW w:w="1370" w:type="pct"/>
            <w:tcBorders>
              <w:top w:val="single" w:sz="4" w:space="0" w:color="auto"/>
              <w:left w:val="nil"/>
              <w:bottom w:val="single" w:sz="4" w:space="0" w:color="auto"/>
              <w:right w:val="single" w:sz="4" w:space="0" w:color="auto"/>
            </w:tcBorders>
            <w:tcMar>
              <w:left w:w="57" w:type="dxa"/>
              <w:right w:w="57" w:type="dxa"/>
            </w:tcMar>
          </w:tcPr>
          <w:p w14:paraId="13B1BA1D" w14:textId="77777777" w:rsidR="00991BB6" w:rsidRPr="000C3EAB" w:rsidRDefault="00991BB6" w:rsidP="00303536">
            <w:pPr>
              <w:spacing w:after="80"/>
              <w:jc w:val="left"/>
              <w:rPr>
                <w:sz w:val="19"/>
                <w:szCs w:val="19"/>
              </w:rPr>
            </w:pPr>
            <w:r w:rsidRPr="000C3EAB">
              <w:rPr>
                <w:sz w:val="19"/>
                <w:szCs w:val="19"/>
              </w:rPr>
              <w:t xml:space="preserve">Guidelines for refrigerant RRR for technicians and end users </w:t>
            </w:r>
          </w:p>
          <w:p w14:paraId="243DB431" w14:textId="77777777" w:rsidR="00991BB6" w:rsidRPr="000C3EAB" w:rsidRDefault="00991BB6" w:rsidP="00303536">
            <w:pPr>
              <w:spacing w:after="80"/>
              <w:jc w:val="left"/>
              <w:rPr>
                <w:sz w:val="19"/>
                <w:szCs w:val="19"/>
              </w:rPr>
            </w:pPr>
            <w:r w:rsidRPr="000C3EAB">
              <w:rPr>
                <w:sz w:val="19"/>
                <w:szCs w:val="19"/>
              </w:rPr>
              <w:t>Study to establish a sustainable RRR infrastructure</w:t>
            </w:r>
          </w:p>
          <w:p w14:paraId="6E36847B" w14:textId="77777777" w:rsidR="00991BB6" w:rsidRPr="000C3EAB" w:rsidRDefault="00991BB6" w:rsidP="00303536">
            <w:pPr>
              <w:spacing w:after="80"/>
              <w:jc w:val="left"/>
              <w:rPr>
                <w:sz w:val="19"/>
                <w:szCs w:val="19"/>
              </w:rPr>
            </w:pPr>
            <w:r w:rsidRPr="000C3EAB">
              <w:rPr>
                <w:sz w:val="19"/>
                <w:szCs w:val="19"/>
              </w:rPr>
              <w:t>Provision of equipment to four existing centres (reclamation units, refrigerant identifiers, recovery cylinders)</w:t>
            </w:r>
          </w:p>
          <w:p w14:paraId="3C8543DE" w14:textId="77777777" w:rsidR="00991BB6" w:rsidRPr="000C3EAB" w:rsidRDefault="00991BB6" w:rsidP="00303536">
            <w:pPr>
              <w:spacing w:after="80"/>
              <w:jc w:val="left"/>
              <w:rPr>
                <w:sz w:val="19"/>
                <w:szCs w:val="19"/>
              </w:rPr>
            </w:pPr>
            <w:r w:rsidRPr="000C3EAB">
              <w:rPr>
                <w:sz w:val="19"/>
                <w:szCs w:val="19"/>
              </w:rPr>
              <w:t>Awareness</w:t>
            </w:r>
            <w:r w:rsidRPr="000C3EAB">
              <w:rPr>
                <w:sz w:val="19"/>
                <w:szCs w:val="19"/>
              </w:rPr>
              <w:noBreakHyphen/>
              <w:t>raising on the RRR network</w:t>
            </w:r>
          </w:p>
        </w:tc>
        <w:tc>
          <w:tcPr>
            <w:tcW w:w="472" w:type="pct"/>
            <w:tcBorders>
              <w:top w:val="single" w:sz="4" w:space="0" w:color="auto"/>
              <w:left w:val="nil"/>
              <w:bottom w:val="single" w:sz="4" w:space="0" w:color="auto"/>
              <w:right w:val="single" w:sz="4" w:space="0" w:color="auto"/>
            </w:tcBorders>
            <w:tcMar>
              <w:left w:w="57" w:type="dxa"/>
              <w:right w:w="57" w:type="dxa"/>
            </w:tcMar>
          </w:tcPr>
          <w:p w14:paraId="5F8965C0" w14:textId="77777777" w:rsidR="00991BB6" w:rsidRPr="000C3EAB" w:rsidRDefault="00991BB6" w:rsidP="00303536">
            <w:pPr>
              <w:suppressAutoHyphens/>
              <w:jc w:val="right"/>
              <w:rPr>
                <w:sz w:val="19"/>
                <w:szCs w:val="19"/>
                <w:lang w:eastAsia="en-CA"/>
              </w:rPr>
            </w:pPr>
            <w:r w:rsidRPr="000C3EAB">
              <w:rPr>
                <w:sz w:val="19"/>
                <w:szCs w:val="19"/>
                <w:lang w:eastAsia="en-CA"/>
              </w:rPr>
              <w:t>112,000</w:t>
            </w:r>
          </w:p>
        </w:tc>
        <w:tc>
          <w:tcPr>
            <w:tcW w:w="1324" w:type="pct"/>
            <w:tcBorders>
              <w:top w:val="single" w:sz="4" w:space="0" w:color="auto"/>
              <w:left w:val="single" w:sz="4" w:space="0" w:color="auto"/>
              <w:bottom w:val="single" w:sz="4" w:space="0" w:color="auto"/>
              <w:right w:val="single" w:sz="4" w:space="0" w:color="auto"/>
            </w:tcBorders>
            <w:tcMar>
              <w:left w:w="57" w:type="dxa"/>
              <w:right w:w="57" w:type="dxa"/>
            </w:tcMar>
          </w:tcPr>
          <w:p w14:paraId="3511693E" w14:textId="193EEF53" w:rsidR="00991BB6" w:rsidRPr="000C3EAB" w:rsidRDefault="00991BB6" w:rsidP="00303536">
            <w:pPr>
              <w:spacing w:after="80"/>
              <w:jc w:val="left"/>
              <w:rPr>
                <w:sz w:val="19"/>
                <w:szCs w:val="19"/>
              </w:rPr>
            </w:pPr>
            <w:r w:rsidRPr="000C3EAB">
              <w:rPr>
                <w:sz w:val="19"/>
                <w:szCs w:val="19"/>
              </w:rPr>
              <w:t xml:space="preserve">Provide technical assistance and equipment (cylinders and bulk storage tanks) to an established RRR centre for the inclusion of </w:t>
            </w:r>
            <w:r w:rsidR="00B4744C" w:rsidRPr="000C3EAB">
              <w:rPr>
                <w:sz w:val="19"/>
                <w:szCs w:val="19"/>
              </w:rPr>
              <w:t>HFC</w:t>
            </w:r>
            <w:r w:rsidRPr="000C3EAB">
              <w:rPr>
                <w:sz w:val="19"/>
                <w:szCs w:val="19"/>
              </w:rPr>
              <w:t>s</w:t>
            </w:r>
          </w:p>
        </w:tc>
        <w:tc>
          <w:tcPr>
            <w:tcW w:w="471" w:type="pct"/>
            <w:tcBorders>
              <w:top w:val="single" w:sz="4" w:space="0" w:color="auto"/>
              <w:left w:val="single" w:sz="4" w:space="0" w:color="auto"/>
              <w:bottom w:val="single" w:sz="4" w:space="0" w:color="auto"/>
              <w:right w:val="single" w:sz="4" w:space="0" w:color="auto"/>
            </w:tcBorders>
            <w:tcMar>
              <w:left w:w="57" w:type="dxa"/>
              <w:right w:w="57" w:type="dxa"/>
            </w:tcMar>
          </w:tcPr>
          <w:p w14:paraId="77FF37FA" w14:textId="77777777" w:rsidR="00991BB6" w:rsidRPr="000C3EAB" w:rsidRDefault="00991BB6" w:rsidP="00303536">
            <w:pPr>
              <w:suppressAutoHyphens/>
              <w:jc w:val="right"/>
              <w:rPr>
                <w:sz w:val="19"/>
                <w:szCs w:val="19"/>
                <w:lang w:eastAsia="en-CA"/>
              </w:rPr>
            </w:pPr>
            <w:r w:rsidRPr="000C3EAB">
              <w:rPr>
                <w:sz w:val="19"/>
                <w:szCs w:val="19"/>
                <w:lang w:eastAsia="en-CA"/>
              </w:rPr>
              <w:t>45,000</w:t>
            </w:r>
          </w:p>
        </w:tc>
        <w:tc>
          <w:tcPr>
            <w:tcW w:w="580" w:type="pct"/>
            <w:tcBorders>
              <w:top w:val="single" w:sz="4" w:space="0" w:color="auto"/>
              <w:left w:val="single" w:sz="4" w:space="0" w:color="auto"/>
              <w:bottom w:val="single" w:sz="4" w:space="0" w:color="auto"/>
              <w:right w:val="single" w:sz="4" w:space="0" w:color="auto"/>
            </w:tcBorders>
            <w:tcMar>
              <w:left w:w="57" w:type="dxa"/>
              <w:right w:w="57" w:type="dxa"/>
            </w:tcMar>
          </w:tcPr>
          <w:p w14:paraId="15136477" w14:textId="77777777" w:rsidR="00991BB6" w:rsidRPr="000C3EAB" w:rsidRDefault="00991BB6" w:rsidP="00303536">
            <w:pPr>
              <w:suppressAutoHyphens/>
              <w:jc w:val="right"/>
              <w:rPr>
                <w:sz w:val="19"/>
                <w:szCs w:val="19"/>
                <w:lang w:eastAsia="en-CA"/>
              </w:rPr>
            </w:pPr>
            <w:r w:rsidRPr="000C3EAB">
              <w:rPr>
                <w:sz w:val="19"/>
                <w:szCs w:val="19"/>
                <w:lang w:eastAsia="en-CA"/>
              </w:rPr>
              <w:t>157,000</w:t>
            </w:r>
          </w:p>
        </w:tc>
      </w:tr>
      <w:tr w:rsidR="00991BB6" w:rsidRPr="000C3EAB" w14:paraId="63CB0E22" w14:textId="77777777" w:rsidTr="00303536">
        <w:trPr>
          <w:trHeight w:val="289"/>
        </w:trPr>
        <w:tc>
          <w:tcPr>
            <w:tcW w:w="783" w:type="pct"/>
            <w:tcBorders>
              <w:top w:val="single" w:sz="4" w:space="0" w:color="auto"/>
              <w:left w:val="single" w:sz="4" w:space="0" w:color="auto"/>
              <w:bottom w:val="single" w:sz="4" w:space="0" w:color="auto"/>
              <w:right w:val="single" w:sz="4" w:space="0" w:color="auto"/>
            </w:tcBorders>
            <w:tcMar>
              <w:left w:w="57" w:type="dxa"/>
              <w:right w:w="57" w:type="dxa"/>
            </w:tcMar>
            <w:vAlign w:val="center"/>
          </w:tcPr>
          <w:p w14:paraId="75FE631D" w14:textId="77777777" w:rsidR="00991BB6" w:rsidRPr="000C3EAB" w:rsidRDefault="00991BB6" w:rsidP="00303536">
            <w:pPr>
              <w:spacing w:after="80"/>
              <w:jc w:val="left"/>
              <w:rPr>
                <w:sz w:val="19"/>
                <w:szCs w:val="19"/>
                <w:lang w:eastAsia="en-CA"/>
              </w:rPr>
            </w:pPr>
            <w:r w:rsidRPr="000C3EAB">
              <w:rPr>
                <w:sz w:val="19"/>
                <w:szCs w:val="19"/>
                <w:lang w:eastAsia="en-CA"/>
              </w:rPr>
              <w:t>Sector</w:t>
            </w:r>
            <w:r w:rsidRPr="000C3EAB">
              <w:rPr>
                <w:sz w:val="19"/>
                <w:szCs w:val="19"/>
                <w:lang w:eastAsia="en-CA"/>
              </w:rPr>
              <w:noBreakHyphen/>
              <w:t>specific assistance</w:t>
            </w:r>
          </w:p>
        </w:tc>
        <w:tc>
          <w:tcPr>
            <w:tcW w:w="1370" w:type="pct"/>
            <w:tcBorders>
              <w:top w:val="single" w:sz="4" w:space="0" w:color="auto"/>
              <w:left w:val="nil"/>
              <w:bottom w:val="single" w:sz="4" w:space="0" w:color="auto"/>
              <w:right w:val="single" w:sz="4" w:space="0" w:color="auto"/>
            </w:tcBorders>
            <w:shd w:val="clear" w:color="auto" w:fill="F2F2F2" w:themeFill="background1" w:themeFillShade="F2"/>
            <w:tcMar>
              <w:left w:w="57" w:type="dxa"/>
              <w:right w:w="57" w:type="dxa"/>
            </w:tcMar>
          </w:tcPr>
          <w:p w14:paraId="3B2D44CC" w14:textId="77777777" w:rsidR="00991BB6" w:rsidRPr="000C3EAB" w:rsidRDefault="00991BB6" w:rsidP="00303536">
            <w:pPr>
              <w:suppressAutoHyphens/>
              <w:jc w:val="left"/>
              <w:rPr>
                <w:sz w:val="19"/>
                <w:szCs w:val="19"/>
                <w:lang w:eastAsia="en-CA"/>
              </w:rPr>
            </w:pPr>
          </w:p>
        </w:tc>
        <w:tc>
          <w:tcPr>
            <w:tcW w:w="472" w:type="pct"/>
            <w:tcBorders>
              <w:top w:val="single" w:sz="4" w:space="0" w:color="auto"/>
              <w:left w:val="nil"/>
              <w:bottom w:val="single" w:sz="4" w:space="0" w:color="auto"/>
              <w:right w:val="single" w:sz="4" w:space="0" w:color="auto"/>
            </w:tcBorders>
            <w:shd w:val="clear" w:color="auto" w:fill="F2F2F2" w:themeFill="background1" w:themeFillShade="F2"/>
            <w:tcMar>
              <w:left w:w="57" w:type="dxa"/>
              <w:right w:w="57" w:type="dxa"/>
            </w:tcMar>
          </w:tcPr>
          <w:p w14:paraId="52B52A4A" w14:textId="77777777" w:rsidR="00991BB6" w:rsidRPr="000C3EAB" w:rsidRDefault="00991BB6" w:rsidP="00303536">
            <w:pPr>
              <w:suppressAutoHyphens/>
              <w:jc w:val="right"/>
              <w:rPr>
                <w:sz w:val="19"/>
                <w:szCs w:val="19"/>
                <w:lang w:eastAsia="en-CA"/>
              </w:rPr>
            </w:pPr>
          </w:p>
        </w:tc>
        <w:tc>
          <w:tcPr>
            <w:tcW w:w="1324" w:type="pct"/>
            <w:tcBorders>
              <w:top w:val="single" w:sz="4" w:space="0" w:color="auto"/>
              <w:left w:val="single" w:sz="4" w:space="0" w:color="auto"/>
              <w:bottom w:val="single" w:sz="4" w:space="0" w:color="auto"/>
              <w:right w:val="single" w:sz="4" w:space="0" w:color="auto"/>
            </w:tcBorders>
            <w:tcMar>
              <w:left w:w="57" w:type="dxa"/>
              <w:right w:w="57" w:type="dxa"/>
            </w:tcMar>
            <w:vAlign w:val="center"/>
          </w:tcPr>
          <w:p w14:paraId="0B242D1B" w14:textId="4CE73B86" w:rsidR="00991BB6" w:rsidRPr="000C3EAB" w:rsidRDefault="00991BB6" w:rsidP="00303536">
            <w:pPr>
              <w:spacing w:after="80"/>
              <w:jc w:val="left"/>
              <w:rPr>
                <w:sz w:val="19"/>
                <w:szCs w:val="19"/>
              </w:rPr>
            </w:pPr>
            <w:r w:rsidRPr="000C3EAB">
              <w:rPr>
                <w:sz w:val="19"/>
                <w:szCs w:val="19"/>
              </w:rPr>
              <w:t xml:space="preserve">Study of consumption and use of </w:t>
            </w:r>
            <w:r w:rsidR="00B4744C" w:rsidRPr="000C3EAB">
              <w:rPr>
                <w:sz w:val="19"/>
                <w:szCs w:val="19"/>
              </w:rPr>
              <w:t>HFC</w:t>
            </w:r>
            <w:r w:rsidRPr="000C3EAB">
              <w:rPr>
                <w:sz w:val="19"/>
                <w:szCs w:val="19"/>
              </w:rPr>
              <w:t>s in aerosol, solvent, firefighting and foam sectors</w:t>
            </w:r>
          </w:p>
          <w:p w14:paraId="05E31E95" w14:textId="78115744" w:rsidR="00991BB6" w:rsidRPr="000C3EAB" w:rsidRDefault="00991BB6" w:rsidP="00303536">
            <w:pPr>
              <w:spacing w:after="80"/>
              <w:jc w:val="left"/>
              <w:rPr>
                <w:sz w:val="19"/>
                <w:szCs w:val="19"/>
              </w:rPr>
            </w:pPr>
            <w:r w:rsidRPr="000C3EAB">
              <w:rPr>
                <w:sz w:val="19"/>
                <w:szCs w:val="19"/>
              </w:rPr>
              <w:t xml:space="preserve">Study of consumption and use of </w:t>
            </w:r>
            <w:r w:rsidR="00B4744C" w:rsidRPr="000C3EAB">
              <w:rPr>
                <w:sz w:val="19"/>
                <w:szCs w:val="19"/>
              </w:rPr>
              <w:t>HFC</w:t>
            </w:r>
            <w:r w:rsidRPr="000C3EAB">
              <w:rPr>
                <w:sz w:val="19"/>
                <w:szCs w:val="19"/>
              </w:rPr>
              <w:t>s in the RAC assembling sector for on-site charging and technologies relevant to the local market</w:t>
            </w:r>
          </w:p>
        </w:tc>
        <w:tc>
          <w:tcPr>
            <w:tcW w:w="471" w:type="pct"/>
            <w:tcBorders>
              <w:top w:val="single" w:sz="4" w:space="0" w:color="auto"/>
              <w:left w:val="single" w:sz="4" w:space="0" w:color="auto"/>
              <w:bottom w:val="single" w:sz="4" w:space="0" w:color="auto"/>
              <w:right w:val="single" w:sz="4" w:space="0" w:color="auto"/>
            </w:tcBorders>
            <w:tcMar>
              <w:left w:w="57" w:type="dxa"/>
              <w:right w:w="57" w:type="dxa"/>
            </w:tcMar>
          </w:tcPr>
          <w:p w14:paraId="7518EF53" w14:textId="77777777" w:rsidR="00991BB6" w:rsidRPr="000C3EAB" w:rsidRDefault="00991BB6" w:rsidP="00303536">
            <w:pPr>
              <w:suppressAutoHyphens/>
              <w:jc w:val="right"/>
              <w:rPr>
                <w:sz w:val="19"/>
                <w:szCs w:val="19"/>
                <w:lang w:eastAsia="en-CA"/>
              </w:rPr>
            </w:pPr>
            <w:r w:rsidRPr="000C3EAB">
              <w:rPr>
                <w:sz w:val="19"/>
                <w:szCs w:val="19"/>
                <w:lang w:eastAsia="en-CA"/>
              </w:rPr>
              <w:t>30,000</w:t>
            </w:r>
          </w:p>
        </w:tc>
        <w:tc>
          <w:tcPr>
            <w:tcW w:w="580" w:type="pct"/>
            <w:tcBorders>
              <w:top w:val="single" w:sz="4" w:space="0" w:color="auto"/>
              <w:left w:val="single" w:sz="4" w:space="0" w:color="auto"/>
              <w:bottom w:val="single" w:sz="4" w:space="0" w:color="auto"/>
              <w:right w:val="single" w:sz="4" w:space="0" w:color="auto"/>
            </w:tcBorders>
            <w:tcMar>
              <w:left w:w="57" w:type="dxa"/>
              <w:right w:w="57" w:type="dxa"/>
            </w:tcMar>
          </w:tcPr>
          <w:p w14:paraId="58A24201" w14:textId="77777777" w:rsidR="00991BB6" w:rsidRPr="000C3EAB" w:rsidRDefault="00991BB6" w:rsidP="00303536">
            <w:pPr>
              <w:suppressAutoHyphens/>
              <w:jc w:val="right"/>
              <w:rPr>
                <w:sz w:val="19"/>
                <w:szCs w:val="19"/>
                <w:lang w:eastAsia="en-CA"/>
              </w:rPr>
            </w:pPr>
            <w:r w:rsidRPr="000C3EAB">
              <w:rPr>
                <w:sz w:val="19"/>
                <w:szCs w:val="19"/>
                <w:lang w:eastAsia="en-CA"/>
              </w:rPr>
              <w:t>30,000</w:t>
            </w:r>
          </w:p>
        </w:tc>
      </w:tr>
      <w:tr w:rsidR="00991BB6" w:rsidRPr="000C3EAB" w14:paraId="09A6FD5F" w14:textId="77777777" w:rsidTr="00303536">
        <w:trPr>
          <w:trHeight w:val="289"/>
        </w:trPr>
        <w:tc>
          <w:tcPr>
            <w:tcW w:w="783" w:type="pct"/>
            <w:tcBorders>
              <w:top w:val="single" w:sz="4" w:space="0" w:color="auto"/>
              <w:left w:val="single" w:sz="4" w:space="0" w:color="auto"/>
              <w:bottom w:val="single" w:sz="4" w:space="0" w:color="auto"/>
              <w:right w:val="single" w:sz="4" w:space="0" w:color="auto"/>
            </w:tcBorders>
            <w:tcMar>
              <w:left w:w="57" w:type="dxa"/>
              <w:right w:w="57" w:type="dxa"/>
            </w:tcMar>
            <w:vAlign w:val="center"/>
          </w:tcPr>
          <w:p w14:paraId="7FEA0C29" w14:textId="77777777" w:rsidR="00991BB6" w:rsidRPr="000C3EAB" w:rsidRDefault="00991BB6" w:rsidP="00303536">
            <w:pPr>
              <w:suppressAutoHyphens/>
              <w:jc w:val="left"/>
              <w:rPr>
                <w:sz w:val="19"/>
                <w:szCs w:val="19"/>
                <w:lang w:eastAsia="en-CA"/>
              </w:rPr>
            </w:pPr>
            <w:r w:rsidRPr="000C3EAB">
              <w:rPr>
                <w:sz w:val="19"/>
                <w:szCs w:val="19"/>
                <w:lang w:eastAsia="en-CA"/>
              </w:rPr>
              <w:t>Promote alternative refrigerants</w:t>
            </w:r>
          </w:p>
        </w:tc>
        <w:tc>
          <w:tcPr>
            <w:tcW w:w="1370" w:type="pct"/>
            <w:tcBorders>
              <w:top w:val="single" w:sz="4" w:space="0" w:color="auto"/>
              <w:left w:val="nil"/>
              <w:bottom w:val="single" w:sz="4" w:space="0" w:color="auto"/>
              <w:right w:val="single" w:sz="4" w:space="0" w:color="auto"/>
            </w:tcBorders>
            <w:shd w:val="clear" w:color="auto" w:fill="F2F2F2" w:themeFill="background1" w:themeFillShade="F2"/>
            <w:tcMar>
              <w:left w:w="57" w:type="dxa"/>
              <w:right w:w="57" w:type="dxa"/>
            </w:tcMar>
          </w:tcPr>
          <w:p w14:paraId="50E16A9E" w14:textId="77777777" w:rsidR="00991BB6" w:rsidRPr="000C3EAB" w:rsidRDefault="00991BB6" w:rsidP="00303536">
            <w:pPr>
              <w:spacing w:after="80"/>
              <w:jc w:val="left"/>
              <w:rPr>
                <w:sz w:val="19"/>
                <w:szCs w:val="19"/>
              </w:rPr>
            </w:pPr>
          </w:p>
        </w:tc>
        <w:tc>
          <w:tcPr>
            <w:tcW w:w="472" w:type="pct"/>
            <w:tcBorders>
              <w:top w:val="single" w:sz="4" w:space="0" w:color="auto"/>
              <w:left w:val="nil"/>
              <w:bottom w:val="single" w:sz="4" w:space="0" w:color="auto"/>
              <w:right w:val="single" w:sz="4" w:space="0" w:color="auto"/>
            </w:tcBorders>
            <w:shd w:val="clear" w:color="auto" w:fill="F2F2F2" w:themeFill="background1" w:themeFillShade="F2"/>
            <w:tcMar>
              <w:left w:w="57" w:type="dxa"/>
              <w:right w:w="57" w:type="dxa"/>
            </w:tcMar>
            <w:vAlign w:val="center"/>
          </w:tcPr>
          <w:p w14:paraId="72C414A0" w14:textId="77777777" w:rsidR="00991BB6" w:rsidRPr="000C3EAB" w:rsidRDefault="00991BB6" w:rsidP="00303536">
            <w:pPr>
              <w:suppressAutoHyphens/>
              <w:jc w:val="right"/>
              <w:rPr>
                <w:sz w:val="19"/>
                <w:szCs w:val="19"/>
                <w:lang w:eastAsia="en-CA"/>
              </w:rPr>
            </w:pPr>
          </w:p>
        </w:tc>
        <w:tc>
          <w:tcPr>
            <w:tcW w:w="1324" w:type="pct"/>
            <w:tcBorders>
              <w:top w:val="single" w:sz="4" w:space="0" w:color="auto"/>
              <w:left w:val="single" w:sz="4" w:space="0" w:color="auto"/>
              <w:bottom w:val="single" w:sz="4" w:space="0" w:color="auto"/>
              <w:right w:val="single" w:sz="4" w:space="0" w:color="auto"/>
            </w:tcBorders>
            <w:tcMar>
              <w:left w:w="57" w:type="dxa"/>
              <w:right w:w="57" w:type="dxa"/>
            </w:tcMar>
            <w:vAlign w:val="center"/>
          </w:tcPr>
          <w:p w14:paraId="6758272C" w14:textId="77777777" w:rsidR="00991BB6" w:rsidRPr="000C3EAB" w:rsidRDefault="00991BB6" w:rsidP="00303536">
            <w:pPr>
              <w:spacing w:after="80"/>
              <w:jc w:val="left"/>
              <w:rPr>
                <w:sz w:val="19"/>
                <w:szCs w:val="19"/>
              </w:rPr>
            </w:pPr>
            <w:r w:rsidRPr="000C3EAB">
              <w:rPr>
                <w:sz w:val="19"/>
                <w:szCs w:val="19"/>
              </w:rPr>
              <w:t xml:space="preserve">Feasibility study on adapting the domestic AC sector to </w:t>
            </w:r>
            <w:r w:rsidRPr="000C3EAB">
              <w:rPr>
                <w:sz w:val="19"/>
                <w:szCs w:val="19"/>
              </w:rPr>
              <w:lastRenderedPageBreak/>
              <w:t>low-GWP alternative technologies</w:t>
            </w:r>
          </w:p>
          <w:p w14:paraId="3BE3B64D" w14:textId="77777777" w:rsidR="00991BB6" w:rsidRPr="000C3EAB" w:rsidRDefault="00991BB6" w:rsidP="00303536">
            <w:pPr>
              <w:spacing w:after="80"/>
              <w:jc w:val="left"/>
              <w:rPr>
                <w:sz w:val="19"/>
                <w:szCs w:val="19"/>
              </w:rPr>
            </w:pPr>
            <w:r w:rsidRPr="000C3EAB">
              <w:rPr>
                <w:sz w:val="19"/>
                <w:szCs w:val="19"/>
              </w:rPr>
              <w:t>Three sessions on latest developments and technologies in collaboration with RAC associations</w:t>
            </w:r>
          </w:p>
          <w:p w14:paraId="29D5705B" w14:textId="77777777" w:rsidR="00991BB6" w:rsidRPr="000C3EAB" w:rsidRDefault="00991BB6" w:rsidP="00303536">
            <w:pPr>
              <w:spacing w:after="80"/>
              <w:jc w:val="left"/>
              <w:rPr>
                <w:sz w:val="19"/>
                <w:szCs w:val="19"/>
              </w:rPr>
            </w:pPr>
            <w:r w:rsidRPr="000C3EAB">
              <w:rPr>
                <w:sz w:val="19"/>
                <w:szCs w:val="19"/>
              </w:rPr>
              <w:t>Workshops and on-site guidance for 40 large end users to reduce leaks and transition into alternatives</w:t>
            </w:r>
          </w:p>
          <w:p w14:paraId="7C44185D" w14:textId="77777777" w:rsidR="00991BB6" w:rsidRPr="000C3EAB" w:rsidRDefault="00991BB6" w:rsidP="00303536">
            <w:pPr>
              <w:spacing w:after="80"/>
              <w:jc w:val="left"/>
              <w:rPr>
                <w:sz w:val="19"/>
                <w:szCs w:val="19"/>
              </w:rPr>
            </w:pPr>
            <w:r w:rsidRPr="000C3EAB">
              <w:rPr>
                <w:sz w:val="19"/>
                <w:szCs w:val="19"/>
              </w:rPr>
              <w:t>Establish a national refrigerant management system to track controlled substances</w:t>
            </w:r>
          </w:p>
          <w:p w14:paraId="5B67A8A9" w14:textId="77777777" w:rsidR="00991BB6" w:rsidRPr="000C3EAB" w:rsidRDefault="00991BB6" w:rsidP="00303536">
            <w:pPr>
              <w:spacing w:after="80"/>
              <w:jc w:val="left"/>
              <w:rPr>
                <w:sz w:val="19"/>
                <w:szCs w:val="19"/>
              </w:rPr>
            </w:pPr>
            <w:r w:rsidRPr="000C3EAB">
              <w:rPr>
                <w:sz w:val="19"/>
                <w:szCs w:val="19"/>
              </w:rPr>
              <w:t>Feasibility study on the disposal of unwanted refrigerants and develop technical roadmap for ODS destruction</w:t>
            </w:r>
          </w:p>
        </w:tc>
        <w:tc>
          <w:tcPr>
            <w:tcW w:w="471" w:type="pct"/>
            <w:tcBorders>
              <w:top w:val="single" w:sz="4" w:space="0" w:color="auto"/>
              <w:left w:val="single" w:sz="4" w:space="0" w:color="auto"/>
              <w:bottom w:val="single" w:sz="4" w:space="0" w:color="auto"/>
              <w:right w:val="single" w:sz="4" w:space="0" w:color="auto"/>
            </w:tcBorders>
            <w:tcMar>
              <w:left w:w="57" w:type="dxa"/>
              <w:right w:w="57" w:type="dxa"/>
            </w:tcMar>
          </w:tcPr>
          <w:p w14:paraId="32BE456B" w14:textId="77777777" w:rsidR="00991BB6" w:rsidRPr="000C3EAB" w:rsidRDefault="00991BB6" w:rsidP="00303536">
            <w:pPr>
              <w:suppressAutoHyphens/>
              <w:jc w:val="right"/>
              <w:rPr>
                <w:sz w:val="19"/>
                <w:szCs w:val="19"/>
                <w:lang w:eastAsia="en-CA"/>
              </w:rPr>
            </w:pPr>
            <w:r w:rsidRPr="000C3EAB">
              <w:rPr>
                <w:sz w:val="19"/>
                <w:szCs w:val="19"/>
                <w:lang w:eastAsia="en-CA"/>
              </w:rPr>
              <w:lastRenderedPageBreak/>
              <w:t>150,596</w:t>
            </w:r>
          </w:p>
        </w:tc>
        <w:tc>
          <w:tcPr>
            <w:tcW w:w="580" w:type="pct"/>
            <w:tcBorders>
              <w:top w:val="single" w:sz="4" w:space="0" w:color="auto"/>
              <w:left w:val="single" w:sz="4" w:space="0" w:color="auto"/>
              <w:bottom w:val="single" w:sz="4" w:space="0" w:color="auto"/>
              <w:right w:val="single" w:sz="4" w:space="0" w:color="auto"/>
            </w:tcBorders>
            <w:tcMar>
              <w:left w:w="57" w:type="dxa"/>
              <w:right w:w="57" w:type="dxa"/>
            </w:tcMar>
          </w:tcPr>
          <w:p w14:paraId="4879F489" w14:textId="77777777" w:rsidR="00991BB6" w:rsidRPr="000C3EAB" w:rsidRDefault="00991BB6" w:rsidP="00303536">
            <w:pPr>
              <w:suppressAutoHyphens/>
              <w:jc w:val="right"/>
              <w:rPr>
                <w:sz w:val="19"/>
                <w:szCs w:val="19"/>
                <w:lang w:eastAsia="en-CA"/>
              </w:rPr>
            </w:pPr>
            <w:r w:rsidRPr="000C3EAB">
              <w:rPr>
                <w:sz w:val="19"/>
                <w:szCs w:val="19"/>
                <w:lang w:eastAsia="en-CA"/>
              </w:rPr>
              <w:t>150,596</w:t>
            </w:r>
          </w:p>
        </w:tc>
      </w:tr>
      <w:tr w:rsidR="00991BB6" w:rsidRPr="000C3EAB" w14:paraId="4C222DC6" w14:textId="77777777" w:rsidTr="00303536">
        <w:trPr>
          <w:trHeight w:val="289"/>
        </w:trPr>
        <w:tc>
          <w:tcPr>
            <w:tcW w:w="783" w:type="pct"/>
            <w:tcBorders>
              <w:top w:val="single" w:sz="4" w:space="0" w:color="auto"/>
              <w:left w:val="single" w:sz="4" w:space="0" w:color="auto"/>
              <w:bottom w:val="single" w:sz="4" w:space="0" w:color="auto"/>
              <w:right w:val="single" w:sz="4" w:space="0" w:color="auto"/>
            </w:tcBorders>
            <w:tcMar>
              <w:left w:w="57" w:type="dxa"/>
              <w:right w:w="57" w:type="dxa"/>
            </w:tcMar>
            <w:vAlign w:val="center"/>
          </w:tcPr>
          <w:p w14:paraId="6652D191" w14:textId="77777777" w:rsidR="00991BB6" w:rsidRPr="000C3EAB" w:rsidRDefault="00991BB6" w:rsidP="00303536">
            <w:pPr>
              <w:suppressAutoHyphens/>
              <w:jc w:val="left"/>
              <w:rPr>
                <w:sz w:val="19"/>
                <w:szCs w:val="19"/>
                <w:lang w:eastAsia="en-CA"/>
              </w:rPr>
            </w:pPr>
            <w:r w:rsidRPr="000C3EAB">
              <w:rPr>
                <w:sz w:val="19"/>
                <w:szCs w:val="19"/>
                <w:lang w:eastAsia="en-CA"/>
              </w:rPr>
              <w:t>Gender mainstreaming</w:t>
            </w:r>
          </w:p>
        </w:tc>
        <w:tc>
          <w:tcPr>
            <w:tcW w:w="1370" w:type="pct"/>
            <w:tcBorders>
              <w:top w:val="single" w:sz="4" w:space="0" w:color="auto"/>
              <w:left w:val="nil"/>
              <w:bottom w:val="single" w:sz="4" w:space="0" w:color="auto"/>
              <w:right w:val="single" w:sz="4" w:space="0" w:color="auto"/>
            </w:tcBorders>
            <w:tcMar>
              <w:left w:w="57" w:type="dxa"/>
              <w:right w:w="57" w:type="dxa"/>
            </w:tcMar>
            <w:vAlign w:val="center"/>
          </w:tcPr>
          <w:p w14:paraId="123EA063" w14:textId="77777777" w:rsidR="00991BB6" w:rsidRPr="000C3EAB" w:rsidRDefault="00991BB6" w:rsidP="00303536">
            <w:pPr>
              <w:spacing w:after="80"/>
              <w:jc w:val="left"/>
              <w:rPr>
                <w:sz w:val="19"/>
                <w:szCs w:val="19"/>
              </w:rPr>
            </w:pPr>
            <w:r w:rsidRPr="000C3EAB">
              <w:rPr>
                <w:sz w:val="19"/>
                <w:szCs w:val="19"/>
              </w:rPr>
              <w:t>One workshop to develop indicator gender indicators for 20 participants</w:t>
            </w:r>
          </w:p>
          <w:p w14:paraId="079BC159" w14:textId="77777777" w:rsidR="00991BB6" w:rsidRPr="000C3EAB" w:rsidRDefault="00991BB6" w:rsidP="00303536">
            <w:pPr>
              <w:spacing w:after="80"/>
              <w:jc w:val="left"/>
              <w:rPr>
                <w:sz w:val="19"/>
                <w:szCs w:val="19"/>
              </w:rPr>
            </w:pPr>
            <w:r w:rsidRPr="000C3EAB">
              <w:rPr>
                <w:sz w:val="19"/>
                <w:szCs w:val="19"/>
              </w:rPr>
              <w:t>Hire a gender expert to support the gender mainstreaming activities</w:t>
            </w:r>
          </w:p>
        </w:tc>
        <w:tc>
          <w:tcPr>
            <w:tcW w:w="472" w:type="pct"/>
            <w:tcBorders>
              <w:top w:val="single" w:sz="4" w:space="0" w:color="auto"/>
              <w:left w:val="nil"/>
              <w:bottom w:val="single" w:sz="4" w:space="0" w:color="auto"/>
              <w:right w:val="single" w:sz="4" w:space="0" w:color="auto"/>
            </w:tcBorders>
            <w:tcMar>
              <w:left w:w="57" w:type="dxa"/>
              <w:right w:w="57" w:type="dxa"/>
            </w:tcMar>
          </w:tcPr>
          <w:p w14:paraId="7D551C77" w14:textId="77777777" w:rsidR="00991BB6" w:rsidRPr="000C3EAB" w:rsidRDefault="00991BB6" w:rsidP="00303536">
            <w:pPr>
              <w:suppressAutoHyphens/>
              <w:jc w:val="right"/>
              <w:rPr>
                <w:sz w:val="19"/>
                <w:szCs w:val="19"/>
                <w:lang w:eastAsia="en-CA"/>
              </w:rPr>
            </w:pPr>
            <w:r w:rsidRPr="000C3EAB">
              <w:rPr>
                <w:sz w:val="19"/>
                <w:szCs w:val="19"/>
                <w:lang w:eastAsia="en-CA"/>
              </w:rPr>
              <w:t>21,364</w:t>
            </w:r>
          </w:p>
        </w:tc>
        <w:tc>
          <w:tcPr>
            <w:tcW w:w="1324" w:type="pct"/>
            <w:tcBorders>
              <w:top w:val="single" w:sz="4" w:space="0" w:color="auto"/>
              <w:left w:val="single" w:sz="4" w:space="0" w:color="auto"/>
              <w:bottom w:val="single" w:sz="4" w:space="0" w:color="auto"/>
              <w:right w:val="single" w:sz="4" w:space="0" w:color="auto"/>
            </w:tcBorders>
            <w:shd w:val="clear" w:color="auto" w:fill="F2F2F2" w:themeFill="background1" w:themeFillShade="F2"/>
            <w:tcMar>
              <w:left w:w="57" w:type="dxa"/>
              <w:right w:w="57" w:type="dxa"/>
            </w:tcMar>
            <w:vAlign w:val="center"/>
          </w:tcPr>
          <w:p w14:paraId="4531F6B8" w14:textId="77777777" w:rsidR="00991BB6" w:rsidRPr="000C3EAB" w:rsidRDefault="00991BB6" w:rsidP="00303536">
            <w:pPr>
              <w:spacing w:after="80"/>
              <w:jc w:val="left"/>
              <w:rPr>
                <w:sz w:val="19"/>
                <w:szCs w:val="19"/>
              </w:rPr>
            </w:pPr>
          </w:p>
        </w:tc>
        <w:tc>
          <w:tcPr>
            <w:tcW w:w="471" w:type="pct"/>
            <w:tcBorders>
              <w:top w:val="single" w:sz="4" w:space="0" w:color="auto"/>
              <w:left w:val="single" w:sz="4" w:space="0" w:color="auto"/>
              <w:bottom w:val="single" w:sz="4" w:space="0" w:color="auto"/>
              <w:right w:val="single" w:sz="4" w:space="0" w:color="auto"/>
            </w:tcBorders>
            <w:shd w:val="clear" w:color="auto" w:fill="F2F2F2" w:themeFill="background1" w:themeFillShade="F2"/>
            <w:tcMar>
              <w:left w:w="57" w:type="dxa"/>
              <w:right w:w="57" w:type="dxa"/>
            </w:tcMar>
          </w:tcPr>
          <w:p w14:paraId="28D2C37E" w14:textId="77777777" w:rsidR="00991BB6" w:rsidRPr="000C3EAB" w:rsidRDefault="00991BB6" w:rsidP="00303536">
            <w:pPr>
              <w:suppressAutoHyphens/>
              <w:jc w:val="right"/>
              <w:rPr>
                <w:sz w:val="19"/>
                <w:szCs w:val="19"/>
                <w:lang w:eastAsia="en-CA"/>
              </w:rPr>
            </w:pPr>
          </w:p>
        </w:tc>
        <w:tc>
          <w:tcPr>
            <w:tcW w:w="580" w:type="pct"/>
            <w:tcBorders>
              <w:top w:val="single" w:sz="4" w:space="0" w:color="auto"/>
              <w:left w:val="single" w:sz="4" w:space="0" w:color="auto"/>
              <w:bottom w:val="single" w:sz="4" w:space="0" w:color="auto"/>
              <w:right w:val="single" w:sz="4" w:space="0" w:color="auto"/>
            </w:tcBorders>
            <w:tcMar>
              <w:left w:w="57" w:type="dxa"/>
              <w:right w:w="57" w:type="dxa"/>
            </w:tcMar>
          </w:tcPr>
          <w:p w14:paraId="38A279AA" w14:textId="77777777" w:rsidR="00991BB6" w:rsidRPr="000C3EAB" w:rsidRDefault="00991BB6" w:rsidP="00303536">
            <w:pPr>
              <w:suppressAutoHyphens/>
              <w:jc w:val="right"/>
              <w:rPr>
                <w:sz w:val="19"/>
                <w:szCs w:val="19"/>
                <w:lang w:eastAsia="en-CA"/>
              </w:rPr>
            </w:pPr>
            <w:r w:rsidRPr="000C3EAB">
              <w:rPr>
                <w:sz w:val="19"/>
                <w:szCs w:val="19"/>
                <w:lang w:eastAsia="en-CA"/>
              </w:rPr>
              <w:t>21,364</w:t>
            </w:r>
          </w:p>
        </w:tc>
      </w:tr>
      <w:tr w:rsidR="00991BB6" w:rsidRPr="000C3EAB" w14:paraId="077B0688" w14:textId="77777777" w:rsidTr="00303536">
        <w:trPr>
          <w:trHeight w:val="289"/>
        </w:trPr>
        <w:tc>
          <w:tcPr>
            <w:tcW w:w="783" w:type="pct"/>
            <w:tcBorders>
              <w:top w:val="single" w:sz="4" w:space="0" w:color="auto"/>
              <w:left w:val="single" w:sz="4" w:space="0" w:color="auto"/>
              <w:bottom w:val="single" w:sz="4" w:space="0" w:color="auto"/>
              <w:right w:val="single" w:sz="4" w:space="0" w:color="auto"/>
            </w:tcBorders>
            <w:tcMar>
              <w:left w:w="57" w:type="dxa"/>
              <w:right w:w="57" w:type="dxa"/>
            </w:tcMar>
          </w:tcPr>
          <w:p w14:paraId="5642D58D" w14:textId="77777777" w:rsidR="00991BB6" w:rsidRPr="000C3EAB" w:rsidRDefault="00991BB6" w:rsidP="00303536">
            <w:pPr>
              <w:suppressAutoHyphens/>
              <w:jc w:val="left"/>
              <w:rPr>
                <w:sz w:val="19"/>
                <w:szCs w:val="19"/>
                <w:lang w:eastAsia="en-CA"/>
              </w:rPr>
            </w:pPr>
            <w:r w:rsidRPr="000C3EAB">
              <w:rPr>
                <w:sz w:val="19"/>
                <w:szCs w:val="19"/>
                <w:lang w:eastAsia="en-CA"/>
              </w:rPr>
              <w:t>Awareness</w:t>
            </w:r>
          </w:p>
        </w:tc>
        <w:tc>
          <w:tcPr>
            <w:tcW w:w="1370" w:type="pct"/>
            <w:tcBorders>
              <w:top w:val="single" w:sz="4" w:space="0" w:color="auto"/>
              <w:left w:val="nil"/>
              <w:bottom w:val="single" w:sz="4" w:space="0" w:color="auto"/>
              <w:right w:val="single" w:sz="4" w:space="0" w:color="auto"/>
            </w:tcBorders>
            <w:shd w:val="clear" w:color="auto" w:fill="F2F2F2" w:themeFill="background1" w:themeFillShade="F2"/>
            <w:tcMar>
              <w:left w:w="57" w:type="dxa"/>
              <w:right w:w="57" w:type="dxa"/>
            </w:tcMar>
            <w:vAlign w:val="center"/>
          </w:tcPr>
          <w:p w14:paraId="5D076D25" w14:textId="77777777" w:rsidR="00991BB6" w:rsidRPr="000C3EAB" w:rsidRDefault="00991BB6" w:rsidP="00303536">
            <w:pPr>
              <w:spacing w:after="80"/>
              <w:jc w:val="left"/>
              <w:rPr>
                <w:sz w:val="19"/>
                <w:szCs w:val="19"/>
              </w:rPr>
            </w:pPr>
          </w:p>
        </w:tc>
        <w:tc>
          <w:tcPr>
            <w:tcW w:w="472" w:type="pct"/>
            <w:tcBorders>
              <w:top w:val="single" w:sz="4" w:space="0" w:color="auto"/>
              <w:left w:val="nil"/>
              <w:bottom w:val="single" w:sz="4" w:space="0" w:color="auto"/>
              <w:right w:val="single" w:sz="4" w:space="0" w:color="auto"/>
            </w:tcBorders>
            <w:shd w:val="clear" w:color="auto" w:fill="F2F2F2" w:themeFill="background1" w:themeFillShade="F2"/>
            <w:tcMar>
              <w:left w:w="57" w:type="dxa"/>
              <w:right w:w="57" w:type="dxa"/>
            </w:tcMar>
            <w:vAlign w:val="center"/>
          </w:tcPr>
          <w:p w14:paraId="00F30601" w14:textId="77777777" w:rsidR="00991BB6" w:rsidRPr="000C3EAB" w:rsidRDefault="00991BB6" w:rsidP="00303536">
            <w:pPr>
              <w:suppressAutoHyphens/>
              <w:jc w:val="right"/>
              <w:rPr>
                <w:sz w:val="19"/>
                <w:szCs w:val="19"/>
                <w:lang w:eastAsia="en-CA"/>
              </w:rPr>
            </w:pPr>
          </w:p>
        </w:tc>
        <w:tc>
          <w:tcPr>
            <w:tcW w:w="1324" w:type="pct"/>
            <w:tcBorders>
              <w:top w:val="single" w:sz="4" w:space="0" w:color="auto"/>
              <w:left w:val="single" w:sz="4" w:space="0" w:color="auto"/>
              <w:bottom w:val="single" w:sz="4" w:space="0" w:color="auto"/>
              <w:right w:val="single" w:sz="4" w:space="0" w:color="auto"/>
            </w:tcBorders>
            <w:tcMar>
              <w:left w:w="57" w:type="dxa"/>
              <w:right w:w="57" w:type="dxa"/>
            </w:tcMar>
            <w:vAlign w:val="center"/>
          </w:tcPr>
          <w:p w14:paraId="0639F483" w14:textId="6123E320" w:rsidR="00991BB6" w:rsidRPr="000C3EAB" w:rsidRDefault="00991BB6" w:rsidP="00303536">
            <w:pPr>
              <w:spacing w:after="80"/>
              <w:jc w:val="left"/>
              <w:rPr>
                <w:sz w:val="19"/>
                <w:szCs w:val="19"/>
              </w:rPr>
            </w:pPr>
            <w:r w:rsidRPr="000C3EAB">
              <w:rPr>
                <w:sz w:val="19"/>
                <w:szCs w:val="19"/>
              </w:rPr>
              <w:t xml:space="preserve">Targeted awareness-raising campaigns on </w:t>
            </w:r>
            <w:r w:rsidR="00B4744C" w:rsidRPr="000C3EAB">
              <w:rPr>
                <w:sz w:val="19"/>
                <w:szCs w:val="19"/>
              </w:rPr>
              <w:t>HFC</w:t>
            </w:r>
            <w:r w:rsidRPr="000C3EAB">
              <w:rPr>
                <w:sz w:val="19"/>
                <w:szCs w:val="19"/>
              </w:rPr>
              <w:t>s and low</w:t>
            </w:r>
            <w:r w:rsidRPr="000C3EAB">
              <w:rPr>
                <w:sz w:val="19"/>
                <w:szCs w:val="19"/>
              </w:rPr>
              <w:noBreakHyphen/>
              <w:t>GWP technologies</w:t>
            </w:r>
          </w:p>
          <w:p w14:paraId="7865F624" w14:textId="77777777" w:rsidR="00991BB6" w:rsidRPr="000C3EAB" w:rsidRDefault="00991BB6" w:rsidP="00303536">
            <w:pPr>
              <w:spacing w:after="80"/>
              <w:jc w:val="left"/>
              <w:rPr>
                <w:sz w:val="19"/>
                <w:szCs w:val="19"/>
              </w:rPr>
            </w:pPr>
            <w:r w:rsidRPr="000C3EAB">
              <w:rPr>
                <w:sz w:val="19"/>
                <w:szCs w:val="19"/>
              </w:rPr>
              <w:t>Information workshops for importers, distributors, service providers and compliance officers</w:t>
            </w:r>
          </w:p>
        </w:tc>
        <w:tc>
          <w:tcPr>
            <w:tcW w:w="471" w:type="pct"/>
            <w:tcBorders>
              <w:top w:val="single" w:sz="4" w:space="0" w:color="auto"/>
              <w:left w:val="single" w:sz="4" w:space="0" w:color="auto"/>
              <w:bottom w:val="single" w:sz="4" w:space="0" w:color="auto"/>
              <w:right w:val="single" w:sz="4" w:space="0" w:color="auto"/>
            </w:tcBorders>
            <w:tcMar>
              <w:left w:w="57" w:type="dxa"/>
              <w:right w:w="57" w:type="dxa"/>
            </w:tcMar>
          </w:tcPr>
          <w:p w14:paraId="7AA0C363" w14:textId="77777777" w:rsidR="00991BB6" w:rsidRPr="000C3EAB" w:rsidRDefault="00991BB6" w:rsidP="00303536">
            <w:pPr>
              <w:suppressAutoHyphens/>
              <w:jc w:val="right"/>
              <w:rPr>
                <w:sz w:val="19"/>
                <w:szCs w:val="19"/>
                <w:lang w:eastAsia="en-CA"/>
              </w:rPr>
            </w:pPr>
            <w:r w:rsidRPr="000C3EAB">
              <w:rPr>
                <w:sz w:val="19"/>
                <w:szCs w:val="19"/>
                <w:lang w:eastAsia="en-CA"/>
              </w:rPr>
              <w:t>48,000</w:t>
            </w:r>
          </w:p>
        </w:tc>
        <w:tc>
          <w:tcPr>
            <w:tcW w:w="580" w:type="pct"/>
            <w:tcBorders>
              <w:top w:val="single" w:sz="4" w:space="0" w:color="auto"/>
              <w:left w:val="single" w:sz="4" w:space="0" w:color="auto"/>
              <w:bottom w:val="single" w:sz="4" w:space="0" w:color="auto"/>
              <w:right w:val="single" w:sz="4" w:space="0" w:color="auto"/>
            </w:tcBorders>
            <w:tcMar>
              <w:left w:w="57" w:type="dxa"/>
              <w:right w:w="57" w:type="dxa"/>
            </w:tcMar>
          </w:tcPr>
          <w:p w14:paraId="047494BF" w14:textId="77777777" w:rsidR="00991BB6" w:rsidRPr="000C3EAB" w:rsidRDefault="00991BB6" w:rsidP="00303536">
            <w:pPr>
              <w:suppressAutoHyphens/>
              <w:jc w:val="right"/>
              <w:rPr>
                <w:sz w:val="19"/>
                <w:szCs w:val="19"/>
                <w:lang w:eastAsia="en-CA"/>
              </w:rPr>
            </w:pPr>
            <w:r w:rsidRPr="000C3EAB">
              <w:rPr>
                <w:sz w:val="19"/>
                <w:szCs w:val="19"/>
                <w:lang w:eastAsia="en-CA"/>
              </w:rPr>
              <w:t>48,000</w:t>
            </w:r>
          </w:p>
        </w:tc>
      </w:tr>
      <w:tr w:rsidR="00991BB6" w:rsidRPr="000C3EAB" w14:paraId="0D477D3B" w14:textId="77777777" w:rsidTr="00303536">
        <w:trPr>
          <w:trHeight w:val="289"/>
        </w:trPr>
        <w:tc>
          <w:tcPr>
            <w:tcW w:w="5000" w:type="pct"/>
            <w:gridSpan w:val="6"/>
            <w:tcBorders>
              <w:top w:val="single" w:sz="4" w:space="0" w:color="auto"/>
              <w:left w:val="single" w:sz="4" w:space="0" w:color="auto"/>
              <w:bottom w:val="single" w:sz="4" w:space="0" w:color="auto"/>
              <w:right w:val="single" w:sz="4" w:space="0" w:color="auto"/>
            </w:tcBorders>
            <w:tcMar>
              <w:left w:w="57" w:type="dxa"/>
              <w:right w:w="57" w:type="dxa"/>
            </w:tcMar>
            <w:vAlign w:val="center"/>
          </w:tcPr>
          <w:p w14:paraId="15B64A27" w14:textId="77777777" w:rsidR="00991BB6" w:rsidRPr="000C3EAB" w:rsidRDefault="00991BB6" w:rsidP="00303536">
            <w:pPr>
              <w:suppressAutoHyphens/>
              <w:jc w:val="center"/>
              <w:rPr>
                <w:b/>
                <w:bCs/>
                <w:i/>
                <w:iCs/>
                <w:sz w:val="19"/>
                <w:szCs w:val="19"/>
                <w:lang w:eastAsia="en-CA"/>
              </w:rPr>
            </w:pPr>
            <w:r w:rsidRPr="000C3EAB">
              <w:rPr>
                <w:b/>
                <w:bCs/>
                <w:i/>
                <w:iCs/>
                <w:sz w:val="19"/>
                <w:szCs w:val="19"/>
                <w:lang w:eastAsia="en-CA"/>
              </w:rPr>
              <w:t>Coordination and monitoring</w:t>
            </w:r>
          </w:p>
        </w:tc>
      </w:tr>
      <w:tr w:rsidR="00991BB6" w:rsidRPr="000C3EAB" w14:paraId="37DE96F3" w14:textId="77777777" w:rsidTr="00303536">
        <w:trPr>
          <w:trHeight w:val="289"/>
        </w:trPr>
        <w:tc>
          <w:tcPr>
            <w:tcW w:w="783" w:type="pct"/>
            <w:tcBorders>
              <w:top w:val="single" w:sz="4" w:space="0" w:color="auto"/>
              <w:left w:val="single" w:sz="4" w:space="0" w:color="auto"/>
              <w:bottom w:val="single" w:sz="4" w:space="0" w:color="auto"/>
              <w:right w:val="single" w:sz="4" w:space="0" w:color="auto"/>
            </w:tcBorders>
            <w:tcMar>
              <w:left w:w="57" w:type="dxa"/>
              <w:right w:w="57" w:type="dxa"/>
            </w:tcMar>
          </w:tcPr>
          <w:p w14:paraId="0A9C09B8" w14:textId="77777777" w:rsidR="00991BB6" w:rsidRPr="000C3EAB" w:rsidRDefault="00991BB6" w:rsidP="00303536">
            <w:pPr>
              <w:suppressAutoHyphens/>
              <w:jc w:val="left"/>
              <w:rPr>
                <w:sz w:val="19"/>
                <w:szCs w:val="19"/>
                <w:lang w:eastAsia="en-CA"/>
              </w:rPr>
            </w:pPr>
            <w:r w:rsidRPr="000C3EAB">
              <w:rPr>
                <w:sz w:val="19"/>
                <w:szCs w:val="19"/>
                <w:lang w:eastAsia="en-CA"/>
              </w:rPr>
              <w:t>PMU</w:t>
            </w:r>
          </w:p>
        </w:tc>
        <w:tc>
          <w:tcPr>
            <w:tcW w:w="1370" w:type="pct"/>
            <w:tcBorders>
              <w:top w:val="single" w:sz="4" w:space="0" w:color="auto"/>
              <w:left w:val="nil"/>
              <w:bottom w:val="single" w:sz="4" w:space="0" w:color="auto"/>
              <w:right w:val="single" w:sz="4" w:space="0" w:color="auto"/>
            </w:tcBorders>
            <w:tcMar>
              <w:left w:w="57" w:type="dxa"/>
              <w:right w:w="57" w:type="dxa"/>
            </w:tcMar>
            <w:vAlign w:val="center"/>
          </w:tcPr>
          <w:p w14:paraId="1F2D7DAF" w14:textId="77777777" w:rsidR="00991BB6" w:rsidRPr="000C3EAB" w:rsidRDefault="00991BB6" w:rsidP="00303536">
            <w:pPr>
              <w:spacing w:after="80"/>
              <w:jc w:val="left"/>
              <w:rPr>
                <w:sz w:val="19"/>
                <w:szCs w:val="19"/>
              </w:rPr>
            </w:pPr>
            <w:r w:rsidRPr="000C3EAB">
              <w:rPr>
                <w:sz w:val="19"/>
                <w:szCs w:val="19"/>
              </w:rPr>
              <w:t>Coordination, monitoring and evaluation activities</w:t>
            </w:r>
          </w:p>
        </w:tc>
        <w:tc>
          <w:tcPr>
            <w:tcW w:w="472" w:type="pct"/>
            <w:tcBorders>
              <w:top w:val="single" w:sz="4" w:space="0" w:color="auto"/>
              <w:left w:val="nil"/>
              <w:bottom w:val="single" w:sz="4" w:space="0" w:color="auto"/>
              <w:right w:val="single" w:sz="4" w:space="0" w:color="auto"/>
            </w:tcBorders>
            <w:tcMar>
              <w:left w:w="57" w:type="dxa"/>
              <w:right w:w="57" w:type="dxa"/>
            </w:tcMar>
          </w:tcPr>
          <w:p w14:paraId="2F3B7200" w14:textId="77777777" w:rsidR="00991BB6" w:rsidRPr="000C3EAB" w:rsidRDefault="00991BB6" w:rsidP="00303536">
            <w:pPr>
              <w:suppressAutoHyphens/>
              <w:jc w:val="right"/>
              <w:rPr>
                <w:sz w:val="19"/>
                <w:szCs w:val="19"/>
                <w:lang w:eastAsia="en-CA"/>
              </w:rPr>
            </w:pPr>
            <w:r w:rsidRPr="000C3EAB">
              <w:rPr>
                <w:sz w:val="19"/>
                <w:szCs w:val="19"/>
              </w:rPr>
              <w:t>140,472</w:t>
            </w:r>
          </w:p>
        </w:tc>
        <w:tc>
          <w:tcPr>
            <w:tcW w:w="1324" w:type="pct"/>
            <w:tcBorders>
              <w:top w:val="single" w:sz="4" w:space="0" w:color="auto"/>
              <w:left w:val="single" w:sz="4" w:space="0" w:color="auto"/>
              <w:bottom w:val="single" w:sz="4" w:space="0" w:color="auto"/>
              <w:right w:val="single" w:sz="4" w:space="0" w:color="auto"/>
            </w:tcBorders>
            <w:tcMar>
              <w:left w:w="57" w:type="dxa"/>
              <w:right w:w="57" w:type="dxa"/>
            </w:tcMar>
            <w:vAlign w:val="center"/>
          </w:tcPr>
          <w:p w14:paraId="16913229" w14:textId="77777777" w:rsidR="00991BB6" w:rsidRPr="000C3EAB" w:rsidRDefault="00991BB6" w:rsidP="00303536">
            <w:pPr>
              <w:spacing w:after="80"/>
              <w:jc w:val="left"/>
              <w:rPr>
                <w:sz w:val="19"/>
                <w:szCs w:val="19"/>
              </w:rPr>
            </w:pPr>
            <w:r w:rsidRPr="000C3EAB">
              <w:rPr>
                <w:sz w:val="19"/>
                <w:szCs w:val="19"/>
              </w:rPr>
              <w:t>Coordination, monitoring and evaluation activities</w:t>
            </w:r>
          </w:p>
        </w:tc>
        <w:tc>
          <w:tcPr>
            <w:tcW w:w="471" w:type="pct"/>
            <w:tcBorders>
              <w:top w:val="single" w:sz="4" w:space="0" w:color="auto"/>
              <w:left w:val="single" w:sz="4" w:space="0" w:color="auto"/>
              <w:bottom w:val="single" w:sz="4" w:space="0" w:color="auto"/>
              <w:right w:val="single" w:sz="4" w:space="0" w:color="auto"/>
            </w:tcBorders>
            <w:tcMar>
              <w:left w:w="57" w:type="dxa"/>
              <w:right w:w="57" w:type="dxa"/>
            </w:tcMar>
          </w:tcPr>
          <w:p w14:paraId="5B3DFF4C" w14:textId="77777777" w:rsidR="00991BB6" w:rsidRPr="000C3EAB" w:rsidRDefault="00991BB6" w:rsidP="00303536">
            <w:pPr>
              <w:suppressAutoHyphens/>
              <w:jc w:val="right"/>
              <w:rPr>
                <w:sz w:val="19"/>
                <w:szCs w:val="19"/>
                <w:lang w:eastAsia="en-CA"/>
              </w:rPr>
            </w:pPr>
            <w:r w:rsidRPr="000C3EAB">
              <w:rPr>
                <w:sz w:val="19"/>
                <w:szCs w:val="19"/>
                <w:lang w:eastAsia="en-CA"/>
              </w:rPr>
              <w:t>128,160</w:t>
            </w:r>
          </w:p>
        </w:tc>
        <w:tc>
          <w:tcPr>
            <w:tcW w:w="580" w:type="pct"/>
            <w:tcBorders>
              <w:top w:val="single" w:sz="4" w:space="0" w:color="auto"/>
              <w:left w:val="single" w:sz="4" w:space="0" w:color="auto"/>
              <w:bottom w:val="single" w:sz="4" w:space="0" w:color="auto"/>
              <w:right w:val="single" w:sz="4" w:space="0" w:color="auto"/>
            </w:tcBorders>
            <w:tcMar>
              <w:left w:w="57" w:type="dxa"/>
              <w:right w:w="57" w:type="dxa"/>
            </w:tcMar>
          </w:tcPr>
          <w:p w14:paraId="7477ED7C" w14:textId="77777777" w:rsidR="00991BB6" w:rsidRPr="000C3EAB" w:rsidRDefault="00991BB6" w:rsidP="00303536">
            <w:pPr>
              <w:suppressAutoHyphens/>
              <w:jc w:val="right"/>
              <w:rPr>
                <w:sz w:val="19"/>
                <w:szCs w:val="19"/>
                <w:lang w:eastAsia="en-CA"/>
              </w:rPr>
            </w:pPr>
            <w:r w:rsidRPr="000C3EAB">
              <w:rPr>
                <w:sz w:val="19"/>
                <w:szCs w:val="19"/>
                <w:lang w:eastAsia="en-CA"/>
              </w:rPr>
              <w:t>268,632</w:t>
            </w:r>
          </w:p>
        </w:tc>
      </w:tr>
      <w:tr w:rsidR="00991BB6" w:rsidRPr="000C3EAB" w14:paraId="67A34C9B" w14:textId="77777777" w:rsidTr="00303536">
        <w:trPr>
          <w:trHeight w:val="227"/>
        </w:trPr>
        <w:tc>
          <w:tcPr>
            <w:tcW w:w="783" w:type="pct"/>
            <w:tcBorders>
              <w:top w:val="single" w:sz="4" w:space="0" w:color="auto"/>
              <w:left w:val="single" w:sz="4" w:space="0" w:color="auto"/>
              <w:bottom w:val="single" w:sz="4" w:space="0" w:color="auto"/>
              <w:right w:val="single" w:sz="4" w:space="0" w:color="auto"/>
            </w:tcBorders>
            <w:tcMar>
              <w:left w:w="57" w:type="dxa"/>
              <w:right w:w="57" w:type="dxa"/>
            </w:tcMar>
          </w:tcPr>
          <w:p w14:paraId="7151A724" w14:textId="77777777" w:rsidR="00991BB6" w:rsidRPr="000C3EAB" w:rsidRDefault="00991BB6" w:rsidP="00303536">
            <w:pPr>
              <w:suppressAutoHyphens/>
              <w:jc w:val="left"/>
              <w:rPr>
                <w:b/>
                <w:bCs/>
                <w:sz w:val="19"/>
                <w:szCs w:val="19"/>
                <w:lang w:eastAsia="en-CA"/>
              </w:rPr>
            </w:pPr>
            <w:r w:rsidRPr="000C3EAB">
              <w:rPr>
                <w:b/>
                <w:bCs/>
                <w:sz w:val="19"/>
                <w:szCs w:val="19"/>
                <w:lang w:eastAsia="en-CA"/>
              </w:rPr>
              <w:t>Total</w:t>
            </w:r>
          </w:p>
        </w:tc>
        <w:tc>
          <w:tcPr>
            <w:tcW w:w="1370" w:type="pct"/>
            <w:tcBorders>
              <w:top w:val="single" w:sz="4" w:space="0" w:color="auto"/>
              <w:left w:val="nil"/>
              <w:bottom w:val="single" w:sz="4" w:space="0" w:color="auto"/>
              <w:right w:val="single" w:sz="4" w:space="0" w:color="auto"/>
            </w:tcBorders>
            <w:tcMar>
              <w:left w:w="57" w:type="dxa"/>
              <w:right w:w="57" w:type="dxa"/>
            </w:tcMar>
          </w:tcPr>
          <w:p w14:paraId="6485F920" w14:textId="77777777" w:rsidR="00991BB6" w:rsidRPr="000C3EAB" w:rsidRDefault="00991BB6" w:rsidP="00303536">
            <w:pPr>
              <w:suppressAutoHyphens/>
              <w:jc w:val="left"/>
              <w:rPr>
                <w:b/>
                <w:bCs/>
                <w:sz w:val="19"/>
                <w:szCs w:val="19"/>
                <w:lang w:eastAsia="en-CA"/>
              </w:rPr>
            </w:pPr>
          </w:p>
        </w:tc>
        <w:tc>
          <w:tcPr>
            <w:tcW w:w="472" w:type="pct"/>
            <w:tcBorders>
              <w:top w:val="single" w:sz="4" w:space="0" w:color="auto"/>
              <w:left w:val="nil"/>
              <w:bottom w:val="single" w:sz="4" w:space="0" w:color="auto"/>
              <w:right w:val="single" w:sz="4" w:space="0" w:color="auto"/>
            </w:tcBorders>
            <w:tcMar>
              <w:left w:w="57" w:type="dxa"/>
              <w:right w:w="57" w:type="dxa"/>
            </w:tcMar>
          </w:tcPr>
          <w:p w14:paraId="02B333F2" w14:textId="77777777" w:rsidR="00991BB6" w:rsidRPr="000C3EAB" w:rsidRDefault="00991BB6" w:rsidP="00303536">
            <w:pPr>
              <w:suppressAutoHyphens/>
              <w:jc w:val="right"/>
              <w:rPr>
                <w:b/>
                <w:bCs/>
                <w:sz w:val="19"/>
                <w:szCs w:val="19"/>
                <w:lang w:eastAsia="en-CA"/>
              </w:rPr>
            </w:pPr>
            <w:r w:rsidRPr="000C3EAB">
              <w:rPr>
                <w:b/>
                <w:bCs/>
                <w:sz w:val="19"/>
                <w:szCs w:val="19"/>
                <w:lang w:eastAsia="en-CA"/>
              </w:rPr>
              <w:t>1,406,836</w:t>
            </w:r>
          </w:p>
        </w:tc>
        <w:tc>
          <w:tcPr>
            <w:tcW w:w="1324" w:type="pct"/>
            <w:tcBorders>
              <w:top w:val="single" w:sz="4" w:space="0" w:color="auto"/>
              <w:left w:val="single" w:sz="4" w:space="0" w:color="auto"/>
              <w:bottom w:val="single" w:sz="4" w:space="0" w:color="auto"/>
              <w:right w:val="single" w:sz="4" w:space="0" w:color="auto"/>
            </w:tcBorders>
            <w:tcMar>
              <w:left w:w="57" w:type="dxa"/>
              <w:right w:w="57" w:type="dxa"/>
            </w:tcMar>
          </w:tcPr>
          <w:p w14:paraId="2FDC6CEF" w14:textId="77777777" w:rsidR="00991BB6" w:rsidRPr="000C3EAB" w:rsidRDefault="00991BB6" w:rsidP="00303536">
            <w:pPr>
              <w:suppressAutoHyphens/>
              <w:jc w:val="left"/>
              <w:rPr>
                <w:b/>
                <w:bCs/>
                <w:sz w:val="19"/>
                <w:szCs w:val="19"/>
                <w:lang w:eastAsia="en-CA"/>
              </w:rPr>
            </w:pPr>
          </w:p>
        </w:tc>
        <w:tc>
          <w:tcPr>
            <w:tcW w:w="471" w:type="pct"/>
            <w:tcBorders>
              <w:top w:val="single" w:sz="4" w:space="0" w:color="auto"/>
              <w:left w:val="nil"/>
              <w:bottom w:val="single" w:sz="4" w:space="0" w:color="auto"/>
              <w:right w:val="single" w:sz="4" w:space="0" w:color="auto"/>
            </w:tcBorders>
            <w:tcMar>
              <w:left w:w="57" w:type="dxa"/>
              <w:right w:w="57" w:type="dxa"/>
            </w:tcMar>
          </w:tcPr>
          <w:p w14:paraId="364BD223" w14:textId="77777777" w:rsidR="00991BB6" w:rsidRPr="000C3EAB" w:rsidRDefault="00991BB6" w:rsidP="00303536">
            <w:pPr>
              <w:suppressAutoHyphens/>
              <w:jc w:val="right"/>
              <w:rPr>
                <w:b/>
                <w:bCs/>
                <w:sz w:val="19"/>
                <w:szCs w:val="19"/>
                <w:lang w:eastAsia="en-CA"/>
              </w:rPr>
            </w:pPr>
            <w:r w:rsidRPr="000C3EAB">
              <w:rPr>
                <w:b/>
                <w:bCs/>
                <w:sz w:val="19"/>
                <w:szCs w:val="19"/>
                <w:lang w:eastAsia="en-CA"/>
              </w:rPr>
              <w:t>1,394,949</w:t>
            </w:r>
          </w:p>
        </w:tc>
        <w:tc>
          <w:tcPr>
            <w:tcW w:w="580" w:type="pct"/>
            <w:tcBorders>
              <w:top w:val="single" w:sz="4" w:space="0" w:color="auto"/>
              <w:left w:val="nil"/>
              <w:bottom w:val="single" w:sz="4" w:space="0" w:color="auto"/>
              <w:right w:val="single" w:sz="4" w:space="0" w:color="auto"/>
            </w:tcBorders>
            <w:tcMar>
              <w:left w:w="57" w:type="dxa"/>
              <w:right w:w="57" w:type="dxa"/>
            </w:tcMar>
          </w:tcPr>
          <w:p w14:paraId="15C953DF" w14:textId="77777777" w:rsidR="00991BB6" w:rsidRPr="000C3EAB" w:rsidRDefault="00991BB6" w:rsidP="00303536">
            <w:pPr>
              <w:suppressAutoHyphens/>
              <w:jc w:val="right"/>
              <w:rPr>
                <w:b/>
                <w:bCs/>
                <w:sz w:val="19"/>
                <w:szCs w:val="19"/>
                <w:lang w:eastAsia="en-CA"/>
              </w:rPr>
            </w:pPr>
            <w:r w:rsidRPr="000C3EAB">
              <w:rPr>
                <w:b/>
                <w:bCs/>
                <w:sz w:val="19"/>
                <w:szCs w:val="19"/>
                <w:lang w:eastAsia="en-CA"/>
              </w:rPr>
              <w:t>2,801,785</w:t>
            </w:r>
          </w:p>
        </w:tc>
      </w:tr>
      <w:tr w:rsidR="00991BB6" w:rsidRPr="00C40F4E" w14:paraId="5E63EF8E" w14:textId="77777777" w:rsidTr="00303536">
        <w:trPr>
          <w:trHeight w:val="50"/>
        </w:trPr>
        <w:tc>
          <w:tcPr>
            <w:tcW w:w="783" w:type="pct"/>
            <w:tcBorders>
              <w:top w:val="single" w:sz="4" w:space="0" w:color="auto"/>
              <w:left w:val="single" w:sz="4" w:space="0" w:color="auto"/>
              <w:bottom w:val="single" w:sz="4" w:space="0" w:color="auto"/>
              <w:right w:val="single" w:sz="4" w:space="0" w:color="auto"/>
            </w:tcBorders>
            <w:tcMar>
              <w:left w:w="57" w:type="dxa"/>
              <w:right w:w="57" w:type="dxa"/>
            </w:tcMar>
          </w:tcPr>
          <w:p w14:paraId="7EBEB1CB" w14:textId="77777777" w:rsidR="00991BB6" w:rsidRPr="000C3EAB" w:rsidRDefault="00991BB6" w:rsidP="00303536">
            <w:pPr>
              <w:suppressAutoHyphens/>
              <w:jc w:val="left"/>
              <w:rPr>
                <w:b/>
                <w:bCs/>
                <w:sz w:val="19"/>
                <w:szCs w:val="19"/>
                <w:lang w:eastAsia="en-CA"/>
              </w:rPr>
            </w:pPr>
            <w:r w:rsidRPr="000C3EAB">
              <w:rPr>
                <w:b/>
                <w:bCs/>
                <w:sz w:val="19"/>
                <w:szCs w:val="19"/>
                <w:lang w:eastAsia="en-CA"/>
              </w:rPr>
              <w:t>Percentage of total (%)</w:t>
            </w:r>
          </w:p>
        </w:tc>
        <w:tc>
          <w:tcPr>
            <w:tcW w:w="1370" w:type="pct"/>
            <w:tcBorders>
              <w:top w:val="single" w:sz="4" w:space="0" w:color="auto"/>
              <w:left w:val="nil"/>
              <w:bottom w:val="single" w:sz="4" w:space="0" w:color="auto"/>
              <w:right w:val="single" w:sz="4" w:space="0" w:color="auto"/>
            </w:tcBorders>
            <w:tcMar>
              <w:left w:w="57" w:type="dxa"/>
              <w:right w:w="57" w:type="dxa"/>
            </w:tcMar>
          </w:tcPr>
          <w:p w14:paraId="74B7B0A1" w14:textId="77777777" w:rsidR="00991BB6" w:rsidRPr="000C3EAB" w:rsidRDefault="00991BB6" w:rsidP="00303536">
            <w:pPr>
              <w:suppressAutoHyphens/>
              <w:jc w:val="left"/>
              <w:rPr>
                <w:b/>
                <w:bCs/>
                <w:sz w:val="19"/>
                <w:szCs w:val="19"/>
                <w:lang w:eastAsia="en-CA"/>
              </w:rPr>
            </w:pPr>
          </w:p>
        </w:tc>
        <w:tc>
          <w:tcPr>
            <w:tcW w:w="472" w:type="pct"/>
            <w:tcBorders>
              <w:top w:val="single" w:sz="4" w:space="0" w:color="auto"/>
              <w:left w:val="nil"/>
              <w:bottom w:val="single" w:sz="4" w:space="0" w:color="auto"/>
              <w:right w:val="single" w:sz="4" w:space="0" w:color="auto"/>
            </w:tcBorders>
            <w:tcMar>
              <w:left w:w="57" w:type="dxa"/>
              <w:right w:w="57" w:type="dxa"/>
            </w:tcMar>
            <w:vAlign w:val="center"/>
          </w:tcPr>
          <w:p w14:paraId="4600024E" w14:textId="77777777" w:rsidR="00991BB6" w:rsidRPr="000C3EAB" w:rsidRDefault="00991BB6" w:rsidP="00303536">
            <w:pPr>
              <w:suppressAutoHyphens/>
              <w:jc w:val="center"/>
              <w:rPr>
                <w:b/>
                <w:bCs/>
                <w:sz w:val="19"/>
                <w:szCs w:val="19"/>
                <w:lang w:eastAsia="en-CA"/>
              </w:rPr>
            </w:pPr>
            <w:r w:rsidRPr="000C3EAB">
              <w:rPr>
                <w:b/>
                <w:bCs/>
                <w:sz w:val="19"/>
                <w:szCs w:val="19"/>
                <w:lang w:eastAsia="en-CA"/>
              </w:rPr>
              <w:t>50.2</w:t>
            </w:r>
          </w:p>
        </w:tc>
        <w:tc>
          <w:tcPr>
            <w:tcW w:w="1324" w:type="pct"/>
            <w:tcBorders>
              <w:top w:val="single" w:sz="4" w:space="0" w:color="auto"/>
              <w:left w:val="single" w:sz="4" w:space="0" w:color="auto"/>
              <w:bottom w:val="single" w:sz="4" w:space="0" w:color="auto"/>
              <w:right w:val="single" w:sz="4" w:space="0" w:color="auto"/>
            </w:tcBorders>
            <w:tcMar>
              <w:left w:w="57" w:type="dxa"/>
              <w:right w:w="57" w:type="dxa"/>
            </w:tcMar>
          </w:tcPr>
          <w:p w14:paraId="096540E2" w14:textId="77777777" w:rsidR="00991BB6" w:rsidRPr="000C3EAB" w:rsidRDefault="00991BB6" w:rsidP="00303536">
            <w:pPr>
              <w:suppressAutoHyphens/>
              <w:jc w:val="left"/>
              <w:rPr>
                <w:b/>
                <w:bCs/>
                <w:sz w:val="19"/>
                <w:szCs w:val="19"/>
                <w:lang w:eastAsia="en-CA"/>
              </w:rPr>
            </w:pPr>
          </w:p>
        </w:tc>
        <w:tc>
          <w:tcPr>
            <w:tcW w:w="471" w:type="pct"/>
            <w:tcBorders>
              <w:top w:val="single" w:sz="4" w:space="0" w:color="auto"/>
              <w:left w:val="nil"/>
              <w:bottom w:val="single" w:sz="4" w:space="0" w:color="auto"/>
              <w:right w:val="single" w:sz="4" w:space="0" w:color="auto"/>
            </w:tcBorders>
            <w:tcMar>
              <w:left w:w="57" w:type="dxa"/>
              <w:right w:w="57" w:type="dxa"/>
            </w:tcMar>
            <w:vAlign w:val="center"/>
          </w:tcPr>
          <w:p w14:paraId="0C76C9B7" w14:textId="77777777" w:rsidR="00991BB6" w:rsidRPr="000C3EAB" w:rsidRDefault="00991BB6" w:rsidP="00303536">
            <w:pPr>
              <w:suppressAutoHyphens/>
              <w:jc w:val="center"/>
              <w:rPr>
                <w:b/>
                <w:bCs/>
                <w:sz w:val="19"/>
                <w:szCs w:val="19"/>
                <w:lang w:eastAsia="en-CA"/>
              </w:rPr>
            </w:pPr>
            <w:r w:rsidRPr="000C3EAB">
              <w:rPr>
                <w:b/>
                <w:bCs/>
                <w:sz w:val="19"/>
                <w:szCs w:val="19"/>
                <w:lang w:eastAsia="en-CA"/>
              </w:rPr>
              <w:t>49.8</w:t>
            </w:r>
          </w:p>
        </w:tc>
        <w:tc>
          <w:tcPr>
            <w:tcW w:w="580" w:type="pct"/>
            <w:tcBorders>
              <w:top w:val="single" w:sz="4" w:space="0" w:color="auto"/>
              <w:left w:val="nil"/>
              <w:bottom w:val="single" w:sz="4" w:space="0" w:color="auto"/>
              <w:right w:val="single" w:sz="4" w:space="0" w:color="auto"/>
            </w:tcBorders>
            <w:tcMar>
              <w:left w:w="57" w:type="dxa"/>
              <w:right w:w="57" w:type="dxa"/>
            </w:tcMar>
            <w:vAlign w:val="center"/>
          </w:tcPr>
          <w:p w14:paraId="44251A04" w14:textId="77777777" w:rsidR="00991BB6" w:rsidRPr="00C40F4E" w:rsidRDefault="00991BB6" w:rsidP="00303536">
            <w:pPr>
              <w:suppressAutoHyphens/>
              <w:jc w:val="center"/>
              <w:rPr>
                <w:b/>
                <w:bCs/>
                <w:sz w:val="19"/>
                <w:szCs w:val="19"/>
                <w:lang w:eastAsia="en-CA"/>
              </w:rPr>
            </w:pPr>
            <w:r w:rsidRPr="000C3EAB">
              <w:rPr>
                <w:b/>
                <w:bCs/>
                <w:sz w:val="19"/>
                <w:szCs w:val="19"/>
                <w:lang w:eastAsia="en-CA"/>
              </w:rPr>
              <w:t>100</w:t>
            </w:r>
          </w:p>
        </w:tc>
      </w:tr>
    </w:tbl>
    <w:p w14:paraId="3AEA0E33" w14:textId="77777777" w:rsidR="00991BB6" w:rsidRPr="00C40F4E" w:rsidRDefault="00991BB6" w:rsidP="00991BB6"/>
    <w:p w14:paraId="402F9EC8" w14:textId="77777777" w:rsidR="00991BB6" w:rsidRPr="00C40F4E" w:rsidRDefault="00991BB6" w:rsidP="00991BB6">
      <w:pPr>
        <w:jc w:val="center"/>
      </w:pPr>
    </w:p>
    <w:tbl>
      <w:tblPr>
        <w:tblStyle w:val="TableGrid"/>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1871"/>
        <w:gridCol w:w="1872"/>
        <w:gridCol w:w="1872"/>
        <w:gridCol w:w="1872"/>
        <w:gridCol w:w="1873"/>
      </w:tblGrid>
      <w:tr w:rsidR="008C7268" w:rsidRPr="00554231" w14:paraId="6CA2DB7C" w14:textId="77777777" w:rsidTr="00CD0E39">
        <w:tc>
          <w:tcPr>
            <w:tcW w:w="1871" w:type="dxa"/>
          </w:tcPr>
          <w:p w14:paraId="366AE4C8" w14:textId="00981502" w:rsidR="008C7268" w:rsidRPr="00554231" w:rsidRDefault="00BC52C0" w:rsidP="00264651">
            <w:pPr>
              <w:widowControl w:val="0"/>
              <w:rPr>
                <w:sz w:val="26"/>
                <w:szCs w:val="26"/>
              </w:rPr>
            </w:pPr>
            <w:r w:rsidRPr="00B831DA">
              <w:rPr>
                <w:color w:val="EE0000"/>
                <w:sz w:val="26"/>
                <w:szCs w:val="26"/>
                <w:rtl/>
              </w:rPr>
              <w:br w:type="page"/>
            </w:r>
            <w:r>
              <w:rPr>
                <w:bCs/>
                <w:color w:val="EE0000"/>
                <w:sz w:val="26"/>
                <w:szCs w:val="26"/>
                <w:rtl/>
                <w:lang w:bidi="ar-SA"/>
              </w:rPr>
              <w:br w:type="page"/>
            </w:r>
          </w:p>
        </w:tc>
        <w:tc>
          <w:tcPr>
            <w:tcW w:w="1872" w:type="dxa"/>
          </w:tcPr>
          <w:p w14:paraId="3DD7A6B8" w14:textId="77777777" w:rsidR="008C7268" w:rsidRPr="00554231" w:rsidRDefault="008C7268" w:rsidP="00264651">
            <w:pPr>
              <w:widowControl w:val="0"/>
              <w:rPr>
                <w:sz w:val="26"/>
                <w:szCs w:val="26"/>
              </w:rPr>
            </w:pPr>
          </w:p>
        </w:tc>
        <w:tc>
          <w:tcPr>
            <w:tcW w:w="1872" w:type="dxa"/>
            <w:tcBorders>
              <w:bottom w:val="single" w:sz="4" w:space="0" w:color="auto"/>
            </w:tcBorders>
          </w:tcPr>
          <w:p w14:paraId="1523C76C" w14:textId="77777777" w:rsidR="008C7268" w:rsidRPr="00554231" w:rsidRDefault="008C7268" w:rsidP="00264651">
            <w:pPr>
              <w:widowControl w:val="0"/>
              <w:rPr>
                <w:sz w:val="26"/>
                <w:szCs w:val="26"/>
              </w:rPr>
            </w:pPr>
          </w:p>
        </w:tc>
        <w:tc>
          <w:tcPr>
            <w:tcW w:w="1872" w:type="dxa"/>
          </w:tcPr>
          <w:p w14:paraId="18A64743" w14:textId="77777777" w:rsidR="008C7268" w:rsidRPr="00554231" w:rsidRDefault="008C7268" w:rsidP="00264651">
            <w:pPr>
              <w:widowControl w:val="0"/>
              <w:rPr>
                <w:sz w:val="26"/>
                <w:szCs w:val="26"/>
              </w:rPr>
            </w:pPr>
          </w:p>
        </w:tc>
        <w:tc>
          <w:tcPr>
            <w:tcW w:w="1873" w:type="dxa"/>
          </w:tcPr>
          <w:p w14:paraId="3E08A4B0" w14:textId="77777777" w:rsidR="008C7268" w:rsidRPr="00554231" w:rsidRDefault="008C7268" w:rsidP="00264651">
            <w:pPr>
              <w:widowControl w:val="0"/>
              <w:rPr>
                <w:sz w:val="26"/>
                <w:szCs w:val="26"/>
              </w:rPr>
            </w:pPr>
          </w:p>
        </w:tc>
      </w:tr>
    </w:tbl>
    <w:p w14:paraId="4C29EECD" w14:textId="77777777" w:rsidR="008C7268" w:rsidRPr="00C727CF" w:rsidRDefault="008C7268" w:rsidP="00264651">
      <w:pPr>
        <w:widowControl w:val="0"/>
        <w:bidi/>
        <w:spacing w:after="240"/>
        <w:outlineLvl w:val="0"/>
        <w:rPr>
          <w:sz w:val="26"/>
          <w:szCs w:val="26"/>
          <w:rtl/>
        </w:rPr>
      </w:pPr>
    </w:p>
    <w:sectPr w:rsidR="008C7268" w:rsidRPr="00C727CF" w:rsidSect="00B77051">
      <w:headerReference w:type="even" r:id="rId25"/>
      <w:headerReference w:type="default" r:id="rId26"/>
      <w:pgSz w:w="12240" w:h="15840" w:code="1"/>
      <w:pgMar w:top="720" w:right="1440" w:bottom="862" w:left="1440" w:header="720" w:footer="476" w:gutter="0"/>
      <w:pgNumType w:start="1"/>
      <w:cols w:space="720"/>
      <w:docGrid w:linePitch="326"/>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2FABAD35" w14:textId="77777777" w:rsidR="00FF14E4" w:rsidRDefault="00FF14E4">
      <w:r>
        <w:separator/>
      </w:r>
    </w:p>
  </w:endnote>
  <w:endnote w:type="continuationSeparator" w:id="0">
    <w:p w14:paraId="47B6F938" w14:textId="77777777" w:rsidR="00FF14E4" w:rsidRDefault="00FF14E4">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Arabic Transparent">
    <w:panose1 w:val="020B0604020202020204"/>
    <w:charset w:val="00"/>
    <w:family w:val="swiss"/>
    <w:pitch w:val="variable"/>
    <w:sig w:usb0="E0002EFF" w:usb1="C000785B" w:usb2="00000009" w:usb3="00000000" w:csb0="000001FF" w:csb1="00000000"/>
  </w:font>
  <w:font w:name="Simplified Arabic">
    <w:charset w:val="B2"/>
    <w:family w:val="roman"/>
    <w:pitch w:val="variable"/>
    <w:sig w:usb0="00002003" w:usb1="80000000" w:usb2="00000008" w:usb3="00000000" w:csb0="00000041"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Tahoma">
    <w:panose1 w:val="020B0604030504040204"/>
    <w:charset w:val="00"/>
    <w:family w:val="swiss"/>
    <w:pitch w:val="variable"/>
    <w:sig w:usb0="E1002EFF" w:usb1="C000605B" w:usb2="00000029" w:usb3="00000000" w:csb0="000101FF" w:csb1="00000000"/>
  </w:font>
  <w:font w:name="Calibri">
    <w:panose1 w:val="020F0502020204030204"/>
    <w:charset w:val="00"/>
    <w:family w:val="swiss"/>
    <w:pitch w:val="variable"/>
    <w:sig w:usb0="E4002EFF" w:usb1="C200247B" w:usb2="00000009" w:usb3="00000000" w:csb0="000001FF" w:csb1="00000000"/>
  </w:font>
  <w:font w:name="SimSun">
    <w:altName w:val="宋体"/>
    <w:panose1 w:val="02010600030101010101"/>
    <w:charset w:val="86"/>
    <w:family w:val="auto"/>
    <w:pitch w:val="variable"/>
    <w:sig w:usb0="00000203" w:usb1="288F0000" w:usb2="00000016" w:usb3="00000000" w:csb0="00040001" w:csb1="00000000"/>
  </w:font>
  <w:font w:name="Batang">
    <w:altName w:val="바탕"/>
    <w:panose1 w:val="02030600000101010101"/>
    <w:charset w:val="81"/>
    <w:family w:val="roman"/>
    <w:pitch w:val="variable"/>
    <w:sig w:usb0="B00002AF" w:usb1="69D77CFB" w:usb2="00000030" w:usb3="00000000" w:csb0="0008009F" w:csb1="00000000"/>
  </w:font>
  <w:font w:name="Cambria">
    <w:panose1 w:val="02040503050406030204"/>
    <w:charset w:val="00"/>
    <w:family w:val="roman"/>
    <w:pitch w:val="variable"/>
    <w:sig w:usb0="E00006FF" w:usb1="420024FF" w:usb2="02000000"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368118399"/>
      <w:docPartObj>
        <w:docPartGallery w:val="Page Numbers (Bottom of Page)"/>
        <w:docPartUnique/>
      </w:docPartObj>
    </w:sdtPr>
    <w:sdtEndPr>
      <w:rPr>
        <w:noProof/>
      </w:rPr>
    </w:sdtEndPr>
    <w:sdtContent>
      <w:p w14:paraId="382E951E" w14:textId="0D3B3C47" w:rsidR="00882671" w:rsidRDefault="00882671">
        <w:pPr>
          <w:pStyle w:val="Footer"/>
          <w:jc w:val="center"/>
        </w:pPr>
        <w:r>
          <w:fldChar w:fldCharType="begin"/>
        </w:r>
        <w:r>
          <w:instrText xml:space="preserve"> PAGE   \* MERGEFORMAT </w:instrText>
        </w:r>
        <w:r>
          <w:fldChar w:fldCharType="separate"/>
        </w:r>
        <w:r>
          <w:rPr>
            <w:noProof/>
          </w:rPr>
          <w:t>2</w:t>
        </w:r>
        <w:r>
          <w:rPr>
            <w:noProof/>
          </w:rPr>
          <w:fldChar w:fldCharType="end"/>
        </w:r>
      </w:p>
    </w:sdtContent>
  </w:sdt>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29EFF8A" w14:textId="77777777" w:rsidR="00882671" w:rsidRDefault="00882671" w:rsidP="00882671">
    <w:pPr>
      <w:pBdr>
        <w:top w:val="single" w:sz="4" w:space="1" w:color="auto"/>
        <w:left w:val="single" w:sz="4" w:space="0" w:color="auto"/>
        <w:bottom w:val="single" w:sz="4" w:space="1" w:color="auto"/>
        <w:right w:val="single" w:sz="4" w:space="0" w:color="auto"/>
      </w:pBdr>
      <w:bidi/>
      <w:jc w:val="center"/>
      <w:rPr>
        <w:rFonts w:cs="Arabic Transparent"/>
        <w:rtl/>
      </w:rPr>
    </w:pPr>
    <w:r>
      <w:rPr>
        <w:rFonts w:cs="Arabic Transparent" w:hint="cs"/>
        <w:rtl/>
      </w:rPr>
      <w:t>إن وثائق ما قبل دورات اللجنة التنفيذية للصندوق المتعدد الأطراف لتنفيذ بروتوكول مونتريال</w:t>
    </w:r>
    <w:r>
      <w:rPr>
        <w:rFonts w:cs="Arabic Transparent"/>
      </w:rPr>
      <w:t xml:space="preserve"> </w:t>
    </w:r>
  </w:p>
  <w:p w14:paraId="3C52C559" w14:textId="49FCB5FD" w:rsidR="00882671" w:rsidRPr="00882671" w:rsidRDefault="00882671" w:rsidP="00882671">
    <w:pPr>
      <w:pBdr>
        <w:top w:val="single" w:sz="4" w:space="1" w:color="auto"/>
        <w:left w:val="single" w:sz="4" w:space="0" w:color="auto"/>
        <w:bottom w:val="single" w:sz="4" w:space="1" w:color="auto"/>
        <w:right w:val="single" w:sz="4" w:space="0" w:color="auto"/>
      </w:pBdr>
      <w:bidi/>
      <w:jc w:val="center"/>
      <w:rPr>
        <w:rFonts w:cs="Arabic Transparent"/>
      </w:rPr>
    </w:pPr>
    <w:r>
      <w:rPr>
        <w:rFonts w:cs="Arabic Transparent" w:hint="cs"/>
        <w:rtl/>
      </w:rPr>
      <w:t>قد تصدر دون إخلال بأي قرار تتخذه اللجنة التنفيذية بعد صدورها.</w:t>
    </w:r>
    <w:r>
      <w:rPr>
        <w:rFonts w:cs="Arabic Transparent"/>
      </w:rPr>
      <w:t xml:space="preserve"> </w:t>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1589573508"/>
      <w:docPartObj>
        <w:docPartGallery w:val="Page Numbers (Bottom of Page)"/>
        <w:docPartUnique/>
      </w:docPartObj>
    </w:sdtPr>
    <w:sdtEndPr>
      <w:rPr>
        <w:noProof/>
      </w:rPr>
    </w:sdtEndPr>
    <w:sdtContent>
      <w:p w14:paraId="39CB1287" w14:textId="6BEE487A" w:rsidR="00991BB6" w:rsidRDefault="00991BB6" w:rsidP="00713C01">
        <w:pPr>
          <w:pStyle w:val="Footer"/>
          <w:jc w:val="center"/>
        </w:pPr>
        <w:r>
          <w:fldChar w:fldCharType="begin"/>
        </w:r>
        <w:r>
          <w:instrText xml:space="preserve"> PAGE   \* MERGEFORMAT </w:instrText>
        </w:r>
        <w:r>
          <w:fldChar w:fldCharType="separate"/>
        </w:r>
        <w:r>
          <w:rPr>
            <w:noProof/>
          </w:rPr>
          <w:t>2</w:t>
        </w:r>
        <w:r>
          <w:rPr>
            <w:noProof/>
          </w:rPr>
          <w:fldChar w:fldCharType="end"/>
        </w:r>
      </w:p>
    </w:sdtContent>
  </w:sdt>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1081495791"/>
      <w:docPartObj>
        <w:docPartGallery w:val="Page Numbers (Bottom of Page)"/>
        <w:docPartUnique/>
      </w:docPartObj>
    </w:sdtPr>
    <w:sdtEndPr>
      <w:rPr>
        <w:noProof/>
      </w:rPr>
    </w:sdtEndPr>
    <w:sdtContent>
      <w:p w14:paraId="1BAAF85F" w14:textId="77777777" w:rsidR="00BA03C5" w:rsidRDefault="00BA03C5">
        <w:pPr>
          <w:pStyle w:val="Footer"/>
          <w:jc w:val="center"/>
        </w:pPr>
        <w:r>
          <w:fldChar w:fldCharType="begin"/>
        </w:r>
        <w:r>
          <w:instrText xml:space="preserve"> PAGE   \* MERGEFORMAT </w:instrText>
        </w:r>
        <w:r>
          <w:fldChar w:fldCharType="separate"/>
        </w:r>
        <w:r>
          <w:rPr>
            <w:noProof/>
          </w:rPr>
          <w:t>2</w:t>
        </w:r>
        <w:r>
          <w:rPr>
            <w:noProof/>
          </w:rPr>
          <w:fldChar w:fldCharType="end"/>
        </w:r>
      </w:p>
    </w:sdtContent>
  </w:sdt>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2297AC68" w14:textId="77777777" w:rsidR="00FF14E4" w:rsidRDefault="00FF14E4" w:rsidP="001C0D0E">
      <w:pPr>
        <w:jc w:val="right"/>
      </w:pPr>
      <w:r>
        <w:separator/>
      </w:r>
    </w:p>
  </w:footnote>
  <w:footnote w:type="continuationSeparator" w:id="0">
    <w:p w14:paraId="1F8FD7C7" w14:textId="77777777" w:rsidR="00FF14E4" w:rsidRDefault="00FF14E4">
      <w:r>
        <w:continuationSeparator/>
      </w:r>
    </w:p>
  </w:footnote>
  <w:footnote w:id="1">
    <w:p w14:paraId="1847314A" w14:textId="0E8D6EFC" w:rsidR="00393115" w:rsidRPr="000C3EAB" w:rsidRDefault="00393115" w:rsidP="007D48C1">
      <w:pPr>
        <w:pStyle w:val="FootnoteText"/>
        <w:bidi/>
        <w:spacing w:after="60"/>
        <w:ind w:right="100"/>
        <w:rPr>
          <w:sz w:val="22"/>
          <w:szCs w:val="22"/>
          <w:lang w:val="fr-CH"/>
        </w:rPr>
      </w:pPr>
      <w:r w:rsidRPr="000C3EAB">
        <w:rPr>
          <w:sz w:val="22"/>
          <w:szCs w:val="22"/>
        </w:rPr>
        <w:t>UNEP/OzL.Pro/ExCom/</w:t>
      </w:r>
      <w:r w:rsidR="001D26E3" w:rsidRPr="000C3EAB">
        <w:rPr>
          <w:sz w:val="22"/>
          <w:szCs w:val="22"/>
        </w:rPr>
        <w:t>98</w:t>
      </w:r>
      <w:r w:rsidRPr="000C3EAB">
        <w:rPr>
          <w:sz w:val="22"/>
          <w:szCs w:val="22"/>
        </w:rPr>
        <w:t xml:space="preserve">/1 </w:t>
      </w:r>
      <w:r w:rsidRPr="000C3EAB">
        <w:rPr>
          <w:rStyle w:val="FootnoteReference"/>
          <w:sz w:val="22"/>
          <w:szCs w:val="22"/>
        </w:rPr>
        <w:footnoteRef/>
      </w:r>
      <w:r w:rsidR="007D48C1" w:rsidRPr="000C3EAB">
        <w:rPr>
          <w:rFonts w:hint="cs"/>
          <w:sz w:val="22"/>
          <w:szCs w:val="22"/>
          <w:rtl/>
        </w:rPr>
        <w:t>.</w:t>
      </w:r>
    </w:p>
  </w:footnote>
  <w:footnote w:id="2">
    <w:p w14:paraId="2607E6FA" w14:textId="742DFDBD" w:rsidR="0016162E" w:rsidRPr="000C3EAB" w:rsidRDefault="0016162E" w:rsidP="007B0C49">
      <w:pPr>
        <w:pStyle w:val="FootnoteText"/>
        <w:bidi/>
        <w:rPr>
          <w:rtl/>
          <w:lang w:bidi="ar-EG"/>
        </w:rPr>
      </w:pPr>
      <w:r w:rsidRPr="000C3EAB">
        <w:rPr>
          <w:rStyle w:val="FootnoteReference"/>
        </w:rPr>
        <w:footnoteRef/>
      </w:r>
      <w:r w:rsidRPr="000C3EAB">
        <w:t xml:space="preserve"> </w:t>
      </w:r>
      <w:r w:rsidR="007B0C49" w:rsidRPr="000C3EAB">
        <w:rPr>
          <w:rtl/>
        </w:rPr>
        <w:t>ق</w:t>
      </w:r>
      <w:r w:rsidR="00AA3B75" w:rsidRPr="000C3EAB">
        <w:rPr>
          <w:rFonts w:hint="cs"/>
          <w:rtl/>
        </w:rPr>
        <w:t>ُ</w:t>
      </w:r>
      <w:r w:rsidR="007B0C49" w:rsidRPr="000C3EAB">
        <w:rPr>
          <w:rtl/>
        </w:rPr>
        <w:t>د</w:t>
      </w:r>
      <w:r w:rsidR="00AA3B75" w:rsidRPr="000C3EAB">
        <w:rPr>
          <w:rFonts w:hint="cs"/>
          <w:rtl/>
        </w:rPr>
        <w:t>ِ</w:t>
      </w:r>
      <w:r w:rsidR="007B0C49" w:rsidRPr="000C3EAB">
        <w:rPr>
          <w:rtl/>
        </w:rPr>
        <w:t xml:space="preserve">م طلب المرحلة الأولى من </w:t>
      </w:r>
      <w:r w:rsidR="00AA3B75" w:rsidRPr="000C3EAB">
        <w:rPr>
          <w:rtl/>
          <w:lang w:bidi="ar-EG"/>
        </w:rPr>
        <w:t xml:space="preserve">خطة </w:t>
      </w:r>
      <w:r w:rsidR="00AA3B75" w:rsidRPr="000C3EAB">
        <w:rPr>
          <w:rFonts w:hint="cs"/>
          <w:rtl/>
          <w:lang w:bidi="ar-EG"/>
        </w:rPr>
        <w:t>التنفيذ بموجب تعديل كيغالي</w:t>
      </w:r>
      <w:r w:rsidR="00AA3B75" w:rsidRPr="000C3EAB">
        <w:rPr>
          <w:rtl/>
          <w:lang w:bidi="ar-EG"/>
        </w:rPr>
        <w:t xml:space="preserve"> </w:t>
      </w:r>
      <w:r w:rsidR="007B0C49" w:rsidRPr="000C3EAB">
        <w:rPr>
          <w:rtl/>
        </w:rPr>
        <w:t>ل</w:t>
      </w:r>
      <w:r w:rsidR="00AC46FE" w:rsidRPr="000C3EAB">
        <w:rPr>
          <w:rtl/>
        </w:rPr>
        <w:t>عمان</w:t>
      </w:r>
      <w:r w:rsidR="007B0C49" w:rsidRPr="000C3EAB">
        <w:rPr>
          <w:rtl/>
        </w:rPr>
        <w:t xml:space="preserve"> في الأصل إلى الاجتماع السابع والتسعين. وبعد مناقشات </w:t>
      </w:r>
      <w:r w:rsidR="00AA3B75" w:rsidRPr="000C3EAB">
        <w:rPr>
          <w:rFonts w:hint="cs"/>
          <w:rtl/>
        </w:rPr>
        <w:t>بشأن</w:t>
      </w:r>
      <w:r w:rsidR="007B0C49" w:rsidRPr="000C3EAB">
        <w:rPr>
          <w:rtl/>
        </w:rPr>
        <w:t xml:space="preserve"> استخدام خط أساس "مؤقت"، قررت اللجنة التنفيذية الإحاطة علما </w:t>
      </w:r>
      <w:r w:rsidR="00AA3B75" w:rsidRPr="000C3EAB">
        <w:rPr>
          <w:rFonts w:hint="cs"/>
          <w:rtl/>
        </w:rPr>
        <w:t xml:space="preserve">مع التقدير </w:t>
      </w:r>
      <w:r w:rsidR="007B0C49" w:rsidRPr="000C3EAB">
        <w:rPr>
          <w:rtl/>
        </w:rPr>
        <w:t xml:space="preserve">بالطلب المقدم، والذي كان أول خطة </w:t>
      </w:r>
      <w:r w:rsidR="00AA3B75" w:rsidRPr="000C3EAB">
        <w:rPr>
          <w:rFonts w:hint="cs"/>
          <w:rtl/>
        </w:rPr>
        <w:t>تنفيذ بموجب تعديل كيغالي يقدمه</w:t>
      </w:r>
      <w:r w:rsidR="007B0C49" w:rsidRPr="000C3EAB">
        <w:rPr>
          <w:rtl/>
        </w:rPr>
        <w:t xml:space="preserve"> </w:t>
      </w:r>
      <w:r w:rsidR="00AA3B75" w:rsidRPr="000C3EAB">
        <w:rPr>
          <w:rFonts w:hint="cs"/>
          <w:rtl/>
        </w:rPr>
        <w:t xml:space="preserve">بلد من </w:t>
      </w:r>
      <w:r w:rsidR="00AA3B75" w:rsidRPr="000C3EAB">
        <w:rPr>
          <w:rtl/>
        </w:rPr>
        <w:t xml:space="preserve">البلدان المدرجة في المجموعة </w:t>
      </w:r>
      <w:r w:rsidR="00FE6781" w:rsidRPr="000C3EAB">
        <w:rPr>
          <w:rFonts w:hint="cs"/>
          <w:rtl/>
        </w:rPr>
        <w:t>2</w:t>
      </w:r>
      <w:r w:rsidR="00AA3B75" w:rsidRPr="000C3EAB">
        <w:rPr>
          <w:rtl/>
        </w:rPr>
        <w:t xml:space="preserve"> من المادة 5</w:t>
      </w:r>
      <w:r w:rsidR="007B0C49" w:rsidRPr="000C3EAB">
        <w:rPr>
          <w:rtl/>
        </w:rPr>
        <w:t xml:space="preserve">؛ وتأجيل النظر في المشروع إلى الاجتماع الثامن والتسعين للجنة التنفيذية، </w:t>
      </w:r>
      <w:r w:rsidR="00AA3B75" w:rsidRPr="000C3EAB">
        <w:rPr>
          <w:rFonts w:hint="cs"/>
          <w:rtl/>
        </w:rPr>
        <w:t>لمواصلة</w:t>
      </w:r>
      <w:r w:rsidR="007B0C49" w:rsidRPr="000C3EAB">
        <w:rPr>
          <w:rtl/>
        </w:rPr>
        <w:t xml:space="preserve"> المناقشة في ضوء بيانات </w:t>
      </w:r>
      <w:r w:rsidR="00AA3B75" w:rsidRPr="000C3EAB">
        <w:rPr>
          <w:rFonts w:hint="cs"/>
          <w:rtl/>
        </w:rPr>
        <w:t>ال</w:t>
      </w:r>
      <w:r w:rsidR="007B0C49" w:rsidRPr="000C3EAB">
        <w:rPr>
          <w:rtl/>
        </w:rPr>
        <w:t xml:space="preserve">استهلاك </w:t>
      </w:r>
      <w:r w:rsidR="00AA3B75" w:rsidRPr="000C3EAB">
        <w:rPr>
          <w:rFonts w:hint="cs"/>
          <w:rtl/>
        </w:rPr>
        <w:t>ال</w:t>
      </w:r>
      <w:r w:rsidR="007B0C49" w:rsidRPr="000C3EAB">
        <w:rPr>
          <w:rtl/>
        </w:rPr>
        <w:t>إضافية</w:t>
      </w:r>
      <w:r w:rsidR="00AA3B75" w:rsidRPr="000C3EAB">
        <w:rPr>
          <w:rtl/>
        </w:rPr>
        <w:t>، ولا سيما</w:t>
      </w:r>
      <w:r w:rsidR="007B0C49" w:rsidRPr="000C3EAB">
        <w:rPr>
          <w:rtl/>
        </w:rPr>
        <w:t xml:space="preserve"> لعام 2025. وقد حسب خط الأساس "المؤقت" </w:t>
      </w:r>
      <w:r w:rsidR="00AA3B75" w:rsidRPr="000C3EAB">
        <w:rPr>
          <w:rFonts w:hint="cs"/>
          <w:rtl/>
        </w:rPr>
        <w:t>المنقح</w:t>
      </w:r>
      <w:r w:rsidR="007B0C49" w:rsidRPr="000C3EAB">
        <w:rPr>
          <w:rtl/>
        </w:rPr>
        <w:t xml:space="preserve"> بناء على استهلاك </w:t>
      </w:r>
      <w:r w:rsidR="007B0C49" w:rsidRPr="000C3EAB">
        <w:rPr>
          <w:rFonts w:hint="cs"/>
          <w:rtl/>
        </w:rPr>
        <w:t>ال</w:t>
      </w:r>
      <w:r w:rsidR="002A1B4F" w:rsidRPr="000C3EAB">
        <w:rPr>
          <w:rFonts w:hint="cs"/>
          <w:rtl/>
        </w:rPr>
        <w:t>مواد الهيدروفلوروكربونية</w:t>
      </w:r>
      <w:r w:rsidR="007B0C49" w:rsidRPr="000C3EAB">
        <w:rPr>
          <w:rtl/>
        </w:rPr>
        <w:t xml:space="preserve"> </w:t>
      </w:r>
      <w:r w:rsidR="0008471D" w:rsidRPr="000C3EAB">
        <w:rPr>
          <w:rFonts w:hint="cs"/>
          <w:rtl/>
        </w:rPr>
        <w:t>في ا</w:t>
      </w:r>
      <w:r w:rsidR="007B0C49" w:rsidRPr="000C3EAB">
        <w:rPr>
          <w:rtl/>
        </w:rPr>
        <w:t>لفترة من</w:t>
      </w:r>
      <w:r w:rsidR="00AA3B75" w:rsidRPr="000C3EAB">
        <w:rPr>
          <w:rFonts w:hint="cs"/>
          <w:rtl/>
        </w:rPr>
        <w:t xml:space="preserve"> عام</w:t>
      </w:r>
      <w:r w:rsidR="007B0C49" w:rsidRPr="000C3EAB">
        <w:rPr>
          <w:rtl/>
        </w:rPr>
        <w:t xml:space="preserve"> 2023 إلى</w:t>
      </w:r>
      <w:r w:rsidR="00AA3B75" w:rsidRPr="000C3EAB">
        <w:rPr>
          <w:rFonts w:hint="cs"/>
          <w:rtl/>
        </w:rPr>
        <w:t xml:space="preserve"> عام </w:t>
      </w:r>
      <w:r w:rsidR="007B0C49" w:rsidRPr="000C3EAB">
        <w:rPr>
          <w:rtl/>
        </w:rPr>
        <w:t>2025.</w:t>
      </w:r>
    </w:p>
  </w:footnote>
  <w:footnote w:id="3">
    <w:p w14:paraId="440A06ED" w14:textId="2860144A" w:rsidR="00203877" w:rsidRPr="000C3EAB" w:rsidRDefault="00203877" w:rsidP="00203877">
      <w:pPr>
        <w:pStyle w:val="FootnoteText"/>
        <w:bidi/>
        <w:rPr>
          <w:rtl/>
          <w:lang w:bidi="ar-EG"/>
        </w:rPr>
      </w:pPr>
      <w:r w:rsidRPr="000C3EAB">
        <w:rPr>
          <w:rStyle w:val="FootnoteReference"/>
        </w:rPr>
        <w:footnoteRef/>
      </w:r>
      <w:r w:rsidRPr="000C3EAB">
        <w:t xml:space="preserve"> </w:t>
      </w:r>
      <w:r w:rsidRPr="000C3EAB">
        <w:rPr>
          <w:rtl/>
        </w:rPr>
        <w:t xml:space="preserve">بما في ذلك أدوات التوسيع والتشكيل، وأدوات الأنابيب، والمفاتيح، وجهاز القياس المتعدد، وجهاز كشف التسرب </w:t>
      </w:r>
      <w:r w:rsidR="002A1B4F" w:rsidRPr="000C3EAB">
        <w:rPr>
          <w:rFonts w:hint="cs"/>
          <w:rtl/>
        </w:rPr>
        <w:t>لغازات</w:t>
      </w:r>
      <w:r w:rsidRPr="000C3EAB">
        <w:rPr>
          <w:rtl/>
        </w:rPr>
        <w:t xml:space="preserve"> التبريد القابلة للاشتعال، ومعدات الحماية الشخصية، وما إلى ذلك.</w:t>
      </w:r>
    </w:p>
  </w:footnote>
  <w:footnote w:id="4">
    <w:p w14:paraId="185D4BAE" w14:textId="0C55725E" w:rsidR="00D10553" w:rsidRPr="000C3EAB" w:rsidRDefault="00D10553" w:rsidP="00D10553">
      <w:pPr>
        <w:pStyle w:val="FootnoteText"/>
        <w:bidi/>
        <w:rPr>
          <w:rtl/>
          <w:lang w:bidi="ar-EG"/>
        </w:rPr>
      </w:pPr>
      <w:r w:rsidRPr="000C3EAB">
        <w:rPr>
          <w:rStyle w:val="FootnoteReference"/>
        </w:rPr>
        <w:footnoteRef/>
      </w:r>
      <w:r w:rsidRPr="000C3EAB">
        <w:t xml:space="preserve"> </w:t>
      </w:r>
      <w:r w:rsidR="00203877" w:rsidRPr="000C3EAB">
        <w:rPr>
          <w:rtl/>
        </w:rPr>
        <w:t>وحدة شحن غاز</w:t>
      </w:r>
      <w:r w:rsidR="002A1B4F" w:rsidRPr="000C3EAB">
        <w:rPr>
          <w:rFonts w:hint="cs"/>
          <w:rtl/>
        </w:rPr>
        <w:t>ات</w:t>
      </w:r>
      <w:r w:rsidR="00203877" w:rsidRPr="000C3EAB">
        <w:rPr>
          <w:rtl/>
        </w:rPr>
        <w:t xml:space="preserve"> التبريد، ومحطة </w:t>
      </w:r>
      <w:r w:rsidR="002A1B4F" w:rsidRPr="000C3EAB">
        <w:rPr>
          <w:rFonts w:hint="cs"/>
          <w:rtl/>
        </w:rPr>
        <w:t>ل</w:t>
      </w:r>
      <w:r w:rsidR="00E90F88" w:rsidRPr="000C3EAB">
        <w:rPr>
          <w:rtl/>
        </w:rPr>
        <w:t>استرداد</w:t>
      </w:r>
      <w:r w:rsidR="00203877" w:rsidRPr="000C3EAB">
        <w:rPr>
          <w:rtl/>
        </w:rPr>
        <w:t xml:space="preserve"> </w:t>
      </w:r>
      <w:r w:rsidR="00203877" w:rsidRPr="000C3EAB">
        <w:rPr>
          <w:rFonts w:hint="cs"/>
          <w:rtl/>
        </w:rPr>
        <w:t>ال</w:t>
      </w:r>
      <w:r w:rsidR="002A1B4F" w:rsidRPr="000C3EAB">
        <w:rPr>
          <w:rFonts w:hint="cs"/>
          <w:rtl/>
        </w:rPr>
        <w:t>مواد الهيدروكلوروفلوروكربونية</w:t>
      </w:r>
      <w:r w:rsidR="00203877" w:rsidRPr="000C3EAB">
        <w:rPr>
          <w:rtl/>
        </w:rPr>
        <w:t xml:space="preserve"> </w:t>
      </w:r>
      <w:r w:rsidR="00203877" w:rsidRPr="000C3EAB">
        <w:rPr>
          <w:rFonts w:hint="cs"/>
          <w:rtl/>
        </w:rPr>
        <w:t>وال</w:t>
      </w:r>
      <w:r w:rsidR="002A1B4F" w:rsidRPr="000C3EAB">
        <w:rPr>
          <w:rFonts w:hint="cs"/>
          <w:rtl/>
        </w:rPr>
        <w:t>مواد الهيدروفلوروكربونية</w:t>
      </w:r>
      <w:r w:rsidR="00203877" w:rsidRPr="000C3EAB">
        <w:rPr>
          <w:rtl/>
        </w:rPr>
        <w:t xml:space="preserve">، وجهاز كشف التسرب </w:t>
      </w:r>
      <w:r w:rsidR="00203877" w:rsidRPr="000C3EAB">
        <w:rPr>
          <w:rFonts w:hint="cs"/>
          <w:rtl/>
        </w:rPr>
        <w:t>لل</w:t>
      </w:r>
      <w:r w:rsidR="002A1B4F" w:rsidRPr="000C3EAB">
        <w:rPr>
          <w:rFonts w:hint="cs"/>
          <w:rtl/>
        </w:rPr>
        <w:t>مواد الهيدروفلوروكربونية</w:t>
      </w:r>
      <w:r w:rsidR="00203877" w:rsidRPr="000C3EAB">
        <w:rPr>
          <w:rtl/>
        </w:rPr>
        <w:t xml:space="preserve"> والغازات القابلة للاشتعال، وأسطوانات </w:t>
      </w:r>
      <w:r w:rsidR="00E90F88" w:rsidRPr="000C3EAB">
        <w:rPr>
          <w:rtl/>
        </w:rPr>
        <w:t>استرداد</w:t>
      </w:r>
      <w:r w:rsidR="00203877" w:rsidRPr="000C3EAB">
        <w:rPr>
          <w:rtl/>
        </w:rPr>
        <w:t xml:space="preserve"> غاز التبريد القابلة لإعادة التعبئة والخدمة، </w:t>
      </w:r>
      <w:r w:rsidR="00203877" w:rsidRPr="000C3EAB">
        <w:rPr>
          <w:rFonts w:hint="cs"/>
          <w:rtl/>
        </w:rPr>
        <w:t>وما إلى ذلك</w:t>
      </w:r>
      <w:r w:rsidR="00203877" w:rsidRPr="000C3EAB">
        <w:rPr>
          <w:rtl/>
        </w:rPr>
        <w:t>.</w:t>
      </w:r>
    </w:p>
  </w:footnote>
  <w:footnote w:id="5">
    <w:p w14:paraId="12F538F5" w14:textId="77777777" w:rsidR="009B5B3E" w:rsidRPr="000C3EAB" w:rsidRDefault="009B5B3E" w:rsidP="00CB702C">
      <w:pPr>
        <w:pStyle w:val="FootnoteText"/>
        <w:bidi/>
        <w:rPr>
          <w:rtl/>
          <w:lang w:bidi="ar-EG"/>
        </w:rPr>
      </w:pPr>
      <w:r w:rsidRPr="000C3EAB">
        <w:rPr>
          <w:rStyle w:val="FootnoteReference"/>
        </w:rPr>
        <w:footnoteRef/>
      </w:r>
      <w:r w:rsidRPr="000C3EAB">
        <w:t xml:space="preserve"> </w:t>
      </w:r>
      <w:r w:rsidRPr="000C3EAB">
        <w:rPr>
          <w:rtl/>
        </w:rPr>
        <w:t xml:space="preserve">بما في ذلك أدوات التوسيع والتشكيل، وأدوات الأنابيب، والمفاتيح، وجهاز القياس المتعدد، وجهاز كشف التسرب </w:t>
      </w:r>
      <w:r w:rsidRPr="000C3EAB">
        <w:rPr>
          <w:rFonts w:hint="cs"/>
          <w:rtl/>
        </w:rPr>
        <w:t>لغازات</w:t>
      </w:r>
      <w:r w:rsidRPr="000C3EAB">
        <w:rPr>
          <w:rtl/>
        </w:rPr>
        <w:t xml:space="preserve"> التبريد القابلة للاشتعال، ومعدات الحماية الشخصية، وما إلى ذلك.</w:t>
      </w:r>
    </w:p>
  </w:footnote>
  <w:footnote w:id="6">
    <w:p w14:paraId="2D7C4212" w14:textId="77777777" w:rsidR="009B5B3E" w:rsidRPr="000C3EAB" w:rsidRDefault="009B5B3E" w:rsidP="00CB702C">
      <w:pPr>
        <w:pStyle w:val="FootnoteText"/>
        <w:bidi/>
        <w:rPr>
          <w:rtl/>
          <w:lang w:bidi="ar-EG"/>
        </w:rPr>
      </w:pPr>
      <w:r w:rsidRPr="000C3EAB">
        <w:rPr>
          <w:rStyle w:val="FootnoteReference"/>
        </w:rPr>
        <w:footnoteRef/>
      </w:r>
      <w:r w:rsidRPr="000C3EAB">
        <w:t xml:space="preserve"> </w:t>
      </w:r>
      <w:r w:rsidRPr="000C3EAB">
        <w:rPr>
          <w:rtl/>
        </w:rPr>
        <w:t>وحدة شحن غاز</w:t>
      </w:r>
      <w:r w:rsidRPr="000C3EAB">
        <w:rPr>
          <w:rFonts w:hint="cs"/>
          <w:rtl/>
        </w:rPr>
        <w:t>ات</w:t>
      </w:r>
      <w:r w:rsidRPr="000C3EAB">
        <w:rPr>
          <w:rtl/>
        </w:rPr>
        <w:t xml:space="preserve"> التبريد، ومحطة </w:t>
      </w:r>
      <w:r w:rsidRPr="000C3EAB">
        <w:rPr>
          <w:rFonts w:hint="cs"/>
          <w:rtl/>
        </w:rPr>
        <w:t>ل</w:t>
      </w:r>
      <w:r w:rsidRPr="000C3EAB">
        <w:rPr>
          <w:rtl/>
        </w:rPr>
        <w:t xml:space="preserve">استرداد </w:t>
      </w:r>
      <w:r w:rsidRPr="000C3EAB">
        <w:rPr>
          <w:rFonts w:hint="cs"/>
          <w:rtl/>
        </w:rPr>
        <w:t>المواد الهيدروكلوروفلوروكربونية</w:t>
      </w:r>
      <w:r w:rsidRPr="000C3EAB">
        <w:rPr>
          <w:rtl/>
        </w:rPr>
        <w:t xml:space="preserve"> </w:t>
      </w:r>
      <w:r w:rsidRPr="000C3EAB">
        <w:rPr>
          <w:rFonts w:hint="cs"/>
          <w:rtl/>
        </w:rPr>
        <w:t>والمواد الهيدروفلوروكربونية</w:t>
      </w:r>
      <w:r w:rsidRPr="000C3EAB">
        <w:rPr>
          <w:rtl/>
        </w:rPr>
        <w:t xml:space="preserve">، وجهاز كشف التسرب </w:t>
      </w:r>
      <w:r w:rsidRPr="000C3EAB">
        <w:rPr>
          <w:rFonts w:hint="cs"/>
          <w:rtl/>
        </w:rPr>
        <w:t>للمواد الهيدروفلوروكربونية</w:t>
      </w:r>
      <w:r w:rsidRPr="000C3EAB">
        <w:rPr>
          <w:rtl/>
        </w:rPr>
        <w:t xml:space="preserve"> والغازات القابلة للاشتعال، وأسطوانات استرداد غاز التبريد القابلة لإعادة التعبئة والخدمة، </w:t>
      </w:r>
      <w:r w:rsidRPr="000C3EAB">
        <w:rPr>
          <w:rFonts w:hint="cs"/>
          <w:rtl/>
        </w:rPr>
        <w:t>وما إلى ذلك</w:t>
      </w:r>
      <w:r w:rsidRPr="000C3EAB">
        <w:rPr>
          <w:rtl/>
        </w:rPr>
        <w:t>.</w:t>
      </w:r>
    </w:p>
  </w:footnote>
  <w:footnote w:id="7">
    <w:p w14:paraId="131BFB27" w14:textId="56CDA237" w:rsidR="0080206E" w:rsidRPr="0080206E" w:rsidRDefault="0080206E" w:rsidP="0080206E">
      <w:pPr>
        <w:pStyle w:val="FootnoteText"/>
        <w:bidi/>
        <w:rPr>
          <w:rtl/>
          <w:lang w:bidi="ar-EG"/>
        </w:rPr>
      </w:pPr>
      <w:r w:rsidRPr="000C3EAB">
        <w:rPr>
          <w:rStyle w:val="FootnoteReference"/>
        </w:rPr>
        <w:footnoteRef/>
      </w:r>
      <w:r w:rsidRPr="000C3EAB">
        <w:t xml:space="preserve"> </w:t>
      </w:r>
      <w:r w:rsidRPr="000C3EAB">
        <w:rPr>
          <w:rtl/>
        </w:rPr>
        <w:t xml:space="preserve">تم الحساب وفقا للمنهجية الواردة في </w:t>
      </w:r>
      <w:r w:rsidR="009B5B3E" w:rsidRPr="000C3EAB">
        <w:rPr>
          <w:rFonts w:hint="cs"/>
          <w:rtl/>
        </w:rPr>
        <w:t>المرفق</w:t>
      </w:r>
      <w:r w:rsidRPr="000C3EAB">
        <w:rPr>
          <w:rtl/>
        </w:rPr>
        <w:t xml:space="preserve"> الأول </w:t>
      </w:r>
      <w:r w:rsidR="009B5B3E" w:rsidRPr="000C3EAB">
        <w:rPr>
          <w:rFonts w:hint="cs"/>
          <w:rtl/>
        </w:rPr>
        <w:t>ل</w:t>
      </w:r>
      <w:r w:rsidRPr="000C3EAB">
        <w:rPr>
          <w:rtl/>
        </w:rPr>
        <w:t xml:space="preserve">لوثيقة </w:t>
      </w:r>
      <w:r w:rsidRPr="000C3EAB">
        <w:t>UNEP/OzL.Pro/ExCom/92/46</w:t>
      </w:r>
      <w:r w:rsidRPr="000C3EAB">
        <w:rPr>
          <w:rtl/>
        </w:rPr>
        <w:t>.</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1BAC46E" w14:textId="2B18B4D8" w:rsidR="009B3D4A" w:rsidRDefault="00E468FC" w:rsidP="007F5B32">
    <w:r w:rsidRPr="00E468FC">
      <w:t>UNEP/OzL.Pro/ExCom/9</w:t>
    </w:r>
    <w:r>
      <w:t>8</w:t>
    </w:r>
    <w:r w:rsidRPr="00E468FC">
      <w:t>/4</w:t>
    </w:r>
    <w:r w:rsidR="002E4B9C">
      <w:t>4</w:t>
    </w:r>
  </w:p>
  <w:p w14:paraId="350E9125" w14:textId="77777777" w:rsidR="009B3D4A" w:rsidRDefault="009B3D4A"/>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B8DBBC7" w14:textId="56911333" w:rsidR="00882671" w:rsidRDefault="00512155" w:rsidP="009424A5">
    <w:pPr>
      <w:bidi/>
      <w:jc w:val="right"/>
    </w:pPr>
    <w:fldSimple w:instr=" DOCPROPERTY &quot;Document number&quot;  \* MERGEFORMAT ">
      <w:r>
        <w:t>UNEP/OzL.Pro/ExCom/98/44</w:t>
      </w:r>
    </w:fldSimple>
  </w:p>
  <w:p w14:paraId="77699536" w14:textId="77777777" w:rsidR="00882671" w:rsidRDefault="00882671"/>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A35DF1A" w14:textId="44FFCAAC" w:rsidR="00882671" w:rsidRDefault="00756224" w:rsidP="00805282">
    <w:pPr>
      <w:bidi/>
      <w:jc w:val="left"/>
      <w:rPr>
        <w:rtl/>
      </w:rPr>
    </w:pPr>
    <w:fldSimple w:instr=" DOCPROPERTY &quot;Document number&quot;  \* MERGEFORMAT ">
      <w:r>
        <w:t>UNEP/OzL.Pro/ExCom/97/44</w:t>
      </w:r>
    </w:fldSimple>
  </w:p>
  <w:p w14:paraId="4FBCB09A" w14:textId="77777777" w:rsidR="00882671" w:rsidRDefault="00882671">
    <w:pPr>
      <w:pStyle w:val="Header"/>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07EAF5C" w14:textId="4017EBD1" w:rsidR="00AA3B75" w:rsidRDefault="00512155" w:rsidP="009424A5">
    <w:pPr>
      <w:bidi/>
      <w:jc w:val="left"/>
      <w:rPr>
        <w:rtl/>
      </w:rPr>
    </w:pPr>
    <w:fldSimple w:instr=" DOCPROPERTY &quot;Document number&quot;  \* MERGEFORMAT ">
      <w:r>
        <w:t>UNEP/OzL.Pro/ExCom/98/44</w:t>
      </w:r>
    </w:fldSimple>
  </w:p>
  <w:p w14:paraId="471A47F2" w14:textId="77777777" w:rsidR="00AA3B75" w:rsidRDefault="00AA3B75">
    <w:pPr>
      <w:pStyle w:val="Header"/>
    </w:pP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541F766" w14:textId="77777777" w:rsidR="008B38AF" w:rsidRDefault="008B38AF" w:rsidP="009424A5">
    <w:pPr>
      <w:bidi/>
      <w:jc w:val="right"/>
      <w:rPr>
        <w:lang w:val="en-CA"/>
      </w:rPr>
    </w:pPr>
    <w:fldSimple w:instr=" DOCPROPERTY &quot;Document number&quot;  \* MERGEFORMAT ">
      <w:r>
        <w:t>UNEP/OzL.Pro/ExCom/98/44</w:t>
      </w:r>
    </w:fldSimple>
  </w:p>
  <w:p w14:paraId="34C43EA4" w14:textId="77777777" w:rsidR="00B77051" w:rsidRPr="00B77051" w:rsidRDefault="00B77051" w:rsidP="00B77051">
    <w:pPr>
      <w:bidi/>
      <w:jc w:val="left"/>
      <w:rPr>
        <w:lang w:val="en-CA"/>
      </w:rPr>
    </w:pPr>
  </w:p>
  <w:p w14:paraId="3EBCD581" w14:textId="77777777" w:rsidR="008B38AF" w:rsidRDefault="008B38AF"/>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75A4EE5" w14:textId="7BAE950A" w:rsidR="00991BB6" w:rsidRDefault="00512155" w:rsidP="009424A5">
    <w:pPr>
      <w:bidi/>
      <w:jc w:val="left"/>
    </w:pPr>
    <w:fldSimple w:instr=" DOCPROPERTY &quot;Document number&quot;  \* MERGEFORMAT ">
      <w:r>
        <w:t>UNEP/OzL.Pro/ExCom/98/44</w:t>
      </w:r>
    </w:fldSimple>
  </w:p>
  <w:p w14:paraId="72910555" w14:textId="77777777" w:rsidR="009424A5" w:rsidRDefault="009424A5" w:rsidP="009424A5">
    <w:pPr>
      <w:bidi/>
      <w:jc w:val="left"/>
    </w:pPr>
  </w:p>
  <w:p w14:paraId="6E918A9E" w14:textId="77777777" w:rsidR="00991BB6" w:rsidRDefault="00991BB6">
    <w:pPr>
      <w:pStyle w:val="Header"/>
    </w:pP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79E7E3D" w14:textId="77777777" w:rsidR="00B77051" w:rsidRDefault="00B77051" w:rsidP="001F5242">
    <w:pPr>
      <w:bidi/>
      <w:jc w:val="right"/>
    </w:pPr>
    <w:fldSimple w:instr=" DOCPROPERTY &quot;Document number&quot;  \* MERGEFORMAT ">
      <w:r>
        <w:t>UNEP/OzL.Pro/ExCom/98/44</w:t>
      </w:r>
    </w:fldSimple>
  </w:p>
  <w:p w14:paraId="38D94349" w14:textId="2940B5DC" w:rsidR="00B77051" w:rsidRDefault="00B77051" w:rsidP="001F5242">
    <w:pPr>
      <w:bidi/>
      <w:jc w:val="right"/>
      <w:rPr>
        <w:lang w:val="en-CA"/>
      </w:rPr>
    </w:pPr>
    <w:r>
      <w:t>Annex I</w:t>
    </w:r>
  </w:p>
  <w:p w14:paraId="665D9026" w14:textId="77777777" w:rsidR="00B77051" w:rsidRPr="00B77051" w:rsidRDefault="00B77051" w:rsidP="00B77051">
    <w:pPr>
      <w:bidi/>
      <w:jc w:val="left"/>
      <w:rPr>
        <w:lang w:val="en-CA"/>
      </w:rPr>
    </w:pPr>
  </w:p>
  <w:p w14:paraId="2E6FDF2B" w14:textId="77777777" w:rsidR="00B77051" w:rsidRDefault="00B77051"/>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D725EC5" w14:textId="77777777" w:rsidR="00B77051" w:rsidRDefault="00B77051" w:rsidP="001F5242">
    <w:pPr>
      <w:bidi/>
      <w:jc w:val="left"/>
    </w:pPr>
    <w:fldSimple w:instr=" DOCPROPERTY &quot;Document number&quot;  \* MERGEFORMAT ">
      <w:r>
        <w:t>UNEP/OzL.Pro/ExCom/98/44</w:t>
      </w:r>
    </w:fldSimple>
  </w:p>
  <w:p w14:paraId="06260B49" w14:textId="6A7FC44B" w:rsidR="00B77051" w:rsidRDefault="00B77051" w:rsidP="001F5242">
    <w:pPr>
      <w:bidi/>
      <w:jc w:val="left"/>
    </w:pPr>
    <w:r>
      <w:t>Annex I</w:t>
    </w:r>
  </w:p>
  <w:p w14:paraId="07AAA51B" w14:textId="77777777" w:rsidR="00B77051" w:rsidRDefault="00B77051">
    <w:pPr>
      <w:pStyle w:val="Header"/>
    </w:pPr>
  </w:p>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4E31C61" w14:textId="481F9377" w:rsidR="00991BB6" w:rsidRDefault="00512155" w:rsidP="00AA3B75">
    <w:pPr>
      <w:bidi/>
      <w:jc w:val="right"/>
    </w:pPr>
    <w:fldSimple w:instr=" DOCPROPERTY &quot;Document number&quot;  \* MERGEFORMAT ">
      <w:r>
        <w:t>UNEP/OzL.Pro/ExCom/98/44</w:t>
      </w:r>
    </w:fldSimple>
  </w:p>
  <w:p w14:paraId="366B53C5" w14:textId="19B04515" w:rsidR="00991BB6" w:rsidRDefault="00991BB6" w:rsidP="00991BB6">
    <w:pPr>
      <w:bidi/>
      <w:jc w:val="right"/>
    </w:pPr>
    <w:r>
      <w:t>Annex II</w:t>
    </w:r>
  </w:p>
  <w:p w14:paraId="07C4972C" w14:textId="77777777" w:rsidR="00991BB6" w:rsidRDefault="00991BB6"/>
</w:hdr>
</file>

<file path=word/header1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19B2116" w14:textId="02228FA3" w:rsidR="00991BB6" w:rsidRDefault="00512155" w:rsidP="00AA3B75">
    <w:pPr>
      <w:bidi/>
      <w:jc w:val="left"/>
    </w:pPr>
    <w:fldSimple w:instr=" DOCPROPERTY &quot;Document number&quot;  \* MERGEFORMAT ">
      <w:r>
        <w:t>UNEP/OzL.Pro/ExCom/98/44</w:t>
      </w:r>
    </w:fldSimple>
  </w:p>
  <w:p w14:paraId="375103F6" w14:textId="68F01ED6" w:rsidR="00991BB6" w:rsidRDefault="00991BB6" w:rsidP="00991BB6">
    <w:pPr>
      <w:bidi/>
      <w:jc w:val="left"/>
      <w:rPr>
        <w:rtl/>
      </w:rPr>
    </w:pPr>
    <w:r>
      <w:rPr>
        <w:lang w:val="en-CA"/>
      </w:rPr>
      <w:t>Annex II</w:t>
    </w:r>
  </w:p>
  <w:p w14:paraId="3A11CC56" w14:textId="77777777" w:rsidR="00991BB6" w:rsidRDefault="00991BB6">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FB"/>
    <w:multiLevelType w:val="multilevel"/>
    <w:tmpl w:val="A26805D0"/>
    <w:lvl w:ilvl="0">
      <w:start w:val="1"/>
      <w:numFmt w:val="decimal"/>
      <w:pStyle w:val="Heading1"/>
      <w:lvlText w:val="%1."/>
      <w:lvlJc w:val="left"/>
      <w:pPr>
        <w:tabs>
          <w:tab w:val="num" w:pos="0"/>
        </w:tabs>
        <w:ind w:left="0" w:firstLine="0"/>
      </w:pPr>
    </w:lvl>
    <w:lvl w:ilvl="1">
      <w:start w:val="1"/>
      <w:numFmt w:val="lowerLetter"/>
      <w:pStyle w:val="Heading2"/>
      <w:lvlText w:val="(%2)"/>
      <w:lvlJc w:val="left"/>
      <w:pPr>
        <w:tabs>
          <w:tab w:val="num" w:pos="0"/>
        </w:tabs>
        <w:ind w:left="1440" w:hanging="720"/>
      </w:pPr>
    </w:lvl>
    <w:lvl w:ilvl="2">
      <w:start w:val="1"/>
      <w:numFmt w:val="lowerRoman"/>
      <w:pStyle w:val="Heading3"/>
      <w:lvlText w:val="(%3)"/>
      <w:lvlJc w:val="left"/>
      <w:pPr>
        <w:tabs>
          <w:tab w:val="num" w:pos="0"/>
        </w:tabs>
        <w:ind w:left="2160" w:hanging="720"/>
      </w:pPr>
    </w:lvl>
    <w:lvl w:ilvl="3">
      <w:start w:val="1"/>
      <w:numFmt w:val="lowerLetter"/>
      <w:pStyle w:val="Heading4"/>
      <w:lvlText w:val="%4)"/>
      <w:lvlJc w:val="left"/>
      <w:pPr>
        <w:tabs>
          <w:tab w:val="num" w:pos="-90"/>
        </w:tabs>
        <w:ind w:left="2776" w:hanging="706"/>
      </w:pPr>
      <w:rPr>
        <w:b w:val="0"/>
        <w:i w:val="0"/>
      </w:rPr>
    </w:lvl>
    <w:lvl w:ilvl="4">
      <w:start w:val="1"/>
      <w:numFmt w:val="decimal"/>
      <w:lvlText w:val="(%5)"/>
      <w:lvlJc w:val="left"/>
      <w:pPr>
        <w:tabs>
          <w:tab w:val="num" w:pos="0"/>
        </w:tabs>
        <w:ind w:left="3571" w:hanging="705"/>
      </w:pPr>
    </w:lvl>
    <w:lvl w:ilvl="5">
      <w:start w:val="1"/>
      <w:numFmt w:val="lowerLetter"/>
      <w:pStyle w:val="Heading6"/>
      <w:lvlText w:val="(%6)"/>
      <w:lvlJc w:val="left"/>
      <w:pPr>
        <w:tabs>
          <w:tab w:val="num" w:pos="0"/>
        </w:tabs>
        <w:ind w:left="4291" w:hanging="720"/>
      </w:pPr>
    </w:lvl>
    <w:lvl w:ilvl="6">
      <w:start w:val="1"/>
      <w:numFmt w:val="lowerRoman"/>
      <w:pStyle w:val="Heading7"/>
      <w:lvlText w:val="(%7)"/>
      <w:lvlJc w:val="left"/>
      <w:pPr>
        <w:tabs>
          <w:tab w:val="num" w:pos="0"/>
        </w:tabs>
        <w:ind w:left="4997" w:hanging="706"/>
      </w:pPr>
    </w:lvl>
    <w:lvl w:ilvl="7">
      <w:start w:val="1"/>
      <w:numFmt w:val="lowerLetter"/>
      <w:lvlText w:val="(%8)"/>
      <w:lvlJc w:val="left"/>
      <w:pPr>
        <w:tabs>
          <w:tab w:val="num" w:pos="0"/>
        </w:tabs>
        <w:ind w:left="5702" w:hanging="705"/>
      </w:pPr>
    </w:lvl>
    <w:lvl w:ilvl="8">
      <w:start w:val="1"/>
      <w:numFmt w:val="lowerRoman"/>
      <w:pStyle w:val="Heading9"/>
      <w:lvlText w:val="(%9)"/>
      <w:lvlJc w:val="left"/>
      <w:pPr>
        <w:tabs>
          <w:tab w:val="num" w:pos="0"/>
        </w:tabs>
        <w:ind w:left="6408" w:hanging="706"/>
      </w:pPr>
    </w:lvl>
  </w:abstractNum>
  <w:abstractNum w:abstractNumId="1" w15:restartNumberingAfterBreak="0">
    <w:nsid w:val="023D07A8"/>
    <w:multiLevelType w:val="hybridMultilevel"/>
    <w:tmpl w:val="42AC4FE4"/>
    <w:lvl w:ilvl="0" w:tplc="FFFFFFFF">
      <w:start w:val="1"/>
      <w:numFmt w:val="decimal"/>
      <w:lvlText w:val="%1."/>
      <w:lvlJc w:val="left"/>
      <w:pPr>
        <w:ind w:left="720" w:hanging="360"/>
      </w:p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2" w15:restartNumberingAfterBreak="0">
    <w:nsid w:val="0A9A6D7B"/>
    <w:multiLevelType w:val="hybridMultilevel"/>
    <w:tmpl w:val="C0E22134"/>
    <w:lvl w:ilvl="0" w:tplc="683434AC">
      <w:start w:val="1"/>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3" w15:restartNumberingAfterBreak="0">
    <w:nsid w:val="0AB2056D"/>
    <w:multiLevelType w:val="hybridMultilevel"/>
    <w:tmpl w:val="FBE41B2A"/>
    <w:lvl w:ilvl="0" w:tplc="FFFFFFFF">
      <w:start w:val="1"/>
      <w:numFmt w:val="arabicAbjad"/>
      <w:lvlText w:val="(%1)"/>
      <w:lvlJc w:val="left"/>
      <w:pPr>
        <w:ind w:left="720" w:hanging="360"/>
      </w:pPr>
      <w:rPr>
        <w:rFonts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4" w15:restartNumberingAfterBreak="0">
    <w:nsid w:val="0FE15027"/>
    <w:multiLevelType w:val="multilevel"/>
    <w:tmpl w:val="5AB66BA6"/>
    <w:lvl w:ilvl="0">
      <w:start w:val="1"/>
      <w:numFmt w:val="decimal"/>
      <w:lvlText w:val="%1."/>
      <w:lvlJc w:val="left"/>
      <w:pPr>
        <w:tabs>
          <w:tab w:val="num" w:pos="0"/>
        </w:tabs>
        <w:ind w:left="0" w:firstLine="0"/>
      </w:pPr>
    </w:lvl>
    <w:lvl w:ilvl="1">
      <w:start w:val="1"/>
      <w:numFmt w:val="arabicAbjad"/>
      <w:lvlText w:val="(%2)"/>
      <w:lvlJc w:val="left"/>
      <w:pPr>
        <w:ind w:left="1080" w:hanging="360"/>
      </w:pPr>
      <w:rPr>
        <w:rFonts w:hint="default"/>
      </w:rPr>
    </w:lvl>
    <w:lvl w:ilvl="2">
      <w:start w:val="1"/>
      <w:numFmt w:val="decimal"/>
      <w:lvlText w:val="(%3)"/>
      <w:lvlJc w:val="left"/>
      <w:pPr>
        <w:tabs>
          <w:tab w:val="num" w:pos="0"/>
        </w:tabs>
        <w:ind w:left="2160" w:hanging="720"/>
      </w:pPr>
      <w:rPr>
        <w:rFonts w:hint="default"/>
      </w:rPr>
    </w:lvl>
    <w:lvl w:ilvl="3">
      <w:start w:val="1"/>
      <w:numFmt w:val="lowerLetter"/>
      <w:lvlText w:val="%4)"/>
      <w:lvlJc w:val="left"/>
      <w:pPr>
        <w:tabs>
          <w:tab w:val="num" w:pos="-90"/>
        </w:tabs>
        <w:ind w:left="2776" w:hanging="706"/>
      </w:pPr>
      <w:rPr>
        <w:b w:val="0"/>
        <w:i w:val="0"/>
      </w:rPr>
    </w:lvl>
    <w:lvl w:ilvl="4">
      <w:start w:val="1"/>
      <w:numFmt w:val="decimal"/>
      <w:lvlText w:val="(%5)"/>
      <w:lvlJc w:val="left"/>
      <w:pPr>
        <w:tabs>
          <w:tab w:val="num" w:pos="0"/>
        </w:tabs>
        <w:ind w:left="3571" w:hanging="705"/>
      </w:pPr>
    </w:lvl>
    <w:lvl w:ilvl="5">
      <w:start w:val="1"/>
      <w:numFmt w:val="lowerLetter"/>
      <w:lvlText w:val="(%6)"/>
      <w:lvlJc w:val="left"/>
      <w:pPr>
        <w:tabs>
          <w:tab w:val="num" w:pos="0"/>
        </w:tabs>
        <w:ind w:left="4291" w:hanging="720"/>
      </w:pPr>
    </w:lvl>
    <w:lvl w:ilvl="6">
      <w:start w:val="1"/>
      <w:numFmt w:val="lowerRoman"/>
      <w:lvlText w:val="(%7)"/>
      <w:lvlJc w:val="left"/>
      <w:pPr>
        <w:tabs>
          <w:tab w:val="num" w:pos="0"/>
        </w:tabs>
        <w:ind w:left="4997" w:hanging="706"/>
      </w:pPr>
    </w:lvl>
    <w:lvl w:ilvl="7">
      <w:start w:val="1"/>
      <w:numFmt w:val="lowerLetter"/>
      <w:lvlText w:val="(%8)"/>
      <w:lvlJc w:val="left"/>
      <w:pPr>
        <w:tabs>
          <w:tab w:val="num" w:pos="0"/>
        </w:tabs>
        <w:ind w:left="5702" w:hanging="705"/>
      </w:pPr>
    </w:lvl>
    <w:lvl w:ilvl="8">
      <w:start w:val="1"/>
      <w:numFmt w:val="lowerRoman"/>
      <w:lvlText w:val="(%9)"/>
      <w:lvlJc w:val="left"/>
      <w:pPr>
        <w:tabs>
          <w:tab w:val="num" w:pos="0"/>
        </w:tabs>
        <w:ind w:left="6408" w:hanging="706"/>
      </w:pPr>
    </w:lvl>
  </w:abstractNum>
  <w:abstractNum w:abstractNumId="5" w15:restartNumberingAfterBreak="0">
    <w:nsid w:val="135D0247"/>
    <w:multiLevelType w:val="hybridMultilevel"/>
    <w:tmpl w:val="F4AE41F4"/>
    <w:lvl w:ilvl="0" w:tplc="80ACB858">
      <w:start w:val="1"/>
      <w:numFmt w:val="arabicAbjad"/>
      <w:lvlText w:val="(%1)"/>
      <w:lvlJc w:val="left"/>
      <w:pPr>
        <w:ind w:left="720" w:hanging="360"/>
      </w:pPr>
      <w:rPr>
        <w:rFonts w:hint="default"/>
        <w:lang w:val="en-GB"/>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6" w15:restartNumberingAfterBreak="0">
    <w:nsid w:val="16696A1F"/>
    <w:multiLevelType w:val="multilevel"/>
    <w:tmpl w:val="96A23E32"/>
    <w:lvl w:ilvl="0">
      <w:start w:val="1"/>
      <w:numFmt w:val="decimal"/>
      <w:lvlText w:val="%1."/>
      <w:lvlJc w:val="left"/>
      <w:pPr>
        <w:tabs>
          <w:tab w:val="num" w:pos="0"/>
        </w:tabs>
        <w:ind w:left="0" w:firstLine="0"/>
      </w:pPr>
      <w:rPr>
        <w:rFonts w:hint="default"/>
        <w:b/>
        <w:bCs w:val="0"/>
        <w:sz w:val="26"/>
        <w:szCs w:val="26"/>
      </w:rPr>
    </w:lvl>
    <w:lvl w:ilvl="1">
      <w:start w:val="1"/>
      <w:numFmt w:val="arabicAbjad"/>
      <w:lvlText w:val="(%2)"/>
      <w:lvlJc w:val="left"/>
      <w:pPr>
        <w:ind w:left="1080" w:hanging="360"/>
      </w:pPr>
      <w:rPr>
        <w:rFonts w:ascii="Times New Roman" w:hAnsi="Times New Roman" w:cs="Arabic Transparent" w:hint="default"/>
        <w:b w:val="0"/>
        <w:bCs w:val="0"/>
        <w:i w:val="0"/>
        <w:iCs w:val="0"/>
        <w:vanish w:val="0"/>
        <w:color w:val="auto"/>
        <w:sz w:val="24"/>
        <w:szCs w:val="26"/>
        <w:u w:val="none"/>
      </w:rPr>
    </w:lvl>
    <w:lvl w:ilvl="2">
      <w:start w:val="1"/>
      <w:numFmt w:val="lowerRoman"/>
      <w:lvlText w:val="(%3)"/>
      <w:lvlJc w:val="left"/>
      <w:pPr>
        <w:tabs>
          <w:tab w:val="num" w:pos="0"/>
        </w:tabs>
        <w:ind w:left="2160" w:hanging="720"/>
      </w:pPr>
      <w:rPr>
        <w:rFonts w:hint="default"/>
      </w:rPr>
    </w:lvl>
    <w:lvl w:ilvl="3">
      <w:start w:val="1"/>
      <w:numFmt w:val="lowerLetter"/>
      <w:lvlText w:val="%4)"/>
      <w:lvlJc w:val="left"/>
      <w:pPr>
        <w:tabs>
          <w:tab w:val="num" w:pos="-90"/>
        </w:tabs>
        <w:ind w:left="2776" w:hanging="706"/>
      </w:pPr>
      <w:rPr>
        <w:rFonts w:hint="default"/>
        <w:b w:val="0"/>
        <w:i w:val="0"/>
      </w:rPr>
    </w:lvl>
    <w:lvl w:ilvl="4">
      <w:start w:val="1"/>
      <w:numFmt w:val="decimal"/>
      <w:lvlText w:val="(%5)"/>
      <w:lvlJc w:val="left"/>
      <w:pPr>
        <w:tabs>
          <w:tab w:val="num" w:pos="0"/>
        </w:tabs>
        <w:ind w:left="3571" w:hanging="705"/>
      </w:pPr>
      <w:rPr>
        <w:rFonts w:hint="default"/>
      </w:rPr>
    </w:lvl>
    <w:lvl w:ilvl="5">
      <w:start w:val="1"/>
      <w:numFmt w:val="lowerLetter"/>
      <w:lvlText w:val="(%6)"/>
      <w:lvlJc w:val="left"/>
      <w:pPr>
        <w:tabs>
          <w:tab w:val="num" w:pos="0"/>
        </w:tabs>
        <w:ind w:left="4291" w:hanging="720"/>
      </w:pPr>
      <w:rPr>
        <w:rFonts w:hint="default"/>
      </w:rPr>
    </w:lvl>
    <w:lvl w:ilvl="6">
      <w:start w:val="1"/>
      <w:numFmt w:val="lowerRoman"/>
      <w:lvlText w:val="(%7)"/>
      <w:lvlJc w:val="left"/>
      <w:pPr>
        <w:tabs>
          <w:tab w:val="num" w:pos="0"/>
        </w:tabs>
        <w:ind w:left="4997" w:hanging="706"/>
      </w:pPr>
      <w:rPr>
        <w:rFonts w:hint="default"/>
      </w:rPr>
    </w:lvl>
    <w:lvl w:ilvl="7">
      <w:start w:val="1"/>
      <w:numFmt w:val="lowerLetter"/>
      <w:lvlText w:val="(%8)"/>
      <w:lvlJc w:val="left"/>
      <w:pPr>
        <w:tabs>
          <w:tab w:val="num" w:pos="0"/>
        </w:tabs>
        <w:ind w:left="5702" w:hanging="705"/>
      </w:pPr>
      <w:rPr>
        <w:rFonts w:hint="default"/>
      </w:rPr>
    </w:lvl>
    <w:lvl w:ilvl="8">
      <w:start w:val="1"/>
      <w:numFmt w:val="lowerRoman"/>
      <w:lvlText w:val="(%9)"/>
      <w:lvlJc w:val="left"/>
      <w:pPr>
        <w:tabs>
          <w:tab w:val="num" w:pos="0"/>
        </w:tabs>
        <w:ind w:left="6408" w:hanging="706"/>
      </w:pPr>
      <w:rPr>
        <w:rFonts w:hint="default"/>
      </w:rPr>
    </w:lvl>
  </w:abstractNum>
  <w:abstractNum w:abstractNumId="7" w15:restartNumberingAfterBreak="0">
    <w:nsid w:val="194E6D68"/>
    <w:multiLevelType w:val="hybridMultilevel"/>
    <w:tmpl w:val="902E9E60"/>
    <w:lvl w:ilvl="0" w:tplc="54129358">
      <w:start w:val="1"/>
      <w:numFmt w:val="arabicAbjad"/>
      <w:lvlText w:val="(%1)"/>
      <w:lvlJc w:val="left"/>
      <w:pPr>
        <w:ind w:left="720" w:hanging="360"/>
      </w:pPr>
      <w:rPr>
        <w:rFonts w:ascii="Simplified Arabic" w:hAnsi="Simplified Arabic" w:cs="Simplified Arabic" w:hint="default"/>
        <w:b w:val="0"/>
        <w:bCs w:val="0"/>
        <w:i w:val="0"/>
        <w:iCs w:val="0"/>
        <w:caps w:val="0"/>
        <w:strike w:val="0"/>
        <w:dstrike w:val="0"/>
        <w:vanish w:val="0"/>
        <w:color w:val="000000" w:themeColor="text1"/>
        <w:spacing w:val="0"/>
        <w:sz w:val="24"/>
        <w:vertAlign w:val="baseline"/>
        <w:lang w:val="en-GB"/>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8" w15:restartNumberingAfterBreak="0">
    <w:nsid w:val="1D7308EC"/>
    <w:multiLevelType w:val="hybridMultilevel"/>
    <w:tmpl w:val="679A04D6"/>
    <w:lvl w:ilvl="0" w:tplc="EBCA22EA">
      <w:start w:val="1"/>
      <w:numFmt w:val="arabicAbjad"/>
      <w:lvlText w:val="(%1)"/>
      <w:lvlJc w:val="left"/>
      <w:pPr>
        <w:ind w:left="720" w:hanging="360"/>
      </w:pPr>
      <w:rPr>
        <w:rFonts w:ascii="Simplified Arabic" w:hAnsi="Simplified Arabic" w:cs="Simplified Arabic" w:hint="default"/>
        <w:b w:val="0"/>
        <w:bCs w:val="0"/>
        <w:i w:val="0"/>
        <w:iCs w:val="0"/>
        <w:caps w:val="0"/>
        <w:strike w:val="0"/>
        <w:dstrike w:val="0"/>
        <w:vanish w:val="0"/>
        <w:color w:val="000000" w:themeColor="text1"/>
        <w:spacing w:val="0"/>
        <w:sz w:val="24"/>
        <w:vertAlign w:val="baseline"/>
        <w:lang w:val="en-GB"/>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9" w15:restartNumberingAfterBreak="0">
    <w:nsid w:val="23F77F66"/>
    <w:multiLevelType w:val="hybridMultilevel"/>
    <w:tmpl w:val="10C842CC"/>
    <w:lvl w:ilvl="0" w:tplc="D58AA7D6">
      <w:start w:val="1"/>
      <w:numFmt w:val="arabicAbjad"/>
      <w:lvlText w:val="(%1)"/>
      <w:lvlJc w:val="left"/>
      <w:pPr>
        <w:ind w:left="720" w:hanging="360"/>
      </w:pPr>
      <w:rPr>
        <w:rFonts w:ascii="Simplified Arabic" w:hAnsi="Simplified Arabic" w:cs="Simplified Arabic" w:hint="default"/>
        <w:b w:val="0"/>
        <w:bCs w:val="0"/>
        <w:i w:val="0"/>
        <w:iCs w:val="0"/>
        <w:caps w:val="0"/>
        <w:strike w:val="0"/>
        <w:dstrike w:val="0"/>
        <w:vanish w:val="0"/>
        <w:color w:val="000000" w:themeColor="text1"/>
        <w:spacing w:val="0"/>
        <w:sz w:val="24"/>
        <w:vertAlign w:val="baseline"/>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10" w15:restartNumberingAfterBreak="0">
    <w:nsid w:val="250D25A1"/>
    <w:multiLevelType w:val="hybridMultilevel"/>
    <w:tmpl w:val="FBE41B2A"/>
    <w:lvl w:ilvl="0" w:tplc="FFFFFFFF">
      <w:start w:val="1"/>
      <w:numFmt w:val="arabicAbjad"/>
      <w:lvlText w:val="(%1)"/>
      <w:lvlJc w:val="left"/>
      <w:pPr>
        <w:ind w:left="720" w:hanging="360"/>
      </w:pPr>
      <w:rPr>
        <w:rFonts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11" w15:restartNumberingAfterBreak="0">
    <w:nsid w:val="263E56D4"/>
    <w:multiLevelType w:val="hybridMultilevel"/>
    <w:tmpl w:val="C33E9324"/>
    <w:lvl w:ilvl="0" w:tplc="4C3874F6">
      <w:start w:val="1"/>
      <w:numFmt w:val="decimal"/>
      <w:lvlText w:val="%1."/>
      <w:lvlJc w:val="left"/>
      <w:pPr>
        <w:ind w:left="450" w:hanging="360"/>
      </w:pPr>
      <w:rPr>
        <w:rFonts w:ascii="Times New Roman" w:eastAsia="Times New Roman" w:hAnsi="Times New Roman" w:cs="Times New Roman"/>
      </w:rPr>
    </w:lvl>
    <w:lvl w:ilvl="1" w:tplc="04090019" w:tentative="1">
      <w:start w:val="1"/>
      <w:numFmt w:val="lowerLetter"/>
      <w:lvlText w:val="%2."/>
      <w:lvlJc w:val="left"/>
      <w:pPr>
        <w:ind w:left="1170" w:hanging="360"/>
      </w:pPr>
    </w:lvl>
    <w:lvl w:ilvl="2" w:tplc="0409001B" w:tentative="1">
      <w:start w:val="1"/>
      <w:numFmt w:val="lowerRoman"/>
      <w:lvlText w:val="%3."/>
      <w:lvlJc w:val="right"/>
      <w:pPr>
        <w:ind w:left="1890" w:hanging="180"/>
      </w:pPr>
    </w:lvl>
    <w:lvl w:ilvl="3" w:tplc="0409000F" w:tentative="1">
      <w:start w:val="1"/>
      <w:numFmt w:val="decimal"/>
      <w:lvlText w:val="%4."/>
      <w:lvlJc w:val="left"/>
      <w:pPr>
        <w:ind w:left="2610" w:hanging="360"/>
      </w:pPr>
    </w:lvl>
    <w:lvl w:ilvl="4" w:tplc="04090019" w:tentative="1">
      <w:start w:val="1"/>
      <w:numFmt w:val="lowerLetter"/>
      <w:lvlText w:val="%5."/>
      <w:lvlJc w:val="left"/>
      <w:pPr>
        <w:ind w:left="3330" w:hanging="360"/>
      </w:pPr>
    </w:lvl>
    <w:lvl w:ilvl="5" w:tplc="0409001B" w:tentative="1">
      <w:start w:val="1"/>
      <w:numFmt w:val="lowerRoman"/>
      <w:lvlText w:val="%6."/>
      <w:lvlJc w:val="right"/>
      <w:pPr>
        <w:ind w:left="4050" w:hanging="180"/>
      </w:pPr>
    </w:lvl>
    <w:lvl w:ilvl="6" w:tplc="0409000F" w:tentative="1">
      <w:start w:val="1"/>
      <w:numFmt w:val="decimal"/>
      <w:lvlText w:val="%7."/>
      <w:lvlJc w:val="left"/>
      <w:pPr>
        <w:ind w:left="4770" w:hanging="360"/>
      </w:pPr>
    </w:lvl>
    <w:lvl w:ilvl="7" w:tplc="04090019" w:tentative="1">
      <w:start w:val="1"/>
      <w:numFmt w:val="lowerLetter"/>
      <w:lvlText w:val="%8."/>
      <w:lvlJc w:val="left"/>
      <w:pPr>
        <w:ind w:left="5490" w:hanging="360"/>
      </w:pPr>
    </w:lvl>
    <w:lvl w:ilvl="8" w:tplc="0409001B" w:tentative="1">
      <w:start w:val="1"/>
      <w:numFmt w:val="lowerRoman"/>
      <w:lvlText w:val="%9."/>
      <w:lvlJc w:val="right"/>
      <w:pPr>
        <w:ind w:left="6210" w:hanging="180"/>
      </w:pPr>
    </w:lvl>
  </w:abstractNum>
  <w:abstractNum w:abstractNumId="12" w15:restartNumberingAfterBreak="0">
    <w:nsid w:val="2BC6015C"/>
    <w:multiLevelType w:val="multilevel"/>
    <w:tmpl w:val="0409001F"/>
    <w:styleLink w:val="111111"/>
    <w:lvl w:ilvl="0">
      <w:start w:val="1"/>
      <w:numFmt w:val="decimal"/>
      <w:lvlText w:val="%1."/>
      <w:lvlJc w:val="left"/>
      <w:pPr>
        <w:tabs>
          <w:tab w:val="num" w:pos="360"/>
        </w:tabs>
        <w:ind w:left="360" w:hanging="360"/>
      </w:pPr>
    </w:lvl>
    <w:lvl w:ilvl="1">
      <w:start w:val="1"/>
      <w:numFmt w:val="decimal"/>
      <w:lvlText w:val="%1.%2."/>
      <w:lvlJc w:val="left"/>
      <w:pPr>
        <w:tabs>
          <w:tab w:val="num" w:pos="792"/>
        </w:tabs>
        <w:ind w:left="792" w:hanging="432"/>
      </w:pPr>
    </w:lvl>
    <w:lvl w:ilvl="2">
      <w:start w:val="1"/>
      <w:numFmt w:val="decimal"/>
      <w:lvlText w:val="%1.%2.%3."/>
      <w:lvlJc w:val="left"/>
      <w:pPr>
        <w:tabs>
          <w:tab w:val="num" w:pos="1440"/>
        </w:tabs>
        <w:ind w:left="1224" w:hanging="504"/>
      </w:pPr>
    </w:lvl>
    <w:lvl w:ilvl="3">
      <w:start w:val="1"/>
      <w:numFmt w:val="decimal"/>
      <w:lvlText w:val="%1.%2.%3.%4."/>
      <w:lvlJc w:val="left"/>
      <w:pPr>
        <w:tabs>
          <w:tab w:val="num" w:pos="1800"/>
        </w:tabs>
        <w:ind w:left="1728" w:hanging="648"/>
      </w:pPr>
    </w:lvl>
    <w:lvl w:ilvl="4">
      <w:start w:val="1"/>
      <w:numFmt w:val="decimal"/>
      <w:lvlText w:val="%1.%2.%3.%4.%5."/>
      <w:lvlJc w:val="left"/>
      <w:pPr>
        <w:tabs>
          <w:tab w:val="num" w:pos="2520"/>
        </w:tabs>
        <w:ind w:left="2232" w:hanging="792"/>
      </w:pPr>
    </w:lvl>
    <w:lvl w:ilvl="5">
      <w:start w:val="1"/>
      <w:numFmt w:val="decimal"/>
      <w:lvlText w:val="%1.%2.%3.%4.%5.%6."/>
      <w:lvlJc w:val="left"/>
      <w:pPr>
        <w:tabs>
          <w:tab w:val="num" w:pos="2880"/>
        </w:tabs>
        <w:ind w:left="2736" w:hanging="936"/>
      </w:pPr>
    </w:lvl>
    <w:lvl w:ilvl="6">
      <w:start w:val="1"/>
      <w:numFmt w:val="decimal"/>
      <w:lvlText w:val="%1.%2.%3.%4.%5.%6.%7."/>
      <w:lvlJc w:val="left"/>
      <w:pPr>
        <w:tabs>
          <w:tab w:val="num" w:pos="3600"/>
        </w:tabs>
        <w:ind w:left="3240" w:hanging="1080"/>
      </w:pPr>
    </w:lvl>
    <w:lvl w:ilvl="7">
      <w:start w:val="1"/>
      <w:numFmt w:val="decimal"/>
      <w:lvlText w:val="%1.%2.%3.%4.%5.%6.%7.%8."/>
      <w:lvlJc w:val="left"/>
      <w:pPr>
        <w:tabs>
          <w:tab w:val="num" w:pos="3960"/>
        </w:tabs>
        <w:ind w:left="3744" w:hanging="1224"/>
      </w:pPr>
    </w:lvl>
    <w:lvl w:ilvl="8">
      <w:start w:val="1"/>
      <w:numFmt w:val="decimal"/>
      <w:lvlText w:val="%1.%2.%3.%4.%5.%6.%7.%8.%9."/>
      <w:lvlJc w:val="left"/>
      <w:pPr>
        <w:tabs>
          <w:tab w:val="num" w:pos="4680"/>
        </w:tabs>
        <w:ind w:left="4320" w:hanging="1440"/>
      </w:pPr>
    </w:lvl>
  </w:abstractNum>
  <w:abstractNum w:abstractNumId="13" w15:restartNumberingAfterBreak="0">
    <w:nsid w:val="2C562A10"/>
    <w:multiLevelType w:val="hybridMultilevel"/>
    <w:tmpl w:val="FBE41B2A"/>
    <w:lvl w:ilvl="0" w:tplc="FFFFFFFF">
      <w:start w:val="1"/>
      <w:numFmt w:val="arabicAbjad"/>
      <w:lvlText w:val="(%1)"/>
      <w:lvlJc w:val="left"/>
      <w:pPr>
        <w:ind w:left="720" w:hanging="360"/>
      </w:pPr>
      <w:rPr>
        <w:rFonts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14" w15:restartNumberingAfterBreak="0">
    <w:nsid w:val="2D3A49A3"/>
    <w:multiLevelType w:val="hybridMultilevel"/>
    <w:tmpl w:val="9B84B48E"/>
    <w:lvl w:ilvl="0" w:tplc="32DCAB0A">
      <w:start w:val="1"/>
      <w:numFmt w:val="decimal"/>
      <w:lvlText w:val="%1."/>
      <w:lvlJc w:val="left"/>
      <w:pPr>
        <w:ind w:left="720" w:hanging="360"/>
      </w:pPr>
      <w:rPr>
        <w:rFonts w:hint="default"/>
        <w:b w:val="0"/>
        <w:bCs w:val="0"/>
        <w:i w:val="0"/>
        <w:iCs w:val="0"/>
        <w:caps w:val="0"/>
        <w:strike w:val="0"/>
        <w:dstrike w:val="0"/>
        <w:vanish w:val="0"/>
        <w:color w:val="000000" w:themeColor="text1"/>
        <w:spacing w:val="0"/>
        <w:vertAlign w:val="baseline"/>
        <w:lang w:val="en-GB"/>
      </w:rPr>
    </w:lvl>
    <w:lvl w:ilvl="1" w:tplc="F44456F0">
      <w:start w:val="1"/>
      <w:numFmt w:val="arabicAbjad"/>
      <w:lvlText w:val="(%2)"/>
      <w:lvlJc w:val="left"/>
      <w:pPr>
        <w:ind w:left="1440" w:hanging="360"/>
      </w:pPr>
      <w:rPr>
        <w:rFonts w:hint="default"/>
        <w:color w:val="auto"/>
        <w:sz w:val="26"/>
      </w:rPr>
    </w:lvl>
    <w:lvl w:ilvl="2" w:tplc="5FF0096A">
      <w:start w:val="1"/>
      <w:numFmt w:val="decimal"/>
      <w:lvlText w:val="(%3)"/>
      <w:lvlJc w:val="left"/>
      <w:pPr>
        <w:ind w:left="2340" w:hanging="360"/>
      </w:pPr>
      <w:rPr>
        <w:rFonts w:hint="default"/>
      </w:rPr>
    </w:lvl>
    <w:lvl w:ilvl="3" w:tplc="1009000F" w:tentative="1">
      <w:start w:val="1"/>
      <w:numFmt w:val="decimal"/>
      <w:lvlText w:val="%4."/>
      <w:lvlJc w:val="left"/>
      <w:pPr>
        <w:ind w:left="2880" w:hanging="360"/>
      </w:pPr>
    </w:lvl>
    <w:lvl w:ilvl="4" w:tplc="10090019" w:tentative="1">
      <w:start w:val="1"/>
      <w:numFmt w:val="lowerLetter"/>
      <w:lvlText w:val="%5."/>
      <w:lvlJc w:val="left"/>
      <w:pPr>
        <w:ind w:left="3600" w:hanging="360"/>
      </w:pPr>
    </w:lvl>
    <w:lvl w:ilvl="5" w:tplc="1009001B" w:tentative="1">
      <w:start w:val="1"/>
      <w:numFmt w:val="lowerRoman"/>
      <w:lvlText w:val="%6."/>
      <w:lvlJc w:val="right"/>
      <w:pPr>
        <w:ind w:left="4320" w:hanging="180"/>
      </w:pPr>
    </w:lvl>
    <w:lvl w:ilvl="6" w:tplc="1009000F" w:tentative="1">
      <w:start w:val="1"/>
      <w:numFmt w:val="decimal"/>
      <w:lvlText w:val="%7."/>
      <w:lvlJc w:val="left"/>
      <w:pPr>
        <w:ind w:left="5040" w:hanging="360"/>
      </w:pPr>
    </w:lvl>
    <w:lvl w:ilvl="7" w:tplc="10090019" w:tentative="1">
      <w:start w:val="1"/>
      <w:numFmt w:val="lowerLetter"/>
      <w:lvlText w:val="%8."/>
      <w:lvlJc w:val="left"/>
      <w:pPr>
        <w:ind w:left="5760" w:hanging="360"/>
      </w:pPr>
    </w:lvl>
    <w:lvl w:ilvl="8" w:tplc="1009001B" w:tentative="1">
      <w:start w:val="1"/>
      <w:numFmt w:val="lowerRoman"/>
      <w:lvlText w:val="%9."/>
      <w:lvlJc w:val="right"/>
      <w:pPr>
        <w:ind w:left="6480" w:hanging="180"/>
      </w:pPr>
    </w:lvl>
  </w:abstractNum>
  <w:abstractNum w:abstractNumId="15" w15:restartNumberingAfterBreak="0">
    <w:nsid w:val="326050D8"/>
    <w:multiLevelType w:val="hybridMultilevel"/>
    <w:tmpl w:val="74DA6DBE"/>
    <w:lvl w:ilvl="0" w:tplc="47005CA4">
      <w:start w:val="1"/>
      <w:numFmt w:val="lowerRoman"/>
      <w:pStyle w:val="Heading5"/>
      <w:lvlText w:val="%1."/>
      <w:lvlJc w:val="right"/>
      <w:pPr>
        <w:ind w:left="3583" w:hanging="360"/>
      </w:pPr>
    </w:lvl>
    <w:lvl w:ilvl="1" w:tplc="10090019" w:tentative="1">
      <w:start w:val="1"/>
      <w:numFmt w:val="lowerLetter"/>
      <w:lvlText w:val="%2."/>
      <w:lvlJc w:val="left"/>
      <w:pPr>
        <w:ind w:left="4303" w:hanging="360"/>
      </w:pPr>
    </w:lvl>
    <w:lvl w:ilvl="2" w:tplc="1009001B" w:tentative="1">
      <w:start w:val="1"/>
      <w:numFmt w:val="lowerRoman"/>
      <w:lvlText w:val="%3."/>
      <w:lvlJc w:val="right"/>
      <w:pPr>
        <w:ind w:left="5023" w:hanging="180"/>
      </w:pPr>
    </w:lvl>
    <w:lvl w:ilvl="3" w:tplc="1009000F" w:tentative="1">
      <w:start w:val="1"/>
      <w:numFmt w:val="decimal"/>
      <w:lvlText w:val="%4."/>
      <w:lvlJc w:val="left"/>
      <w:pPr>
        <w:ind w:left="5743" w:hanging="360"/>
      </w:pPr>
    </w:lvl>
    <w:lvl w:ilvl="4" w:tplc="10090019" w:tentative="1">
      <w:start w:val="1"/>
      <w:numFmt w:val="lowerLetter"/>
      <w:lvlText w:val="%5."/>
      <w:lvlJc w:val="left"/>
      <w:pPr>
        <w:ind w:left="6463" w:hanging="360"/>
      </w:pPr>
    </w:lvl>
    <w:lvl w:ilvl="5" w:tplc="1009001B" w:tentative="1">
      <w:start w:val="1"/>
      <w:numFmt w:val="lowerRoman"/>
      <w:lvlText w:val="%6."/>
      <w:lvlJc w:val="right"/>
      <w:pPr>
        <w:ind w:left="7183" w:hanging="180"/>
      </w:pPr>
    </w:lvl>
    <w:lvl w:ilvl="6" w:tplc="1009000F" w:tentative="1">
      <w:start w:val="1"/>
      <w:numFmt w:val="decimal"/>
      <w:lvlText w:val="%7."/>
      <w:lvlJc w:val="left"/>
      <w:pPr>
        <w:ind w:left="7903" w:hanging="360"/>
      </w:pPr>
    </w:lvl>
    <w:lvl w:ilvl="7" w:tplc="10090019" w:tentative="1">
      <w:start w:val="1"/>
      <w:numFmt w:val="lowerLetter"/>
      <w:lvlText w:val="%8."/>
      <w:lvlJc w:val="left"/>
      <w:pPr>
        <w:ind w:left="8623" w:hanging="360"/>
      </w:pPr>
    </w:lvl>
    <w:lvl w:ilvl="8" w:tplc="1009001B" w:tentative="1">
      <w:start w:val="1"/>
      <w:numFmt w:val="lowerRoman"/>
      <w:lvlText w:val="%9."/>
      <w:lvlJc w:val="right"/>
      <w:pPr>
        <w:ind w:left="9343" w:hanging="180"/>
      </w:pPr>
    </w:lvl>
  </w:abstractNum>
  <w:abstractNum w:abstractNumId="16" w15:restartNumberingAfterBreak="0">
    <w:nsid w:val="33FD24C8"/>
    <w:multiLevelType w:val="hybridMultilevel"/>
    <w:tmpl w:val="C2CEEE7C"/>
    <w:lvl w:ilvl="0" w:tplc="5546AF9E">
      <w:start w:val="1"/>
      <w:numFmt w:val="decimal"/>
      <w:lvlText w:val="(%1)"/>
      <w:lvlJc w:val="left"/>
      <w:pPr>
        <w:ind w:left="1782" w:hanging="360"/>
      </w:pPr>
      <w:rPr>
        <w:rFonts w:hint="default"/>
      </w:rPr>
    </w:lvl>
    <w:lvl w:ilvl="1" w:tplc="04090019" w:tentative="1">
      <w:start w:val="1"/>
      <w:numFmt w:val="lowerLetter"/>
      <w:lvlText w:val="%2."/>
      <w:lvlJc w:val="left"/>
      <w:pPr>
        <w:ind w:left="2502" w:hanging="360"/>
      </w:pPr>
    </w:lvl>
    <w:lvl w:ilvl="2" w:tplc="0409001B" w:tentative="1">
      <w:start w:val="1"/>
      <w:numFmt w:val="lowerRoman"/>
      <w:lvlText w:val="%3."/>
      <w:lvlJc w:val="right"/>
      <w:pPr>
        <w:ind w:left="3222" w:hanging="180"/>
      </w:pPr>
    </w:lvl>
    <w:lvl w:ilvl="3" w:tplc="0409000F" w:tentative="1">
      <w:start w:val="1"/>
      <w:numFmt w:val="decimal"/>
      <w:lvlText w:val="%4."/>
      <w:lvlJc w:val="left"/>
      <w:pPr>
        <w:ind w:left="3942" w:hanging="360"/>
      </w:pPr>
    </w:lvl>
    <w:lvl w:ilvl="4" w:tplc="04090019" w:tentative="1">
      <w:start w:val="1"/>
      <w:numFmt w:val="lowerLetter"/>
      <w:lvlText w:val="%5."/>
      <w:lvlJc w:val="left"/>
      <w:pPr>
        <w:ind w:left="4662" w:hanging="360"/>
      </w:pPr>
    </w:lvl>
    <w:lvl w:ilvl="5" w:tplc="0409001B" w:tentative="1">
      <w:start w:val="1"/>
      <w:numFmt w:val="lowerRoman"/>
      <w:lvlText w:val="%6."/>
      <w:lvlJc w:val="right"/>
      <w:pPr>
        <w:ind w:left="5382" w:hanging="180"/>
      </w:pPr>
    </w:lvl>
    <w:lvl w:ilvl="6" w:tplc="0409000F" w:tentative="1">
      <w:start w:val="1"/>
      <w:numFmt w:val="decimal"/>
      <w:lvlText w:val="%7."/>
      <w:lvlJc w:val="left"/>
      <w:pPr>
        <w:ind w:left="6102" w:hanging="360"/>
      </w:pPr>
    </w:lvl>
    <w:lvl w:ilvl="7" w:tplc="04090019" w:tentative="1">
      <w:start w:val="1"/>
      <w:numFmt w:val="lowerLetter"/>
      <w:lvlText w:val="%8."/>
      <w:lvlJc w:val="left"/>
      <w:pPr>
        <w:ind w:left="6822" w:hanging="360"/>
      </w:pPr>
    </w:lvl>
    <w:lvl w:ilvl="8" w:tplc="0409001B" w:tentative="1">
      <w:start w:val="1"/>
      <w:numFmt w:val="lowerRoman"/>
      <w:lvlText w:val="%9."/>
      <w:lvlJc w:val="right"/>
      <w:pPr>
        <w:ind w:left="7542" w:hanging="180"/>
      </w:pPr>
    </w:lvl>
  </w:abstractNum>
  <w:abstractNum w:abstractNumId="17" w15:restartNumberingAfterBreak="0">
    <w:nsid w:val="39401E42"/>
    <w:multiLevelType w:val="hybridMultilevel"/>
    <w:tmpl w:val="4C40B02A"/>
    <w:lvl w:ilvl="0" w:tplc="5C2C649C">
      <w:start w:val="1"/>
      <w:numFmt w:val="bullet"/>
      <w:lvlText w:val=""/>
      <w:lvlJc w:val="left"/>
      <w:pPr>
        <w:ind w:left="1440" w:hanging="360"/>
      </w:pPr>
      <w:rPr>
        <w:rFonts w:ascii="Symbol" w:hAnsi="Symbol" w:hint="default"/>
        <w:sz w:val="24"/>
        <w:szCs w:val="24"/>
      </w:rPr>
    </w:lvl>
    <w:lvl w:ilvl="1" w:tplc="04090003" w:tentative="1">
      <w:start w:val="1"/>
      <w:numFmt w:val="bullet"/>
      <w:lvlText w:val="o"/>
      <w:lvlJc w:val="left"/>
      <w:pPr>
        <w:ind w:left="2160" w:hanging="360"/>
      </w:pPr>
      <w:rPr>
        <w:rFonts w:ascii="Courier New" w:hAnsi="Courier New" w:cs="Courier New" w:hint="default"/>
      </w:rPr>
    </w:lvl>
    <w:lvl w:ilvl="2" w:tplc="04090005" w:tentative="1">
      <w:start w:val="1"/>
      <w:numFmt w:val="bullet"/>
      <w:lvlText w:val=""/>
      <w:lvlJc w:val="left"/>
      <w:pPr>
        <w:ind w:left="2880" w:hanging="360"/>
      </w:pPr>
      <w:rPr>
        <w:rFonts w:ascii="Wingdings" w:hAnsi="Wingdings" w:hint="default"/>
      </w:rPr>
    </w:lvl>
    <w:lvl w:ilvl="3" w:tplc="04090001" w:tentative="1">
      <w:start w:val="1"/>
      <w:numFmt w:val="bullet"/>
      <w:lvlText w:val=""/>
      <w:lvlJc w:val="left"/>
      <w:pPr>
        <w:ind w:left="3600" w:hanging="360"/>
      </w:pPr>
      <w:rPr>
        <w:rFonts w:ascii="Symbol" w:hAnsi="Symbol" w:hint="default"/>
      </w:rPr>
    </w:lvl>
    <w:lvl w:ilvl="4" w:tplc="04090003" w:tentative="1">
      <w:start w:val="1"/>
      <w:numFmt w:val="bullet"/>
      <w:lvlText w:val="o"/>
      <w:lvlJc w:val="left"/>
      <w:pPr>
        <w:ind w:left="4320" w:hanging="360"/>
      </w:pPr>
      <w:rPr>
        <w:rFonts w:ascii="Courier New" w:hAnsi="Courier New" w:cs="Courier New" w:hint="default"/>
      </w:rPr>
    </w:lvl>
    <w:lvl w:ilvl="5" w:tplc="04090005" w:tentative="1">
      <w:start w:val="1"/>
      <w:numFmt w:val="bullet"/>
      <w:lvlText w:val=""/>
      <w:lvlJc w:val="left"/>
      <w:pPr>
        <w:ind w:left="5040" w:hanging="360"/>
      </w:pPr>
      <w:rPr>
        <w:rFonts w:ascii="Wingdings" w:hAnsi="Wingdings" w:hint="default"/>
      </w:rPr>
    </w:lvl>
    <w:lvl w:ilvl="6" w:tplc="04090001" w:tentative="1">
      <w:start w:val="1"/>
      <w:numFmt w:val="bullet"/>
      <w:lvlText w:val=""/>
      <w:lvlJc w:val="left"/>
      <w:pPr>
        <w:ind w:left="5760" w:hanging="360"/>
      </w:pPr>
      <w:rPr>
        <w:rFonts w:ascii="Symbol" w:hAnsi="Symbol" w:hint="default"/>
      </w:rPr>
    </w:lvl>
    <w:lvl w:ilvl="7" w:tplc="04090003" w:tentative="1">
      <w:start w:val="1"/>
      <w:numFmt w:val="bullet"/>
      <w:lvlText w:val="o"/>
      <w:lvlJc w:val="left"/>
      <w:pPr>
        <w:ind w:left="6480" w:hanging="360"/>
      </w:pPr>
      <w:rPr>
        <w:rFonts w:ascii="Courier New" w:hAnsi="Courier New" w:cs="Courier New" w:hint="default"/>
      </w:rPr>
    </w:lvl>
    <w:lvl w:ilvl="8" w:tplc="04090005" w:tentative="1">
      <w:start w:val="1"/>
      <w:numFmt w:val="bullet"/>
      <w:lvlText w:val=""/>
      <w:lvlJc w:val="left"/>
      <w:pPr>
        <w:ind w:left="7200" w:hanging="360"/>
      </w:pPr>
      <w:rPr>
        <w:rFonts w:ascii="Wingdings" w:hAnsi="Wingdings" w:hint="default"/>
      </w:rPr>
    </w:lvl>
  </w:abstractNum>
  <w:abstractNum w:abstractNumId="18" w15:restartNumberingAfterBreak="0">
    <w:nsid w:val="3B237750"/>
    <w:multiLevelType w:val="hybridMultilevel"/>
    <w:tmpl w:val="EE90CD5E"/>
    <w:lvl w:ilvl="0" w:tplc="90C2004E">
      <w:start w:val="1"/>
      <w:numFmt w:val="arabicAbjad"/>
      <w:lvlText w:val="(%1)"/>
      <w:lvlJc w:val="left"/>
      <w:pPr>
        <w:ind w:left="1440" w:hanging="720"/>
      </w:pPr>
      <w:rPr>
        <w:rFonts w:hint="default"/>
      </w:rPr>
    </w:lvl>
    <w:lvl w:ilvl="1" w:tplc="04090019" w:tentative="1">
      <w:start w:val="1"/>
      <w:numFmt w:val="lowerLetter"/>
      <w:lvlText w:val="%2."/>
      <w:lvlJc w:val="left"/>
      <w:pPr>
        <w:ind w:left="1800" w:hanging="360"/>
      </w:pPr>
    </w:lvl>
    <w:lvl w:ilvl="2" w:tplc="0409001B" w:tentative="1">
      <w:start w:val="1"/>
      <w:numFmt w:val="lowerRoman"/>
      <w:lvlText w:val="%3."/>
      <w:lvlJc w:val="right"/>
      <w:pPr>
        <w:ind w:left="2520" w:hanging="180"/>
      </w:pPr>
    </w:lvl>
    <w:lvl w:ilvl="3" w:tplc="0409000F" w:tentative="1">
      <w:start w:val="1"/>
      <w:numFmt w:val="decimal"/>
      <w:lvlText w:val="%4."/>
      <w:lvlJc w:val="left"/>
      <w:pPr>
        <w:ind w:left="3240" w:hanging="360"/>
      </w:pPr>
    </w:lvl>
    <w:lvl w:ilvl="4" w:tplc="04090019" w:tentative="1">
      <w:start w:val="1"/>
      <w:numFmt w:val="lowerLetter"/>
      <w:lvlText w:val="%5."/>
      <w:lvlJc w:val="left"/>
      <w:pPr>
        <w:ind w:left="3960" w:hanging="360"/>
      </w:pPr>
    </w:lvl>
    <w:lvl w:ilvl="5" w:tplc="0409001B" w:tentative="1">
      <w:start w:val="1"/>
      <w:numFmt w:val="lowerRoman"/>
      <w:lvlText w:val="%6."/>
      <w:lvlJc w:val="right"/>
      <w:pPr>
        <w:ind w:left="4680" w:hanging="180"/>
      </w:pPr>
    </w:lvl>
    <w:lvl w:ilvl="6" w:tplc="0409000F" w:tentative="1">
      <w:start w:val="1"/>
      <w:numFmt w:val="decimal"/>
      <w:lvlText w:val="%7."/>
      <w:lvlJc w:val="left"/>
      <w:pPr>
        <w:ind w:left="5400" w:hanging="360"/>
      </w:pPr>
    </w:lvl>
    <w:lvl w:ilvl="7" w:tplc="04090019" w:tentative="1">
      <w:start w:val="1"/>
      <w:numFmt w:val="lowerLetter"/>
      <w:lvlText w:val="%8."/>
      <w:lvlJc w:val="left"/>
      <w:pPr>
        <w:ind w:left="6120" w:hanging="360"/>
      </w:pPr>
    </w:lvl>
    <w:lvl w:ilvl="8" w:tplc="0409001B" w:tentative="1">
      <w:start w:val="1"/>
      <w:numFmt w:val="lowerRoman"/>
      <w:lvlText w:val="%9."/>
      <w:lvlJc w:val="right"/>
      <w:pPr>
        <w:ind w:left="6840" w:hanging="180"/>
      </w:pPr>
    </w:lvl>
  </w:abstractNum>
  <w:abstractNum w:abstractNumId="19" w15:restartNumberingAfterBreak="0">
    <w:nsid w:val="3B2531FC"/>
    <w:multiLevelType w:val="hybridMultilevel"/>
    <w:tmpl w:val="B6B021BA"/>
    <w:lvl w:ilvl="0" w:tplc="0F1ABF00">
      <w:start w:val="1"/>
      <w:numFmt w:val="bullet"/>
      <w:lvlText w:val=""/>
      <w:lvlJc w:val="left"/>
      <w:pPr>
        <w:ind w:left="720" w:hanging="360"/>
      </w:pPr>
      <w:rPr>
        <w:rFonts w:ascii="Symbol" w:hAnsi="Symbol" w:hint="default"/>
        <w:sz w:val="16"/>
      </w:rPr>
    </w:lvl>
    <w:lvl w:ilvl="1" w:tplc="10090003" w:tentative="1">
      <w:start w:val="1"/>
      <w:numFmt w:val="bullet"/>
      <w:lvlText w:val="o"/>
      <w:lvlJc w:val="left"/>
      <w:pPr>
        <w:ind w:left="1440" w:hanging="360"/>
      </w:pPr>
      <w:rPr>
        <w:rFonts w:ascii="Courier New" w:hAnsi="Courier New" w:cs="Courier New" w:hint="default"/>
      </w:rPr>
    </w:lvl>
    <w:lvl w:ilvl="2" w:tplc="10090005" w:tentative="1">
      <w:start w:val="1"/>
      <w:numFmt w:val="bullet"/>
      <w:lvlText w:val=""/>
      <w:lvlJc w:val="left"/>
      <w:pPr>
        <w:ind w:left="2160" w:hanging="360"/>
      </w:pPr>
      <w:rPr>
        <w:rFonts w:ascii="Wingdings" w:hAnsi="Wingdings" w:hint="default"/>
      </w:rPr>
    </w:lvl>
    <w:lvl w:ilvl="3" w:tplc="10090001" w:tentative="1">
      <w:start w:val="1"/>
      <w:numFmt w:val="bullet"/>
      <w:lvlText w:val=""/>
      <w:lvlJc w:val="left"/>
      <w:pPr>
        <w:ind w:left="2880" w:hanging="360"/>
      </w:pPr>
      <w:rPr>
        <w:rFonts w:ascii="Symbol" w:hAnsi="Symbol" w:hint="default"/>
      </w:rPr>
    </w:lvl>
    <w:lvl w:ilvl="4" w:tplc="10090003" w:tentative="1">
      <w:start w:val="1"/>
      <w:numFmt w:val="bullet"/>
      <w:lvlText w:val="o"/>
      <w:lvlJc w:val="left"/>
      <w:pPr>
        <w:ind w:left="3600" w:hanging="360"/>
      </w:pPr>
      <w:rPr>
        <w:rFonts w:ascii="Courier New" w:hAnsi="Courier New" w:cs="Courier New" w:hint="default"/>
      </w:rPr>
    </w:lvl>
    <w:lvl w:ilvl="5" w:tplc="10090005" w:tentative="1">
      <w:start w:val="1"/>
      <w:numFmt w:val="bullet"/>
      <w:lvlText w:val=""/>
      <w:lvlJc w:val="left"/>
      <w:pPr>
        <w:ind w:left="4320" w:hanging="360"/>
      </w:pPr>
      <w:rPr>
        <w:rFonts w:ascii="Wingdings" w:hAnsi="Wingdings" w:hint="default"/>
      </w:rPr>
    </w:lvl>
    <w:lvl w:ilvl="6" w:tplc="10090001" w:tentative="1">
      <w:start w:val="1"/>
      <w:numFmt w:val="bullet"/>
      <w:lvlText w:val=""/>
      <w:lvlJc w:val="left"/>
      <w:pPr>
        <w:ind w:left="5040" w:hanging="360"/>
      </w:pPr>
      <w:rPr>
        <w:rFonts w:ascii="Symbol" w:hAnsi="Symbol" w:hint="default"/>
      </w:rPr>
    </w:lvl>
    <w:lvl w:ilvl="7" w:tplc="10090003" w:tentative="1">
      <w:start w:val="1"/>
      <w:numFmt w:val="bullet"/>
      <w:lvlText w:val="o"/>
      <w:lvlJc w:val="left"/>
      <w:pPr>
        <w:ind w:left="5760" w:hanging="360"/>
      </w:pPr>
      <w:rPr>
        <w:rFonts w:ascii="Courier New" w:hAnsi="Courier New" w:cs="Courier New" w:hint="default"/>
      </w:rPr>
    </w:lvl>
    <w:lvl w:ilvl="8" w:tplc="10090005" w:tentative="1">
      <w:start w:val="1"/>
      <w:numFmt w:val="bullet"/>
      <w:lvlText w:val=""/>
      <w:lvlJc w:val="left"/>
      <w:pPr>
        <w:ind w:left="6480" w:hanging="360"/>
      </w:pPr>
      <w:rPr>
        <w:rFonts w:ascii="Wingdings" w:hAnsi="Wingdings" w:hint="default"/>
      </w:rPr>
    </w:lvl>
  </w:abstractNum>
  <w:abstractNum w:abstractNumId="20" w15:restartNumberingAfterBreak="0">
    <w:nsid w:val="3DC278E9"/>
    <w:multiLevelType w:val="hybridMultilevel"/>
    <w:tmpl w:val="6B26F4F2"/>
    <w:lvl w:ilvl="0" w:tplc="C8AE7600">
      <w:start w:val="1"/>
      <w:numFmt w:val="arabicAlpha"/>
      <w:lvlText w:val="%1."/>
      <w:lvlJc w:val="left"/>
      <w:pPr>
        <w:ind w:left="1066" w:hanging="360"/>
      </w:pPr>
      <w:rPr>
        <w:rFonts w:hint="default"/>
      </w:rPr>
    </w:lvl>
    <w:lvl w:ilvl="1" w:tplc="04090019" w:tentative="1">
      <w:start w:val="1"/>
      <w:numFmt w:val="lowerLetter"/>
      <w:lvlText w:val="%2."/>
      <w:lvlJc w:val="left"/>
      <w:pPr>
        <w:ind w:left="1786" w:hanging="360"/>
      </w:pPr>
    </w:lvl>
    <w:lvl w:ilvl="2" w:tplc="0409001B" w:tentative="1">
      <w:start w:val="1"/>
      <w:numFmt w:val="lowerRoman"/>
      <w:lvlText w:val="%3."/>
      <w:lvlJc w:val="right"/>
      <w:pPr>
        <w:ind w:left="2506" w:hanging="180"/>
      </w:pPr>
    </w:lvl>
    <w:lvl w:ilvl="3" w:tplc="0409000F" w:tentative="1">
      <w:start w:val="1"/>
      <w:numFmt w:val="decimal"/>
      <w:lvlText w:val="%4."/>
      <w:lvlJc w:val="left"/>
      <w:pPr>
        <w:ind w:left="3226" w:hanging="360"/>
      </w:pPr>
    </w:lvl>
    <w:lvl w:ilvl="4" w:tplc="04090019" w:tentative="1">
      <w:start w:val="1"/>
      <w:numFmt w:val="lowerLetter"/>
      <w:lvlText w:val="%5."/>
      <w:lvlJc w:val="left"/>
      <w:pPr>
        <w:ind w:left="3946" w:hanging="360"/>
      </w:pPr>
    </w:lvl>
    <w:lvl w:ilvl="5" w:tplc="0409001B" w:tentative="1">
      <w:start w:val="1"/>
      <w:numFmt w:val="lowerRoman"/>
      <w:lvlText w:val="%6."/>
      <w:lvlJc w:val="right"/>
      <w:pPr>
        <w:ind w:left="4666" w:hanging="180"/>
      </w:pPr>
    </w:lvl>
    <w:lvl w:ilvl="6" w:tplc="0409000F" w:tentative="1">
      <w:start w:val="1"/>
      <w:numFmt w:val="decimal"/>
      <w:lvlText w:val="%7."/>
      <w:lvlJc w:val="left"/>
      <w:pPr>
        <w:ind w:left="5386" w:hanging="360"/>
      </w:pPr>
    </w:lvl>
    <w:lvl w:ilvl="7" w:tplc="04090019" w:tentative="1">
      <w:start w:val="1"/>
      <w:numFmt w:val="lowerLetter"/>
      <w:lvlText w:val="%8."/>
      <w:lvlJc w:val="left"/>
      <w:pPr>
        <w:ind w:left="6106" w:hanging="360"/>
      </w:pPr>
    </w:lvl>
    <w:lvl w:ilvl="8" w:tplc="0409001B" w:tentative="1">
      <w:start w:val="1"/>
      <w:numFmt w:val="lowerRoman"/>
      <w:lvlText w:val="%9."/>
      <w:lvlJc w:val="right"/>
      <w:pPr>
        <w:ind w:left="6826" w:hanging="180"/>
      </w:pPr>
    </w:lvl>
  </w:abstractNum>
  <w:abstractNum w:abstractNumId="21" w15:restartNumberingAfterBreak="0">
    <w:nsid w:val="3E8A7B80"/>
    <w:multiLevelType w:val="hybridMultilevel"/>
    <w:tmpl w:val="EA984A84"/>
    <w:lvl w:ilvl="0" w:tplc="FFFFFFFF">
      <w:start w:val="1"/>
      <w:numFmt w:val="decimal"/>
      <w:lvlText w:val="(%1)"/>
      <w:lvlJc w:val="left"/>
      <w:pPr>
        <w:ind w:left="720" w:hanging="360"/>
      </w:pPr>
      <w:rPr>
        <w:rFonts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22" w15:restartNumberingAfterBreak="0">
    <w:nsid w:val="3EC67FF2"/>
    <w:multiLevelType w:val="hybridMultilevel"/>
    <w:tmpl w:val="C9AA117C"/>
    <w:lvl w:ilvl="0" w:tplc="AB4854FA">
      <w:start w:val="1"/>
      <w:numFmt w:val="decimal"/>
      <w:lvlText w:val="%1."/>
      <w:lvlJc w:val="left"/>
      <w:pPr>
        <w:ind w:left="364" w:hanging="360"/>
      </w:pPr>
      <w:rPr>
        <w:rFonts w:hint="default"/>
      </w:rPr>
    </w:lvl>
    <w:lvl w:ilvl="1" w:tplc="A914E8D6">
      <w:start w:val="1"/>
      <w:numFmt w:val="arabicAbjad"/>
      <w:lvlText w:val="(%2)"/>
      <w:lvlJc w:val="left"/>
      <w:pPr>
        <w:ind w:left="720" w:hanging="360"/>
      </w:pPr>
      <w:rPr>
        <w:rFonts w:ascii="Times New Roman" w:hAnsi="Times New Roman" w:cs="Arabic Transparent" w:hint="default"/>
        <w:b w:val="0"/>
        <w:bCs w:val="0"/>
        <w:i w:val="0"/>
        <w:iCs w:val="0"/>
        <w:vanish w:val="0"/>
        <w:color w:val="auto"/>
        <w:sz w:val="24"/>
        <w:szCs w:val="26"/>
        <w:u w:val="none"/>
      </w:rPr>
    </w:lvl>
    <w:lvl w:ilvl="2" w:tplc="0409001B">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3" w15:restartNumberingAfterBreak="0">
    <w:nsid w:val="3EF56F4B"/>
    <w:multiLevelType w:val="hybridMultilevel"/>
    <w:tmpl w:val="42AC4FE4"/>
    <w:lvl w:ilvl="0" w:tplc="FFFFFFFF">
      <w:start w:val="1"/>
      <w:numFmt w:val="decimal"/>
      <w:lvlText w:val="%1."/>
      <w:lvlJc w:val="left"/>
      <w:pPr>
        <w:ind w:left="720" w:hanging="360"/>
      </w:p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24" w15:restartNumberingAfterBreak="0">
    <w:nsid w:val="3FE564D0"/>
    <w:multiLevelType w:val="hybridMultilevel"/>
    <w:tmpl w:val="7DDCC97A"/>
    <w:lvl w:ilvl="0" w:tplc="F0F48AD8">
      <w:start w:val="1"/>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5" w15:restartNumberingAfterBreak="0">
    <w:nsid w:val="44455094"/>
    <w:multiLevelType w:val="hybridMultilevel"/>
    <w:tmpl w:val="3F5AC36C"/>
    <w:lvl w:ilvl="0" w:tplc="299E0C4A">
      <w:start w:val="1"/>
      <w:numFmt w:val="bullet"/>
      <w:lvlText w:val=""/>
      <w:lvlJc w:val="left"/>
      <w:pPr>
        <w:ind w:left="720" w:hanging="360"/>
      </w:pPr>
      <w:rPr>
        <w:rFonts w:ascii="Symbol" w:hAnsi="Symbol" w:cs="Symbol" w:hint="default"/>
        <w:color w:val="auto"/>
      </w:rPr>
    </w:lvl>
    <w:lvl w:ilvl="1" w:tplc="FFFFFFFF" w:tentative="1">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26" w15:restartNumberingAfterBreak="0">
    <w:nsid w:val="4455239A"/>
    <w:multiLevelType w:val="hybridMultilevel"/>
    <w:tmpl w:val="2B9669E6"/>
    <w:lvl w:ilvl="0" w:tplc="76528294">
      <w:start w:val="1"/>
      <w:numFmt w:val="bullet"/>
      <w:lvlText w:val=""/>
      <w:lvlJc w:val="left"/>
      <w:pPr>
        <w:ind w:left="720" w:hanging="360"/>
      </w:pPr>
      <w:rPr>
        <w:rFonts w:ascii="Symbol" w:hAnsi="Symbol" w:hint="default"/>
        <w:sz w:val="16"/>
      </w:rPr>
    </w:lvl>
    <w:lvl w:ilvl="1" w:tplc="FFFFFFFF" w:tentative="1">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27" w15:restartNumberingAfterBreak="0">
    <w:nsid w:val="47FB357A"/>
    <w:multiLevelType w:val="multilevel"/>
    <w:tmpl w:val="96A23E32"/>
    <w:lvl w:ilvl="0">
      <w:start w:val="1"/>
      <w:numFmt w:val="decimal"/>
      <w:lvlText w:val="%1."/>
      <w:lvlJc w:val="left"/>
      <w:pPr>
        <w:tabs>
          <w:tab w:val="num" w:pos="0"/>
        </w:tabs>
        <w:ind w:left="0" w:firstLine="0"/>
      </w:pPr>
      <w:rPr>
        <w:rFonts w:hint="default"/>
        <w:b/>
        <w:bCs w:val="0"/>
        <w:sz w:val="26"/>
        <w:szCs w:val="26"/>
      </w:rPr>
    </w:lvl>
    <w:lvl w:ilvl="1">
      <w:start w:val="1"/>
      <w:numFmt w:val="arabicAbjad"/>
      <w:lvlText w:val="(%2)"/>
      <w:lvlJc w:val="left"/>
      <w:pPr>
        <w:ind w:left="1080" w:hanging="360"/>
      </w:pPr>
      <w:rPr>
        <w:rFonts w:ascii="Times New Roman" w:hAnsi="Times New Roman" w:cs="Arabic Transparent" w:hint="default"/>
        <w:b w:val="0"/>
        <w:bCs w:val="0"/>
        <w:i w:val="0"/>
        <w:iCs w:val="0"/>
        <w:vanish w:val="0"/>
        <w:color w:val="auto"/>
        <w:sz w:val="24"/>
        <w:szCs w:val="26"/>
        <w:u w:val="none"/>
      </w:rPr>
    </w:lvl>
    <w:lvl w:ilvl="2">
      <w:start w:val="1"/>
      <w:numFmt w:val="lowerRoman"/>
      <w:lvlText w:val="(%3)"/>
      <w:lvlJc w:val="left"/>
      <w:pPr>
        <w:tabs>
          <w:tab w:val="num" w:pos="0"/>
        </w:tabs>
        <w:ind w:left="2160" w:hanging="720"/>
      </w:pPr>
      <w:rPr>
        <w:rFonts w:hint="default"/>
      </w:rPr>
    </w:lvl>
    <w:lvl w:ilvl="3">
      <w:start w:val="1"/>
      <w:numFmt w:val="lowerLetter"/>
      <w:lvlText w:val="%4)"/>
      <w:lvlJc w:val="left"/>
      <w:pPr>
        <w:tabs>
          <w:tab w:val="num" w:pos="-90"/>
        </w:tabs>
        <w:ind w:left="2776" w:hanging="706"/>
      </w:pPr>
      <w:rPr>
        <w:rFonts w:hint="default"/>
        <w:b w:val="0"/>
        <w:i w:val="0"/>
      </w:rPr>
    </w:lvl>
    <w:lvl w:ilvl="4">
      <w:start w:val="1"/>
      <w:numFmt w:val="decimal"/>
      <w:lvlText w:val="(%5)"/>
      <w:lvlJc w:val="left"/>
      <w:pPr>
        <w:tabs>
          <w:tab w:val="num" w:pos="0"/>
        </w:tabs>
        <w:ind w:left="3571" w:hanging="705"/>
      </w:pPr>
      <w:rPr>
        <w:rFonts w:hint="default"/>
      </w:rPr>
    </w:lvl>
    <w:lvl w:ilvl="5">
      <w:start w:val="1"/>
      <w:numFmt w:val="lowerLetter"/>
      <w:lvlText w:val="(%6)"/>
      <w:lvlJc w:val="left"/>
      <w:pPr>
        <w:tabs>
          <w:tab w:val="num" w:pos="0"/>
        </w:tabs>
        <w:ind w:left="4291" w:hanging="720"/>
      </w:pPr>
      <w:rPr>
        <w:rFonts w:hint="default"/>
      </w:rPr>
    </w:lvl>
    <w:lvl w:ilvl="6">
      <w:start w:val="1"/>
      <w:numFmt w:val="lowerRoman"/>
      <w:lvlText w:val="(%7)"/>
      <w:lvlJc w:val="left"/>
      <w:pPr>
        <w:tabs>
          <w:tab w:val="num" w:pos="0"/>
        </w:tabs>
        <w:ind w:left="4997" w:hanging="706"/>
      </w:pPr>
      <w:rPr>
        <w:rFonts w:hint="default"/>
      </w:rPr>
    </w:lvl>
    <w:lvl w:ilvl="7">
      <w:start w:val="1"/>
      <w:numFmt w:val="lowerLetter"/>
      <w:lvlText w:val="(%8)"/>
      <w:lvlJc w:val="left"/>
      <w:pPr>
        <w:tabs>
          <w:tab w:val="num" w:pos="0"/>
        </w:tabs>
        <w:ind w:left="5702" w:hanging="705"/>
      </w:pPr>
      <w:rPr>
        <w:rFonts w:hint="default"/>
      </w:rPr>
    </w:lvl>
    <w:lvl w:ilvl="8">
      <w:start w:val="1"/>
      <w:numFmt w:val="lowerRoman"/>
      <w:lvlText w:val="(%9)"/>
      <w:lvlJc w:val="left"/>
      <w:pPr>
        <w:tabs>
          <w:tab w:val="num" w:pos="0"/>
        </w:tabs>
        <w:ind w:left="6408" w:hanging="706"/>
      </w:pPr>
      <w:rPr>
        <w:rFonts w:hint="default"/>
      </w:rPr>
    </w:lvl>
  </w:abstractNum>
  <w:abstractNum w:abstractNumId="28" w15:restartNumberingAfterBreak="0">
    <w:nsid w:val="488717DC"/>
    <w:multiLevelType w:val="hybridMultilevel"/>
    <w:tmpl w:val="31CA71A0"/>
    <w:lvl w:ilvl="0" w:tplc="FFFFFFFF">
      <w:start w:val="1"/>
      <w:numFmt w:val="arabicAbjad"/>
      <w:lvlText w:val="(%1)"/>
      <w:lvlJc w:val="left"/>
      <w:pPr>
        <w:ind w:left="1080" w:hanging="360"/>
      </w:pPr>
      <w:rPr>
        <w:rFonts w:ascii="Times New Roman" w:hAnsi="Times New Roman" w:cs="Arabic Transparent" w:hint="default"/>
        <w:b w:val="0"/>
        <w:bCs w:val="0"/>
        <w:i w:val="0"/>
        <w:iCs w:val="0"/>
        <w:vanish w:val="0"/>
        <w:color w:val="auto"/>
        <w:sz w:val="24"/>
        <w:szCs w:val="26"/>
        <w:u w:val="none"/>
      </w:rPr>
    </w:lvl>
    <w:lvl w:ilvl="1" w:tplc="FFFFFFFF" w:tentative="1">
      <w:start w:val="1"/>
      <w:numFmt w:val="lowerLetter"/>
      <w:lvlText w:val="%2."/>
      <w:lvlJc w:val="left"/>
      <w:pPr>
        <w:ind w:left="1800" w:hanging="360"/>
      </w:pPr>
    </w:lvl>
    <w:lvl w:ilvl="2" w:tplc="FFFFFFFF" w:tentative="1">
      <w:start w:val="1"/>
      <w:numFmt w:val="lowerRoman"/>
      <w:lvlText w:val="%3."/>
      <w:lvlJc w:val="right"/>
      <w:pPr>
        <w:ind w:left="2520" w:hanging="180"/>
      </w:pPr>
    </w:lvl>
    <w:lvl w:ilvl="3" w:tplc="FFFFFFFF" w:tentative="1">
      <w:start w:val="1"/>
      <w:numFmt w:val="decimal"/>
      <w:lvlText w:val="%4."/>
      <w:lvlJc w:val="left"/>
      <w:pPr>
        <w:ind w:left="3240" w:hanging="360"/>
      </w:pPr>
    </w:lvl>
    <w:lvl w:ilvl="4" w:tplc="FFFFFFFF" w:tentative="1">
      <w:start w:val="1"/>
      <w:numFmt w:val="lowerLetter"/>
      <w:lvlText w:val="%5."/>
      <w:lvlJc w:val="left"/>
      <w:pPr>
        <w:ind w:left="3960" w:hanging="360"/>
      </w:pPr>
    </w:lvl>
    <w:lvl w:ilvl="5" w:tplc="FFFFFFFF" w:tentative="1">
      <w:start w:val="1"/>
      <w:numFmt w:val="lowerRoman"/>
      <w:lvlText w:val="%6."/>
      <w:lvlJc w:val="right"/>
      <w:pPr>
        <w:ind w:left="4680" w:hanging="180"/>
      </w:pPr>
    </w:lvl>
    <w:lvl w:ilvl="6" w:tplc="FFFFFFFF" w:tentative="1">
      <w:start w:val="1"/>
      <w:numFmt w:val="decimal"/>
      <w:lvlText w:val="%7."/>
      <w:lvlJc w:val="left"/>
      <w:pPr>
        <w:ind w:left="5400" w:hanging="360"/>
      </w:pPr>
    </w:lvl>
    <w:lvl w:ilvl="7" w:tplc="FFFFFFFF" w:tentative="1">
      <w:start w:val="1"/>
      <w:numFmt w:val="lowerLetter"/>
      <w:lvlText w:val="%8."/>
      <w:lvlJc w:val="left"/>
      <w:pPr>
        <w:ind w:left="6120" w:hanging="360"/>
      </w:pPr>
    </w:lvl>
    <w:lvl w:ilvl="8" w:tplc="FFFFFFFF" w:tentative="1">
      <w:start w:val="1"/>
      <w:numFmt w:val="lowerRoman"/>
      <w:lvlText w:val="%9."/>
      <w:lvlJc w:val="right"/>
      <w:pPr>
        <w:ind w:left="6840" w:hanging="180"/>
      </w:pPr>
    </w:lvl>
  </w:abstractNum>
  <w:abstractNum w:abstractNumId="29" w15:restartNumberingAfterBreak="0">
    <w:nsid w:val="49B86B1C"/>
    <w:multiLevelType w:val="hybridMultilevel"/>
    <w:tmpl w:val="42AC4FE4"/>
    <w:lvl w:ilvl="0" w:tplc="FFFFFFFF">
      <w:start w:val="1"/>
      <w:numFmt w:val="decimal"/>
      <w:lvlText w:val="%1."/>
      <w:lvlJc w:val="left"/>
      <w:pPr>
        <w:ind w:left="720" w:hanging="360"/>
      </w:p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30" w15:restartNumberingAfterBreak="0">
    <w:nsid w:val="4E892E7B"/>
    <w:multiLevelType w:val="multilevel"/>
    <w:tmpl w:val="0409001D"/>
    <w:styleLink w:val="1ai"/>
    <w:lvl w:ilvl="0">
      <w:start w:val="1"/>
      <w:numFmt w:val="decimal"/>
      <w:lvlText w:val="%1)"/>
      <w:lvlJc w:val="left"/>
      <w:pPr>
        <w:tabs>
          <w:tab w:val="num" w:pos="360"/>
        </w:tabs>
        <w:ind w:left="360" w:hanging="360"/>
      </w:pPr>
    </w:lvl>
    <w:lvl w:ilvl="1">
      <w:start w:val="1"/>
      <w:numFmt w:val="lowerLetter"/>
      <w:lvlText w:val="%2)"/>
      <w:lvlJc w:val="left"/>
      <w:pPr>
        <w:tabs>
          <w:tab w:val="num" w:pos="720"/>
        </w:tabs>
        <w:ind w:left="720" w:hanging="360"/>
      </w:pPr>
    </w:lvl>
    <w:lvl w:ilvl="2">
      <w:start w:val="1"/>
      <w:numFmt w:val="lowerRoman"/>
      <w:lvlText w:val="%3)"/>
      <w:lvlJc w:val="left"/>
      <w:pPr>
        <w:tabs>
          <w:tab w:val="num" w:pos="1080"/>
        </w:tabs>
        <w:ind w:left="1080" w:hanging="360"/>
      </w:pPr>
    </w:lvl>
    <w:lvl w:ilvl="3">
      <w:start w:val="1"/>
      <w:numFmt w:val="decimal"/>
      <w:lvlText w:val="(%4)"/>
      <w:lvlJc w:val="left"/>
      <w:pPr>
        <w:tabs>
          <w:tab w:val="num" w:pos="1440"/>
        </w:tabs>
        <w:ind w:left="1440" w:hanging="360"/>
      </w:pPr>
    </w:lvl>
    <w:lvl w:ilvl="4">
      <w:start w:val="1"/>
      <w:numFmt w:val="lowerLetter"/>
      <w:lvlText w:val="(%5)"/>
      <w:lvlJc w:val="left"/>
      <w:pPr>
        <w:tabs>
          <w:tab w:val="num" w:pos="1800"/>
        </w:tabs>
        <w:ind w:left="1800" w:hanging="360"/>
      </w:pPr>
    </w:lvl>
    <w:lvl w:ilvl="5">
      <w:start w:val="1"/>
      <w:numFmt w:val="lowerRoman"/>
      <w:lvlText w:val="(%6)"/>
      <w:lvlJc w:val="left"/>
      <w:pPr>
        <w:tabs>
          <w:tab w:val="num" w:pos="2160"/>
        </w:tabs>
        <w:ind w:left="2160" w:hanging="360"/>
      </w:pPr>
    </w:lvl>
    <w:lvl w:ilvl="6">
      <w:start w:val="1"/>
      <w:numFmt w:val="decimal"/>
      <w:lvlText w:val="%7."/>
      <w:lvlJc w:val="left"/>
      <w:pPr>
        <w:tabs>
          <w:tab w:val="num" w:pos="2520"/>
        </w:tabs>
        <w:ind w:left="2520" w:hanging="360"/>
      </w:pPr>
    </w:lvl>
    <w:lvl w:ilvl="7">
      <w:start w:val="1"/>
      <w:numFmt w:val="lowerLetter"/>
      <w:lvlText w:val="%8."/>
      <w:lvlJc w:val="left"/>
      <w:pPr>
        <w:tabs>
          <w:tab w:val="num" w:pos="2880"/>
        </w:tabs>
        <w:ind w:left="2880" w:hanging="360"/>
      </w:pPr>
    </w:lvl>
    <w:lvl w:ilvl="8">
      <w:start w:val="1"/>
      <w:numFmt w:val="lowerRoman"/>
      <w:lvlText w:val="%9."/>
      <w:lvlJc w:val="left"/>
      <w:pPr>
        <w:tabs>
          <w:tab w:val="num" w:pos="3240"/>
        </w:tabs>
        <w:ind w:left="3240" w:hanging="360"/>
      </w:pPr>
    </w:lvl>
  </w:abstractNum>
  <w:abstractNum w:abstractNumId="31" w15:restartNumberingAfterBreak="0">
    <w:nsid w:val="51C54623"/>
    <w:multiLevelType w:val="multilevel"/>
    <w:tmpl w:val="04090023"/>
    <w:styleLink w:val="ArticleSection"/>
    <w:lvl w:ilvl="0">
      <w:start w:val="1"/>
      <w:numFmt w:val="upperRoman"/>
      <w:lvlText w:val="Article %1."/>
      <w:lvlJc w:val="left"/>
      <w:pPr>
        <w:tabs>
          <w:tab w:val="num" w:pos="1440"/>
        </w:tabs>
        <w:ind w:left="0" w:firstLine="0"/>
      </w:pPr>
    </w:lvl>
    <w:lvl w:ilvl="1">
      <w:start w:val="1"/>
      <w:numFmt w:val="decimalZero"/>
      <w:isLgl/>
      <w:lvlText w:val="Section %1.%2"/>
      <w:lvlJc w:val="left"/>
      <w:pPr>
        <w:tabs>
          <w:tab w:val="num" w:pos="1080"/>
        </w:tabs>
        <w:ind w:left="0" w:firstLine="0"/>
      </w:pPr>
    </w:lvl>
    <w:lvl w:ilvl="2">
      <w:start w:val="1"/>
      <w:numFmt w:val="lowerLetter"/>
      <w:lvlText w:val="(%3)"/>
      <w:lvlJc w:val="left"/>
      <w:pPr>
        <w:tabs>
          <w:tab w:val="num" w:pos="720"/>
        </w:tabs>
        <w:ind w:left="720" w:hanging="432"/>
      </w:pPr>
    </w:lvl>
    <w:lvl w:ilvl="3">
      <w:start w:val="1"/>
      <w:numFmt w:val="lowerRoman"/>
      <w:lvlText w:val="(%4)"/>
      <w:lvlJc w:val="right"/>
      <w:pPr>
        <w:tabs>
          <w:tab w:val="num" w:pos="864"/>
        </w:tabs>
        <w:ind w:left="864" w:hanging="144"/>
      </w:pPr>
    </w:lvl>
    <w:lvl w:ilvl="4">
      <w:start w:val="1"/>
      <w:numFmt w:val="decimal"/>
      <w:lvlText w:val="%5)"/>
      <w:lvlJc w:val="left"/>
      <w:pPr>
        <w:tabs>
          <w:tab w:val="num" w:pos="1008"/>
        </w:tabs>
        <w:ind w:left="1008" w:hanging="432"/>
      </w:pPr>
    </w:lvl>
    <w:lvl w:ilvl="5">
      <w:start w:val="1"/>
      <w:numFmt w:val="lowerLetter"/>
      <w:lvlText w:val="%6)"/>
      <w:lvlJc w:val="left"/>
      <w:pPr>
        <w:tabs>
          <w:tab w:val="num" w:pos="1152"/>
        </w:tabs>
        <w:ind w:left="1152" w:hanging="432"/>
      </w:pPr>
    </w:lvl>
    <w:lvl w:ilvl="6">
      <w:start w:val="1"/>
      <w:numFmt w:val="lowerRoman"/>
      <w:lvlText w:val="%7)"/>
      <w:lvlJc w:val="right"/>
      <w:pPr>
        <w:tabs>
          <w:tab w:val="num" w:pos="1296"/>
        </w:tabs>
        <w:ind w:left="1296" w:hanging="288"/>
      </w:pPr>
    </w:lvl>
    <w:lvl w:ilvl="7">
      <w:start w:val="1"/>
      <w:numFmt w:val="lowerLetter"/>
      <w:lvlText w:val="%8."/>
      <w:lvlJc w:val="left"/>
      <w:pPr>
        <w:tabs>
          <w:tab w:val="num" w:pos="1440"/>
        </w:tabs>
        <w:ind w:left="1440" w:hanging="432"/>
      </w:pPr>
    </w:lvl>
    <w:lvl w:ilvl="8">
      <w:start w:val="1"/>
      <w:numFmt w:val="lowerRoman"/>
      <w:lvlText w:val="%9."/>
      <w:lvlJc w:val="right"/>
      <w:pPr>
        <w:tabs>
          <w:tab w:val="num" w:pos="1584"/>
        </w:tabs>
        <w:ind w:left="1584" w:hanging="144"/>
      </w:pPr>
    </w:lvl>
  </w:abstractNum>
  <w:abstractNum w:abstractNumId="32" w15:restartNumberingAfterBreak="0">
    <w:nsid w:val="51EF0B15"/>
    <w:multiLevelType w:val="hybridMultilevel"/>
    <w:tmpl w:val="C0E22134"/>
    <w:lvl w:ilvl="0" w:tplc="FFFFFFFF">
      <w:start w:val="1"/>
      <w:numFmt w:val="decimal"/>
      <w:lvlText w:val="%1."/>
      <w:lvlJc w:val="left"/>
      <w:pPr>
        <w:ind w:left="720" w:hanging="360"/>
      </w:pPr>
      <w:rPr>
        <w:rFonts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33" w15:restartNumberingAfterBreak="0">
    <w:nsid w:val="54940094"/>
    <w:multiLevelType w:val="hybridMultilevel"/>
    <w:tmpl w:val="31CA71A0"/>
    <w:lvl w:ilvl="0" w:tplc="A914E8D6">
      <w:start w:val="1"/>
      <w:numFmt w:val="arabicAbjad"/>
      <w:lvlText w:val="(%1)"/>
      <w:lvlJc w:val="left"/>
      <w:pPr>
        <w:ind w:left="1170" w:hanging="360"/>
      </w:pPr>
      <w:rPr>
        <w:rFonts w:ascii="Times New Roman" w:hAnsi="Times New Roman" w:cs="Arabic Transparent" w:hint="default"/>
        <w:b w:val="0"/>
        <w:bCs w:val="0"/>
        <w:i w:val="0"/>
        <w:iCs w:val="0"/>
        <w:vanish w:val="0"/>
        <w:color w:val="auto"/>
        <w:sz w:val="24"/>
        <w:szCs w:val="26"/>
        <w:u w:val="none"/>
      </w:rPr>
    </w:lvl>
    <w:lvl w:ilvl="1" w:tplc="04090019" w:tentative="1">
      <w:start w:val="1"/>
      <w:numFmt w:val="lowerLetter"/>
      <w:lvlText w:val="%2."/>
      <w:lvlJc w:val="left"/>
      <w:pPr>
        <w:ind w:left="1800" w:hanging="360"/>
      </w:pPr>
    </w:lvl>
    <w:lvl w:ilvl="2" w:tplc="0409001B" w:tentative="1">
      <w:start w:val="1"/>
      <w:numFmt w:val="lowerRoman"/>
      <w:lvlText w:val="%3."/>
      <w:lvlJc w:val="right"/>
      <w:pPr>
        <w:ind w:left="2520" w:hanging="180"/>
      </w:pPr>
    </w:lvl>
    <w:lvl w:ilvl="3" w:tplc="0409000F" w:tentative="1">
      <w:start w:val="1"/>
      <w:numFmt w:val="decimal"/>
      <w:lvlText w:val="%4."/>
      <w:lvlJc w:val="left"/>
      <w:pPr>
        <w:ind w:left="3240" w:hanging="360"/>
      </w:pPr>
    </w:lvl>
    <w:lvl w:ilvl="4" w:tplc="04090019" w:tentative="1">
      <w:start w:val="1"/>
      <w:numFmt w:val="lowerLetter"/>
      <w:lvlText w:val="%5."/>
      <w:lvlJc w:val="left"/>
      <w:pPr>
        <w:ind w:left="3960" w:hanging="360"/>
      </w:pPr>
    </w:lvl>
    <w:lvl w:ilvl="5" w:tplc="0409001B" w:tentative="1">
      <w:start w:val="1"/>
      <w:numFmt w:val="lowerRoman"/>
      <w:lvlText w:val="%6."/>
      <w:lvlJc w:val="right"/>
      <w:pPr>
        <w:ind w:left="4680" w:hanging="180"/>
      </w:pPr>
    </w:lvl>
    <w:lvl w:ilvl="6" w:tplc="0409000F" w:tentative="1">
      <w:start w:val="1"/>
      <w:numFmt w:val="decimal"/>
      <w:lvlText w:val="%7."/>
      <w:lvlJc w:val="left"/>
      <w:pPr>
        <w:ind w:left="5400" w:hanging="360"/>
      </w:pPr>
    </w:lvl>
    <w:lvl w:ilvl="7" w:tplc="04090019" w:tentative="1">
      <w:start w:val="1"/>
      <w:numFmt w:val="lowerLetter"/>
      <w:lvlText w:val="%8."/>
      <w:lvlJc w:val="left"/>
      <w:pPr>
        <w:ind w:left="6120" w:hanging="360"/>
      </w:pPr>
    </w:lvl>
    <w:lvl w:ilvl="8" w:tplc="0409001B" w:tentative="1">
      <w:start w:val="1"/>
      <w:numFmt w:val="lowerRoman"/>
      <w:lvlText w:val="%9."/>
      <w:lvlJc w:val="right"/>
      <w:pPr>
        <w:ind w:left="6840" w:hanging="180"/>
      </w:pPr>
    </w:lvl>
  </w:abstractNum>
  <w:abstractNum w:abstractNumId="34" w15:restartNumberingAfterBreak="0">
    <w:nsid w:val="56C937A8"/>
    <w:multiLevelType w:val="hybridMultilevel"/>
    <w:tmpl w:val="42AC4FE4"/>
    <w:lvl w:ilvl="0" w:tplc="FFFFFFFF">
      <w:start w:val="1"/>
      <w:numFmt w:val="decimal"/>
      <w:lvlText w:val="%1."/>
      <w:lvlJc w:val="left"/>
      <w:pPr>
        <w:ind w:left="720" w:hanging="360"/>
      </w:p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35" w15:restartNumberingAfterBreak="0">
    <w:nsid w:val="5A855DFD"/>
    <w:multiLevelType w:val="hybridMultilevel"/>
    <w:tmpl w:val="42AC4FE4"/>
    <w:lvl w:ilvl="0" w:tplc="FFFFFFFF">
      <w:start w:val="1"/>
      <w:numFmt w:val="decimal"/>
      <w:lvlText w:val="%1."/>
      <w:lvlJc w:val="left"/>
      <w:pPr>
        <w:ind w:left="720" w:hanging="360"/>
      </w:p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36" w15:restartNumberingAfterBreak="0">
    <w:nsid w:val="65B758C2"/>
    <w:multiLevelType w:val="hybridMultilevel"/>
    <w:tmpl w:val="FBE41B2A"/>
    <w:lvl w:ilvl="0" w:tplc="FFFFFFFF">
      <w:start w:val="1"/>
      <w:numFmt w:val="arabicAbjad"/>
      <w:lvlText w:val="(%1)"/>
      <w:lvlJc w:val="left"/>
      <w:pPr>
        <w:ind w:left="720" w:hanging="360"/>
      </w:pPr>
      <w:rPr>
        <w:rFonts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37" w15:restartNumberingAfterBreak="0">
    <w:nsid w:val="6A9808FF"/>
    <w:multiLevelType w:val="hybridMultilevel"/>
    <w:tmpl w:val="EDD6F030"/>
    <w:lvl w:ilvl="0" w:tplc="76528294">
      <w:start w:val="1"/>
      <w:numFmt w:val="bullet"/>
      <w:lvlText w:val=""/>
      <w:lvlJc w:val="left"/>
      <w:pPr>
        <w:ind w:left="720" w:hanging="360"/>
      </w:pPr>
      <w:rPr>
        <w:rFonts w:ascii="Symbol" w:hAnsi="Symbol" w:hint="default"/>
        <w:sz w:val="16"/>
      </w:rPr>
    </w:lvl>
    <w:lvl w:ilvl="1" w:tplc="FFFFFFFF" w:tentative="1">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38" w15:restartNumberingAfterBreak="0">
    <w:nsid w:val="6C717178"/>
    <w:multiLevelType w:val="hybridMultilevel"/>
    <w:tmpl w:val="18AA702E"/>
    <w:lvl w:ilvl="0" w:tplc="CB16C2AE">
      <w:start w:val="1"/>
      <w:numFmt w:val="decimal"/>
      <w:lvlText w:val="%1."/>
      <w:lvlJc w:val="left"/>
      <w:pPr>
        <w:ind w:left="450" w:hanging="360"/>
      </w:pPr>
      <w:rPr>
        <w:rFonts w:hint="default"/>
      </w:rPr>
    </w:lvl>
    <w:lvl w:ilvl="1" w:tplc="04090019" w:tentative="1">
      <w:start w:val="1"/>
      <w:numFmt w:val="lowerLetter"/>
      <w:lvlText w:val="%2."/>
      <w:lvlJc w:val="left"/>
      <w:pPr>
        <w:ind w:left="1170" w:hanging="360"/>
      </w:pPr>
    </w:lvl>
    <w:lvl w:ilvl="2" w:tplc="0409001B" w:tentative="1">
      <w:start w:val="1"/>
      <w:numFmt w:val="lowerRoman"/>
      <w:lvlText w:val="%3."/>
      <w:lvlJc w:val="right"/>
      <w:pPr>
        <w:ind w:left="1890" w:hanging="180"/>
      </w:pPr>
    </w:lvl>
    <w:lvl w:ilvl="3" w:tplc="0409000F" w:tentative="1">
      <w:start w:val="1"/>
      <w:numFmt w:val="decimal"/>
      <w:lvlText w:val="%4."/>
      <w:lvlJc w:val="left"/>
      <w:pPr>
        <w:ind w:left="2610" w:hanging="360"/>
      </w:pPr>
    </w:lvl>
    <w:lvl w:ilvl="4" w:tplc="04090019" w:tentative="1">
      <w:start w:val="1"/>
      <w:numFmt w:val="lowerLetter"/>
      <w:lvlText w:val="%5."/>
      <w:lvlJc w:val="left"/>
      <w:pPr>
        <w:ind w:left="3330" w:hanging="360"/>
      </w:pPr>
    </w:lvl>
    <w:lvl w:ilvl="5" w:tplc="0409001B" w:tentative="1">
      <w:start w:val="1"/>
      <w:numFmt w:val="lowerRoman"/>
      <w:lvlText w:val="%6."/>
      <w:lvlJc w:val="right"/>
      <w:pPr>
        <w:ind w:left="4050" w:hanging="180"/>
      </w:pPr>
    </w:lvl>
    <w:lvl w:ilvl="6" w:tplc="0409000F" w:tentative="1">
      <w:start w:val="1"/>
      <w:numFmt w:val="decimal"/>
      <w:lvlText w:val="%7."/>
      <w:lvlJc w:val="left"/>
      <w:pPr>
        <w:ind w:left="4770" w:hanging="360"/>
      </w:pPr>
    </w:lvl>
    <w:lvl w:ilvl="7" w:tplc="04090019" w:tentative="1">
      <w:start w:val="1"/>
      <w:numFmt w:val="lowerLetter"/>
      <w:lvlText w:val="%8."/>
      <w:lvlJc w:val="left"/>
      <w:pPr>
        <w:ind w:left="5490" w:hanging="360"/>
      </w:pPr>
    </w:lvl>
    <w:lvl w:ilvl="8" w:tplc="0409001B" w:tentative="1">
      <w:start w:val="1"/>
      <w:numFmt w:val="lowerRoman"/>
      <w:lvlText w:val="%9."/>
      <w:lvlJc w:val="right"/>
      <w:pPr>
        <w:ind w:left="6210" w:hanging="180"/>
      </w:pPr>
    </w:lvl>
  </w:abstractNum>
  <w:abstractNum w:abstractNumId="39" w15:restartNumberingAfterBreak="0">
    <w:nsid w:val="6DB872BF"/>
    <w:multiLevelType w:val="hybridMultilevel"/>
    <w:tmpl w:val="1A64E632"/>
    <w:lvl w:ilvl="0" w:tplc="91A4CECC">
      <w:start w:val="1"/>
      <w:numFmt w:val="decimal"/>
      <w:lvlText w:val="%1."/>
      <w:lvlJc w:val="left"/>
      <w:pPr>
        <w:ind w:left="720" w:hanging="360"/>
      </w:pPr>
      <w:rPr>
        <w:rFonts w:hint="default"/>
        <w:b w:val="0"/>
        <w:bCs w:val="0"/>
        <w:color w:val="auto"/>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40" w15:restartNumberingAfterBreak="0">
    <w:nsid w:val="73317A27"/>
    <w:multiLevelType w:val="multilevel"/>
    <w:tmpl w:val="79227258"/>
    <w:lvl w:ilvl="0">
      <w:start w:val="1"/>
      <w:numFmt w:val="decimal"/>
      <w:lvlText w:val="%1."/>
      <w:lvlJc w:val="left"/>
      <w:pPr>
        <w:tabs>
          <w:tab w:val="num" w:pos="0"/>
        </w:tabs>
        <w:ind w:left="0" w:firstLine="0"/>
      </w:pPr>
      <w:rPr>
        <w:rFonts w:hint="default"/>
        <w:b/>
        <w:bCs w:val="0"/>
        <w:sz w:val="26"/>
        <w:szCs w:val="26"/>
      </w:rPr>
    </w:lvl>
    <w:lvl w:ilvl="1">
      <w:start w:val="1"/>
      <w:numFmt w:val="arabicAbjad"/>
      <w:lvlText w:val="(%2)"/>
      <w:lvlJc w:val="left"/>
      <w:pPr>
        <w:ind w:left="1080" w:hanging="360"/>
      </w:pPr>
      <w:rPr>
        <w:rFonts w:ascii="Times New Roman" w:hAnsi="Times New Roman" w:cs="Arabic Transparent" w:hint="default"/>
        <w:b w:val="0"/>
        <w:bCs w:val="0"/>
        <w:i w:val="0"/>
        <w:iCs w:val="0"/>
        <w:vanish w:val="0"/>
        <w:color w:val="auto"/>
        <w:sz w:val="24"/>
        <w:szCs w:val="26"/>
        <w:u w:val="none"/>
      </w:rPr>
    </w:lvl>
    <w:lvl w:ilvl="2">
      <w:start w:val="1"/>
      <w:numFmt w:val="lowerRoman"/>
      <w:lvlText w:val="(%3)"/>
      <w:lvlJc w:val="left"/>
      <w:pPr>
        <w:tabs>
          <w:tab w:val="num" w:pos="0"/>
        </w:tabs>
        <w:ind w:left="2160" w:hanging="720"/>
      </w:pPr>
      <w:rPr>
        <w:rFonts w:hint="default"/>
      </w:rPr>
    </w:lvl>
    <w:lvl w:ilvl="3">
      <w:start w:val="1"/>
      <w:numFmt w:val="lowerLetter"/>
      <w:lvlText w:val="%4)"/>
      <w:lvlJc w:val="left"/>
      <w:pPr>
        <w:tabs>
          <w:tab w:val="num" w:pos="-90"/>
        </w:tabs>
        <w:ind w:left="2776" w:hanging="706"/>
      </w:pPr>
      <w:rPr>
        <w:rFonts w:hint="default"/>
        <w:b w:val="0"/>
        <w:i w:val="0"/>
      </w:rPr>
    </w:lvl>
    <w:lvl w:ilvl="4">
      <w:start w:val="1"/>
      <w:numFmt w:val="decimal"/>
      <w:lvlText w:val="(%5)"/>
      <w:lvlJc w:val="left"/>
      <w:pPr>
        <w:tabs>
          <w:tab w:val="num" w:pos="0"/>
        </w:tabs>
        <w:ind w:left="3571" w:hanging="705"/>
      </w:pPr>
      <w:rPr>
        <w:rFonts w:hint="default"/>
      </w:rPr>
    </w:lvl>
    <w:lvl w:ilvl="5">
      <w:start w:val="1"/>
      <w:numFmt w:val="lowerLetter"/>
      <w:lvlText w:val="(%6)"/>
      <w:lvlJc w:val="left"/>
      <w:pPr>
        <w:tabs>
          <w:tab w:val="num" w:pos="0"/>
        </w:tabs>
        <w:ind w:left="4291" w:hanging="720"/>
      </w:pPr>
      <w:rPr>
        <w:rFonts w:hint="default"/>
      </w:rPr>
    </w:lvl>
    <w:lvl w:ilvl="6">
      <w:start w:val="1"/>
      <w:numFmt w:val="lowerRoman"/>
      <w:lvlText w:val="(%7)"/>
      <w:lvlJc w:val="left"/>
      <w:pPr>
        <w:tabs>
          <w:tab w:val="num" w:pos="0"/>
        </w:tabs>
        <w:ind w:left="4997" w:hanging="706"/>
      </w:pPr>
      <w:rPr>
        <w:rFonts w:hint="default"/>
      </w:rPr>
    </w:lvl>
    <w:lvl w:ilvl="7">
      <w:start w:val="1"/>
      <w:numFmt w:val="lowerLetter"/>
      <w:lvlText w:val="(%8)"/>
      <w:lvlJc w:val="left"/>
      <w:pPr>
        <w:tabs>
          <w:tab w:val="num" w:pos="0"/>
        </w:tabs>
        <w:ind w:left="5702" w:hanging="705"/>
      </w:pPr>
      <w:rPr>
        <w:rFonts w:hint="default"/>
      </w:rPr>
    </w:lvl>
    <w:lvl w:ilvl="8">
      <w:start w:val="1"/>
      <w:numFmt w:val="lowerRoman"/>
      <w:lvlText w:val="(%9)"/>
      <w:lvlJc w:val="left"/>
      <w:pPr>
        <w:tabs>
          <w:tab w:val="num" w:pos="0"/>
        </w:tabs>
        <w:ind w:left="6408" w:hanging="706"/>
      </w:pPr>
      <w:rPr>
        <w:rFonts w:hint="default"/>
      </w:rPr>
    </w:lvl>
  </w:abstractNum>
  <w:abstractNum w:abstractNumId="41" w15:restartNumberingAfterBreak="0">
    <w:nsid w:val="746C2D8E"/>
    <w:multiLevelType w:val="hybridMultilevel"/>
    <w:tmpl w:val="FBE41B2A"/>
    <w:lvl w:ilvl="0" w:tplc="FFFFFFFF">
      <w:start w:val="1"/>
      <w:numFmt w:val="arabicAbjad"/>
      <w:lvlText w:val="(%1)"/>
      <w:lvlJc w:val="left"/>
      <w:pPr>
        <w:ind w:left="720" w:hanging="360"/>
      </w:pPr>
      <w:rPr>
        <w:rFonts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42" w15:restartNumberingAfterBreak="0">
    <w:nsid w:val="7B7E64C6"/>
    <w:multiLevelType w:val="hybridMultilevel"/>
    <w:tmpl w:val="42AC4FE4"/>
    <w:lvl w:ilvl="0" w:tplc="FFFFFFFF">
      <w:start w:val="1"/>
      <w:numFmt w:val="decimal"/>
      <w:lvlText w:val="%1."/>
      <w:lvlJc w:val="left"/>
      <w:pPr>
        <w:ind w:left="720" w:hanging="360"/>
      </w:p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43" w15:restartNumberingAfterBreak="0">
    <w:nsid w:val="7E100F2A"/>
    <w:multiLevelType w:val="hybridMultilevel"/>
    <w:tmpl w:val="BD0C0614"/>
    <w:lvl w:ilvl="0" w:tplc="10C23008">
      <w:start w:val="1"/>
      <w:numFmt w:val="lowerLetter"/>
      <w:pStyle w:val="Header4"/>
      <w:lvlText w:val="%1."/>
      <w:lvlJc w:val="left"/>
      <w:pPr>
        <w:tabs>
          <w:tab w:val="num" w:pos="3600"/>
        </w:tabs>
        <w:ind w:left="3600" w:hanging="360"/>
      </w:pPr>
    </w:lvl>
    <w:lvl w:ilvl="1" w:tplc="04090019" w:tentative="1">
      <w:start w:val="1"/>
      <w:numFmt w:val="lowerLetter"/>
      <w:lvlText w:val="%2."/>
      <w:lvlJc w:val="left"/>
      <w:pPr>
        <w:tabs>
          <w:tab w:val="num" w:pos="4320"/>
        </w:tabs>
        <w:ind w:left="4320" w:hanging="360"/>
      </w:pPr>
    </w:lvl>
    <w:lvl w:ilvl="2" w:tplc="0409001B" w:tentative="1">
      <w:start w:val="1"/>
      <w:numFmt w:val="lowerRoman"/>
      <w:lvlText w:val="%3."/>
      <w:lvlJc w:val="right"/>
      <w:pPr>
        <w:tabs>
          <w:tab w:val="num" w:pos="5040"/>
        </w:tabs>
        <w:ind w:left="5040" w:hanging="180"/>
      </w:pPr>
    </w:lvl>
    <w:lvl w:ilvl="3" w:tplc="0409000F" w:tentative="1">
      <w:start w:val="1"/>
      <w:numFmt w:val="decimal"/>
      <w:lvlText w:val="%4."/>
      <w:lvlJc w:val="left"/>
      <w:pPr>
        <w:tabs>
          <w:tab w:val="num" w:pos="5760"/>
        </w:tabs>
        <w:ind w:left="5760" w:hanging="360"/>
      </w:pPr>
    </w:lvl>
    <w:lvl w:ilvl="4" w:tplc="04090019" w:tentative="1">
      <w:start w:val="1"/>
      <w:numFmt w:val="lowerLetter"/>
      <w:lvlText w:val="%5."/>
      <w:lvlJc w:val="left"/>
      <w:pPr>
        <w:tabs>
          <w:tab w:val="num" w:pos="6480"/>
        </w:tabs>
        <w:ind w:left="6480" w:hanging="360"/>
      </w:pPr>
    </w:lvl>
    <w:lvl w:ilvl="5" w:tplc="0409001B" w:tentative="1">
      <w:start w:val="1"/>
      <w:numFmt w:val="lowerRoman"/>
      <w:lvlText w:val="%6."/>
      <w:lvlJc w:val="right"/>
      <w:pPr>
        <w:tabs>
          <w:tab w:val="num" w:pos="7200"/>
        </w:tabs>
        <w:ind w:left="7200" w:hanging="180"/>
      </w:pPr>
    </w:lvl>
    <w:lvl w:ilvl="6" w:tplc="0409000F" w:tentative="1">
      <w:start w:val="1"/>
      <w:numFmt w:val="decimal"/>
      <w:lvlText w:val="%7."/>
      <w:lvlJc w:val="left"/>
      <w:pPr>
        <w:tabs>
          <w:tab w:val="num" w:pos="7920"/>
        </w:tabs>
        <w:ind w:left="7920" w:hanging="360"/>
      </w:pPr>
    </w:lvl>
    <w:lvl w:ilvl="7" w:tplc="04090019" w:tentative="1">
      <w:start w:val="1"/>
      <w:numFmt w:val="lowerLetter"/>
      <w:lvlText w:val="%8."/>
      <w:lvlJc w:val="left"/>
      <w:pPr>
        <w:tabs>
          <w:tab w:val="num" w:pos="8640"/>
        </w:tabs>
        <w:ind w:left="8640" w:hanging="360"/>
      </w:pPr>
    </w:lvl>
    <w:lvl w:ilvl="8" w:tplc="0409001B" w:tentative="1">
      <w:start w:val="1"/>
      <w:numFmt w:val="lowerRoman"/>
      <w:lvlText w:val="%9."/>
      <w:lvlJc w:val="right"/>
      <w:pPr>
        <w:tabs>
          <w:tab w:val="num" w:pos="9360"/>
        </w:tabs>
        <w:ind w:left="9360" w:hanging="180"/>
      </w:pPr>
    </w:lvl>
  </w:abstractNum>
  <w:num w:numId="1" w16cid:durableId="1808664577">
    <w:abstractNumId w:val="0"/>
  </w:num>
  <w:num w:numId="2" w16cid:durableId="264924912">
    <w:abstractNumId w:val="0"/>
  </w:num>
  <w:num w:numId="3" w16cid:durableId="1185747099">
    <w:abstractNumId w:val="0"/>
  </w:num>
  <w:num w:numId="4" w16cid:durableId="1574581434">
    <w:abstractNumId w:val="0"/>
  </w:num>
  <w:num w:numId="5" w16cid:durableId="1668440767">
    <w:abstractNumId w:val="12"/>
  </w:num>
  <w:num w:numId="6" w16cid:durableId="1667854031">
    <w:abstractNumId w:val="30"/>
  </w:num>
  <w:num w:numId="7" w16cid:durableId="1318270324">
    <w:abstractNumId w:val="31"/>
  </w:num>
  <w:num w:numId="8" w16cid:durableId="2133593865">
    <w:abstractNumId w:val="43"/>
  </w:num>
  <w:num w:numId="9" w16cid:durableId="1935045211">
    <w:abstractNumId w:val="15"/>
  </w:num>
  <w:num w:numId="10" w16cid:durableId="2048722998">
    <w:abstractNumId w:val="14"/>
  </w:num>
  <w:num w:numId="11" w16cid:durableId="1393650025">
    <w:abstractNumId w:val="11"/>
  </w:num>
  <w:num w:numId="12" w16cid:durableId="1227767265">
    <w:abstractNumId w:val="33"/>
  </w:num>
  <w:num w:numId="13" w16cid:durableId="704910191">
    <w:abstractNumId w:val="22"/>
  </w:num>
  <w:num w:numId="14" w16cid:durableId="1202783869">
    <w:abstractNumId w:val="6"/>
  </w:num>
  <w:num w:numId="15" w16cid:durableId="1685476808">
    <w:abstractNumId w:val="17"/>
  </w:num>
  <w:num w:numId="16" w16cid:durableId="877351521">
    <w:abstractNumId w:val="9"/>
  </w:num>
  <w:num w:numId="17" w16cid:durableId="1977104058">
    <w:abstractNumId w:val="8"/>
  </w:num>
  <w:num w:numId="18" w16cid:durableId="2049913945">
    <w:abstractNumId w:val="7"/>
  </w:num>
  <w:num w:numId="19" w16cid:durableId="2083213417">
    <w:abstractNumId w:val="25"/>
  </w:num>
  <w:num w:numId="20" w16cid:durableId="1988701647">
    <w:abstractNumId w:val="16"/>
  </w:num>
  <w:num w:numId="21" w16cid:durableId="1470712135">
    <w:abstractNumId w:val="38"/>
  </w:num>
  <w:num w:numId="22" w16cid:durableId="997727273">
    <w:abstractNumId w:val="40"/>
  </w:num>
  <w:num w:numId="23" w16cid:durableId="933828545">
    <w:abstractNumId w:val="4"/>
  </w:num>
  <w:num w:numId="24" w16cid:durableId="100229111">
    <w:abstractNumId w:val="28"/>
  </w:num>
  <w:num w:numId="25" w16cid:durableId="2084524964">
    <w:abstractNumId w:val="2"/>
  </w:num>
  <w:num w:numId="26" w16cid:durableId="1027027384">
    <w:abstractNumId w:val="27"/>
  </w:num>
  <w:num w:numId="27" w16cid:durableId="1599217736">
    <w:abstractNumId w:val="32"/>
  </w:num>
  <w:num w:numId="28" w16cid:durableId="577054026">
    <w:abstractNumId w:val="39"/>
  </w:num>
  <w:num w:numId="29" w16cid:durableId="87890003">
    <w:abstractNumId w:val="20"/>
  </w:num>
  <w:num w:numId="30" w16cid:durableId="149519482">
    <w:abstractNumId w:val="26"/>
  </w:num>
  <w:num w:numId="31" w16cid:durableId="2045934574">
    <w:abstractNumId w:val="18"/>
  </w:num>
  <w:num w:numId="32" w16cid:durableId="758907031">
    <w:abstractNumId w:val="5"/>
  </w:num>
  <w:num w:numId="33" w16cid:durableId="1593590527">
    <w:abstractNumId w:val="37"/>
  </w:num>
  <w:num w:numId="34" w16cid:durableId="1340153488">
    <w:abstractNumId w:val="23"/>
  </w:num>
  <w:num w:numId="35" w16cid:durableId="1746537284">
    <w:abstractNumId w:val="13"/>
  </w:num>
  <w:num w:numId="36" w16cid:durableId="1842505522">
    <w:abstractNumId w:val="41"/>
  </w:num>
  <w:num w:numId="37" w16cid:durableId="785004599">
    <w:abstractNumId w:val="21"/>
  </w:num>
  <w:num w:numId="38" w16cid:durableId="976565073">
    <w:abstractNumId w:val="42"/>
  </w:num>
  <w:num w:numId="39" w16cid:durableId="1783719262">
    <w:abstractNumId w:val="1"/>
  </w:num>
  <w:num w:numId="40" w16cid:durableId="1750301434">
    <w:abstractNumId w:val="3"/>
  </w:num>
  <w:num w:numId="41" w16cid:durableId="1793085392">
    <w:abstractNumId w:val="29"/>
  </w:num>
  <w:num w:numId="42" w16cid:durableId="1293899741">
    <w:abstractNumId w:val="10"/>
  </w:num>
  <w:num w:numId="43" w16cid:durableId="1830361182">
    <w:abstractNumId w:val="34"/>
  </w:num>
  <w:num w:numId="44" w16cid:durableId="1573661364">
    <w:abstractNumId w:val="36"/>
  </w:num>
  <w:num w:numId="45" w16cid:durableId="2134059903">
    <w:abstractNumId w:val="35"/>
  </w:num>
  <w:num w:numId="46" w16cid:durableId="1712921983">
    <w:abstractNumId w:val="19"/>
  </w:num>
  <w:num w:numId="47" w16cid:durableId="2005743230">
    <w:abstractNumId w:val="24"/>
  </w:num>
  <w:numIdMacAtCleanup w:val="27"/>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90"/>
  <w:embedSystemFonts/>
  <w:attachedTemplate r:id="rId1"/>
  <w:stylePaneFormatFilter w:val="0701" w:allStyles="1" w:customStyles="0" w:latentStyles="0" w:stylesInUse="0" w:headingStyles="0" w:numberingStyles="0" w:tableStyles="0" w:directFormattingOnRuns="1" w:directFormattingOnParagraphs="1" w:directFormattingOnNumbering="1" w:directFormattingOnTables="0" w:clearFormatting="0" w:top3HeadingStyles="0" w:visibleStyles="0" w:alternateStyleNames="0"/>
  <w:stylePaneSortMethod w:val="0000"/>
  <w:styleLockTheme/>
  <w:styleLockQFSet/>
  <w:defaultTabStop w:val="720"/>
  <w:evenAndOddHeaders/>
  <w:displayHorizontalDrawingGridEvery w:val="0"/>
  <w:displayVerticalDrawingGridEvery w:val="0"/>
  <w:doNotUseMarginsForDrawingGridOrigin/>
  <w:noPunctuationKerning/>
  <w:characterSpacingControl w:val="doNotCompress"/>
  <w:hdrShapeDefaults>
    <o:shapedefaults v:ext="edit" spidmax="2050"/>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2D2DD3"/>
    <w:rsid w:val="00000340"/>
    <w:rsid w:val="00002F32"/>
    <w:rsid w:val="00011BA8"/>
    <w:rsid w:val="00013372"/>
    <w:rsid w:val="00014314"/>
    <w:rsid w:val="00017133"/>
    <w:rsid w:val="00017DB3"/>
    <w:rsid w:val="000208F6"/>
    <w:rsid w:val="000240B3"/>
    <w:rsid w:val="00026362"/>
    <w:rsid w:val="0002642B"/>
    <w:rsid w:val="0003197D"/>
    <w:rsid w:val="00040158"/>
    <w:rsid w:val="000421A4"/>
    <w:rsid w:val="0004254A"/>
    <w:rsid w:val="00042FC7"/>
    <w:rsid w:val="00046F42"/>
    <w:rsid w:val="00050C46"/>
    <w:rsid w:val="00051968"/>
    <w:rsid w:val="00054498"/>
    <w:rsid w:val="00054BBB"/>
    <w:rsid w:val="000627D7"/>
    <w:rsid w:val="00063816"/>
    <w:rsid w:val="00063F05"/>
    <w:rsid w:val="00073FD1"/>
    <w:rsid w:val="00076C2E"/>
    <w:rsid w:val="0008471D"/>
    <w:rsid w:val="00084F2E"/>
    <w:rsid w:val="000861FE"/>
    <w:rsid w:val="000873E1"/>
    <w:rsid w:val="00087CA6"/>
    <w:rsid w:val="00090858"/>
    <w:rsid w:val="0009370B"/>
    <w:rsid w:val="00093912"/>
    <w:rsid w:val="000952A2"/>
    <w:rsid w:val="00095682"/>
    <w:rsid w:val="000964C9"/>
    <w:rsid w:val="00097D58"/>
    <w:rsid w:val="000B575B"/>
    <w:rsid w:val="000B6CFB"/>
    <w:rsid w:val="000C2FE8"/>
    <w:rsid w:val="000C3EAB"/>
    <w:rsid w:val="000C42BE"/>
    <w:rsid w:val="000E0770"/>
    <w:rsid w:val="000E083E"/>
    <w:rsid w:val="000E1354"/>
    <w:rsid w:val="000E6956"/>
    <w:rsid w:val="000F43B8"/>
    <w:rsid w:val="000F5260"/>
    <w:rsid w:val="001002E7"/>
    <w:rsid w:val="001038C8"/>
    <w:rsid w:val="00104EFA"/>
    <w:rsid w:val="00106D9D"/>
    <w:rsid w:val="00107AB7"/>
    <w:rsid w:val="00110ABA"/>
    <w:rsid w:val="00115FEB"/>
    <w:rsid w:val="00117907"/>
    <w:rsid w:val="00117F63"/>
    <w:rsid w:val="001226D4"/>
    <w:rsid w:val="00123FB6"/>
    <w:rsid w:val="0012752A"/>
    <w:rsid w:val="001334F8"/>
    <w:rsid w:val="0013369E"/>
    <w:rsid w:val="0013784B"/>
    <w:rsid w:val="00141CC2"/>
    <w:rsid w:val="00144FC0"/>
    <w:rsid w:val="00146AF4"/>
    <w:rsid w:val="001543AB"/>
    <w:rsid w:val="00157823"/>
    <w:rsid w:val="00157E3F"/>
    <w:rsid w:val="0016162E"/>
    <w:rsid w:val="00166203"/>
    <w:rsid w:val="0016706E"/>
    <w:rsid w:val="00170997"/>
    <w:rsid w:val="00172996"/>
    <w:rsid w:val="00173677"/>
    <w:rsid w:val="00176C4D"/>
    <w:rsid w:val="00193397"/>
    <w:rsid w:val="001947F9"/>
    <w:rsid w:val="001A007B"/>
    <w:rsid w:val="001A1022"/>
    <w:rsid w:val="001A57D1"/>
    <w:rsid w:val="001A63F4"/>
    <w:rsid w:val="001A7413"/>
    <w:rsid w:val="001B49B3"/>
    <w:rsid w:val="001B5C91"/>
    <w:rsid w:val="001C0D0E"/>
    <w:rsid w:val="001C3CA4"/>
    <w:rsid w:val="001D26E3"/>
    <w:rsid w:val="001D2B45"/>
    <w:rsid w:val="001D462E"/>
    <w:rsid w:val="001D69A2"/>
    <w:rsid w:val="001D6D7F"/>
    <w:rsid w:val="001D706D"/>
    <w:rsid w:val="001E2758"/>
    <w:rsid w:val="001E43CF"/>
    <w:rsid w:val="001E4670"/>
    <w:rsid w:val="001E5533"/>
    <w:rsid w:val="001F0283"/>
    <w:rsid w:val="001F3F25"/>
    <w:rsid w:val="001F5242"/>
    <w:rsid w:val="00203877"/>
    <w:rsid w:val="00203E4F"/>
    <w:rsid w:val="0021405D"/>
    <w:rsid w:val="00215846"/>
    <w:rsid w:val="002161F8"/>
    <w:rsid w:val="00217DA6"/>
    <w:rsid w:val="0022045B"/>
    <w:rsid w:val="0022104F"/>
    <w:rsid w:val="00223C2C"/>
    <w:rsid w:val="002275B3"/>
    <w:rsid w:val="00244DCB"/>
    <w:rsid w:val="00244EA1"/>
    <w:rsid w:val="00245AE9"/>
    <w:rsid w:val="00246F27"/>
    <w:rsid w:val="002505AE"/>
    <w:rsid w:val="00254573"/>
    <w:rsid w:val="00256B49"/>
    <w:rsid w:val="002573C4"/>
    <w:rsid w:val="00260418"/>
    <w:rsid w:val="00263653"/>
    <w:rsid w:val="00263FFA"/>
    <w:rsid w:val="00264651"/>
    <w:rsid w:val="00272208"/>
    <w:rsid w:val="00273AB7"/>
    <w:rsid w:val="00275310"/>
    <w:rsid w:val="00275F4D"/>
    <w:rsid w:val="00284C16"/>
    <w:rsid w:val="002850F0"/>
    <w:rsid w:val="002A1676"/>
    <w:rsid w:val="002A1B4F"/>
    <w:rsid w:val="002A6005"/>
    <w:rsid w:val="002A6B73"/>
    <w:rsid w:val="002B2A3D"/>
    <w:rsid w:val="002B4E10"/>
    <w:rsid w:val="002B535E"/>
    <w:rsid w:val="002B6C74"/>
    <w:rsid w:val="002C5033"/>
    <w:rsid w:val="002C62F7"/>
    <w:rsid w:val="002C7E79"/>
    <w:rsid w:val="002D2DD3"/>
    <w:rsid w:val="002D5868"/>
    <w:rsid w:val="002E3050"/>
    <w:rsid w:val="002E386A"/>
    <w:rsid w:val="002E4B9C"/>
    <w:rsid w:val="002E6A6F"/>
    <w:rsid w:val="002E7622"/>
    <w:rsid w:val="002E7EF7"/>
    <w:rsid w:val="002F06D0"/>
    <w:rsid w:val="002F0941"/>
    <w:rsid w:val="002F505F"/>
    <w:rsid w:val="002F51E6"/>
    <w:rsid w:val="002F728D"/>
    <w:rsid w:val="00301957"/>
    <w:rsid w:val="003052A5"/>
    <w:rsid w:val="00306052"/>
    <w:rsid w:val="00317451"/>
    <w:rsid w:val="00321987"/>
    <w:rsid w:val="0032299D"/>
    <w:rsid w:val="0032579D"/>
    <w:rsid w:val="00340E81"/>
    <w:rsid w:val="00346644"/>
    <w:rsid w:val="003500BF"/>
    <w:rsid w:val="003514C7"/>
    <w:rsid w:val="003521AC"/>
    <w:rsid w:val="0035252D"/>
    <w:rsid w:val="00352B94"/>
    <w:rsid w:val="0035441C"/>
    <w:rsid w:val="003549C6"/>
    <w:rsid w:val="00357FC0"/>
    <w:rsid w:val="00363ED1"/>
    <w:rsid w:val="00367641"/>
    <w:rsid w:val="00370D69"/>
    <w:rsid w:val="00372B75"/>
    <w:rsid w:val="00377082"/>
    <w:rsid w:val="00377E9D"/>
    <w:rsid w:val="00391431"/>
    <w:rsid w:val="00392DDC"/>
    <w:rsid w:val="00393115"/>
    <w:rsid w:val="00394200"/>
    <w:rsid w:val="003A54B9"/>
    <w:rsid w:val="003A6AA6"/>
    <w:rsid w:val="003B1D7A"/>
    <w:rsid w:val="003B1FE2"/>
    <w:rsid w:val="003B538A"/>
    <w:rsid w:val="003B7733"/>
    <w:rsid w:val="003C2491"/>
    <w:rsid w:val="003C2739"/>
    <w:rsid w:val="003C3076"/>
    <w:rsid w:val="003C580A"/>
    <w:rsid w:val="003C5989"/>
    <w:rsid w:val="003C5BCA"/>
    <w:rsid w:val="003C669E"/>
    <w:rsid w:val="003D1150"/>
    <w:rsid w:val="003D75FB"/>
    <w:rsid w:val="003E080C"/>
    <w:rsid w:val="003E4025"/>
    <w:rsid w:val="003F0AB7"/>
    <w:rsid w:val="003F2852"/>
    <w:rsid w:val="003F3127"/>
    <w:rsid w:val="003F31C1"/>
    <w:rsid w:val="003F34AE"/>
    <w:rsid w:val="003F4296"/>
    <w:rsid w:val="0040002B"/>
    <w:rsid w:val="00402D5E"/>
    <w:rsid w:val="004166AD"/>
    <w:rsid w:val="00416AD7"/>
    <w:rsid w:val="00416C25"/>
    <w:rsid w:val="0042299C"/>
    <w:rsid w:val="004317F0"/>
    <w:rsid w:val="004371E3"/>
    <w:rsid w:val="00437F25"/>
    <w:rsid w:val="004412DC"/>
    <w:rsid w:val="00445A17"/>
    <w:rsid w:val="00446D9E"/>
    <w:rsid w:val="0045078A"/>
    <w:rsid w:val="00453507"/>
    <w:rsid w:val="0045477A"/>
    <w:rsid w:val="004566AB"/>
    <w:rsid w:val="0046171A"/>
    <w:rsid w:val="00464F4B"/>
    <w:rsid w:val="0046796B"/>
    <w:rsid w:val="00467CCC"/>
    <w:rsid w:val="004715D9"/>
    <w:rsid w:val="0047326C"/>
    <w:rsid w:val="0048554D"/>
    <w:rsid w:val="00490CE2"/>
    <w:rsid w:val="0049455E"/>
    <w:rsid w:val="004A5BB6"/>
    <w:rsid w:val="004A6C8E"/>
    <w:rsid w:val="004B485B"/>
    <w:rsid w:val="004B49FE"/>
    <w:rsid w:val="004B62E9"/>
    <w:rsid w:val="004C181F"/>
    <w:rsid w:val="004C2ECC"/>
    <w:rsid w:val="004C5B74"/>
    <w:rsid w:val="004D172E"/>
    <w:rsid w:val="004D37B1"/>
    <w:rsid w:val="004D386E"/>
    <w:rsid w:val="004D7693"/>
    <w:rsid w:val="004D7C16"/>
    <w:rsid w:val="004E0E92"/>
    <w:rsid w:val="004F1A3B"/>
    <w:rsid w:val="004F67FF"/>
    <w:rsid w:val="004F73FC"/>
    <w:rsid w:val="004F7B6E"/>
    <w:rsid w:val="00501B4A"/>
    <w:rsid w:val="00505360"/>
    <w:rsid w:val="00506FF0"/>
    <w:rsid w:val="00507D2B"/>
    <w:rsid w:val="00512155"/>
    <w:rsid w:val="005124AA"/>
    <w:rsid w:val="00523453"/>
    <w:rsid w:val="00526878"/>
    <w:rsid w:val="00527D07"/>
    <w:rsid w:val="0053003C"/>
    <w:rsid w:val="0053096E"/>
    <w:rsid w:val="005315B7"/>
    <w:rsid w:val="005378F0"/>
    <w:rsid w:val="00546241"/>
    <w:rsid w:val="00546D4C"/>
    <w:rsid w:val="00546E74"/>
    <w:rsid w:val="00547282"/>
    <w:rsid w:val="00551DB1"/>
    <w:rsid w:val="00554231"/>
    <w:rsid w:val="005614B2"/>
    <w:rsid w:val="00561DAC"/>
    <w:rsid w:val="00583F2A"/>
    <w:rsid w:val="00584ED8"/>
    <w:rsid w:val="005864BB"/>
    <w:rsid w:val="00586B98"/>
    <w:rsid w:val="00587B59"/>
    <w:rsid w:val="00594A01"/>
    <w:rsid w:val="005962CD"/>
    <w:rsid w:val="005A01E3"/>
    <w:rsid w:val="005A2F33"/>
    <w:rsid w:val="005A592C"/>
    <w:rsid w:val="005B1640"/>
    <w:rsid w:val="005B4E18"/>
    <w:rsid w:val="005B65DF"/>
    <w:rsid w:val="005C1D5D"/>
    <w:rsid w:val="005C1ED7"/>
    <w:rsid w:val="005C4D2E"/>
    <w:rsid w:val="005C7330"/>
    <w:rsid w:val="005C7D4A"/>
    <w:rsid w:val="005D592F"/>
    <w:rsid w:val="005F25BE"/>
    <w:rsid w:val="005F2F6C"/>
    <w:rsid w:val="005F4ABE"/>
    <w:rsid w:val="005F5FEF"/>
    <w:rsid w:val="00600EC6"/>
    <w:rsid w:val="006038BA"/>
    <w:rsid w:val="00606490"/>
    <w:rsid w:val="00613176"/>
    <w:rsid w:val="00614051"/>
    <w:rsid w:val="00621EC4"/>
    <w:rsid w:val="00624AEF"/>
    <w:rsid w:val="006265C4"/>
    <w:rsid w:val="00626F84"/>
    <w:rsid w:val="00627937"/>
    <w:rsid w:val="00635D59"/>
    <w:rsid w:val="006400AF"/>
    <w:rsid w:val="00643C61"/>
    <w:rsid w:val="00647A3C"/>
    <w:rsid w:val="00647D01"/>
    <w:rsid w:val="00652597"/>
    <w:rsid w:val="00654520"/>
    <w:rsid w:val="00656706"/>
    <w:rsid w:val="00661FF4"/>
    <w:rsid w:val="00662A73"/>
    <w:rsid w:val="00662DE1"/>
    <w:rsid w:val="00670CB6"/>
    <w:rsid w:val="0067199A"/>
    <w:rsid w:val="006759DA"/>
    <w:rsid w:val="00680876"/>
    <w:rsid w:val="00680E75"/>
    <w:rsid w:val="00681757"/>
    <w:rsid w:val="00682210"/>
    <w:rsid w:val="00686B9D"/>
    <w:rsid w:val="00690449"/>
    <w:rsid w:val="00691B8C"/>
    <w:rsid w:val="006928B4"/>
    <w:rsid w:val="00695D73"/>
    <w:rsid w:val="00696E31"/>
    <w:rsid w:val="006A45C5"/>
    <w:rsid w:val="006A50B1"/>
    <w:rsid w:val="006B2EE4"/>
    <w:rsid w:val="006C069F"/>
    <w:rsid w:val="006C3601"/>
    <w:rsid w:val="006C45A8"/>
    <w:rsid w:val="006C754F"/>
    <w:rsid w:val="006D09D2"/>
    <w:rsid w:val="006D4808"/>
    <w:rsid w:val="006E500B"/>
    <w:rsid w:val="006E5190"/>
    <w:rsid w:val="006F2A2C"/>
    <w:rsid w:val="006F7E8C"/>
    <w:rsid w:val="00702662"/>
    <w:rsid w:val="00713C01"/>
    <w:rsid w:val="00714DA9"/>
    <w:rsid w:val="00716676"/>
    <w:rsid w:val="00727950"/>
    <w:rsid w:val="00727D5F"/>
    <w:rsid w:val="00730156"/>
    <w:rsid w:val="00730E02"/>
    <w:rsid w:val="00735ECB"/>
    <w:rsid w:val="00741444"/>
    <w:rsid w:val="007415C4"/>
    <w:rsid w:val="007417FE"/>
    <w:rsid w:val="00745517"/>
    <w:rsid w:val="00745B34"/>
    <w:rsid w:val="00752F37"/>
    <w:rsid w:val="007555A1"/>
    <w:rsid w:val="00756224"/>
    <w:rsid w:val="00760765"/>
    <w:rsid w:val="007617F5"/>
    <w:rsid w:val="0076372B"/>
    <w:rsid w:val="00763A63"/>
    <w:rsid w:val="00764EC1"/>
    <w:rsid w:val="00770497"/>
    <w:rsid w:val="007751BE"/>
    <w:rsid w:val="0078172A"/>
    <w:rsid w:val="007836E3"/>
    <w:rsid w:val="00786775"/>
    <w:rsid w:val="007867A6"/>
    <w:rsid w:val="00791A1A"/>
    <w:rsid w:val="007962BD"/>
    <w:rsid w:val="00797435"/>
    <w:rsid w:val="007A06E9"/>
    <w:rsid w:val="007A11B0"/>
    <w:rsid w:val="007B0C49"/>
    <w:rsid w:val="007B1915"/>
    <w:rsid w:val="007B3359"/>
    <w:rsid w:val="007B3A81"/>
    <w:rsid w:val="007B7442"/>
    <w:rsid w:val="007C115B"/>
    <w:rsid w:val="007C346F"/>
    <w:rsid w:val="007C3C73"/>
    <w:rsid w:val="007C6EF9"/>
    <w:rsid w:val="007D141D"/>
    <w:rsid w:val="007D1971"/>
    <w:rsid w:val="007D1D87"/>
    <w:rsid w:val="007D48C1"/>
    <w:rsid w:val="007D567C"/>
    <w:rsid w:val="007E1B85"/>
    <w:rsid w:val="007E20B0"/>
    <w:rsid w:val="007E284B"/>
    <w:rsid w:val="007E4370"/>
    <w:rsid w:val="007E5D09"/>
    <w:rsid w:val="007F3EF0"/>
    <w:rsid w:val="007F4BFD"/>
    <w:rsid w:val="007F5B32"/>
    <w:rsid w:val="007F5F1C"/>
    <w:rsid w:val="0080206E"/>
    <w:rsid w:val="00805282"/>
    <w:rsid w:val="00817C26"/>
    <w:rsid w:val="00823557"/>
    <w:rsid w:val="00823EF8"/>
    <w:rsid w:val="00824549"/>
    <w:rsid w:val="0083072C"/>
    <w:rsid w:val="00830E9C"/>
    <w:rsid w:val="00831014"/>
    <w:rsid w:val="00835CCF"/>
    <w:rsid w:val="008363F5"/>
    <w:rsid w:val="0084173D"/>
    <w:rsid w:val="00842023"/>
    <w:rsid w:val="00845630"/>
    <w:rsid w:val="00846423"/>
    <w:rsid w:val="00853118"/>
    <w:rsid w:val="008534C2"/>
    <w:rsid w:val="008573DC"/>
    <w:rsid w:val="008677AD"/>
    <w:rsid w:val="00871577"/>
    <w:rsid w:val="00872D99"/>
    <w:rsid w:val="0087546F"/>
    <w:rsid w:val="0088173B"/>
    <w:rsid w:val="00882671"/>
    <w:rsid w:val="00882FCF"/>
    <w:rsid w:val="00884458"/>
    <w:rsid w:val="00885865"/>
    <w:rsid w:val="00887F7D"/>
    <w:rsid w:val="0089011A"/>
    <w:rsid w:val="00893439"/>
    <w:rsid w:val="008939CD"/>
    <w:rsid w:val="00897CA7"/>
    <w:rsid w:val="008A30B7"/>
    <w:rsid w:val="008A4343"/>
    <w:rsid w:val="008A4C64"/>
    <w:rsid w:val="008A5510"/>
    <w:rsid w:val="008A5967"/>
    <w:rsid w:val="008A7DA4"/>
    <w:rsid w:val="008B1C20"/>
    <w:rsid w:val="008B24C9"/>
    <w:rsid w:val="008B38AF"/>
    <w:rsid w:val="008B3DA9"/>
    <w:rsid w:val="008B5F45"/>
    <w:rsid w:val="008B7BCA"/>
    <w:rsid w:val="008C7268"/>
    <w:rsid w:val="008C786A"/>
    <w:rsid w:val="008E2901"/>
    <w:rsid w:val="008E3DF3"/>
    <w:rsid w:val="008F3901"/>
    <w:rsid w:val="008F60EC"/>
    <w:rsid w:val="00901331"/>
    <w:rsid w:val="00902294"/>
    <w:rsid w:val="00902907"/>
    <w:rsid w:val="0090339C"/>
    <w:rsid w:val="00904ABB"/>
    <w:rsid w:val="00912298"/>
    <w:rsid w:val="009175BE"/>
    <w:rsid w:val="00917806"/>
    <w:rsid w:val="00920424"/>
    <w:rsid w:val="009330B4"/>
    <w:rsid w:val="009332F6"/>
    <w:rsid w:val="00934DE9"/>
    <w:rsid w:val="00940F7F"/>
    <w:rsid w:val="00941860"/>
    <w:rsid w:val="009424A5"/>
    <w:rsid w:val="00946449"/>
    <w:rsid w:val="009465BF"/>
    <w:rsid w:val="009668ED"/>
    <w:rsid w:val="00971762"/>
    <w:rsid w:val="009720D2"/>
    <w:rsid w:val="00973619"/>
    <w:rsid w:val="0097545F"/>
    <w:rsid w:val="009827D6"/>
    <w:rsid w:val="00982F85"/>
    <w:rsid w:val="00983FD1"/>
    <w:rsid w:val="00984717"/>
    <w:rsid w:val="009864FC"/>
    <w:rsid w:val="00986A7D"/>
    <w:rsid w:val="0099141D"/>
    <w:rsid w:val="00991BB6"/>
    <w:rsid w:val="00992850"/>
    <w:rsid w:val="00992941"/>
    <w:rsid w:val="00997DE5"/>
    <w:rsid w:val="009A2772"/>
    <w:rsid w:val="009A3FBA"/>
    <w:rsid w:val="009A4E27"/>
    <w:rsid w:val="009A5140"/>
    <w:rsid w:val="009B20A6"/>
    <w:rsid w:val="009B2889"/>
    <w:rsid w:val="009B3D4A"/>
    <w:rsid w:val="009B4B21"/>
    <w:rsid w:val="009B5B3E"/>
    <w:rsid w:val="009C32ED"/>
    <w:rsid w:val="009C46B2"/>
    <w:rsid w:val="009C5010"/>
    <w:rsid w:val="009C79C9"/>
    <w:rsid w:val="009C7DCD"/>
    <w:rsid w:val="009D06EC"/>
    <w:rsid w:val="009D2585"/>
    <w:rsid w:val="009D3081"/>
    <w:rsid w:val="009D3EBB"/>
    <w:rsid w:val="009D4542"/>
    <w:rsid w:val="009E1610"/>
    <w:rsid w:val="009E3DBB"/>
    <w:rsid w:val="009E4981"/>
    <w:rsid w:val="009E6E7E"/>
    <w:rsid w:val="009F159C"/>
    <w:rsid w:val="00A03ABE"/>
    <w:rsid w:val="00A043C0"/>
    <w:rsid w:val="00A0516D"/>
    <w:rsid w:val="00A30864"/>
    <w:rsid w:val="00A3210B"/>
    <w:rsid w:val="00A34AD0"/>
    <w:rsid w:val="00A43EA3"/>
    <w:rsid w:val="00A44778"/>
    <w:rsid w:val="00A44A55"/>
    <w:rsid w:val="00A5110F"/>
    <w:rsid w:val="00A52029"/>
    <w:rsid w:val="00A54935"/>
    <w:rsid w:val="00A57FBB"/>
    <w:rsid w:val="00A62048"/>
    <w:rsid w:val="00A6380C"/>
    <w:rsid w:val="00A64C43"/>
    <w:rsid w:val="00A66987"/>
    <w:rsid w:val="00A72455"/>
    <w:rsid w:val="00A755B6"/>
    <w:rsid w:val="00A77C1F"/>
    <w:rsid w:val="00A812E2"/>
    <w:rsid w:val="00A82DB1"/>
    <w:rsid w:val="00A85809"/>
    <w:rsid w:val="00A907AD"/>
    <w:rsid w:val="00A910A7"/>
    <w:rsid w:val="00A92911"/>
    <w:rsid w:val="00A95104"/>
    <w:rsid w:val="00AA2260"/>
    <w:rsid w:val="00AA3B75"/>
    <w:rsid w:val="00AA6AED"/>
    <w:rsid w:val="00AB4886"/>
    <w:rsid w:val="00AC0AE0"/>
    <w:rsid w:val="00AC43E1"/>
    <w:rsid w:val="00AC46FE"/>
    <w:rsid w:val="00AD1875"/>
    <w:rsid w:val="00AD1ADA"/>
    <w:rsid w:val="00AD335B"/>
    <w:rsid w:val="00AD3F6F"/>
    <w:rsid w:val="00AD48D4"/>
    <w:rsid w:val="00AD4B44"/>
    <w:rsid w:val="00AD5BA9"/>
    <w:rsid w:val="00AE21CD"/>
    <w:rsid w:val="00AE229D"/>
    <w:rsid w:val="00AE32F4"/>
    <w:rsid w:val="00AE3F10"/>
    <w:rsid w:val="00AE5775"/>
    <w:rsid w:val="00AE7157"/>
    <w:rsid w:val="00AE7349"/>
    <w:rsid w:val="00AF0433"/>
    <w:rsid w:val="00AF37A8"/>
    <w:rsid w:val="00AF510F"/>
    <w:rsid w:val="00AF6C48"/>
    <w:rsid w:val="00B00D8E"/>
    <w:rsid w:val="00B02749"/>
    <w:rsid w:val="00B057FA"/>
    <w:rsid w:val="00B10F26"/>
    <w:rsid w:val="00B1160F"/>
    <w:rsid w:val="00B11DB6"/>
    <w:rsid w:val="00B12CB6"/>
    <w:rsid w:val="00B13966"/>
    <w:rsid w:val="00B22ADC"/>
    <w:rsid w:val="00B30644"/>
    <w:rsid w:val="00B30A38"/>
    <w:rsid w:val="00B34D29"/>
    <w:rsid w:val="00B34D89"/>
    <w:rsid w:val="00B40E87"/>
    <w:rsid w:val="00B43565"/>
    <w:rsid w:val="00B46010"/>
    <w:rsid w:val="00B469E9"/>
    <w:rsid w:val="00B4744C"/>
    <w:rsid w:val="00B551DA"/>
    <w:rsid w:val="00B645A1"/>
    <w:rsid w:val="00B64842"/>
    <w:rsid w:val="00B65704"/>
    <w:rsid w:val="00B70B64"/>
    <w:rsid w:val="00B77051"/>
    <w:rsid w:val="00B77B9F"/>
    <w:rsid w:val="00B806E2"/>
    <w:rsid w:val="00B81E83"/>
    <w:rsid w:val="00B831DA"/>
    <w:rsid w:val="00B84526"/>
    <w:rsid w:val="00B86679"/>
    <w:rsid w:val="00B878EF"/>
    <w:rsid w:val="00B907C8"/>
    <w:rsid w:val="00B9237B"/>
    <w:rsid w:val="00B93F86"/>
    <w:rsid w:val="00B95BE1"/>
    <w:rsid w:val="00BA03C5"/>
    <w:rsid w:val="00BA0927"/>
    <w:rsid w:val="00BA2861"/>
    <w:rsid w:val="00BA3BEF"/>
    <w:rsid w:val="00BA6157"/>
    <w:rsid w:val="00BA7925"/>
    <w:rsid w:val="00BB0B2B"/>
    <w:rsid w:val="00BB10F8"/>
    <w:rsid w:val="00BB12E8"/>
    <w:rsid w:val="00BB1C42"/>
    <w:rsid w:val="00BC0EDC"/>
    <w:rsid w:val="00BC52C0"/>
    <w:rsid w:val="00BD500F"/>
    <w:rsid w:val="00BD5C37"/>
    <w:rsid w:val="00BD747D"/>
    <w:rsid w:val="00BF1048"/>
    <w:rsid w:val="00BF2E2E"/>
    <w:rsid w:val="00BF3248"/>
    <w:rsid w:val="00BF4E6B"/>
    <w:rsid w:val="00BF6F90"/>
    <w:rsid w:val="00C025A1"/>
    <w:rsid w:val="00C026B3"/>
    <w:rsid w:val="00C0337B"/>
    <w:rsid w:val="00C047E9"/>
    <w:rsid w:val="00C04B7C"/>
    <w:rsid w:val="00C05A81"/>
    <w:rsid w:val="00C06F10"/>
    <w:rsid w:val="00C10520"/>
    <w:rsid w:val="00C1204F"/>
    <w:rsid w:val="00C1207B"/>
    <w:rsid w:val="00C169BC"/>
    <w:rsid w:val="00C2262A"/>
    <w:rsid w:val="00C258DE"/>
    <w:rsid w:val="00C27B58"/>
    <w:rsid w:val="00C30BC9"/>
    <w:rsid w:val="00C31B1A"/>
    <w:rsid w:val="00C35228"/>
    <w:rsid w:val="00C353FD"/>
    <w:rsid w:val="00C413A9"/>
    <w:rsid w:val="00C415FB"/>
    <w:rsid w:val="00C4331C"/>
    <w:rsid w:val="00C448C2"/>
    <w:rsid w:val="00C5012B"/>
    <w:rsid w:val="00C51F4E"/>
    <w:rsid w:val="00C52C40"/>
    <w:rsid w:val="00C55279"/>
    <w:rsid w:val="00C55EF2"/>
    <w:rsid w:val="00C6063C"/>
    <w:rsid w:val="00C727CF"/>
    <w:rsid w:val="00C7391D"/>
    <w:rsid w:val="00C75FA3"/>
    <w:rsid w:val="00C77418"/>
    <w:rsid w:val="00C83E39"/>
    <w:rsid w:val="00C84A1D"/>
    <w:rsid w:val="00C86173"/>
    <w:rsid w:val="00C92736"/>
    <w:rsid w:val="00CA3C44"/>
    <w:rsid w:val="00CA5615"/>
    <w:rsid w:val="00CA72B8"/>
    <w:rsid w:val="00CC5401"/>
    <w:rsid w:val="00CC604C"/>
    <w:rsid w:val="00CC773C"/>
    <w:rsid w:val="00CC7F24"/>
    <w:rsid w:val="00CD0E39"/>
    <w:rsid w:val="00CD228F"/>
    <w:rsid w:val="00CD5D85"/>
    <w:rsid w:val="00CD77B2"/>
    <w:rsid w:val="00CE1CD9"/>
    <w:rsid w:val="00CE22B2"/>
    <w:rsid w:val="00CE58CE"/>
    <w:rsid w:val="00CF0111"/>
    <w:rsid w:val="00CF2C46"/>
    <w:rsid w:val="00D006A9"/>
    <w:rsid w:val="00D00D74"/>
    <w:rsid w:val="00D02D8B"/>
    <w:rsid w:val="00D02DE8"/>
    <w:rsid w:val="00D041F9"/>
    <w:rsid w:val="00D05105"/>
    <w:rsid w:val="00D10553"/>
    <w:rsid w:val="00D24F59"/>
    <w:rsid w:val="00D3094F"/>
    <w:rsid w:val="00D34512"/>
    <w:rsid w:val="00D35914"/>
    <w:rsid w:val="00D42E48"/>
    <w:rsid w:val="00D439F3"/>
    <w:rsid w:val="00D45C4D"/>
    <w:rsid w:val="00D46A96"/>
    <w:rsid w:val="00D475EC"/>
    <w:rsid w:val="00D47E97"/>
    <w:rsid w:val="00D57832"/>
    <w:rsid w:val="00D620DE"/>
    <w:rsid w:val="00D621B4"/>
    <w:rsid w:val="00D6339B"/>
    <w:rsid w:val="00D649BD"/>
    <w:rsid w:val="00D664C6"/>
    <w:rsid w:val="00D6707F"/>
    <w:rsid w:val="00D673BF"/>
    <w:rsid w:val="00D67441"/>
    <w:rsid w:val="00D73076"/>
    <w:rsid w:val="00D82120"/>
    <w:rsid w:val="00D82C63"/>
    <w:rsid w:val="00D861C1"/>
    <w:rsid w:val="00D864C7"/>
    <w:rsid w:val="00D90394"/>
    <w:rsid w:val="00D91954"/>
    <w:rsid w:val="00D94E56"/>
    <w:rsid w:val="00D97B8F"/>
    <w:rsid w:val="00DA0A0B"/>
    <w:rsid w:val="00DA20EB"/>
    <w:rsid w:val="00DA36A7"/>
    <w:rsid w:val="00DA55D7"/>
    <w:rsid w:val="00DA5E3D"/>
    <w:rsid w:val="00DA71A6"/>
    <w:rsid w:val="00DA7CFF"/>
    <w:rsid w:val="00DB1170"/>
    <w:rsid w:val="00DB3E30"/>
    <w:rsid w:val="00DC5EAC"/>
    <w:rsid w:val="00DC77C6"/>
    <w:rsid w:val="00DD018D"/>
    <w:rsid w:val="00DD0963"/>
    <w:rsid w:val="00DD163F"/>
    <w:rsid w:val="00DD39CA"/>
    <w:rsid w:val="00DD4F9A"/>
    <w:rsid w:val="00DD50E4"/>
    <w:rsid w:val="00DD5898"/>
    <w:rsid w:val="00DD5CA4"/>
    <w:rsid w:val="00DE1BCB"/>
    <w:rsid w:val="00DE46B2"/>
    <w:rsid w:val="00DE48C8"/>
    <w:rsid w:val="00DE4EE9"/>
    <w:rsid w:val="00DF05DE"/>
    <w:rsid w:val="00DF4086"/>
    <w:rsid w:val="00DF7B1F"/>
    <w:rsid w:val="00E00ED0"/>
    <w:rsid w:val="00E074CE"/>
    <w:rsid w:val="00E12F61"/>
    <w:rsid w:val="00E1360E"/>
    <w:rsid w:val="00E266D2"/>
    <w:rsid w:val="00E26D4E"/>
    <w:rsid w:val="00E27B62"/>
    <w:rsid w:val="00E33795"/>
    <w:rsid w:val="00E350A9"/>
    <w:rsid w:val="00E35488"/>
    <w:rsid w:val="00E43EAF"/>
    <w:rsid w:val="00E440B0"/>
    <w:rsid w:val="00E44CDC"/>
    <w:rsid w:val="00E468FC"/>
    <w:rsid w:val="00E5177B"/>
    <w:rsid w:val="00E54303"/>
    <w:rsid w:val="00E54B59"/>
    <w:rsid w:val="00E55DEE"/>
    <w:rsid w:val="00E569CD"/>
    <w:rsid w:val="00E64A4E"/>
    <w:rsid w:val="00E70BF2"/>
    <w:rsid w:val="00E711BA"/>
    <w:rsid w:val="00E75938"/>
    <w:rsid w:val="00E8635F"/>
    <w:rsid w:val="00E86608"/>
    <w:rsid w:val="00E86EBE"/>
    <w:rsid w:val="00E90F88"/>
    <w:rsid w:val="00E91C85"/>
    <w:rsid w:val="00E9434B"/>
    <w:rsid w:val="00EA0F67"/>
    <w:rsid w:val="00EA4868"/>
    <w:rsid w:val="00EA617F"/>
    <w:rsid w:val="00EA6FF3"/>
    <w:rsid w:val="00EB5AAA"/>
    <w:rsid w:val="00EC0027"/>
    <w:rsid w:val="00EC108E"/>
    <w:rsid w:val="00ED1D49"/>
    <w:rsid w:val="00ED4677"/>
    <w:rsid w:val="00ED7BD5"/>
    <w:rsid w:val="00EE2E26"/>
    <w:rsid w:val="00EE3B45"/>
    <w:rsid w:val="00EE6695"/>
    <w:rsid w:val="00EE6CDA"/>
    <w:rsid w:val="00EF566C"/>
    <w:rsid w:val="00F02233"/>
    <w:rsid w:val="00F059F1"/>
    <w:rsid w:val="00F118C8"/>
    <w:rsid w:val="00F15437"/>
    <w:rsid w:val="00F24987"/>
    <w:rsid w:val="00F328E5"/>
    <w:rsid w:val="00F45EC1"/>
    <w:rsid w:val="00F4694F"/>
    <w:rsid w:val="00F474A5"/>
    <w:rsid w:val="00F47AB9"/>
    <w:rsid w:val="00F5027A"/>
    <w:rsid w:val="00F50434"/>
    <w:rsid w:val="00F50D53"/>
    <w:rsid w:val="00F5385D"/>
    <w:rsid w:val="00F5652F"/>
    <w:rsid w:val="00F569C2"/>
    <w:rsid w:val="00F60B32"/>
    <w:rsid w:val="00F708D4"/>
    <w:rsid w:val="00F74DB9"/>
    <w:rsid w:val="00F80F85"/>
    <w:rsid w:val="00F81701"/>
    <w:rsid w:val="00F822E6"/>
    <w:rsid w:val="00F8357D"/>
    <w:rsid w:val="00F83DDE"/>
    <w:rsid w:val="00F907EC"/>
    <w:rsid w:val="00F92EE8"/>
    <w:rsid w:val="00F9523B"/>
    <w:rsid w:val="00FA24FE"/>
    <w:rsid w:val="00FA3300"/>
    <w:rsid w:val="00FB51D9"/>
    <w:rsid w:val="00FB7E17"/>
    <w:rsid w:val="00FC32CC"/>
    <w:rsid w:val="00FC50B6"/>
    <w:rsid w:val="00FE28DF"/>
    <w:rsid w:val="00FE302B"/>
    <w:rsid w:val="00FE6781"/>
    <w:rsid w:val="00FE7667"/>
    <w:rsid w:val="00FF14E4"/>
    <w:rsid w:val="00FF2A90"/>
    <w:rsid w:val="00FF59C3"/>
    <w:rsid w:val="00FF731E"/>
  </w:rsids>
  <m:mathPr>
    <m:mathFont m:val="Cambria Math"/>
    <m:brkBin m:val="before"/>
    <m:brkBinSub m:val="--"/>
    <m:smallFrac m:val="0"/>
    <m:dispDef/>
    <m:lMargin m:val="0"/>
    <m:rMargin m:val="0"/>
    <m:defJc m:val="centerGroup"/>
    <m:wrapIndent m:val="1440"/>
    <m:intLim m:val="subSup"/>
    <m:naryLim m:val="undOvr"/>
  </m:mathPr>
  <w:themeFontLang w:val="en-US" w:eastAsia="zh-CN" w:bidi="ar-SA"/>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2050"/>
    <o:shapelayout v:ext="edit">
      <o:idmap v:ext="edit" data="2"/>
    </o:shapelayout>
  </w:shapeDefaults>
  <w:decimalSymbol w:val="."/>
  <w:listSeparator w:val=","/>
  <w14:docId w14:val="3BF87304"/>
  <w15:docId w15:val="{1C137040-6E0D-4B09-97C5-A30B5FE7C39A}"/>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imes New Roman" w:eastAsia="Times New Roman" w:hAnsi="Times New Roman" w:cs="Times New Roman"/>
        <w:lang w:val="en-US" w:eastAsia="en-US" w:bidi="ar-SA"/>
      </w:rPr>
    </w:rPrDefault>
    <w:pPrDefault/>
  </w:docDefaults>
  <w:latentStyles w:defLockedState="0" w:defUIPriority="99" w:defSemiHidden="0" w:defUnhideWhenUsed="0" w:defQFormat="0" w:count="376">
    <w:lsdException w:name="Normal" w:uiPriority="0" w:qFormat="1"/>
    <w:lsdException w:name="heading 1" w:uiPriority="0" w:qFormat="1"/>
    <w:lsdException w:name="heading 2" w:uiPriority="9" w:qFormat="1"/>
    <w:lsdException w:name="heading 3" w:uiPriority="9" w:qFormat="1"/>
    <w:lsdException w:name="heading 4" w:uiPriority="0" w:qFormat="1"/>
    <w:lsdException w:name="heading 5" w:uiPriority="9" w:qFormat="1"/>
    <w:lsdException w:name="heading 6" w:uiPriority="0" w:qFormat="1"/>
    <w:lsdException w:name="heading 7" w:uiPriority="0" w:qFormat="1"/>
    <w:lsdException w:name="heading 8" w:uiPriority="9" w:qFormat="1"/>
    <w:lsdException w:name="heading 9" w:uiPriority="0"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qFormat="1"/>
    <w:lsdException w:name="annotation text" w:semiHidden="1" w:unhideWhenUsed="1"/>
    <w:lsdException w:name="header" w:semiHidden="1" w:uiPriority="0" w:unhideWhenUsed="1"/>
    <w:lsdException w:name="footer" w:semiHidden="1" w:unhideWhenUsed="1"/>
    <w:lsdException w:name="index heading" w:semiHidden="1" w:unhideWhenUsed="1"/>
    <w:lsdException w:name="caption" w:semiHidden="1" w:uiPriority="0"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qFormat="1"/>
    <w:lsdException w:name="annotation reference" w:semiHidden="1" w:unhideWhenUsed="1"/>
    <w:lsdException w:name="line number" w:semiHidden="1" w:unhideWhenUsed="1"/>
    <w:lsdException w:name="page number" w:semiHidden="1" w:uiPriority="0"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0" w:qFormat="1"/>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pPr>
      <w:jc w:val="both"/>
    </w:pPr>
    <w:rPr>
      <w:sz w:val="24"/>
      <w:lang w:val="en-GB" w:bidi="ar-DZ"/>
    </w:rPr>
  </w:style>
  <w:style w:type="paragraph" w:styleId="Heading1">
    <w:name w:val="heading 1"/>
    <w:aliases w:val="Para (1),Heading 1 Char,Heading 1 Char3 Char,Heading 1 Char Char1 Char,Heading 1 Char1 Char Char1 Char,Heading 1 Char Char Char Char1 Char1,Para (1) Char Char Char Char1 Char,Heading 1 Char3 Char Char Char Char1 Char,Heading 1 Char3,Título 11"/>
    <w:basedOn w:val="Normal"/>
    <w:next w:val="Normal"/>
    <w:link w:val="Heading1Char1"/>
    <w:qFormat/>
    <w:pPr>
      <w:numPr>
        <w:numId w:val="1"/>
      </w:numPr>
      <w:spacing w:after="240"/>
      <w:outlineLvl w:val="0"/>
    </w:pPr>
  </w:style>
  <w:style w:type="paragraph" w:styleId="Heading2">
    <w:name w:val="heading 2"/>
    <w:aliases w:val="SubPara (a),Heading 2 Char3,Heading 2 Char Char2,Heading 2 Char1 Char Char1,SubPara (a) Char Char Char1,Heading 2 Char Char Char Char1,Heading 2 Char1 Char Char Char Char1,SubPara (a) Char1 Char Char Char Char1,SubPara (أ),Heading 2 Char2"/>
    <w:basedOn w:val="Normal"/>
    <w:next w:val="Normal"/>
    <w:link w:val="Heading2Char"/>
    <w:uiPriority w:val="9"/>
    <w:qFormat/>
    <w:pPr>
      <w:widowControl w:val="0"/>
      <w:numPr>
        <w:ilvl w:val="1"/>
        <w:numId w:val="2"/>
      </w:numPr>
      <w:spacing w:after="240"/>
      <w:outlineLvl w:val="1"/>
    </w:pPr>
  </w:style>
  <w:style w:type="paragraph" w:styleId="Heading3">
    <w:name w:val="heading 3"/>
    <w:aliases w:val="Char,Heading 3 Char1,Heading 3 Char Char,Char Char Char,Char Char1,Heading 3 Char1 Char,Heading 3 Char Char Char,Char Char Char Char,Char Char1 Char,Heading 3 Char2,Char Char2,Char Char Char1,Heading 3 Char Char1 Char"/>
    <w:basedOn w:val="Normal"/>
    <w:next w:val="Normal"/>
    <w:link w:val="Heading3Char"/>
    <w:uiPriority w:val="9"/>
    <w:qFormat/>
    <w:pPr>
      <w:widowControl w:val="0"/>
      <w:numPr>
        <w:ilvl w:val="2"/>
        <w:numId w:val="3"/>
      </w:numPr>
      <w:spacing w:after="240"/>
      <w:outlineLvl w:val="2"/>
    </w:pPr>
  </w:style>
  <w:style w:type="paragraph" w:styleId="Heading4">
    <w:name w:val="heading 4"/>
    <w:aliases w:val="Heading 11,para 4,Título 41,heading 4,Heading 41,标题 41,He=ding 41,标 题  41"/>
    <w:basedOn w:val="Normal"/>
    <w:next w:val="Heading9"/>
    <w:link w:val="Heading4Char"/>
    <w:qFormat/>
    <w:pPr>
      <w:keepNext/>
      <w:numPr>
        <w:ilvl w:val="3"/>
        <w:numId w:val="4"/>
      </w:numPr>
      <w:spacing w:before="240" w:after="60"/>
      <w:outlineLvl w:val="3"/>
    </w:pPr>
  </w:style>
  <w:style w:type="paragraph" w:styleId="Heading5">
    <w:name w:val="heading 5"/>
    <w:basedOn w:val="Normal"/>
    <w:next w:val="Normal"/>
    <w:link w:val="Heading5Char"/>
    <w:uiPriority w:val="9"/>
    <w:qFormat/>
    <w:pPr>
      <w:keepNext/>
      <w:numPr>
        <w:numId w:val="9"/>
      </w:numPr>
      <w:spacing w:after="240"/>
      <w:ind w:left="3600" w:hanging="720"/>
      <w:outlineLvl w:val="4"/>
    </w:pPr>
  </w:style>
  <w:style w:type="paragraph" w:styleId="Heading6">
    <w:name w:val="heading 6"/>
    <w:basedOn w:val="Normal"/>
    <w:next w:val="Normal"/>
    <w:link w:val="Heading6Char"/>
    <w:qFormat/>
    <w:pPr>
      <w:numPr>
        <w:ilvl w:val="5"/>
        <w:numId w:val="1"/>
      </w:numPr>
      <w:spacing w:before="240" w:after="60"/>
      <w:outlineLvl w:val="5"/>
    </w:pPr>
    <w:rPr>
      <w:rFonts w:ascii="Arial" w:hAnsi="Arial"/>
      <w:i/>
    </w:rPr>
  </w:style>
  <w:style w:type="paragraph" w:styleId="Heading7">
    <w:name w:val="heading 7"/>
    <w:basedOn w:val="Normal"/>
    <w:next w:val="Normal"/>
    <w:link w:val="Heading7Char"/>
    <w:qFormat/>
    <w:pPr>
      <w:numPr>
        <w:ilvl w:val="6"/>
        <w:numId w:val="1"/>
      </w:numPr>
      <w:spacing w:before="240" w:after="60"/>
      <w:outlineLvl w:val="6"/>
    </w:pPr>
    <w:rPr>
      <w:rFonts w:ascii="Arial" w:hAnsi="Arial"/>
    </w:rPr>
  </w:style>
  <w:style w:type="paragraph" w:styleId="Heading8">
    <w:name w:val="heading 8"/>
    <w:basedOn w:val="Normal"/>
    <w:next w:val="Normal"/>
    <w:link w:val="Heading8Char"/>
    <w:uiPriority w:val="9"/>
    <w:qFormat/>
    <w:pPr>
      <w:outlineLvl w:val="7"/>
    </w:pPr>
    <w:rPr>
      <w:b/>
    </w:rPr>
  </w:style>
  <w:style w:type="paragraph" w:styleId="Heading9">
    <w:name w:val="heading 9"/>
    <w:basedOn w:val="Normal"/>
    <w:next w:val="Normal"/>
    <w:link w:val="Heading9Char"/>
    <w:qFormat/>
    <w:pPr>
      <w:numPr>
        <w:ilvl w:val="8"/>
        <w:numId w:val="1"/>
      </w:numPr>
      <w:spacing w:before="240" w:after="60"/>
      <w:outlineLvl w:val="8"/>
    </w:pPr>
    <w:rPr>
      <w:rFonts w:ascii="Arial" w:hAnsi="Arial"/>
      <w:i/>
      <w:sz w:val="18"/>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numbering" w:styleId="111111">
    <w:name w:val="Outline List 2"/>
    <w:basedOn w:val="NoList"/>
    <w:semiHidden/>
    <w:pPr>
      <w:numPr>
        <w:numId w:val="5"/>
      </w:numPr>
    </w:pPr>
  </w:style>
  <w:style w:type="paragraph" w:styleId="Header">
    <w:name w:val="header"/>
    <w:basedOn w:val="Normal"/>
    <w:link w:val="HeaderChar"/>
    <w:pPr>
      <w:tabs>
        <w:tab w:val="center" w:pos="4320"/>
        <w:tab w:val="right" w:pos="8640"/>
      </w:tabs>
    </w:pPr>
  </w:style>
  <w:style w:type="paragraph" w:customStyle="1" w:styleId="sub-title">
    <w:name w:val="sub-title"/>
    <w:pPr>
      <w:jc w:val="both"/>
      <w:outlineLvl w:val="0"/>
    </w:pPr>
    <w:rPr>
      <w:b/>
      <w:noProof/>
      <w:sz w:val="22"/>
      <w:szCs w:val="22"/>
    </w:rPr>
  </w:style>
  <w:style w:type="paragraph" w:customStyle="1" w:styleId="Title1">
    <w:name w:val="Title1"/>
    <w:pPr>
      <w:jc w:val="center"/>
      <w:outlineLvl w:val="0"/>
    </w:pPr>
    <w:rPr>
      <w:b/>
      <w:caps/>
      <w:sz w:val="22"/>
      <w:szCs w:val="22"/>
      <w:lang w:val="en-GB"/>
    </w:rPr>
  </w:style>
  <w:style w:type="paragraph" w:customStyle="1" w:styleId="Decision">
    <w:name w:val="Decision"/>
    <w:basedOn w:val="Normal"/>
    <w:pPr>
      <w:keepLines/>
      <w:jc w:val="right"/>
    </w:pPr>
    <w:rPr>
      <w:b/>
    </w:rPr>
  </w:style>
  <w:style w:type="paragraph" w:customStyle="1" w:styleId="0Heading0">
    <w:name w:val="0 Heading 0"/>
    <w:uiPriority w:val="99"/>
    <w:rPr>
      <w:sz w:val="22"/>
      <w:szCs w:val="22"/>
      <w:lang w:val="en-GB"/>
    </w:rPr>
  </w:style>
  <w:style w:type="paragraph" w:styleId="Footer">
    <w:name w:val="footer"/>
    <w:basedOn w:val="Normal"/>
    <w:link w:val="FooterChar"/>
    <w:uiPriority w:val="99"/>
    <w:pPr>
      <w:tabs>
        <w:tab w:val="center" w:pos="4320"/>
        <w:tab w:val="right" w:pos="8640"/>
      </w:tabs>
    </w:pPr>
  </w:style>
  <w:style w:type="numbering" w:styleId="1ai">
    <w:name w:val="Outline List 1"/>
    <w:basedOn w:val="NoList"/>
    <w:semiHidden/>
    <w:pPr>
      <w:numPr>
        <w:numId w:val="6"/>
      </w:numPr>
    </w:pPr>
  </w:style>
  <w:style w:type="numbering" w:styleId="ArticleSection">
    <w:name w:val="Outline List 3"/>
    <w:basedOn w:val="NoList"/>
    <w:semiHidden/>
    <w:pPr>
      <w:numPr>
        <w:numId w:val="7"/>
      </w:numPr>
    </w:pPr>
  </w:style>
  <w:style w:type="paragraph" w:styleId="BlockText">
    <w:name w:val="Block Text"/>
    <w:basedOn w:val="Normal"/>
    <w:semiHidden/>
    <w:pPr>
      <w:spacing w:after="120"/>
      <w:ind w:left="1440" w:right="1440"/>
    </w:pPr>
  </w:style>
  <w:style w:type="paragraph" w:styleId="BodyText3">
    <w:name w:val="Body Text 3"/>
    <w:basedOn w:val="Normal"/>
    <w:semiHidden/>
    <w:pPr>
      <w:spacing w:after="120"/>
    </w:pPr>
    <w:rPr>
      <w:sz w:val="16"/>
      <w:szCs w:val="16"/>
    </w:rPr>
  </w:style>
  <w:style w:type="paragraph" w:styleId="BodyTextIndent3">
    <w:name w:val="Body Text Indent 3"/>
    <w:basedOn w:val="Normal"/>
    <w:semiHidden/>
    <w:pPr>
      <w:spacing w:after="120"/>
      <w:ind w:left="360"/>
    </w:pPr>
    <w:rPr>
      <w:sz w:val="16"/>
      <w:szCs w:val="16"/>
    </w:rPr>
  </w:style>
  <w:style w:type="paragraph" w:styleId="PlainText">
    <w:name w:val="Plain Text"/>
    <w:basedOn w:val="Normal"/>
    <w:semiHidden/>
    <w:rPr>
      <w:rFonts w:ascii="Courier New" w:hAnsi="Courier New" w:cs="Courier New"/>
      <w:sz w:val="20"/>
    </w:rPr>
  </w:style>
  <w:style w:type="table" w:styleId="Table3Deffects1">
    <w:name w:val="Table 3D effects 1"/>
    <w:basedOn w:val="TableNormal"/>
    <w:semiHidden/>
    <w:pPr>
      <w:jc w:val="both"/>
    </w:pPr>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Table3Deffects2">
    <w:name w:val="Table 3D effects 2"/>
    <w:basedOn w:val="TableNormal"/>
    <w:semiHidden/>
    <w:pPr>
      <w:jc w:val="both"/>
    </w:pPr>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3Deffects3">
    <w:name w:val="Table 3D effects 3"/>
    <w:basedOn w:val="TableNormal"/>
    <w:semiHidden/>
    <w:pPr>
      <w:jc w:val="both"/>
    </w:pPr>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1">
    <w:name w:val="Table Classic 1"/>
    <w:basedOn w:val="TableNormal"/>
    <w:semiHidden/>
    <w:pPr>
      <w:jc w:val="both"/>
    </w:pPr>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2">
    <w:name w:val="Table Classic 2"/>
    <w:basedOn w:val="TableNormal"/>
    <w:semiHidden/>
    <w:pPr>
      <w:jc w:val="both"/>
    </w:pPr>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TableClassic3">
    <w:name w:val="Table Classic 3"/>
    <w:basedOn w:val="TableNormal"/>
    <w:semiHidden/>
    <w:pPr>
      <w:jc w:val="both"/>
    </w:pPr>
    <w:rPr>
      <w:color w:val="000080"/>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styleId="TableClassic4">
    <w:name w:val="Table Classic 4"/>
    <w:basedOn w:val="TableNormal"/>
    <w:semiHidden/>
    <w:pPr>
      <w:jc w:val="both"/>
    </w:pPr>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table" w:styleId="TableColorful1">
    <w:name w:val="Table Colorful 1"/>
    <w:basedOn w:val="TableNormal"/>
    <w:semiHidden/>
    <w:pPr>
      <w:jc w:val="both"/>
    </w:pPr>
    <w:rPr>
      <w:color w:val="FFFFFF"/>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styleId="TableColorful2">
    <w:name w:val="Table Colorful 2"/>
    <w:basedOn w:val="TableNormal"/>
    <w:semiHidden/>
    <w:pPr>
      <w:jc w:val="both"/>
    </w:pPr>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TableColorful3">
    <w:name w:val="Table Colorful 3"/>
    <w:basedOn w:val="TableNormal"/>
    <w:semiHidden/>
    <w:pPr>
      <w:jc w:val="both"/>
    </w:pPr>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styleId="TableColumns1">
    <w:name w:val="Table Columns 1"/>
    <w:basedOn w:val="TableNormal"/>
    <w:semiHidden/>
    <w:pPr>
      <w:jc w:val="both"/>
    </w:pPr>
    <w:rPr>
      <w:b/>
      <w:bCs/>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2">
    <w:name w:val="Table Columns 2"/>
    <w:basedOn w:val="TableNormal"/>
    <w:semiHidden/>
    <w:pPr>
      <w:jc w:val="both"/>
    </w:pPr>
    <w:rPr>
      <w:b/>
      <w:bCs/>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3">
    <w:name w:val="Table Columns 3"/>
    <w:basedOn w:val="TableNormal"/>
    <w:semiHidden/>
    <w:pPr>
      <w:jc w:val="both"/>
    </w:pPr>
    <w:rPr>
      <w:b/>
      <w:bCs/>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styleId="TableColumns4">
    <w:name w:val="Table Columns 4"/>
    <w:basedOn w:val="TableNormal"/>
    <w:semiHidden/>
    <w:pPr>
      <w:jc w:val="both"/>
    </w:pPr>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TableColumns5">
    <w:name w:val="Table Columns 5"/>
    <w:basedOn w:val="TableNormal"/>
    <w:semiHidden/>
    <w:pPr>
      <w:jc w:val="both"/>
    </w:pPr>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styleId="TableContemporary">
    <w:name w:val="Table Contemporary"/>
    <w:basedOn w:val="TableNormal"/>
    <w:semiHidden/>
    <w:pPr>
      <w:jc w:val="both"/>
    </w:pPr>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styleId="TableElegant">
    <w:name w:val="Table Elegant"/>
    <w:basedOn w:val="TableNormal"/>
    <w:semiHidden/>
    <w:pPr>
      <w:jc w:val="both"/>
    </w:pPr>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styleId="TableGrid">
    <w:name w:val="Table Grid"/>
    <w:aliases w:val="学术论文的三线表"/>
    <w:basedOn w:val="TableNormal"/>
    <w:qFormat/>
    <w:pPr>
      <w:jc w:val="both"/>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TableGrid1">
    <w:name w:val="Table Grid 1"/>
    <w:basedOn w:val="TableNormal"/>
    <w:semiHidden/>
    <w:pPr>
      <w:jc w:val="both"/>
    </w:p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styleId="TableGrid2">
    <w:name w:val="Table Grid 2"/>
    <w:basedOn w:val="TableNormal"/>
    <w:semiHidden/>
    <w:pPr>
      <w:jc w:val="both"/>
    </w:pPr>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3">
    <w:name w:val="Table Grid 3"/>
    <w:basedOn w:val="TableNormal"/>
    <w:semiHidden/>
    <w:pPr>
      <w:jc w:val="both"/>
    </w:pPr>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4">
    <w:name w:val="Table Grid 4"/>
    <w:basedOn w:val="TableNormal"/>
    <w:semiHidden/>
    <w:pPr>
      <w:jc w:val="both"/>
    </w:pPr>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styleId="TableGrid5">
    <w:name w:val="Table Grid 5"/>
    <w:basedOn w:val="TableNormal"/>
    <w:semiHidden/>
    <w:pPr>
      <w:jc w:val="both"/>
    </w:p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6">
    <w:name w:val="Table Grid 6"/>
    <w:basedOn w:val="TableNormal"/>
    <w:semiHidden/>
    <w:pPr>
      <w:jc w:val="both"/>
    </w:pPr>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7">
    <w:name w:val="Table Grid 7"/>
    <w:basedOn w:val="TableNormal"/>
    <w:semiHidden/>
    <w:pPr>
      <w:jc w:val="both"/>
    </w:pPr>
    <w:rPr>
      <w:b/>
      <w:bCs/>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8">
    <w:name w:val="Table Grid 8"/>
    <w:basedOn w:val="TableNormal"/>
    <w:semiHidden/>
    <w:pPr>
      <w:jc w:val="both"/>
    </w:pPr>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styleId="TableList1">
    <w:name w:val="Table List 1"/>
    <w:basedOn w:val="TableNormal"/>
    <w:semiHidden/>
    <w:pPr>
      <w:jc w:val="both"/>
    </w:pPr>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2">
    <w:name w:val="Table List 2"/>
    <w:basedOn w:val="TableNormal"/>
    <w:semiHidden/>
    <w:pPr>
      <w:jc w:val="both"/>
    </w:pPr>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3">
    <w:name w:val="Table List 3"/>
    <w:basedOn w:val="TableNormal"/>
    <w:semiHidden/>
    <w:pPr>
      <w:jc w:val="both"/>
    </w:pPr>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TableList4">
    <w:name w:val="Table List 4"/>
    <w:basedOn w:val="TableNormal"/>
    <w:semiHidden/>
    <w:pPr>
      <w:jc w:val="both"/>
    </w:pPr>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styleId="TableList5">
    <w:name w:val="Table List 5"/>
    <w:basedOn w:val="TableNormal"/>
    <w:semiHidden/>
    <w:pPr>
      <w:jc w:val="both"/>
    </w:pPr>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styleId="TableList6">
    <w:name w:val="Table List 6"/>
    <w:basedOn w:val="TableNormal"/>
    <w:semiHidden/>
    <w:pPr>
      <w:jc w:val="both"/>
    </w:pPr>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styleId="TableList7">
    <w:name w:val="Table List 7"/>
    <w:basedOn w:val="TableNormal"/>
    <w:semiHidden/>
    <w:pPr>
      <w:jc w:val="both"/>
    </w:pPr>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styleId="TableList8">
    <w:name w:val="Table List 8"/>
    <w:basedOn w:val="TableNormal"/>
    <w:semiHidden/>
    <w:pPr>
      <w:jc w:val="both"/>
    </w:pPr>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table" w:styleId="TableProfessional">
    <w:name w:val="Table Professional"/>
    <w:basedOn w:val="TableNormal"/>
    <w:semiHidden/>
    <w:pPr>
      <w:jc w:val="both"/>
    </w:p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table" w:styleId="TableSimple1">
    <w:name w:val="Table Simple 1"/>
    <w:basedOn w:val="TableNormal"/>
    <w:semiHidden/>
    <w:pPr>
      <w:jc w:val="both"/>
    </w:pPr>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TableSimple2">
    <w:name w:val="Table Simple 2"/>
    <w:basedOn w:val="TableNormal"/>
    <w:semiHidden/>
    <w:pPr>
      <w:jc w:val="both"/>
    </w:pPr>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TableSimple3">
    <w:name w:val="Table Simple 3"/>
    <w:basedOn w:val="TableNormal"/>
    <w:semiHidden/>
    <w:pPr>
      <w:jc w:val="both"/>
    </w:pPr>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table" w:styleId="TableSubtle1">
    <w:name w:val="Table Subtle 1"/>
    <w:basedOn w:val="TableNormal"/>
    <w:semiHidden/>
    <w:pPr>
      <w:jc w:val="both"/>
    </w:pPr>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Subtle2">
    <w:name w:val="Table Subtle 2"/>
    <w:basedOn w:val="TableNormal"/>
    <w:semiHidden/>
    <w:pPr>
      <w:jc w:val="both"/>
    </w:pPr>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Theme">
    <w:name w:val="Table Theme"/>
    <w:basedOn w:val="TableNormal"/>
    <w:semiHidden/>
    <w:pPr>
      <w:jc w:val="both"/>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TableWeb1">
    <w:name w:val="Table Web 1"/>
    <w:basedOn w:val="TableNormal"/>
    <w:semiHidden/>
    <w:pPr>
      <w:jc w:val="both"/>
    </w:pPr>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2">
    <w:name w:val="Table Web 2"/>
    <w:basedOn w:val="TableNormal"/>
    <w:semiHidden/>
    <w:pPr>
      <w:jc w:val="both"/>
    </w:pPr>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3">
    <w:name w:val="Table Web 3"/>
    <w:basedOn w:val="TableNormal"/>
    <w:semiHidden/>
    <w:pPr>
      <w:jc w:val="both"/>
    </w:pPr>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character" w:customStyle="1" w:styleId="Heading1Char1">
    <w:name w:val="Heading 1 Char1"/>
    <w:aliases w:val="Para (1) Char,Heading 1 Char Char,Heading 1 Char3 Char Char,Heading 1 Char Char1 Char Char,Heading 1 Char1 Char Char1 Char Char,Heading 1 Char Char Char Char1 Char1 Char,Para (1) Char Char Char Char1 Char Char,Heading 1 Char3 Char1"/>
    <w:basedOn w:val="DefaultParagraphFont"/>
    <w:link w:val="Heading1"/>
    <w:rPr>
      <w:sz w:val="24"/>
      <w:lang w:val="en-GB" w:bidi="ar-DZ"/>
    </w:rPr>
  </w:style>
  <w:style w:type="paragraph" w:customStyle="1" w:styleId="Header4">
    <w:name w:val="Header4"/>
    <w:aliases w:val="Para 4"/>
    <w:basedOn w:val="Normal"/>
    <w:next w:val="Normal"/>
    <w:pPr>
      <w:widowControl w:val="0"/>
      <w:numPr>
        <w:numId w:val="8"/>
      </w:numPr>
      <w:tabs>
        <w:tab w:val="left" w:pos="2880"/>
        <w:tab w:val="left" w:pos="5760"/>
      </w:tabs>
      <w:spacing w:after="240"/>
      <w:ind w:left="2880" w:hanging="720"/>
    </w:pPr>
  </w:style>
  <w:style w:type="character" w:styleId="CommentReference">
    <w:name w:val="annotation reference"/>
    <w:basedOn w:val="DefaultParagraphFont"/>
    <w:uiPriority w:val="99"/>
    <w:semiHidden/>
    <w:unhideWhenUsed/>
    <w:rPr>
      <w:sz w:val="16"/>
      <w:szCs w:val="16"/>
    </w:rPr>
  </w:style>
  <w:style w:type="paragraph" w:styleId="Subtitle">
    <w:name w:val="Subtitle"/>
    <w:basedOn w:val="Normal"/>
    <w:link w:val="SubtitleChar"/>
    <w:uiPriority w:val="11"/>
    <w:qFormat/>
    <w:pPr>
      <w:spacing w:after="60"/>
      <w:jc w:val="center"/>
      <w:outlineLvl w:val="1"/>
    </w:pPr>
    <w:rPr>
      <w:rFonts w:ascii="Arial" w:hAnsi="Arial" w:cs="Arial"/>
    </w:rPr>
  </w:style>
  <w:style w:type="paragraph" w:styleId="Title">
    <w:name w:val="Title"/>
    <w:basedOn w:val="Normal"/>
    <w:link w:val="TitleChar"/>
    <w:uiPriority w:val="10"/>
    <w:qFormat/>
    <w:pPr>
      <w:spacing w:before="240" w:after="60"/>
      <w:jc w:val="center"/>
      <w:outlineLvl w:val="0"/>
    </w:pPr>
    <w:rPr>
      <w:rFonts w:ascii="Arial" w:hAnsi="Arial" w:cs="Arial"/>
      <w:b/>
      <w:bCs/>
      <w:kern w:val="28"/>
    </w:rPr>
  </w:style>
  <w:style w:type="paragraph" w:styleId="Date">
    <w:name w:val="Date"/>
    <w:basedOn w:val="Normal"/>
    <w:next w:val="Normal"/>
  </w:style>
  <w:style w:type="character" w:styleId="PlaceholderText">
    <w:name w:val="Placeholder Text"/>
    <w:basedOn w:val="DefaultParagraphFont"/>
    <w:uiPriority w:val="99"/>
    <w:semiHidden/>
    <w:rPr>
      <w:color w:val="808080"/>
    </w:rPr>
  </w:style>
  <w:style w:type="paragraph" w:styleId="BalloonText">
    <w:name w:val="Balloon Text"/>
    <w:basedOn w:val="Normal"/>
    <w:link w:val="BalloonTextChar"/>
    <w:uiPriority w:val="99"/>
    <w:semiHidden/>
    <w:unhideWhenUsed/>
    <w:rPr>
      <w:rFonts w:ascii="Tahoma" w:hAnsi="Tahoma" w:cs="Tahoma"/>
      <w:sz w:val="16"/>
      <w:szCs w:val="16"/>
    </w:rPr>
  </w:style>
  <w:style w:type="character" w:customStyle="1" w:styleId="BalloonTextChar">
    <w:name w:val="Balloon Text Char"/>
    <w:basedOn w:val="DefaultParagraphFont"/>
    <w:link w:val="BalloonText"/>
    <w:uiPriority w:val="99"/>
    <w:semiHidden/>
    <w:rPr>
      <w:rFonts w:ascii="Tahoma" w:hAnsi="Tahoma" w:cs="Tahoma"/>
      <w:sz w:val="16"/>
      <w:szCs w:val="16"/>
      <w:lang w:val="en-GB"/>
    </w:rPr>
  </w:style>
  <w:style w:type="paragraph" w:styleId="CommentText">
    <w:name w:val="annotation text"/>
    <w:basedOn w:val="Normal"/>
    <w:link w:val="CommentTextChar"/>
    <w:uiPriority w:val="99"/>
    <w:unhideWhenUsed/>
    <w:rPr>
      <w:sz w:val="20"/>
    </w:rPr>
  </w:style>
  <w:style w:type="character" w:customStyle="1" w:styleId="CommentTextChar">
    <w:name w:val="Comment Text Char"/>
    <w:basedOn w:val="DefaultParagraphFont"/>
    <w:link w:val="CommentText"/>
    <w:uiPriority w:val="99"/>
    <w:rPr>
      <w:lang w:val="en-GB"/>
    </w:rPr>
  </w:style>
  <w:style w:type="paragraph" w:styleId="CommentSubject">
    <w:name w:val="annotation subject"/>
    <w:basedOn w:val="CommentText"/>
    <w:next w:val="CommentText"/>
    <w:link w:val="CommentSubjectChar"/>
    <w:uiPriority w:val="99"/>
    <w:semiHidden/>
    <w:unhideWhenUsed/>
    <w:rPr>
      <w:b/>
      <w:bCs/>
    </w:rPr>
  </w:style>
  <w:style w:type="character" w:customStyle="1" w:styleId="CommentSubjectChar">
    <w:name w:val="Comment Subject Char"/>
    <w:basedOn w:val="CommentTextChar"/>
    <w:link w:val="CommentSubject"/>
    <w:uiPriority w:val="99"/>
    <w:semiHidden/>
    <w:rPr>
      <w:b/>
      <w:bCs/>
      <w:lang w:val="en-GB"/>
    </w:rPr>
  </w:style>
  <w:style w:type="paragraph" w:customStyle="1" w:styleId="StyleHeader4Para4Left0Firstline0">
    <w:name w:val="Style Header4Para 4 + Left:  0&quot; First line:  0&quot;"/>
    <w:basedOn w:val="Header4"/>
    <w:pPr>
      <w:ind w:left="3600" w:hanging="360"/>
    </w:pPr>
    <w:rPr>
      <w:sz w:val="20"/>
    </w:rPr>
  </w:style>
  <w:style w:type="paragraph" w:styleId="Caption">
    <w:name w:val="caption"/>
    <w:basedOn w:val="Normal"/>
    <w:next w:val="Normal"/>
    <w:qFormat/>
    <w:pPr>
      <w:bidi/>
      <w:ind w:left="180" w:hanging="180"/>
      <w:jc w:val="lowKashida"/>
    </w:pPr>
    <w:rPr>
      <w:rFonts w:cs="Simplified Arabic"/>
      <w:szCs w:val="32"/>
      <w:lang w:val="en-US" w:eastAsia="en-CA"/>
    </w:rPr>
  </w:style>
  <w:style w:type="character" w:styleId="PageNumber">
    <w:name w:val="page number"/>
    <w:basedOn w:val="DefaultParagraphFont"/>
    <w:semiHidden/>
  </w:style>
  <w:style w:type="character" w:customStyle="1" w:styleId="FooterChar">
    <w:name w:val="Footer Char"/>
    <w:basedOn w:val="DefaultParagraphFont"/>
    <w:link w:val="Footer"/>
    <w:uiPriority w:val="99"/>
    <w:rPr>
      <w:sz w:val="24"/>
      <w:lang w:val="en-GB" w:bidi="ar-DZ"/>
    </w:rPr>
  </w:style>
  <w:style w:type="paragraph" w:styleId="FootnoteText">
    <w:name w:val="footnote text"/>
    <w:aliases w:val="Char1,Char1 Char Char,Fußnotentextf,FOOTNOTES,fn,single space,Footnote,Footnote Text Char1 Char,Footnote Text Char Char Char,Footnote Text Char1 Char Char Char,Footnote Text Char Char Char Char Char, Char1, Char1 Char Char,Geneva 9,Fußnot"/>
    <w:basedOn w:val="Normal"/>
    <w:link w:val="FootnoteTextChar"/>
    <w:uiPriority w:val="99"/>
    <w:unhideWhenUsed/>
    <w:qFormat/>
    <w:rsid w:val="00C0337B"/>
    <w:rPr>
      <w:sz w:val="20"/>
    </w:rPr>
  </w:style>
  <w:style w:type="character" w:customStyle="1" w:styleId="FootnoteTextChar">
    <w:name w:val="Footnote Text Char"/>
    <w:aliases w:val="Char1 Char,Char1 Char Char Char,Fußnotentextf Char,FOOTNOTES Char,fn Char,single space Char,Footnote Char,Footnote Text Char1 Char Char,Footnote Text Char Char Char Char,Footnote Text Char1 Char Char Char Char, Char1 Char,Fußnot Char"/>
    <w:basedOn w:val="DefaultParagraphFont"/>
    <w:link w:val="FootnoteText"/>
    <w:uiPriority w:val="99"/>
    <w:rsid w:val="00C0337B"/>
    <w:rPr>
      <w:lang w:val="en-GB" w:bidi="ar-DZ"/>
    </w:rPr>
  </w:style>
  <w:style w:type="character" w:styleId="FootnoteReference">
    <w:name w:val="footnote reference"/>
    <w:aliases w:val="Footnote text,Footnote Text1,Footnote Text2,ftref,16 Point,Superscript 6 Point,Superscript 6 Point + 11 pt,BVI fnr,BVI fnr Car Car,BVI fnr Car,BVI fnr Car Car Car Car,number,Footnote reference number,Footnote symbol,note TESI,f"/>
    <w:basedOn w:val="DefaultParagraphFont"/>
    <w:link w:val="CharCharCharCharCarChar"/>
    <w:uiPriority w:val="99"/>
    <w:unhideWhenUsed/>
    <w:qFormat/>
    <w:rsid w:val="00C0337B"/>
    <w:rPr>
      <w:vertAlign w:val="superscript"/>
    </w:rPr>
  </w:style>
  <w:style w:type="paragraph" w:customStyle="1" w:styleId="CharCharCharCharCarChar">
    <w:name w:val="Char Char Char Char Car Char"/>
    <w:aliases w:val="Char Char Char Char Car Char Char1 Char Char Char Char1 Char,Char Char Char1 Char Char Char Char1 Char,Char Char Char Char Car Char Char1 Char Char"/>
    <w:basedOn w:val="Normal"/>
    <w:next w:val="Normal"/>
    <w:link w:val="FootnoteReference"/>
    <w:uiPriority w:val="99"/>
    <w:rsid w:val="00393115"/>
    <w:pPr>
      <w:spacing w:after="160" w:line="240" w:lineRule="exact"/>
    </w:pPr>
    <w:rPr>
      <w:sz w:val="20"/>
      <w:vertAlign w:val="superscript"/>
      <w:lang w:val="en-US" w:bidi="ar-SA"/>
    </w:rPr>
  </w:style>
  <w:style w:type="character" w:customStyle="1" w:styleId="HeaderChar">
    <w:name w:val="Header Char"/>
    <w:basedOn w:val="DefaultParagraphFont"/>
    <w:link w:val="Header"/>
    <w:rsid w:val="00CE58CE"/>
    <w:rPr>
      <w:sz w:val="24"/>
      <w:lang w:val="en-GB" w:bidi="ar-DZ"/>
    </w:rPr>
  </w:style>
  <w:style w:type="paragraph" w:styleId="ListParagraph">
    <w:name w:val="List Paragraph"/>
    <w:aliases w:val="Bullet OSM,Bullets,CORE-1.1.1,Dot pt,Heading 2_sj,List Paragraph (numbered (a)),List Paragraph1,List Paragraph11,Numbered Para 1,Proposal Bullet List,Report Para,Resume Title,TOC style,Table,WB Para,WinDForce-Letter,bullets,d_bodyb,lp1,L"/>
    <w:basedOn w:val="Normal"/>
    <w:link w:val="ListParagraphChar"/>
    <w:uiPriority w:val="34"/>
    <w:qFormat/>
    <w:rsid w:val="00CE58CE"/>
    <w:pPr>
      <w:ind w:left="720"/>
      <w:contextualSpacing/>
    </w:pPr>
    <w:rPr>
      <w:sz w:val="22"/>
      <w:szCs w:val="22"/>
      <w:lang w:bidi="ar-SA"/>
    </w:rPr>
  </w:style>
  <w:style w:type="character" w:customStyle="1" w:styleId="ListParagraphChar">
    <w:name w:val="List Paragraph Char"/>
    <w:aliases w:val="Bullet OSM Char,Bullets Char,CORE-1.1.1 Char,Dot pt Char,Heading 2_sj Char,List Paragraph (numbered (a)) Char,List Paragraph1 Char,List Paragraph11 Char,Numbered Para 1 Char,Proposal Bullet List Char,Report Para Char,TOC style Char"/>
    <w:basedOn w:val="DefaultParagraphFont"/>
    <w:link w:val="ListParagraph"/>
    <w:uiPriority w:val="34"/>
    <w:qFormat/>
    <w:locked/>
    <w:rsid w:val="00CE58CE"/>
    <w:rPr>
      <w:sz w:val="22"/>
      <w:szCs w:val="22"/>
      <w:lang w:val="en-GB"/>
    </w:rPr>
  </w:style>
  <w:style w:type="character" w:styleId="Hyperlink">
    <w:name w:val="Hyperlink"/>
    <w:basedOn w:val="DefaultParagraphFont"/>
    <w:uiPriority w:val="99"/>
    <w:unhideWhenUsed/>
    <w:rsid w:val="007F5B32"/>
    <w:rPr>
      <w:color w:val="0000FF"/>
      <w:u w:val="single"/>
    </w:rPr>
  </w:style>
  <w:style w:type="character" w:customStyle="1" w:styleId="Heading2Char">
    <w:name w:val="Heading 2 Char"/>
    <w:aliases w:val="SubPara (a) Char,Heading 2 Char3 Char,Heading 2 Char Char2 Char,Heading 2 Char1 Char Char1 Char,SubPara (a) Char Char Char1 Char,Heading 2 Char Char Char Char1 Char,Heading 2 Char1 Char Char Char Char1 Char,SubPara (أ) Char"/>
    <w:basedOn w:val="DefaultParagraphFont"/>
    <w:link w:val="Heading2"/>
    <w:uiPriority w:val="9"/>
    <w:rsid w:val="007F5B32"/>
    <w:rPr>
      <w:sz w:val="24"/>
      <w:lang w:val="en-GB" w:bidi="ar-DZ"/>
    </w:rPr>
  </w:style>
  <w:style w:type="character" w:customStyle="1" w:styleId="Heading3Char">
    <w:name w:val="Heading 3 Char"/>
    <w:aliases w:val="Char Char,Heading 3 Char1 Char1,Heading 3 Char Char Char1,Char Char Char Char1,Char Char1 Char1,Heading 3 Char1 Char Char,Heading 3 Char Char Char Char,Char Char Char Char Char,Char Char1 Char Char,Heading 3 Char2 Char,Char Char2 Char"/>
    <w:basedOn w:val="DefaultParagraphFont"/>
    <w:link w:val="Heading3"/>
    <w:uiPriority w:val="9"/>
    <w:rsid w:val="007F5B32"/>
    <w:rPr>
      <w:sz w:val="24"/>
      <w:lang w:val="en-GB" w:bidi="ar-DZ"/>
    </w:rPr>
  </w:style>
  <w:style w:type="character" w:customStyle="1" w:styleId="Heading4Char">
    <w:name w:val="Heading 4 Char"/>
    <w:aliases w:val="Heading 11 Char,para 4 Char,Título 41 Char,heading 4 Char,Heading 41 Char,标题 41 Char,He=ding 41 Char,标 题  41 Char"/>
    <w:basedOn w:val="DefaultParagraphFont"/>
    <w:link w:val="Heading4"/>
    <w:rsid w:val="007F5B32"/>
    <w:rPr>
      <w:sz w:val="24"/>
      <w:lang w:val="en-GB" w:bidi="ar-DZ"/>
    </w:rPr>
  </w:style>
  <w:style w:type="character" w:customStyle="1" w:styleId="Heading5Char">
    <w:name w:val="Heading 5 Char"/>
    <w:basedOn w:val="DefaultParagraphFont"/>
    <w:link w:val="Heading5"/>
    <w:uiPriority w:val="9"/>
    <w:rsid w:val="007F5B32"/>
    <w:rPr>
      <w:sz w:val="24"/>
      <w:lang w:val="en-GB" w:bidi="ar-DZ"/>
    </w:rPr>
  </w:style>
  <w:style w:type="character" w:customStyle="1" w:styleId="Heading6Char">
    <w:name w:val="Heading 6 Char"/>
    <w:basedOn w:val="DefaultParagraphFont"/>
    <w:link w:val="Heading6"/>
    <w:rsid w:val="007F5B32"/>
    <w:rPr>
      <w:rFonts w:ascii="Arial" w:hAnsi="Arial"/>
      <w:i/>
      <w:sz w:val="24"/>
      <w:lang w:val="en-GB" w:bidi="ar-DZ"/>
    </w:rPr>
  </w:style>
  <w:style w:type="character" w:customStyle="1" w:styleId="Heading7Char">
    <w:name w:val="Heading 7 Char"/>
    <w:basedOn w:val="DefaultParagraphFont"/>
    <w:link w:val="Heading7"/>
    <w:rsid w:val="007F5B32"/>
    <w:rPr>
      <w:rFonts w:ascii="Arial" w:hAnsi="Arial"/>
      <w:sz w:val="24"/>
      <w:lang w:val="en-GB" w:bidi="ar-DZ"/>
    </w:rPr>
  </w:style>
  <w:style w:type="character" w:customStyle="1" w:styleId="Heading8Char">
    <w:name w:val="Heading 8 Char"/>
    <w:basedOn w:val="DefaultParagraphFont"/>
    <w:link w:val="Heading8"/>
    <w:uiPriority w:val="9"/>
    <w:rsid w:val="007F5B32"/>
    <w:rPr>
      <w:b/>
      <w:sz w:val="24"/>
      <w:lang w:val="en-GB" w:bidi="ar-DZ"/>
    </w:rPr>
  </w:style>
  <w:style w:type="character" w:customStyle="1" w:styleId="Heading9Char">
    <w:name w:val="Heading 9 Char"/>
    <w:basedOn w:val="DefaultParagraphFont"/>
    <w:link w:val="Heading9"/>
    <w:rsid w:val="007F5B32"/>
    <w:rPr>
      <w:rFonts w:ascii="Arial" w:hAnsi="Arial"/>
      <w:i/>
      <w:sz w:val="18"/>
      <w:lang w:val="en-GB" w:bidi="ar-DZ"/>
    </w:rPr>
  </w:style>
  <w:style w:type="character" w:customStyle="1" w:styleId="TitleChar">
    <w:name w:val="Title Char"/>
    <w:basedOn w:val="DefaultParagraphFont"/>
    <w:link w:val="Title"/>
    <w:uiPriority w:val="10"/>
    <w:rsid w:val="007F5B32"/>
    <w:rPr>
      <w:rFonts w:ascii="Arial" w:hAnsi="Arial" w:cs="Arial"/>
      <w:b/>
      <w:bCs/>
      <w:kern w:val="28"/>
      <w:sz w:val="24"/>
      <w:lang w:val="en-GB" w:bidi="ar-DZ"/>
    </w:rPr>
  </w:style>
  <w:style w:type="character" w:customStyle="1" w:styleId="SubtitleChar">
    <w:name w:val="Subtitle Char"/>
    <w:basedOn w:val="DefaultParagraphFont"/>
    <w:link w:val="Subtitle"/>
    <w:uiPriority w:val="11"/>
    <w:rsid w:val="007F5B32"/>
    <w:rPr>
      <w:rFonts w:ascii="Arial" w:hAnsi="Arial" w:cs="Arial"/>
      <w:sz w:val="24"/>
      <w:lang w:val="en-GB" w:bidi="ar-DZ"/>
    </w:rPr>
  </w:style>
  <w:style w:type="paragraph" w:styleId="Quote">
    <w:name w:val="Quote"/>
    <w:basedOn w:val="Normal"/>
    <w:next w:val="Normal"/>
    <w:link w:val="QuoteChar"/>
    <w:uiPriority w:val="29"/>
    <w:qFormat/>
    <w:rsid w:val="007F5B32"/>
    <w:pPr>
      <w:spacing w:before="160" w:after="160" w:line="259" w:lineRule="auto"/>
      <w:jc w:val="center"/>
    </w:pPr>
    <w:rPr>
      <w:rFonts w:asciiTheme="minorHAnsi" w:eastAsiaTheme="minorHAnsi" w:hAnsiTheme="minorHAnsi" w:cstheme="minorBidi"/>
      <w:i/>
      <w:iCs/>
      <w:color w:val="404040" w:themeColor="text1" w:themeTint="BF"/>
      <w:kern w:val="2"/>
      <w:sz w:val="22"/>
      <w:szCs w:val="22"/>
      <w:lang w:val="en-CA" w:bidi="ar-SA"/>
      <w14:ligatures w14:val="standardContextual"/>
    </w:rPr>
  </w:style>
  <w:style w:type="character" w:customStyle="1" w:styleId="QuoteChar">
    <w:name w:val="Quote Char"/>
    <w:basedOn w:val="DefaultParagraphFont"/>
    <w:link w:val="Quote"/>
    <w:uiPriority w:val="29"/>
    <w:rsid w:val="007F5B32"/>
    <w:rPr>
      <w:rFonts w:asciiTheme="minorHAnsi" w:eastAsiaTheme="minorHAnsi" w:hAnsiTheme="minorHAnsi" w:cstheme="minorBidi"/>
      <w:i/>
      <w:iCs/>
      <w:color w:val="404040" w:themeColor="text1" w:themeTint="BF"/>
      <w:kern w:val="2"/>
      <w:sz w:val="22"/>
      <w:szCs w:val="22"/>
      <w:lang w:val="en-CA"/>
      <w14:ligatures w14:val="standardContextual"/>
    </w:rPr>
  </w:style>
  <w:style w:type="character" w:styleId="IntenseEmphasis">
    <w:name w:val="Intense Emphasis"/>
    <w:basedOn w:val="DefaultParagraphFont"/>
    <w:uiPriority w:val="21"/>
    <w:qFormat/>
    <w:rsid w:val="007F5B32"/>
    <w:rPr>
      <w:i/>
      <w:iCs/>
      <w:color w:val="365F91" w:themeColor="accent1" w:themeShade="BF"/>
    </w:rPr>
  </w:style>
  <w:style w:type="paragraph" w:styleId="IntenseQuote">
    <w:name w:val="Intense Quote"/>
    <w:basedOn w:val="Normal"/>
    <w:next w:val="Normal"/>
    <w:link w:val="IntenseQuoteChar"/>
    <w:uiPriority w:val="30"/>
    <w:qFormat/>
    <w:rsid w:val="007F5B32"/>
    <w:pPr>
      <w:pBdr>
        <w:top w:val="single" w:sz="4" w:space="10" w:color="365F91" w:themeColor="accent1" w:themeShade="BF"/>
        <w:bottom w:val="single" w:sz="4" w:space="10" w:color="365F91" w:themeColor="accent1" w:themeShade="BF"/>
      </w:pBdr>
      <w:spacing w:before="360" w:after="360" w:line="259" w:lineRule="auto"/>
      <w:ind w:left="864" w:right="864"/>
      <w:jc w:val="center"/>
    </w:pPr>
    <w:rPr>
      <w:rFonts w:asciiTheme="minorHAnsi" w:eastAsiaTheme="minorHAnsi" w:hAnsiTheme="minorHAnsi" w:cstheme="minorBidi"/>
      <w:i/>
      <w:iCs/>
      <w:color w:val="365F91" w:themeColor="accent1" w:themeShade="BF"/>
      <w:kern w:val="2"/>
      <w:sz w:val="22"/>
      <w:szCs w:val="22"/>
      <w:lang w:val="en-CA" w:bidi="ar-SA"/>
      <w14:ligatures w14:val="standardContextual"/>
    </w:rPr>
  </w:style>
  <w:style w:type="character" w:customStyle="1" w:styleId="IntenseQuoteChar">
    <w:name w:val="Intense Quote Char"/>
    <w:basedOn w:val="DefaultParagraphFont"/>
    <w:link w:val="IntenseQuote"/>
    <w:uiPriority w:val="30"/>
    <w:rsid w:val="007F5B32"/>
    <w:rPr>
      <w:rFonts w:asciiTheme="minorHAnsi" w:eastAsiaTheme="minorHAnsi" w:hAnsiTheme="minorHAnsi" w:cstheme="minorBidi"/>
      <w:i/>
      <w:iCs/>
      <w:color w:val="365F91" w:themeColor="accent1" w:themeShade="BF"/>
      <w:kern w:val="2"/>
      <w:sz w:val="22"/>
      <w:szCs w:val="22"/>
      <w:lang w:val="en-CA"/>
      <w14:ligatures w14:val="standardContextual"/>
    </w:rPr>
  </w:style>
  <w:style w:type="character" w:styleId="IntenseReference">
    <w:name w:val="Intense Reference"/>
    <w:basedOn w:val="DefaultParagraphFont"/>
    <w:uiPriority w:val="32"/>
    <w:qFormat/>
    <w:rsid w:val="007F5B32"/>
    <w:rPr>
      <w:b/>
      <w:bCs/>
      <w:smallCaps/>
      <w:color w:val="365F91" w:themeColor="accent1" w:themeShade="BF"/>
      <w:spacing w:val="5"/>
    </w:rPr>
  </w:style>
  <w:style w:type="table" w:customStyle="1" w:styleId="TableGrid10">
    <w:name w:val="Table Grid1"/>
    <w:basedOn w:val="TableNormal"/>
    <w:next w:val="TableGrid"/>
    <w:uiPriority w:val="59"/>
    <w:rsid w:val="00695D73"/>
    <w:pPr>
      <w:jc w:val="both"/>
    </w:pPr>
    <w:rPr>
      <w:rFonts w:eastAsia="SimSun"/>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Default">
    <w:name w:val="Default"/>
    <w:rsid w:val="004566AB"/>
    <w:pPr>
      <w:widowControl w:val="0"/>
      <w:autoSpaceDE w:val="0"/>
      <w:autoSpaceDN w:val="0"/>
      <w:adjustRightInd w:val="0"/>
    </w:pPr>
    <w:rPr>
      <w:color w:val="000000"/>
      <w:sz w:val="24"/>
      <w:szCs w:val="24"/>
    </w:rPr>
  </w:style>
  <w:style w:type="table" w:customStyle="1" w:styleId="1">
    <w:name w:val="学术论文的三线表1"/>
    <w:basedOn w:val="TableNormal"/>
    <w:next w:val="TableGrid"/>
    <w:qFormat/>
    <w:rsid w:val="00F118C8"/>
    <w:pPr>
      <w:jc w:val="both"/>
    </w:pPr>
    <w:rPr>
      <w:rFonts w:eastAsia="SimSun"/>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Revision">
    <w:name w:val="Revision"/>
    <w:hidden/>
    <w:uiPriority w:val="99"/>
    <w:semiHidden/>
    <w:rsid w:val="004F73FC"/>
    <w:rPr>
      <w:sz w:val="24"/>
      <w:lang w:val="en-GB" w:bidi="ar-DZ"/>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739402235">
      <w:bodyDiv w:val="1"/>
      <w:marLeft w:val="0"/>
      <w:marRight w:val="0"/>
      <w:marTop w:val="0"/>
      <w:marBottom w:val="0"/>
      <w:divBdr>
        <w:top w:val="none" w:sz="0" w:space="0" w:color="auto"/>
        <w:left w:val="none" w:sz="0" w:space="0" w:color="auto"/>
        <w:bottom w:val="none" w:sz="0" w:space="0" w:color="auto"/>
        <w:right w:val="none" w:sz="0" w:space="0" w:color="auto"/>
      </w:divBdr>
    </w:div>
    <w:div w:id="915627677">
      <w:bodyDiv w:val="1"/>
      <w:marLeft w:val="0"/>
      <w:marRight w:val="0"/>
      <w:marTop w:val="0"/>
      <w:marBottom w:val="0"/>
      <w:divBdr>
        <w:top w:val="none" w:sz="0" w:space="0" w:color="auto"/>
        <w:left w:val="none" w:sz="0" w:space="0" w:color="auto"/>
        <w:bottom w:val="none" w:sz="0" w:space="0" w:color="auto"/>
        <w:right w:val="none" w:sz="0" w:space="0" w:color="auto"/>
      </w:divBdr>
    </w:div>
    <w:div w:id="1874225738">
      <w:bodyDiv w:val="1"/>
      <w:marLeft w:val="0"/>
      <w:marRight w:val="0"/>
      <w:marTop w:val="0"/>
      <w:marBottom w:val="0"/>
      <w:divBdr>
        <w:top w:val="none" w:sz="0" w:space="0" w:color="auto"/>
        <w:left w:val="none" w:sz="0" w:space="0" w:color="auto"/>
        <w:bottom w:val="none" w:sz="0" w:space="0" w:color="auto"/>
        <w:right w:val="none" w:sz="0" w:space="0" w:color="auto"/>
      </w:divBdr>
      <w:divsChild>
        <w:div w:id="547837370">
          <w:marLeft w:val="0"/>
          <w:marRight w:val="0"/>
          <w:marTop w:val="0"/>
          <w:marBottom w:val="600"/>
          <w:divBdr>
            <w:top w:val="none" w:sz="0" w:space="0" w:color="auto"/>
            <w:left w:val="none" w:sz="0" w:space="0" w:color="auto"/>
            <w:bottom w:val="none" w:sz="0" w:space="0" w:color="auto"/>
            <w:right w:val="none" w:sz="0" w:space="0" w:color="auto"/>
          </w:divBdr>
        </w:div>
      </w:divsChild>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webSettings" Target="webSettings.xml"/><Relationship Id="rId13" Type="http://schemas.openxmlformats.org/officeDocument/2006/relationships/header" Target="header1.xml"/><Relationship Id="rId18" Type="http://schemas.openxmlformats.org/officeDocument/2006/relationships/footer" Target="footer3.xml"/><Relationship Id="rId26" Type="http://schemas.openxmlformats.org/officeDocument/2006/relationships/header" Target="header10.xml"/><Relationship Id="rId3" Type="http://schemas.openxmlformats.org/officeDocument/2006/relationships/customXml" Target="../customXml/item3.xml"/><Relationship Id="rId21" Type="http://schemas.openxmlformats.org/officeDocument/2006/relationships/header" Target="header6.xml"/><Relationship Id="rId7" Type="http://schemas.openxmlformats.org/officeDocument/2006/relationships/settings" Target="settings.xml"/><Relationship Id="rId12" Type="http://schemas.openxmlformats.org/officeDocument/2006/relationships/image" Target="media/image2.png"/><Relationship Id="rId17" Type="http://schemas.openxmlformats.org/officeDocument/2006/relationships/header" Target="header3.xml"/><Relationship Id="rId25" Type="http://schemas.openxmlformats.org/officeDocument/2006/relationships/header" Target="header9.xml"/><Relationship Id="rId2" Type="http://schemas.openxmlformats.org/officeDocument/2006/relationships/customXml" Target="../customXml/item2.xml"/><Relationship Id="rId16" Type="http://schemas.openxmlformats.org/officeDocument/2006/relationships/header" Target="header2.xml"/><Relationship Id="rId20" Type="http://schemas.openxmlformats.org/officeDocument/2006/relationships/header" Target="header5.xml"/><Relationship Id="rId1" Type="http://schemas.openxmlformats.org/officeDocument/2006/relationships/customXml" Target="../customXml/item1.xml"/><Relationship Id="rId6" Type="http://schemas.openxmlformats.org/officeDocument/2006/relationships/styles" Target="styles.xml"/><Relationship Id="rId11" Type="http://schemas.openxmlformats.org/officeDocument/2006/relationships/image" Target="media/image1.png"/><Relationship Id="rId24" Type="http://schemas.openxmlformats.org/officeDocument/2006/relationships/footer" Target="footer4.xml"/><Relationship Id="rId5" Type="http://schemas.openxmlformats.org/officeDocument/2006/relationships/numbering" Target="numbering.xml"/><Relationship Id="rId15" Type="http://schemas.openxmlformats.org/officeDocument/2006/relationships/footer" Target="footer2.xml"/><Relationship Id="rId23" Type="http://schemas.openxmlformats.org/officeDocument/2006/relationships/header" Target="header8.xml"/><Relationship Id="rId28" Type="http://schemas.openxmlformats.org/officeDocument/2006/relationships/theme" Target="theme/theme1.xml"/><Relationship Id="rId10" Type="http://schemas.openxmlformats.org/officeDocument/2006/relationships/endnotes" Target="endnotes.xml"/><Relationship Id="rId19" Type="http://schemas.openxmlformats.org/officeDocument/2006/relationships/header" Target="header4.xml"/><Relationship Id="rId4" Type="http://schemas.openxmlformats.org/officeDocument/2006/relationships/customXml" Target="../customXml/item4.xml"/><Relationship Id="rId9" Type="http://schemas.openxmlformats.org/officeDocument/2006/relationships/footnotes" Target="footnotes.xml"/><Relationship Id="rId14" Type="http://schemas.openxmlformats.org/officeDocument/2006/relationships/footer" Target="footer1.xml"/><Relationship Id="rId22" Type="http://schemas.openxmlformats.org/officeDocument/2006/relationships/header" Target="header7.xml"/><Relationship Id="rId27" Type="http://schemas.openxmlformats.org/officeDocument/2006/relationships/fontTable" Target="fontTable.xml"/></Relationships>
</file>

<file path=word/_rels/settings.xml.rels><?xml version="1.0" encoding="UTF-8" standalone="yes"?>
<Relationships xmlns="http://schemas.openxmlformats.org/package/2006/relationships"><Relationship Id="rId1" Type="http://schemas.openxmlformats.org/officeDocument/2006/relationships/attachedTemplate" Target="file:///D:\Documents\MLF\97\A97-template.dotm" TargetMode="External"/></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C5F60F8E60516143877F7AC30EFBB2F3" ma:contentTypeVersion="27" ma:contentTypeDescription="Create a new document." ma:contentTypeScope="" ma:versionID="1f027ecfec9634dc720f040c2427a9af">
  <xsd:schema xmlns:xsd="http://www.w3.org/2001/XMLSchema" xmlns:xs="http://www.w3.org/2001/XMLSchema" xmlns:p="http://schemas.microsoft.com/office/2006/metadata/properties" xmlns:ns1="http://schemas.microsoft.com/sharepoint/v3" xmlns:ns2="b93c647f-d63b-431a-95c8-8e00048cff23" xmlns:ns3="eb6c2e4c-3f1c-4103-a37b-37c984dbe58f" targetNamespace="http://schemas.microsoft.com/office/2006/metadata/properties" ma:root="true" ma:fieldsID="712025cbba6f4e5f1826e577f3ddda2d" ns1:_="" ns2:_="" ns3:_="">
    <xsd:import namespace="http://schemas.microsoft.com/sharepoint/v3"/>
    <xsd:import namespace="b93c647f-d63b-431a-95c8-8e00048cff23"/>
    <xsd:import namespace="eb6c2e4c-3f1c-4103-a37b-37c984dbe58f"/>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2:MediaServiceDateTaken" minOccurs="0"/>
                <xsd:element ref="ns2:MediaLengthInSeconds" minOccurs="0"/>
                <xsd:element ref="ns2:MediaServiceAutoTags" minOccurs="0"/>
                <xsd:element ref="ns2:MediaServiceGenerationTime" minOccurs="0"/>
                <xsd:element ref="ns2:MediaServiceEventHashCode" minOccurs="0"/>
                <xsd:element ref="ns2:MediaServiceLocation" minOccurs="0"/>
                <xsd:element ref="ns3:SharedWithUsers" minOccurs="0"/>
                <xsd:element ref="ns3:SharedWithDetails" minOccurs="0"/>
                <xsd:element ref="ns3:TaxCatchAll" minOccurs="0"/>
                <xsd:element ref="ns2:lcf76f155ced4ddcb4097134ff3c332f" minOccurs="0"/>
                <xsd:element ref="ns2:MediaServiceOCR" minOccurs="0"/>
                <xsd:element ref="ns2:MediaServiceObjectDetectorVersions" minOccurs="0"/>
                <xsd:element ref="ns2:MediaServiceSearchProperties" minOccurs="0"/>
                <xsd:element ref="ns2:MediaServiceBillingMetadata" minOccurs="0"/>
                <xsd:element ref="ns1:_ip_UnifiedCompliancePolicyProperties" minOccurs="0"/>
                <xsd:element ref="ns1:_ip_UnifiedCompliancePolicyUIAc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7" nillable="true" ma:displayName="Unified Compliance Policy Properties" ma:hidden="true" ma:internalName="_ip_UnifiedCompliancePolicyProperties">
      <xsd:simpleType>
        <xsd:restriction base="dms:Note"/>
      </xsd:simpleType>
    </xsd:element>
    <xsd:element name="_ip_UnifiedCompliancePolicyUIAction" ma:index="28"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b93c647f-d63b-431a-95c8-8e00048cff23"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2" nillable="true" ma:displayName="MediaServiceDateTaken" ma:hidden="true" ma:internalName="MediaServiceDateTaken" ma:readOnly="true">
      <xsd:simpleType>
        <xsd:restriction base="dms:Text"/>
      </xsd:simpleType>
    </xsd:element>
    <xsd:element name="MediaLengthInSeconds" ma:index="13" nillable="true" ma:displayName="MediaLengthInSeconds" ma:hidden="true" ma:internalName="MediaLengthInSeconds" ma:readOnly="true">
      <xsd:simpleType>
        <xsd:restriction base="dms:Unknown"/>
      </xsd:simpleType>
    </xsd:element>
    <xsd:element name="MediaServiceAutoTags" ma:index="14" nillable="true" ma:displayName="Tags" ma:internalName="MediaServiceAutoTags" ma:readOnly="true">
      <xsd:simpleType>
        <xsd:restriction base="dms:Text"/>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Location" ma:index="17" nillable="true" ma:displayName="Location" ma:internalName="MediaServiceLocation" ma:readOnly="true">
      <xsd:simpleType>
        <xsd:restriction base="dms:Text"/>
      </xsd:simpleType>
    </xsd:element>
    <xsd:element name="lcf76f155ced4ddcb4097134ff3c332f" ma:index="22" nillable="true" ma:taxonomy="true" ma:internalName="lcf76f155ced4ddcb4097134ff3c332f" ma:taxonomyFieldName="MediaServiceImageTags" ma:displayName="Image Tags" ma:readOnly="false" ma:fieldId="{5cf76f15-5ced-4ddc-b409-7134ff3c332f}" ma:taxonomyMulti="true" ma:sspId="78175662-8596-484a-92c7-351d01561e22" ma:termSetId="09814cd3-568e-fe90-9814-8d621ff8fb84" ma:anchorId="fba54fb3-c3e1-fe81-a776-ca4b69148c4d" ma:open="true" ma:isKeyword="false">
      <xsd:complexType>
        <xsd:sequence>
          <xsd:element ref="pc:Terms" minOccurs="0" maxOccurs="1"/>
        </xsd:sequence>
      </xsd:complexType>
    </xsd:element>
    <xsd:element name="MediaServiceOCR" ma:index="23" nillable="true" ma:displayName="Extracted Text" ma:internalName="MediaServiceOCR" ma:readOnly="true">
      <xsd:simpleType>
        <xsd:restriction base="dms:Note">
          <xsd:maxLength value="255"/>
        </xsd:restriction>
      </xsd:simpleType>
    </xsd:element>
    <xsd:element name="MediaServiceObjectDetectorVersions" ma:index="24" nillable="true" ma:displayName="MediaServiceObjectDetectorVersions" ma:description="" ma:hidden="true" ma:indexed="true" ma:internalName="MediaServiceObjectDetectorVersions" ma:readOnly="true">
      <xsd:simpleType>
        <xsd:restriction base="dms:Text"/>
      </xsd:simpleType>
    </xsd:element>
    <xsd:element name="MediaServiceSearchProperties" ma:index="25" nillable="true" ma:displayName="MediaServiceSearchProperties" ma:hidden="true" ma:internalName="MediaServiceSearchProperties" ma:readOnly="true">
      <xsd:simpleType>
        <xsd:restriction base="dms:Note"/>
      </xsd:simpleType>
    </xsd:element>
    <xsd:element name="MediaServiceBillingMetadata" ma:index="26"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eb6c2e4c-3f1c-4103-a37b-37c984dbe58f" elementFormDefault="qualified">
    <xsd:import namespace="http://schemas.microsoft.com/office/2006/documentManagement/types"/>
    <xsd:import namespace="http://schemas.microsoft.com/office/infopath/2007/PartnerControls"/>
    <xsd:element name="SharedWithUsers" ma:index="1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9" nillable="true" ma:displayName="Shared With Details" ma:internalName="SharedWithDetails" ma:readOnly="true">
      <xsd:simpleType>
        <xsd:restriction base="dms:Note">
          <xsd:maxLength value="255"/>
        </xsd:restriction>
      </xsd:simpleType>
    </xsd:element>
    <xsd:element name="TaxCatchAll" ma:index="20" nillable="true" ma:displayName="Taxonomy Catch All Column" ma:hidden="true" ma:list="{95e02fd8-4a4b-4660-97b2-d99d7ad029f8}" ma:internalName="TaxCatchAll" ma:showField="CatchAllData" ma:web="eb6c2e4c-3f1c-4103-a37b-37c984dbe58f">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b:Sources xmlns:b="http://schemas.openxmlformats.org/officeDocument/2006/bibliography" xmlns="http://schemas.openxmlformats.org/officeDocument/2006/bibliography" SelectedStyle="\APA.XSL" StyleName="APA"/>
</file>

<file path=customXml/item4.xml><?xml version="1.0" encoding="utf-8"?>
<p:properties xmlns:p="http://schemas.microsoft.com/office/2006/metadata/properties" xmlns:xsi="http://www.w3.org/2001/XMLSchema-instance" xmlns:pc="http://schemas.microsoft.com/office/infopath/2007/PartnerControls">
  <documentManagement>
    <TaxCatchAll xmlns="eb6c2e4c-3f1c-4103-a37b-37c984dbe58f" xsi:nil="true"/>
    <lcf76f155ced4ddcb4097134ff3c332f xmlns="b93c647f-d63b-431a-95c8-8e00048cff23">
      <Terms xmlns="http://schemas.microsoft.com/office/infopath/2007/PartnerControls"/>
    </lcf76f155ced4ddcb4097134ff3c332f>
    <_ip_UnifiedCompliancePolicyUIAction xmlns="http://schemas.microsoft.com/sharepoint/v3" xsi:nil="true"/>
    <_ip_UnifiedCompliancePolicyProperties xmlns="http://schemas.microsoft.com/sharepoint/v3" xsi:nil="true"/>
  </documentManagement>
</p:properties>
</file>

<file path=customXml/itemProps1.xml><?xml version="1.0" encoding="utf-8"?>
<ds:datastoreItem xmlns:ds="http://schemas.openxmlformats.org/officeDocument/2006/customXml" ds:itemID="{87EFAD1E-49FD-4154-9E2A-352229002224}">
  <ds:schemaRefs>
    <ds:schemaRef ds:uri="http://schemas.microsoft.com/sharepoint/v3/contenttype/forms"/>
  </ds:schemaRefs>
</ds:datastoreItem>
</file>

<file path=customXml/itemProps2.xml><?xml version="1.0" encoding="utf-8"?>
<ds:datastoreItem xmlns:ds="http://schemas.openxmlformats.org/officeDocument/2006/customXml" ds:itemID="{8C7D27CA-052D-4C30-BD5E-7D4BC5024B52}"/>
</file>

<file path=customXml/itemProps3.xml><?xml version="1.0" encoding="utf-8"?>
<ds:datastoreItem xmlns:ds="http://schemas.openxmlformats.org/officeDocument/2006/customXml" ds:itemID="{21383E04-FEFC-4453-933D-D22A5D599B4F}">
  <ds:schemaRefs>
    <ds:schemaRef ds:uri="http://schemas.openxmlformats.org/officeDocument/2006/bibliography"/>
  </ds:schemaRefs>
</ds:datastoreItem>
</file>

<file path=customXml/itemProps4.xml><?xml version="1.0" encoding="utf-8"?>
<ds:datastoreItem xmlns:ds="http://schemas.openxmlformats.org/officeDocument/2006/customXml" ds:itemID="{8A1F2360-DFC9-44A5-9754-A36F9FE60E95}">
  <ds:schemaRefs>
    <ds:schemaRef ds:uri="http://schemas.microsoft.com/office/2006/metadata/properties"/>
    <ds:schemaRef ds:uri="http://schemas.microsoft.com/office/infopath/2007/PartnerControls"/>
    <ds:schemaRef ds:uri="eb6c2e4c-3f1c-4103-a37b-37c984dbe58f"/>
    <ds:schemaRef ds:uri="b93c647f-d63b-431a-95c8-8e00048cff23"/>
  </ds:schemaRefs>
</ds:datastoreItem>
</file>

<file path=docMetadata/LabelInfo.xml><?xml version="1.0" encoding="utf-8"?>
<clbl:labelList xmlns:clbl="http://schemas.microsoft.com/office/2020/mipLabelMetadata">
  <clbl:label id="{8b77875e-5908-45a0-9cb4-dec9ae074618}" enabled="1" method="Privileged" siteId="{0f9e35db-544f-4f60-bdcc-5ea416e6dc70}" removed="0"/>
</clbl:labelList>
</file>

<file path=docProps/app.xml><?xml version="1.0" encoding="utf-8"?>
<Properties xmlns="http://schemas.openxmlformats.org/officeDocument/2006/extended-properties" xmlns:vt="http://schemas.openxmlformats.org/officeDocument/2006/docPropsVTypes">
  <Template>A97-template</Template>
  <TotalTime>149</TotalTime>
  <Pages>39</Pages>
  <Words>13826</Words>
  <Characters>78812</Characters>
  <Application>Microsoft Office Word</Application>
  <DocSecurity>0</DocSecurity>
  <Lines>656</Lines>
  <Paragraphs>184</Paragraphs>
  <ScaleCrop>false</ScaleCrop>
  <HeadingPairs>
    <vt:vector size="2" baseType="variant">
      <vt:variant>
        <vt:lpstr>Title</vt:lpstr>
      </vt:variant>
      <vt:variant>
        <vt:i4>1</vt:i4>
      </vt:variant>
    </vt:vector>
  </HeadingPairs>
  <TitlesOfParts>
    <vt:vector size="1" baseType="lpstr">
      <vt:lpstr/>
    </vt:vector>
  </TitlesOfParts>
  <Company>UNMFS</Company>
  <LinksUpToDate>false</LinksUpToDate>
  <CharactersWithSpaces>92454</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Mohamed El Sehemawi</dc:creator>
  <cp:lastModifiedBy>Angela Xue He Yan</cp:lastModifiedBy>
  <cp:revision>31</cp:revision>
  <cp:lastPrinted>2026-06-03T02:52:00Z</cp:lastPrinted>
  <dcterms:created xsi:type="dcterms:W3CDTF">2026-06-03T02:09:00Z</dcterms:created>
  <dcterms:modified xsi:type="dcterms:W3CDTF">2026-06-05T20:44:00Z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Document number">
    <vt:lpwstr>UNEP/OzL.Pro/ExCom/98/44</vt:lpwstr>
  </property>
  <property fmtid="{D5CDD505-2E9C-101B-9397-08002B2CF9AE}" pid="3" name="Revision date">
    <vt:lpwstr>29 May 2026</vt:lpwstr>
  </property>
  <property fmtid="{D5CDD505-2E9C-101B-9397-08002B2CF9AE}" pid="4" name="ContentTypeId">
    <vt:lpwstr>0x010100C5F60F8E60516143877F7AC30EFBB2F3</vt:lpwstr>
  </property>
  <property fmtid="{D5CDD505-2E9C-101B-9397-08002B2CF9AE}" pid="5" name="Order">
    <vt:r8>147400</vt:r8>
  </property>
  <property fmtid="{D5CDD505-2E9C-101B-9397-08002B2CF9AE}" pid="6" name="MediaServiceImageTags">
    <vt:lpwstr/>
  </property>
</Properties>
</file>