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7.xml" ContentType="application/vnd.openxmlformats-officedocument.wordprocessingml.header+xml"/>
  <Override PartName="/word/footer7.xml" ContentType="application/vnd.openxmlformats-officedocument.wordprocessingml.footer+xml"/>
  <Override PartName="/word/charts/chart1.xml" ContentType="application/vnd.openxmlformats-officedocument.drawingml.chart+xml"/>
  <Override PartName="/word/header8.xml" ContentType="application/vnd.openxmlformats-officedocument.wordprocessingml.head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06/relationships/ui/userCustomization" Target="userCustomization/customUI.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0" w:type="auto"/>
        <w:tblInd w:w="18" w:type="dxa"/>
        <w:tblLayout w:type="fixed"/>
        <w:tblLook w:val="04A0" w:firstRow="1" w:lastRow="0" w:firstColumn="1" w:lastColumn="0" w:noHBand="0" w:noVBand="1"/>
      </w:tblPr>
      <w:tblGrid>
        <w:gridCol w:w="4059"/>
        <w:gridCol w:w="351"/>
        <w:gridCol w:w="3051"/>
        <w:gridCol w:w="2079"/>
      </w:tblGrid>
      <w:tr w:rsidR="00783CF5" w:rsidRPr="00C02B5D" w14:paraId="653E4CFD" w14:textId="77777777" w:rsidTr="00877DBE">
        <w:trPr>
          <w:trHeight w:val="720"/>
        </w:trPr>
        <w:tc>
          <w:tcPr>
            <w:tcW w:w="4410" w:type="dxa"/>
            <w:gridSpan w:val="2"/>
            <w:tcBorders>
              <w:top w:val="nil"/>
              <w:left w:val="nil"/>
              <w:bottom w:val="single" w:sz="18" w:space="0" w:color="auto"/>
              <w:right w:val="nil"/>
            </w:tcBorders>
            <w:hideMark/>
          </w:tcPr>
          <w:p w14:paraId="345C0923" w14:textId="77777777" w:rsidR="00783CF5" w:rsidRPr="00C02B5D" w:rsidRDefault="00783CF5" w:rsidP="00877DBE">
            <w:pPr>
              <w:jc w:val="left"/>
              <w:rPr>
                <w:rFonts w:asciiTheme="minorBidi" w:hAnsiTheme="minorBidi" w:cstheme="minorBidi"/>
                <w:b/>
                <w:bCs/>
                <w:sz w:val="24"/>
                <w:lang w:val="en-US" w:bidi="ar-DZ"/>
              </w:rPr>
            </w:pPr>
            <w:r w:rsidRPr="00C02B5D">
              <w:rPr>
                <w:rFonts w:asciiTheme="minorBidi" w:hAnsiTheme="minorBidi" w:cstheme="minorBidi"/>
                <w:b/>
                <w:bCs/>
                <w:sz w:val="72"/>
                <w:szCs w:val="72"/>
                <w:lang w:val="en-US"/>
              </w:rPr>
              <w:t>EP</w:t>
            </w:r>
            <w:r w:rsidRPr="00C02B5D">
              <w:rPr>
                <w:rFonts w:asciiTheme="minorBidi" w:hAnsiTheme="minorBidi" w:cstheme="minorBidi"/>
                <w:b/>
                <w:bCs/>
                <w:sz w:val="27"/>
                <w:szCs w:val="27"/>
                <w:lang w:val="en-US"/>
              </w:rPr>
              <w:t xml:space="preserve"> </w:t>
            </w:r>
          </w:p>
        </w:tc>
        <w:tc>
          <w:tcPr>
            <w:tcW w:w="5130" w:type="dxa"/>
            <w:gridSpan w:val="2"/>
            <w:tcBorders>
              <w:top w:val="nil"/>
              <w:left w:val="nil"/>
              <w:bottom w:val="single" w:sz="18" w:space="0" w:color="auto"/>
              <w:right w:val="nil"/>
            </w:tcBorders>
            <w:hideMark/>
          </w:tcPr>
          <w:p w14:paraId="49D75756" w14:textId="77777777" w:rsidR="00783CF5" w:rsidRPr="00C02B5D" w:rsidRDefault="00783CF5" w:rsidP="00877DBE">
            <w:pPr>
              <w:pStyle w:val="Heading3"/>
              <w:numPr>
                <w:ilvl w:val="0"/>
                <w:numId w:val="0"/>
              </w:numPr>
              <w:tabs>
                <w:tab w:val="left" w:pos="720"/>
              </w:tabs>
              <w:bidi/>
              <w:ind w:left="270" w:right="1384"/>
              <w:rPr>
                <w:b/>
                <w:bCs/>
                <w:sz w:val="48"/>
                <w:szCs w:val="48"/>
                <w:lang w:val="en-GB" w:bidi="ar-EG"/>
              </w:rPr>
            </w:pPr>
            <w:r w:rsidRPr="00C02B5D">
              <w:rPr>
                <w:rFonts w:hint="cs"/>
                <w:b/>
                <w:bCs/>
                <w:sz w:val="48"/>
                <w:szCs w:val="48"/>
                <w:rtl/>
              </w:rPr>
              <w:t>الأمم المتحدة</w:t>
            </w:r>
          </w:p>
        </w:tc>
      </w:tr>
      <w:tr w:rsidR="00783CF5" w:rsidRPr="00C02B5D" w14:paraId="5DB35D54" w14:textId="77777777" w:rsidTr="00877DBE">
        <w:trPr>
          <w:trHeight w:val="2776"/>
        </w:trPr>
        <w:tc>
          <w:tcPr>
            <w:tcW w:w="4059" w:type="dxa"/>
            <w:tcBorders>
              <w:top w:val="nil"/>
              <w:left w:val="nil"/>
              <w:bottom w:val="single" w:sz="36" w:space="0" w:color="auto"/>
              <w:right w:val="nil"/>
            </w:tcBorders>
          </w:tcPr>
          <w:p w14:paraId="221C8271" w14:textId="77777777" w:rsidR="00783CF5" w:rsidRPr="00C02B5D" w:rsidRDefault="00783CF5" w:rsidP="00877DBE">
            <w:pPr>
              <w:spacing w:before="120"/>
              <w:jc w:val="left"/>
              <w:rPr>
                <w:sz w:val="24"/>
                <w:lang w:val="en-US" w:bidi="ar-DZ"/>
              </w:rPr>
            </w:pPr>
            <w:r w:rsidRPr="00C02B5D">
              <w:rPr>
                <w:noProof/>
                <w:sz w:val="24"/>
                <w:lang w:val="en-US"/>
              </w:rPr>
              <w:drawing>
                <wp:anchor distT="0" distB="0" distL="114300" distR="114300" simplePos="0" relativeHeight="251664384" behindDoc="0" locked="0" layoutInCell="0" allowOverlap="1" wp14:anchorId="531F1A90" wp14:editId="6B4ADF1A">
                  <wp:simplePos x="0" y="0"/>
                  <wp:positionH relativeFrom="column">
                    <wp:posOffset>5010785</wp:posOffset>
                  </wp:positionH>
                  <wp:positionV relativeFrom="paragraph">
                    <wp:posOffset>643890</wp:posOffset>
                  </wp:positionV>
                  <wp:extent cx="658495" cy="555625"/>
                  <wp:effectExtent l="0" t="0" r="8255" b="0"/>
                  <wp:wrapNone/>
                  <wp:docPr id="8" name="Picture 8" descr="Description: UNE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Description: UNEP"/>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658495" cy="555625"/>
                          </a:xfrm>
                          <a:prstGeom prst="rect">
                            <a:avLst/>
                          </a:prstGeom>
                          <a:noFill/>
                        </pic:spPr>
                      </pic:pic>
                    </a:graphicData>
                  </a:graphic>
                  <wp14:sizeRelH relativeFrom="page">
                    <wp14:pctWidth>0</wp14:pctWidth>
                  </wp14:sizeRelH>
                  <wp14:sizeRelV relativeFrom="page">
                    <wp14:pctHeight>0</wp14:pctHeight>
                  </wp14:sizeRelV>
                </wp:anchor>
              </w:drawing>
            </w:r>
            <w:r w:rsidRPr="00C02B5D">
              <w:rPr>
                <w:noProof/>
                <w:sz w:val="24"/>
                <w:lang w:val="en-US"/>
              </w:rPr>
              <w:drawing>
                <wp:anchor distT="0" distB="0" distL="114300" distR="114300" simplePos="0" relativeHeight="251665408" behindDoc="1" locked="0" layoutInCell="0" allowOverlap="1" wp14:anchorId="325DCBA7" wp14:editId="535A8C06">
                  <wp:simplePos x="0" y="0"/>
                  <wp:positionH relativeFrom="column">
                    <wp:posOffset>5029200</wp:posOffset>
                  </wp:positionH>
                  <wp:positionV relativeFrom="paragraph">
                    <wp:posOffset>93345</wp:posOffset>
                  </wp:positionV>
                  <wp:extent cx="579755" cy="515620"/>
                  <wp:effectExtent l="0" t="0" r="0" b="0"/>
                  <wp:wrapNone/>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579755" cy="515620"/>
                          </a:xfrm>
                          <a:prstGeom prst="rect">
                            <a:avLst/>
                          </a:prstGeom>
                          <a:noFill/>
                        </pic:spPr>
                      </pic:pic>
                    </a:graphicData>
                  </a:graphic>
                  <wp14:sizeRelH relativeFrom="page">
                    <wp14:pctWidth>0</wp14:pctWidth>
                  </wp14:sizeRelH>
                  <wp14:sizeRelV relativeFrom="page">
                    <wp14:pctHeight>0</wp14:pctHeight>
                  </wp14:sizeRelV>
                </wp:anchor>
              </w:drawing>
            </w:r>
            <w:r w:rsidRPr="00C02B5D">
              <w:rPr>
                <w:lang w:val="en-US"/>
              </w:rPr>
              <w:t>Distr.</w:t>
            </w:r>
          </w:p>
          <w:p w14:paraId="3AC4FE8B" w14:textId="77777777" w:rsidR="00783CF5" w:rsidRPr="00C02B5D" w:rsidRDefault="00783CF5" w:rsidP="00877DBE">
            <w:pPr>
              <w:spacing w:before="120"/>
              <w:jc w:val="left"/>
              <w:rPr>
                <w:lang w:val="en-US"/>
              </w:rPr>
            </w:pPr>
            <w:r w:rsidRPr="00C02B5D">
              <w:rPr>
                <w:lang w:val="en-US"/>
              </w:rPr>
              <w:t>GENERAL</w:t>
            </w:r>
          </w:p>
          <w:p w14:paraId="623F958E" w14:textId="77777777" w:rsidR="00345836" w:rsidRPr="00C02B5D" w:rsidRDefault="00345836" w:rsidP="00345836"/>
          <w:p w14:paraId="3C5944AC" w14:textId="77777777" w:rsidR="00345836" w:rsidRPr="00C02B5D" w:rsidRDefault="00844963" w:rsidP="00345836">
            <w:r w:rsidRPr="00C02B5D">
              <w:fldChar w:fldCharType="begin"/>
            </w:r>
            <w:r w:rsidRPr="00C02B5D">
              <w:instrText xml:space="preserve"> DOCPROPERTY "Document number"  \* MERGEFORMAT </w:instrText>
            </w:r>
            <w:r w:rsidRPr="00C02B5D">
              <w:fldChar w:fldCharType="separate"/>
            </w:r>
            <w:r w:rsidR="00345836" w:rsidRPr="00C02B5D">
              <w:t>UNEP/</w:t>
            </w:r>
            <w:proofErr w:type="spellStart"/>
            <w:r w:rsidR="00345836" w:rsidRPr="00C02B5D">
              <w:t>OzL.Pro</w:t>
            </w:r>
            <w:proofErr w:type="spellEnd"/>
            <w:r w:rsidR="00345836" w:rsidRPr="00C02B5D">
              <w:t>/ExCom/92/47</w:t>
            </w:r>
            <w:r w:rsidRPr="00C02B5D">
              <w:fldChar w:fldCharType="end"/>
            </w:r>
          </w:p>
          <w:p w14:paraId="47AC5D64" w14:textId="77777777" w:rsidR="00345836" w:rsidRPr="00C02B5D" w:rsidRDefault="00345836" w:rsidP="00345836">
            <w:r w:rsidRPr="00C02B5D">
              <w:fldChar w:fldCharType="begin"/>
            </w:r>
            <w:r w:rsidRPr="00C02B5D">
              <w:instrText xml:space="preserve"> DOCPROPERTY "Revision date" \@ "d MMMM YYYY"  \* MERGEFORMAT </w:instrText>
            </w:r>
            <w:r w:rsidRPr="00C02B5D">
              <w:fldChar w:fldCharType="separate"/>
            </w:r>
            <w:r w:rsidRPr="00C02B5D">
              <w:t>20 April 2023</w:t>
            </w:r>
            <w:r w:rsidRPr="00C02B5D">
              <w:fldChar w:fldCharType="end"/>
            </w:r>
          </w:p>
          <w:p w14:paraId="3A87962D" w14:textId="77777777" w:rsidR="00345836" w:rsidRPr="00C02B5D" w:rsidRDefault="00345836" w:rsidP="00345836">
            <w:pPr>
              <w:rPr>
                <w:caps/>
              </w:rPr>
            </w:pPr>
          </w:p>
          <w:p w14:paraId="67ABE982" w14:textId="77777777" w:rsidR="00783CF5" w:rsidRPr="00C02B5D" w:rsidRDefault="00783CF5" w:rsidP="00877DBE">
            <w:pPr>
              <w:spacing w:before="120"/>
              <w:jc w:val="left"/>
              <w:rPr>
                <w:rtl/>
                <w:lang w:val="en-US" w:bidi="ar-DZ"/>
              </w:rPr>
            </w:pPr>
            <w:r w:rsidRPr="00C02B5D">
              <w:rPr>
                <w:lang w:val="en-US"/>
              </w:rPr>
              <w:t>ARABIC</w:t>
            </w:r>
          </w:p>
          <w:p w14:paraId="492A078D" w14:textId="77777777" w:rsidR="00783CF5" w:rsidRPr="00C02B5D" w:rsidRDefault="00783CF5" w:rsidP="00877DBE">
            <w:pPr>
              <w:spacing w:before="120"/>
              <w:jc w:val="left"/>
              <w:rPr>
                <w:sz w:val="24"/>
                <w:lang w:val="en-US" w:bidi="ar-DZ"/>
              </w:rPr>
            </w:pPr>
            <w:r w:rsidRPr="00C02B5D">
              <w:rPr>
                <w:lang w:val="en-US"/>
              </w:rPr>
              <w:t>ORIGINAL: ENGLISH</w:t>
            </w:r>
          </w:p>
        </w:tc>
        <w:tc>
          <w:tcPr>
            <w:tcW w:w="3402" w:type="dxa"/>
            <w:gridSpan w:val="2"/>
            <w:tcBorders>
              <w:top w:val="nil"/>
              <w:left w:val="nil"/>
              <w:bottom w:val="single" w:sz="36" w:space="0" w:color="auto"/>
              <w:right w:val="nil"/>
            </w:tcBorders>
            <w:hideMark/>
          </w:tcPr>
          <w:p w14:paraId="6C709891" w14:textId="77777777" w:rsidR="00783CF5" w:rsidRPr="00C02B5D" w:rsidRDefault="00783CF5" w:rsidP="00877DBE">
            <w:pPr>
              <w:pStyle w:val="Heading4"/>
              <w:numPr>
                <w:ilvl w:val="0"/>
                <w:numId w:val="0"/>
              </w:numPr>
              <w:tabs>
                <w:tab w:val="left" w:pos="720"/>
              </w:tabs>
              <w:spacing w:before="0" w:after="0"/>
              <w:ind w:right="459"/>
              <w:jc w:val="right"/>
              <w:rPr>
                <w:rFonts w:cs="Arabic Transparent"/>
                <w:bCs/>
                <w:sz w:val="52"/>
                <w:szCs w:val="52"/>
                <w:lang w:val="en-GB" w:bidi="ar-DZ"/>
              </w:rPr>
            </w:pPr>
            <w:r w:rsidRPr="00C02B5D">
              <w:rPr>
                <w:rFonts w:cs="Arabic Transparent"/>
                <w:bCs/>
                <w:sz w:val="52"/>
                <w:szCs w:val="52"/>
                <w:rtl/>
              </w:rPr>
              <w:t>برنامج</w:t>
            </w:r>
          </w:p>
          <w:p w14:paraId="3699E58B" w14:textId="77777777" w:rsidR="00783CF5" w:rsidRPr="00C02B5D" w:rsidRDefault="00783CF5" w:rsidP="00877DBE">
            <w:pPr>
              <w:pStyle w:val="Heading4"/>
              <w:numPr>
                <w:ilvl w:val="0"/>
                <w:numId w:val="0"/>
              </w:numPr>
              <w:tabs>
                <w:tab w:val="left" w:pos="720"/>
              </w:tabs>
              <w:spacing w:before="0" w:after="0"/>
              <w:ind w:right="459"/>
              <w:jc w:val="right"/>
              <w:rPr>
                <w:rFonts w:cs="Arabic Transparent"/>
                <w:bCs/>
                <w:sz w:val="52"/>
                <w:szCs w:val="52"/>
                <w:rtl/>
                <w:lang w:bidi="ar-EG"/>
              </w:rPr>
            </w:pPr>
            <w:r w:rsidRPr="00C02B5D">
              <w:rPr>
                <w:rFonts w:cs="Arabic Transparent"/>
                <w:bCs/>
                <w:sz w:val="52"/>
                <w:szCs w:val="52"/>
                <w:rtl/>
              </w:rPr>
              <w:t>الأمم المتحدة</w:t>
            </w:r>
          </w:p>
          <w:p w14:paraId="4907CA81" w14:textId="77777777" w:rsidR="00783CF5" w:rsidRPr="00C02B5D" w:rsidRDefault="00783CF5" w:rsidP="00877DBE">
            <w:pPr>
              <w:pStyle w:val="Heading4"/>
              <w:numPr>
                <w:ilvl w:val="0"/>
                <w:numId w:val="0"/>
              </w:numPr>
              <w:tabs>
                <w:tab w:val="left" w:pos="720"/>
              </w:tabs>
              <w:spacing w:before="0" w:after="0"/>
              <w:ind w:right="459"/>
              <w:jc w:val="right"/>
              <w:rPr>
                <w:rFonts w:cs="Arabic Transparent"/>
                <w:bCs/>
                <w:sz w:val="52"/>
                <w:szCs w:val="52"/>
                <w:rtl/>
              </w:rPr>
            </w:pPr>
            <w:r w:rsidRPr="00C02B5D">
              <w:rPr>
                <w:rFonts w:cs="Arabic Transparent"/>
                <w:bCs/>
                <w:sz w:val="52"/>
                <w:szCs w:val="52"/>
                <w:rtl/>
              </w:rPr>
              <w:t>للبيئة</w:t>
            </w:r>
          </w:p>
          <w:p w14:paraId="4AF09BDE" w14:textId="77777777" w:rsidR="00783CF5" w:rsidRPr="00C02B5D" w:rsidRDefault="00783CF5" w:rsidP="00783CF5">
            <w:pPr>
              <w:pStyle w:val="Heading7"/>
              <w:numPr>
                <w:ilvl w:val="6"/>
                <w:numId w:val="21"/>
              </w:numPr>
              <w:spacing w:before="0" w:after="0"/>
              <w:ind w:right="4997"/>
              <w:rPr>
                <w:rFonts w:cs="Akhbar MT"/>
                <w:b/>
                <w:bCs/>
                <w:sz w:val="52"/>
                <w:szCs w:val="52"/>
                <w:lang w:val="en-US" w:bidi="ar-DZ"/>
              </w:rPr>
            </w:pPr>
            <w:r w:rsidRPr="00C02B5D">
              <w:rPr>
                <w:rFonts w:cs="Arabic Transparent"/>
                <w:b/>
                <w:bCs/>
                <w:sz w:val="52"/>
                <w:szCs w:val="52"/>
                <w:rtl/>
              </w:rPr>
              <w:t>ل</w:t>
            </w:r>
          </w:p>
        </w:tc>
        <w:tc>
          <w:tcPr>
            <w:tcW w:w="2079" w:type="dxa"/>
            <w:tcBorders>
              <w:top w:val="nil"/>
              <w:left w:val="nil"/>
              <w:bottom w:val="single" w:sz="36" w:space="0" w:color="auto"/>
              <w:right w:val="nil"/>
            </w:tcBorders>
          </w:tcPr>
          <w:p w14:paraId="0B9867CC" w14:textId="77777777" w:rsidR="00783CF5" w:rsidRPr="00C02B5D" w:rsidRDefault="00783CF5" w:rsidP="00877DBE">
            <w:pPr>
              <w:rPr>
                <w:caps/>
                <w:sz w:val="24"/>
                <w:lang w:val="en-US" w:bidi="ar-DZ"/>
              </w:rPr>
            </w:pPr>
          </w:p>
          <w:p w14:paraId="70D2AFE8" w14:textId="77777777" w:rsidR="00783CF5" w:rsidRPr="00C02B5D" w:rsidRDefault="00783CF5" w:rsidP="00877DBE">
            <w:pPr>
              <w:rPr>
                <w:sz w:val="24"/>
                <w:lang w:val="en-US" w:bidi="ar-DZ"/>
              </w:rPr>
            </w:pPr>
          </w:p>
        </w:tc>
      </w:tr>
    </w:tbl>
    <w:p w14:paraId="451037B5" w14:textId="77777777" w:rsidR="00783CF5" w:rsidRPr="00C02B5D" w:rsidRDefault="00783CF5" w:rsidP="00783CF5">
      <w:pPr>
        <w:pStyle w:val="Caption"/>
        <w:spacing w:line="200" w:lineRule="exact"/>
        <w:ind w:left="187" w:right="187" w:hanging="187"/>
        <w:jc w:val="both"/>
        <w:rPr>
          <w:rFonts w:cs="Akhbar MT"/>
          <w:b/>
          <w:bCs/>
          <w:sz w:val="28"/>
          <w:szCs w:val="28"/>
        </w:rPr>
      </w:pPr>
    </w:p>
    <w:p w14:paraId="1A35EC94" w14:textId="77777777" w:rsidR="00783CF5" w:rsidRPr="00C02B5D" w:rsidRDefault="00783CF5" w:rsidP="00783CF5">
      <w:pPr>
        <w:pStyle w:val="Caption"/>
        <w:ind w:left="0" w:right="180"/>
        <w:jc w:val="both"/>
        <w:rPr>
          <w:rFonts w:cs="Arabic Transparent"/>
          <w:b/>
          <w:bCs/>
          <w:sz w:val="28"/>
          <w:szCs w:val="28"/>
          <w:rtl/>
        </w:rPr>
      </w:pPr>
      <w:r w:rsidRPr="00C02B5D">
        <w:rPr>
          <w:rFonts w:cs="Arabic Transparent"/>
          <w:b/>
          <w:bCs/>
          <w:sz w:val="28"/>
          <w:szCs w:val="28"/>
          <w:rtl/>
        </w:rPr>
        <w:t>اللجنــة التنفيـذيــــة للصنــدوق المــتعــدد الأطـــراف</w:t>
      </w:r>
    </w:p>
    <w:p w14:paraId="21C1AABB" w14:textId="77777777" w:rsidR="00783CF5" w:rsidRPr="00C02B5D" w:rsidRDefault="00783CF5" w:rsidP="00783CF5">
      <w:pPr>
        <w:bidi/>
        <w:ind w:left="180" w:hanging="180"/>
        <w:jc w:val="lowKashida"/>
        <w:rPr>
          <w:rFonts w:cs="Arabic Transparent"/>
          <w:b/>
          <w:bCs/>
          <w:sz w:val="28"/>
          <w:szCs w:val="28"/>
          <w:rtl/>
          <w:lang w:val="en-US" w:eastAsia="en-CA"/>
        </w:rPr>
      </w:pPr>
      <w:r w:rsidRPr="00C02B5D">
        <w:rPr>
          <w:rFonts w:cs="Arabic Transparent"/>
          <w:b/>
          <w:bCs/>
          <w:sz w:val="28"/>
          <w:szCs w:val="28"/>
          <w:rtl/>
          <w:lang w:val="en-US" w:eastAsia="en-CA"/>
        </w:rPr>
        <w:t xml:space="preserve">لتنفيـــذ بروتوكـول مونتريــال </w:t>
      </w:r>
    </w:p>
    <w:p w14:paraId="1DBF8DEB" w14:textId="66C5BCF2" w:rsidR="00783CF5" w:rsidRPr="00C02B5D" w:rsidRDefault="00783CF5" w:rsidP="007F7AB0">
      <w:pPr>
        <w:bidi/>
        <w:ind w:left="4"/>
        <w:jc w:val="lowKashida"/>
        <w:rPr>
          <w:sz w:val="28"/>
          <w:szCs w:val="28"/>
          <w:rtl/>
          <w:lang w:val="en-US" w:eastAsia="en-CA"/>
        </w:rPr>
      </w:pPr>
      <w:r w:rsidRPr="00C02B5D">
        <w:rPr>
          <w:rFonts w:hint="cs"/>
          <w:sz w:val="28"/>
          <w:szCs w:val="28"/>
          <w:rtl/>
          <w:lang w:val="en-US" w:eastAsia="en-CA"/>
        </w:rPr>
        <w:t xml:space="preserve">الاجتمــــــاع </w:t>
      </w:r>
      <w:r w:rsidR="007F7AB0" w:rsidRPr="00C02B5D">
        <w:rPr>
          <w:rFonts w:hint="cs"/>
          <w:sz w:val="28"/>
          <w:szCs w:val="28"/>
          <w:rtl/>
          <w:lang w:val="en-US" w:eastAsia="en-CA"/>
        </w:rPr>
        <w:t>الثاني</w:t>
      </w:r>
      <w:r w:rsidRPr="00C02B5D">
        <w:rPr>
          <w:rFonts w:hint="cs"/>
          <w:sz w:val="28"/>
          <w:szCs w:val="28"/>
          <w:rtl/>
          <w:lang w:val="en-US" w:eastAsia="en-CA"/>
        </w:rPr>
        <w:t xml:space="preserve"> و</w:t>
      </w:r>
      <w:r w:rsidRPr="00C02B5D">
        <w:rPr>
          <w:rFonts w:hint="cs"/>
          <w:sz w:val="28"/>
          <w:szCs w:val="28"/>
          <w:rtl/>
          <w:lang w:val="en-US" w:eastAsia="en-CA" w:bidi="ar-EG"/>
        </w:rPr>
        <w:t xml:space="preserve">التسعــــون </w:t>
      </w:r>
    </w:p>
    <w:p w14:paraId="58B43CDF" w14:textId="4D085E04" w:rsidR="00783CF5" w:rsidRPr="00C02B5D" w:rsidRDefault="007F7AB0" w:rsidP="007F7AB0">
      <w:pPr>
        <w:pStyle w:val="0Heading0"/>
        <w:bidi/>
        <w:ind w:left="4"/>
        <w:rPr>
          <w:sz w:val="28"/>
          <w:szCs w:val="28"/>
          <w:rtl/>
          <w:lang w:bidi="ar-EG"/>
        </w:rPr>
      </w:pPr>
      <w:r w:rsidRPr="00C02B5D">
        <w:rPr>
          <w:rFonts w:hint="cs"/>
          <w:sz w:val="28"/>
          <w:szCs w:val="28"/>
          <w:rtl/>
        </w:rPr>
        <w:t xml:space="preserve">مونتريال، </w:t>
      </w:r>
      <w:r w:rsidR="00783CF5" w:rsidRPr="00C02B5D">
        <w:rPr>
          <w:rFonts w:hint="cs"/>
          <w:sz w:val="28"/>
          <w:szCs w:val="28"/>
          <w:rtl/>
        </w:rPr>
        <w:t xml:space="preserve">من </w:t>
      </w:r>
      <w:r w:rsidRPr="00C02B5D">
        <w:rPr>
          <w:rFonts w:hint="cs"/>
          <w:sz w:val="28"/>
          <w:szCs w:val="28"/>
          <w:rtl/>
        </w:rPr>
        <w:t>29 مايو/ آيار</w:t>
      </w:r>
      <w:r w:rsidR="00783CF5" w:rsidRPr="00C02B5D">
        <w:rPr>
          <w:rFonts w:hint="cs"/>
          <w:sz w:val="28"/>
          <w:szCs w:val="28"/>
          <w:rtl/>
        </w:rPr>
        <w:t xml:space="preserve"> إلى </w:t>
      </w:r>
      <w:r w:rsidRPr="00C02B5D">
        <w:rPr>
          <w:rFonts w:hint="cs"/>
          <w:sz w:val="28"/>
          <w:szCs w:val="28"/>
          <w:rtl/>
        </w:rPr>
        <w:t>2</w:t>
      </w:r>
      <w:r w:rsidR="00783CF5" w:rsidRPr="00C02B5D">
        <w:rPr>
          <w:rFonts w:hint="cs"/>
          <w:sz w:val="28"/>
          <w:szCs w:val="28"/>
          <w:rtl/>
        </w:rPr>
        <w:t xml:space="preserve"> </w:t>
      </w:r>
      <w:r w:rsidRPr="00C02B5D">
        <w:rPr>
          <w:rFonts w:hint="cs"/>
          <w:sz w:val="28"/>
          <w:szCs w:val="28"/>
          <w:rtl/>
        </w:rPr>
        <w:t>يونيو</w:t>
      </w:r>
      <w:r w:rsidR="00783CF5" w:rsidRPr="00C02B5D">
        <w:rPr>
          <w:sz w:val="28"/>
          <w:szCs w:val="28"/>
        </w:rPr>
        <w:t>/</w:t>
      </w:r>
      <w:r w:rsidR="00783CF5" w:rsidRPr="00C02B5D">
        <w:rPr>
          <w:sz w:val="28"/>
          <w:szCs w:val="28"/>
          <w:rtl/>
        </w:rPr>
        <w:t xml:space="preserve"> </w:t>
      </w:r>
      <w:r w:rsidRPr="00C02B5D">
        <w:rPr>
          <w:rFonts w:hint="cs"/>
          <w:sz w:val="28"/>
          <w:szCs w:val="28"/>
          <w:rtl/>
        </w:rPr>
        <w:t>حزيران</w:t>
      </w:r>
      <w:r w:rsidR="00783CF5" w:rsidRPr="00C02B5D">
        <w:rPr>
          <w:rFonts w:hint="cs"/>
          <w:sz w:val="28"/>
          <w:szCs w:val="28"/>
          <w:rtl/>
        </w:rPr>
        <w:t xml:space="preserve"> </w:t>
      </w:r>
      <w:r w:rsidR="00783CF5" w:rsidRPr="00C02B5D">
        <w:rPr>
          <w:rFonts w:hint="cs"/>
          <w:sz w:val="26"/>
          <w:szCs w:val="26"/>
          <w:rtl/>
        </w:rPr>
        <w:t>202</w:t>
      </w:r>
      <w:r w:rsidRPr="00C02B5D">
        <w:rPr>
          <w:rFonts w:hint="cs"/>
          <w:sz w:val="26"/>
          <w:szCs w:val="26"/>
          <w:rtl/>
        </w:rPr>
        <w:t>3</w:t>
      </w:r>
    </w:p>
    <w:p w14:paraId="15902250" w14:textId="26C1F13E" w:rsidR="00783CF5" w:rsidRPr="00C02B5D" w:rsidRDefault="00783CF5" w:rsidP="007F7AB0">
      <w:pPr>
        <w:pStyle w:val="0Heading0"/>
        <w:bidi/>
        <w:ind w:left="4"/>
        <w:rPr>
          <w:sz w:val="28"/>
          <w:szCs w:val="28"/>
          <w:rtl/>
          <w:lang w:bidi="ar-EG"/>
        </w:rPr>
      </w:pPr>
      <w:r w:rsidRPr="00C02B5D">
        <w:rPr>
          <w:rFonts w:hint="cs"/>
          <w:sz w:val="28"/>
          <w:szCs w:val="28"/>
          <w:rtl/>
          <w:lang w:bidi="ar-EG"/>
        </w:rPr>
        <w:t xml:space="preserve">البند </w:t>
      </w:r>
      <w:r w:rsidR="007F7AB0" w:rsidRPr="00C02B5D">
        <w:rPr>
          <w:rFonts w:hint="cs"/>
          <w:sz w:val="28"/>
          <w:szCs w:val="28"/>
          <w:rtl/>
          <w:lang w:bidi="ar-EG"/>
        </w:rPr>
        <w:t>11</w:t>
      </w:r>
      <w:r w:rsidRPr="00C02B5D">
        <w:rPr>
          <w:rFonts w:hint="cs"/>
          <w:sz w:val="28"/>
          <w:szCs w:val="28"/>
          <w:rtl/>
          <w:lang w:bidi="ar-EG"/>
        </w:rPr>
        <w:t xml:space="preserve"> (</w:t>
      </w:r>
      <w:r w:rsidR="007F7AB0" w:rsidRPr="00C02B5D">
        <w:rPr>
          <w:rFonts w:hint="cs"/>
          <w:sz w:val="28"/>
          <w:szCs w:val="28"/>
          <w:rtl/>
          <w:lang w:bidi="ar-EG"/>
        </w:rPr>
        <w:t>ب</w:t>
      </w:r>
      <w:r w:rsidRPr="00C02B5D">
        <w:rPr>
          <w:rFonts w:hint="cs"/>
          <w:sz w:val="28"/>
          <w:szCs w:val="28"/>
          <w:rtl/>
          <w:lang w:bidi="ar-EG"/>
        </w:rPr>
        <w:t>)(1) من جدول الأعمال المؤقت</w:t>
      </w:r>
      <w:r w:rsidRPr="00C02B5D">
        <w:rPr>
          <w:vertAlign w:val="superscript"/>
        </w:rPr>
        <w:footnoteReference w:id="1"/>
      </w:r>
    </w:p>
    <w:p w14:paraId="55810EBC" w14:textId="77777777" w:rsidR="00783CF5" w:rsidRPr="00C02B5D" w:rsidRDefault="00783CF5" w:rsidP="00783CF5">
      <w:pPr>
        <w:bidi/>
        <w:jc w:val="left"/>
        <w:rPr>
          <w:lang w:bidi="ar-EG"/>
        </w:rPr>
      </w:pPr>
    </w:p>
    <w:p w14:paraId="1F75BA7F" w14:textId="77777777" w:rsidR="00066CE8" w:rsidRPr="006D29CD" w:rsidRDefault="00261C13" w:rsidP="007F7AB0">
      <w:pPr>
        <w:pStyle w:val="Heading5"/>
        <w:numPr>
          <w:ilvl w:val="0"/>
          <w:numId w:val="0"/>
        </w:numPr>
        <w:bidi/>
        <w:ind w:left="3600"/>
        <w:rPr>
          <w:sz w:val="28"/>
          <w:szCs w:val="28"/>
        </w:rPr>
      </w:pPr>
      <w:r w:rsidRPr="006D29CD">
        <w:rPr>
          <w:sz w:val="28"/>
          <w:szCs w:val="28"/>
        </w:rPr>
        <w:tab/>
      </w:r>
    </w:p>
    <w:p w14:paraId="7CE54DF6" w14:textId="07E59653" w:rsidR="00FA1DA7" w:rsidRPr="006D29CD" w:rsidRDefault="00FA1DA7" w:rsidP="00A17DEC">
      <w:pPr>
        <w:pStyle w:val="Title1"/>
        <w:bidi/>
        <w:rPr>
          <w:b w:val="0"/>
          <w:bCs/>
          <w:sz w:val="28"/>
          <w:szCs w:val="28"/>
          <w:rtl/>
          <w:lang w:val="en-CA" w:bidi="ar-EG"/>
        </w:rPr>
      </w:pPr>
      <w:r w:rsidRPr="006D29CD">
        <w:rPr>
          <w:rFonts w:hint="cs"/>
          <w:b w:val="0"/>
          <w:bCs/>
          <w:sz w:val="28"/>
          <w:szCs w:val="28"/>
          <w:rtl/>
          <w:lang w:val="en-CA" w:bidi="ar-EG"/>
        </w:rPr>
        <w:t xml:space="preserve">الإطار </w:t>
      </w:r>
      <w:r w:rsidR="00A17DEC" w:rsidRPr="006D29CD">
        <w:rPr>
          <w:rFonts w:hint="cs"/>
          <w:b w:val="0"/>
          <w:bCs/>
          <w:sz w:val="28"/>
          <w:szCs w:val="28"/>
          <w:rtl/>
          <w:lang w:val="en-CA" w:bidi="ar-EG"/>
        </w:rPr>
        <w:t>العملى</w:t>
      </w:r>
      <w:r w:rsidRPr="006D29CD">
        <w:rPr>
          <w:rFonts w:hint="cs"/>
          <w:b w:val="0"/>
          <w:bCs/>
          <w:sz w:val="28"/>
          <w:szCs w:val="28"/>
          <w:rtl/>
          <w:lang w:val="en-CA" w:bidi="ar-EG"/>
        </w:rPr>
        <w:t xml:space="preserve"> لتعزيز </w:t>
      </w:r>
      <w:r w:rsidR="00A17DEC" w:rsidRPr="006D29CD">
        <w:rPr>
          <w:rFonts w:hint="cs"/>
          <w:b w:val="0"/>
          <w:bCs/>
          <w:sz w:val="28"/>
          <w:szCs w:val="28"/>
          <w:rtl/>
          <w:lang w:val="en-CA" w:bidi="ar-EG"/>
        </w:rPr>
        <w:t>وضع</w:t>
      </w:r>
      <w:r w:rsidRPr="006D29CD">
        <w:rPr>
          <w:rFonts w:hint="cs"/>
          <w:b w:val="0"/>
          <w:bCs/>
          <w:sz w:val="28"/>
          <w:szCs w:val="28"/>
          <w:rtl/>
          <w:lang w:val="en-CA" w:bidi="ar-EG"/>
        </w:rPr>
        <w:t xml:space="preserve"> الجوانب المؤسسية والمشروعات والأنشطة</w:t>
      </w:r>
      <w:r w:rsidR="00711AA3" w:rsidRPr="006D29CD">
        <w:rPr>
          <w:b w:val="0"/>
          <w:bCs/>
          <w:sz w:val="28"/>
          <w:szCs w:val="28"/>
          <w:rtl/>
          <w:lang w:val="en-CA" w:bidi="ar-EG"/>
        </w:rPr>
        <w:br/>
      </w:r>
      <w:r w:rsidRPr="006D29CD">
        <w:rPr>
          <w:rFonts w:hint="cs"/>
          <w:b w:val="0"/>
          <w:bCs/>
          <w:sz w:val="28"/>
          <w:szCs w:val="28"/>
          <w:rtl/>
          <w:lang w:val="en-CA" w:bidi="ar-EG"/>
        </w:rPr>
        <w:t xml:space="preserve"> التي يمكن أن يضطلع بها الصندوق المتعدد الأطراف </w:t>
      </w:r>
      <w:r w:rsidR="00711AA3" w:rsidRPr="006D29CD">
        <w:rPr>
          <w:b w:val="0"/>
          <w:bCs/>
          <w:sz w:val="28"/>
          <w:szCs w:val="28"/>
          <w:rtl/>
          <w:lang w:val="en-CA" w:bidi="ar-EG"/>
        </w:rPr>
        <w:br/>
      </w:r>
      <w:r w:rsidR="00A17DEC" w:rsidRPr="006D29CD">
        <w:rPr>
          <w:rFonts w:hint="cs"/>
          <w:b w:val="0"/>
          <w:bCs/>
          <w:sz w:val="28"/>
          <w:szCs w:val="28"/>
          <w:rtl/>
          <w:lang w:val="en-CA" w:bidi="ar-EG"/>
        </w:rPr>
        <w:t>لحفظ</w:t>
      </w:r>
      <w:r w:rsidRPr="006D29CD">
        <w:rPr>
          <w:rFonts w:hint="cs"/>
          <w:b w:val="0"/>
          <w:bCs/>
          <w:sz w:val="28"/>
          <w:szCs w:val="28"/>
          <w:rtl/>
          <w:lang w:val="en-CA" w:bidi="ar-EG"/>
        </w:rPr>
        <w:t xml:space="preserve"> أو تعزيز كفاءة استخدام الطاقة الخاصة بالتكنولوجيات والمعدات البديلة </w:t>
      </w:r>
      <w:r w:rsidR="00711AA3" w:rsidRPr="006D29CD">
        <w:rPr>
          <w:b w:val="0"/>
          <w:bCs/>
          <w:sz w:val="28"/>
          <w:szCs w:val="28"/>
          <w:rtl/>
          <w:lang w:val="en-CA" w:bidi="ar-EG"/>
        </w:rPr>
        <w:br/>
      </w:r>
      <w:r w:rsidRPr="006D29CD">
        <w:rPr>
          <w:rFonts w:hint="cs"/>
          <w:b w:val="0"/>
          <w:bCs/>
          <w:sz w:val="28"/>
          <w:szCs w:val="28"/>
          <w:rtl/>
          <w:lang w:val="en-CA" w:bidi="ar-EG"/>
        </w:rPr>
        <w:t>في قطاعات التصنيع والخدمة في سياق خفض المواد الهيدروفلوروكربونية</w:t>
      </w:r>
    </w:p>
    <w:p w14:paraId="6908614B" w14:textId="77777777" w:rsidR="00A3533D" w:rsidRPr="006D29CD" w:rsidRDefault="00A3533D" w:rsidP="007F7AB0">
      <w:pPr>
        <w:widowControl w:val="0"/>
        <w:tabs>
          <w:tab w:val="num" w:pos="0"/>
        </w:tabs>
        <w:bidi/>
        <w:spacing w:after="240"/>
        <w:jc w:val="center"/>
        <w:outlineLvl w:val="0"/>
        <w:rPr>
          <w:b/>
          <w:bCs/>
          <w:sz w:val="28"/>
          <w:szCs w:val="28"/>
          <w:rtl/>
          <w:lang w:bidi="ar-EG"/>
        </w:rPr>
      </w:pPr>
    </w:p>
    <w:p w14:paraId="4B593DEB" w14:textId="5909F9F7" w:rsidR="006D4A7F" w:rsidRPr="006D29CD" w:rsidRDefault="00711AA3" w:rsidP="007F7AB0">
      <w:pPr>
        <w:pStyle w:val="Heading1"/>
        <w:numPr>
          <w:ilvl w:val="0"/>
          <w:numId w:val="0"/>
        </w:numPr>
        <w:tabs>
          <w:tab w:val="left" w:pos="720"/>
          <w:tab w:val="center" w:pos="4680"/>
          <w:tab w:val="left" w:pos="5084"/>
        </w:tabs>
        <w:bidi/>
        <w:rPr>
          <w:sz w:val="26"/>
          <w:szCs w:val="26"/>
        </w:rPr>
      </w:pPr>
      <w:r w:rsidRPr="006D29CD">
        <w:rPr>
          <w:rFonts w:hint="cs"/>
          <w:sz w:val="26"/>
          <w:szCs w:val="26"/>
          <w:rtl/>
        </w:rPr>
        <w:t>تتألف الوثيقة من:</w:t>
      </w:r>
    </w:p>
    <w:p w14:paraId="6EC769A5" w14:textId="0711873F" w:rsidR="00711AA3" w:rsidRPr="006D29CD" w:rsidRDefault="00711AA3" w:rsidP="007F7AB0">
      <w:pPr>
        <w:pStyle w:val="ListParagraph"/>
        <w:numPr>
          <w:ilvl w:val="0"/>
          <w:numId w:val="23"/>
        </w:numPr>
        <w:bidi/>
        <w:spacing w:after="0" w:line="240" w:lineRule="auto"/>
        <w:ind w:hanging="720"/>
        <w:jc w:val="both"/>
        <w:rPr>
          <w:rFonts w:ascii="Times New Roman" w:hAnsi="Times New Roman" w:cs="Times New Roman"/>
          <w:sz w:val="26"/>
          <w:szCs w:val="26"/>
        </w:rPr>
      </w:pPr>
      <w:r w:rsidRPr="006D29CD">
        <w:rPr>
          <w:rFonts w:ascii="Times New Roman" w:hAnsi="Times New Roman" w:cs="Times New Roman" w:hint="cs"/>
          <w:sz w:val="26"/>
          <w:szCs w:val="26"/>
          <w:rtl/>
        </w:rPr>
        <w:t>مذكرة من الأمانة تشير الى المناقشات التي جرت خلال الاجتماع الحادي والتسعين للجنة التنفيذية.</w:t>
      </w:r>
    </w:p>
    <w:p w14:paraId="2CF4323D" w14:textId="77777777" w:rsidR="006D4A7F" w:rsidRPr="006D29CD" w:rsidRDefault="006D4A7F" w:rsidP="007F7AB0">
      <w:pPr>
        <w:pStyle w:val="ListParagraph"/>
        <w:bidi/>
        <w:ind w:hanging="720"/>
        <w:rPr>
          <w:rFonts w:ascii="Times New Roman" w:hAnsi="Times New Roman" w:cs="Times New Roman"/>
          <w:sz w:val="26"/>
          <w:szCs w:val="26"/>
          <w:rtl/>
          <w:lang w:bidi="ar-EG"/>
        </w:rPr>
      </w:pPr>
    </w:p>
    <w:p w14:paraId="467E3847" w14:textId="7AA413F8" w:rsidR="00711AA3" w:rsidRPr="006D29CD" w:rsidRDefault="00711AA3" w:rsidP="00A17DEC">
      <w:pPr>
        <w:pStyle w:val="ListParagraph"/>
        <w:numPr>
          <w:ilvl w:val="0"/>
          <w:numId w:val="23"/>
        </w:numPr>
        <w:bidi/>
        <w:spacing w:after="0" w:line="240" w:lineRule="auto"/>
        <w:ind w:hanging="720"/>
        <w:jc w:val="both"/>
        <w:rPr>
          <w:rFonts w:ascii="Times New Roman" w:hAnsi="Times New Roman" w:cs="Times New Roman"/>
          <w:sz w:val="26"/>
          <w:szCs w:val="26"/>
        </w:rPr>
      </w:pPr>
      <w:r w:rsidRPr="006D29CD">
        <w:rPr>
          <w:rFonts w:ascii="Times New Roman" w:hAnsi="Times New Roman" w:cs="Times New Roman" w:hint="cs"/>
          <w:sz w:val="26"/>
          <w:szCs w:val="26"/>
          <w:rtl/>
          <w:lang w:bidi="ar-EG"/>
        </w:rPr>
        <w:t xml:space="preserve">مرفق بشأن النص العملي الذي </w:t>
      </w:r>
      <w:r w:rsidR="00A17DEC" w:rsidRPr="006D29CD">
        <w:rPr>
          <w:rFonts w:ascii="Times New Roman" w:hAnsi="Times New Roman" w:cs="Times New Roman" w:hint="cs"/>
          <w:sz w:val="26"/>
          <w:szCs w:val="26"/>
          <w:rtl/>
          <w:lang w:bidi="ar-EG"/>
        </w:rPr>
        <w:t>قدمته</w:t>
      </w:r>
      <w:r w:rsidRPr="006D29CD">
        <w:rPr>
          <w:rFonts w:ascii="Times New Roman" w:hAnsi="Times New Roman" w:cs="Times New Roman" w:hint="cs"/>
          <w:sz w:val="26"/>
          <w:szCs w:val="26"/>
          <w:rtl/>
          <w:lang w:bidi="ar-EG"/>
        </w:rPr>
        <w:t xml:space="preserve"> خلال الاجتماع الحادي والتسعين </w:t>
      </w:r>
      <w:r w:rsidR="00A17DEC" w:rsidRPr="006D29CD">
        <w:rPr>
          <w:rFonts w:ascii="Times New Roman" w:hAnsi="Times New Roman" w:cs="Times New Roman" w:hint="cs"/>
          <w:sz w:val="26"/>
          <w:szCs w:val="26"/>
          <w:rtl/>
          <w:lang w:bidi="ar-EG"/>
        </w:rPr>
        <w:t>ح</w:t>
      </w:r>
      <w:r w:rsidRPr="006D29CD">
        <w:rPr>
          <w:rFonts w:ascii="Times New Roman" w:hAnsi="Times New Roman" w:cs="Times New Roman" w:hint="cs"/>
          <w:sz w:val="26"/>
          <w:szCs w:val="26"/>
          <w:rtl/>
          <w:lang w:bidi="ar-EG"/>
        </w:rPr>
        <w:t>كومت</w:t>
      </w:r>
      <w:r w:rsidR="00A17DEC" w:rsidRPr="006D29CD">
        <w:rPr>
          <w:rFonts w:ascii="Times New Roman" w:hAnsi="Times New Roman" w:cs="Times New Roman" w:hint="cs"/>
          <w:sz w:val="26"/>
          <w:szCs w:val="26"/>
          <w:rtl/>
          <w:lang w:bidi="ar-EG"/>
        </w:rPr>
        <w:t>ا</w:t>
      </w:r>
      <w:r w:rsidRPr="006D29CD">
        <w:rPr>
          <w:rFonts w:ascii="Times New Roman" w:hAnsi="Times New Roman" w:cs="Times New Roman" w:hint="cs"/>
          <w:sz w:val="26"/>
          <w:szCs w:val="26"/>
          <w:rtl/>
          <w:lang w:bidi="ar-EG"/>
        </w:rPr>
        <w:t xml:space="preserve"> البرازيل والهند.</w:t>
      </w:r>
      <w:r w:rsidRPr="006D29CD">
        <w:rPr>
          <w:rStyle w:val="FootnoteReference"/>
          <w:rFonts w:ascii="Times New Roman" w:hAnsi="Times New Roman" w:cs="Times New Roman"/>
          <w:sz w:val="26"/>
          <w:szCs w:val="26"/>
        </w:rPr>
        <w:t xml:space="preserve"> </w:t>
      </w:r>
      <w:r w:rsidRPr="006D29CD">
        <w:rPr>
          <w:rStyle w:val="FootnoteReference"/>
          <w:rFonts w:ascii="Times New Roman" w:hAnsi="Times New Roman" w:cs="Times New Roman"/>
          <w:sz w:val="26"/>
          <w:szCs w:val="26"/>
        </w:rPr>
        <w:footnoteReference w:id="2"/>
      </w:r>
    </w:p>
    <w:p w14:paraId="6FA6E086" w14:textId="77777777" w:rsidR="004121AE" w:rsidRPr="006D29CD" w:rsidRDefault="004121AE" w:rsidP="007F7AB0">
      <w:pPr>
        <w:pStyle w:val="ListParagraph"/>
        <w:bidi/>
        <w:rPr>
          <w:rFonts w:ascii="Times New Roman" w:hAnsi="Times New Roman" w:cs="Times New Roman"/>
          <w:sz w:val="26"/>
          <w:szCs w:val="26"/>
          <w:rtl/>
          <w:lang w:bidi="ar-EG"/>
        </w:rPr>
      </w:pPr>
    </w:p>
    <w:p w14:paraId="2C63A43A" w14:textId="78871DBC" w:rsidR="00711AA3" w:rsidRPr="006D29CD" w:rsidRDefault="00711AA3" w:rsidP="00A17DEC">
      <w:pPr>
        <w:pStyle w:val="ListParagraph"/>
        <w:numPr>
          <w:ilvl w:val="0"/>
          <w:numId w:val="23"/>
        </w:numPr>
        <w:bidi/>
        <w:spacing w:after="0" w:line="240" w:lineRule="auto"/>
        <w:ind w:hanging="720"/>
        <w:jc w:val="both"/>
        <w:rPr>
          <w:rFonts w:ascii="Times New Roman" w:hAnsi="Times New Roman" w:cs="Times New Roman"/>
          <w:sz w:val="26"/>
          <w:szCs w:val="26"/>
        </w:rPr>
      </w:pPr>
      <w:r w:rsidRPr="006D29CD">
        <w:rPr>
          <w:rFonts w:ascii="Times New Roman" w:hAnsi="Times New Roman" w:cs="Times New Roman" w:hint="cs"/>
          <w:sz w:val="26"/>
          <w:szCs w:val="26"/>
          <w:rtl/>
          <w:lang w:bidi="ar-EG"/>
        </w:rPr>
        <w:t xml:space="preserve">الوثيقة المتعلقة بالإطار </w:t>
      </w:r>
      <w:r w:rsidR="00A17DEC" w:rsidRPr="006D29CD">
        <w:rPr>
          <w:rFonts w:ascii="Times New Roman" w:hAnsi="Times New Roman" w:cs="Times New Roman" w:hint="cs"/>
          <w:sz w:val="26"/>
          <w:szCs w:val="26"/>
          <w:rtl/>
          <w:lang w:bidi="ar-EG"/>
        </w:rPr>
        <w:t>العملى</w:t>
      </w:r>
      <w:r w:rsidRPr="006D29CD">
        <w:rPr>
          <w:rFonts w:ascii="Times New Roman" w:hAnsi="Times New Roman" w:cs="Times New Roman" w:hint="cs"/>
          <w:sz w:val="26"/>
          <w:szCs w:val="26"/>
          <w:rtl/>
          <w:lang w:bidi="ar-EG"/>
        </w:rPr>
        <w:t xml:space="preserve"> لتعزيز </w:t>
      </w:r>
      <w:r w:rsidR="00A17DEC" w:rsidRPr="006D29CD">
        <w:rPr>
          <w:rFonts w:ascii="Times New Roman" w:hAnsi="Times New Roman" w:cs="Times New Roman" w:hint="cs"/>
          <w:sz w:val="26"/>
          <w:szCs w:val="26"/>
          <w:rtl/>
          <w:lang w:bidi="ar-EG"/>
        </w:rPr>
        <w:t>وضع</w:t>
      </w:r>
      <w:r w:rsidRPr="006D29CD">
        <w:rPr>
          <w:rFonts w:ascii="Times New Roman" w:hAnsi="Times New Roman" w:cs="Times New Roman" w:hint="cs"/>
          <w:sz w:val="26"/>
          <w:szCs w:val="26"/>
          <w:rtl/>
          <w:lang w:bidi="ar-EG"/>
        </w:rPr>
        <w:t xml:space="preserve"> الجوانب المؤ</w:t>
      </w:r>
      <w:r w:rsidR="009C7C7E" w:rsidRPr="006D29CD">
        <w:rPr>
          <w:rFonts w:ascii="Times New Roman" w:hAnsi="Times New Roman" w:cs="Times New Roman" w:hint="cs"/>
          <w:sz w:val="26"/>
          <w:szCs w:val="26"/>
          <w:rtl/>
          <w:lang w:bidi="ar-EG"/>
        </w:rPr>
        <w:t xml:space="preserve">سسية والمشروعات والأنشطة التي يضطلع بها الصندوق المتعدد الأطراف </w:t>
      </w:r>
      <w:r w:rsidR="00A17DEC" w:rsidRPr="006D29CD">
        <w:rPr>
          <w:rFonts w:ascii="Times New Roman" w:hAnsi="Times New Roman" w:cs="Times New Roman" w:hint="cs"/>
          <w:sz w:val="26"/>
          <w:szCs w:val="26"/>
          <w:rtl/>
          <w:lang w:bidi="ar-EG"/>
        </w:rPr>
        <w:t>لحفظ</w:t>
      </w:r>
      <w:r w:rsidR="009C7C7E" w:rsidRPr="006D29CD">
        <w:rPr>
          <w:rFonts w:ascii="Times New Roman" w:hAnsi="Times New Roman" w:cs="Times New Roman" w:hint="cs"/>
          <w:sz w:val="26"/>
          <w:szCs w:val="26"/>
          <w:rtl/>
          <w:lang w:bidi="ar-EG"/>
        </w:rPr>
        <w:t xml:space="preserve"> أو تعزيز</w:t>
      </w:r>
      <w:r w:rsidR="00A17DEC" w:rsidRPr="006D29CD">
        <w:rPr>
          <w:rFonts w:ascii="Times New Roman" w:hAnsi="Times New Roman" w:cs="Times New Roman" w:hint="cs"/>
          <w:sz w:val="26"/>
          <w:szCs w:val="26"/>
          <w:rtl/>
          <w:lang w:bidi="ar-EG"/>
        </w:rPr>
        <w:t xml:space="preserve"> كفاءة إستخدام الطاقة</w:t>
      </w:r>
      <w:r w:rsidR="009C7C7E" w:rsidRPr="006D29CD">
        <w:rPr>
          <w:rFonts w:ascii="Times New Roman" w:hAnsi="Times New Roman" w:cs="Times New Roman" w:hint="cs"/>
          <w:sz w:val="26"/>
          <w:szCs w:val="26"/>
          <w:rtl/>
          <w:lang w:bidi="ar-EG"/>
        </w:rPr>
        <w:t xml:space="preserve"> </w:t>
      </w:r>
      <w:r w:rsidR="00A17DEC" w:rsidRPr="006D29CD">
        <w:rPr>
          <w:rFonts w:ascii="Times New Roman" w:hAnsi="Times New Roman" w:cs="Times New Roman" w:hint="cs"/>
          <w:sz w:val="26"/>
          <w:szCs w:val="26"/>
          <w:rtl/>
          <w:lang w:bidi="ar-EG"/>
        </w:rPr>
        <w:t xml:space="preserve"> فى </w:t>
      </w:r>
      <w:r w:rsidR="009C7C7E" w:rsidRPr="006D29CD">
        <w:rPr>
          <w:rFonts w:ascii="Times New Roman" w:hAnsi="Times New Roman" w:cs="Times New Roman" w:hint="cs"/>
          <w:sz w:val="26"/>
          <w:szCs w:val="26"/>
          <w:rtl/>
          <w:lang w:bidi="ar-EG"/>
        </w:rPr>
        <w:t>التكنولوجيات والمعدات البديلة في قطاعات التصنيع والخدمة في سياق خفض المواد الهيدروفلوروكربونية</w:t>
      </w:r>
      <w:r w:rsidR="009C7C7E" w:rsidRPr="006D29CD">
        <w:rPr>
          <w:rFonts w:ascii="Times New Roman" w:hAnsi="Times New Roman" w:cs="Times New Roman" w:hint="cs"/>
          <w:sz w:val="26"/>
          <w:szCs w:val="26"/>
          <w:rtl/>
        </w:rPr>
        <w:t xml:space="preserve"> في الفئات الواردة في الوثيقة </w:t>
      </w:r>
      <w:r w:rsidR="009C7C7E" w:rsidRPr="006D29CD">
        <w:rPr>
          <w:rFonts w:ascii="Times New Roman" w:hAnsi="Times New Roman" w:cs="Times New Roman"/>
          <w:sz w:val="26"/>
          <w:szCs w:val="26"/>
          <w:lang w:val="en-GB"/>
        </w:rPr>
        <w:t>UNEP/</w:t>
      </w:r>
      <w:proofErr w:type="spellStart"/>
      <w:r w:rsidR="009C7C7E" w:rsidRPr="006D29CD">
        <w:rPr>
          <w:rFonts w:ascii="Times New Roman" w:hAnsi="Times New Roman" w:cs="Times New Roman"/>
          <w:sz w:val="26"/>
          <w:szCs w:val="26"/>
          <w:lang w:val="en-GB"/>
        </w:rPr>
        <w:t>OzL.Pro</w:t>
      </w:r>
      <w:proofErr w:type="spellEnd"/>
      <w:r w:rsidR="009C7C7E" w:rsidRPr="006D29CD">
        <w:rPr>
          <w:rFonts w:ascii="Times New Roman" w:hAnsi="Times New Roman" w:cs="Times New Roman"/>
          <w:sz w:val="26"/>
          <w:szCs w:val="26"/>
          <w:lang w:val="en-GB"/>
        </w:rPr>
        <w:t>/ExCom/89/12</w:t>
      </w:r>
      <w:r w:rsidR="009C7C7E" w:rsidRPr="006D29CD">
        <w:rPr>
          <w:rFonts w:ascii="Times New Roman" w:hAnsi="Times New Roman" w:cs="Times New Roman" w:hint="cs"/>
          <w:sz w:val="26"/>
          <w:szCs w:val="26"/>
          <w:rtl/>
        </w:rPr>
        <w:t xml:space="preserve"> في سياق تنفيذ </w:t>
      </w:r>
      <w:r w:rsidR="00A17DEC" w:rsidRPr="006D29CD">
        <w:rPr>
          <w:rFonts w:ascii="Times New Roman" w:hAnsi="Times New Roman" w:cs="Times New Roman" w:hint="cs"/>
          <w:sz w:val="26"/>
          <w:szCs w:val="26"/>
          <w:rtl/>
        </w:rPr>
        <w:t>الخيارين</w:t>
      </w:r>
      <w:r w:rsidR="009C7C7E" w:rsidRPr="006D29CD">
        <w:rPr>
          <w:rFonts w:ascii="Times New Roman" w:hAnsi="Times New Roman" w:cs="Times New Roman" w:hint="cs"/>
          <w:sz w:val="26"/>
          <w:szCs w:val="26"/>
          <w:rtl/>
        </w:rPr>
        <w:t xml:space="preserve"> 1 و2 في الجدول 3 من الوثيقة (</w:t>
      </w:r>
      <w:r w:rsidR="009C7C7E" w:rsidRPr="006D29CD">
        <w:rPr>
          <w:rFonts w:ascii="Times New Roman" w:hAnsi="Times New Roman" w:cs="Times New Roman"/>
          <w:sz w:val="26"/>
          <w:szCs w:val="26"/>
        </w:rPr>
        <w:t>UNEP/</w:t>
      </w:r>
      <w:proofErr w:type="spellStart"/>
      <w:r w:rsidR="009C7C7E" w:rsidRPr="006D29CD">
        <w:rPr>
          <w:rFonts w:ascii="Times New Roman" w:hAnsi="Times New Roman" w:cs="Times New Roman"/>
          <w:sz w:val="26"/>
          <w:szCs w:val="26"/>
        </w:rPr>
        <w:t>OzL.Pro</w:t>
      </w:r>
      <w:proofErr w:type="spellEnd"/>
      <w:r w:rsidR="009C7C7E" w:rsidRPr="006D29CD">
        <w:rPr>
          <w:rFonts w:ascii="Times New Roman" w:hAnsi="Times New Roman" w:cs="Times New Roman"/>
          <w:sz w:val="26"/>
          <w:szCs w:val="26"/>
        </w:rPr>
        <w:t>/ExCom/91/64</w:t>
      </w:r>
      <w:r w:rsidR="009C7C7E" w:rsidRPr="006D29CD">
        <w:rPr>
          <w:rFonts w:ascii="Times New Roman" w:hAnsi="Times New Roman" w:cs="Times New Roman" w:hint="cs"/>
          <w:sz w:val="26"/>
          <w:szCs w:val="26"/>
          <w:rtl/>
        </w:rPr>
        <w:t>).</w:t>
      </w:r>
    </w:p>
    <w:p w14:paraId="5ABC31D5" w14:textId="77777777" w:rsidR="006D4A7F" w:rsidRPr="006D29CD" w:rsidRDefault="006D4A7F" w:rsidP="007F7AB0">
      <w:pPr>
        <w:widowControl w:val="0"/>
        <w:tabs>
          <w:tab w:val="num" w:pos="0"/>
        </w:tabs>
        <w:bidi/>
        <w:spacing w:after="240"/>
        <w:jc w:val="center"/>
        <w:outlineLvl w:val="0"/>
        <w:rPr>
          <w:b/>
          <w:bCs/>
          <w:sz w:val="26"/>
          <w:szCs w:val="26"/>
          <w:rtl/>
        </w:rPr>
      </w:pPr>
    </w:p>
    <w:p w14:paraId="0189749C" w14:textId="018E167A" w:rsidR="00A3533D" w:rsidRPr="006D29CD" w:rsidRDefault="009C7C7E" w:rsidP="007F7AB0">
      <w:pPr>
        <w:widowControl w:val="0"/>
        <w:tabs>
          <w:tab w:val="num" w:pos="0"/>
        </w:tabs>
        <w:bidi/>
        <w:spacing w:after="240"/>
        <w:jc w:val="center"/>
        <w:outlineLvl w:val="0"/>
        <w:rPr>
          <w:b/>
          <w:bCs/>
          <w:sz w:val="26"/>
          <w:szCs w:val="26"/>
        </w:rPr>
      </w:pPr>
      <w:r w:rsidRPr="006D29CD">
        <w:rPr>
          <w:rFonts w:hint="cs"/>
          <w:b/>
          <w:bCs/>
          <w:sz w:val="26"/>
          <w:szCs w:val="26"/>
          <w:rtl/>
        </w:rPr>
        <w:lastRenderedPageBreak/>
        <w:t>مذكرة من الأمانة</w:t>
      </w:r>
    </w:p>
    <w:p w14:paraId="54C8A36B" w14:textId="3CFF2E7E" w:rsidR="007145EA" w:rsidRPr="006D29CD" w:rsidRDefault="00E30743" w:rsidP="007F7AB0">
      <w:pPr>
        <w:widowControl w:val="0"/>
        <w:tabs>
          <w:tab w:val="num" w:pos="0"/>
        </w:tabs>
        <w:bidi/>
        <w:spacing w:after="240"/>
        <w:outlineLvl w:val="0"/>
        <w:rPr>
          <w:b/>
          <w:bCs/>
          <w:sz w:val="26"/>
          <w:szCs w:val="26"/>
          <w:rtl/>
          <w:lang w:bidi="ar-EG"/>
        </w:rPr>
      </w:pPr>
      <w:r w:rsidRPr="006D29CD">
        <w:rPr>
          <w:rFonts w:hint="cs"/>
          <w:b/>
          <w:bCs/>
          <w:sz w:val="26"/>
          <w:szCs w:val="26"/>
          <w:rtl/>
        </w:rPr>
        <w:t>مقدمة</w:t>
      </w:r>
    </w:p>
    <w:p w14:paraId="43010184" w14:textId="564B271F" w:rsidR="009C7C7E" w:rsidRPr="006D29CD" w:rsidRDefault="009C7C7E" w:rsidP="00985609">
      <w:pPr>
        <w:pStyle w:val="Heading1"/>
        <w:numPr>
          <w:ilvl w:val="0"/>
          <w:numId w:val="24"/>
        </w:numPr>
        <w:bidi/>
        <w:rPr>
          <w:sz w:val="26"/>
          <w:szCs w:val="26"/>
          <w:lang w:val="en-GB"/>
        </w:rPr>
      </w:pPr>
      <w:r w:rsidRPr="006D29CD">
        <w:rPr>
          <w:rFonts w:hint="cs"/>
          <w:sz w:val="26"/>
          <w:szCs w:val="26"/>
          <w:rtl/>
          <w:lang w:val="en-GB"/>
        </w:rPr>
        <w:t xml:space="preserve">طلبت اللجنة التنفيذية خلال الاجتماع التسعين، </w:t>
      </w:r>
      <w:r w:rsidRPr="006D29CD">
        <w:rPr>
          <w:rFonts w:hint="cs"/>
          <w:i/>
          <w:iCs/>
          <w:sz w:val="26"/>
          <w:szCs w:val="26"/>
          <w:rtl/>
          <w:lang w:val="en-GB"/>
        </w:rPr>
        <w:t>ضمن جملة أمور</w:t>
      </w:r>
      <w:r w:rsidRPr="006D29CD">
        <w:rPr>
          <w:rFonts w:hint="cs"/>
          <w:sz w:val="26"/>
          <w:szCs w:val="26"/>
          <w:rtl/>
          <w:lang w:val="en-GB"/>
        </w:rPr>
        <w:t xml:space="preserve"> من الأمانة أن تعد للنظر من جانبها خلال الاجتماع الحادي والتسعين، إطارا </w:t>
      </w:r>
      <w:r w:rsidR="00985609" w:rsidRPr="006D29CD">
        <w:rPr>
          <w:rFonts w:hint="cs"/>
          <w:sz w:val="26"/>
          <w:szCs w:val="26"/>
          <w:rtl/>
          <w:lang w:val="en-GB"/>
        </w:rPr>
        <w:t>عمليا</w:t>
      </w:r>
      <w:r w:rsidRPr="006D29CD">
        <w:rPr>
          <w:rFonts w:hint="cs"/>
          <w:sz w:val="26"/>
          <w:szCs w:val="26"/>
          <w:rtl/>
          <w:lang w:val="en-GB"/>
        </w:rPr>
        <w:t xml:space="preserve"> لتعزيز التفاصيل الخاصة بالجوانب المؤسسية والمشروعات والأنشطة التي يمكن أن يضطلع بها الصندوق المتعدد الأطراف </w:t>
      </w:r>
      <w:r w:rsidR="00985609" w:rsidRPr="006D29CD">
        <w:rPr>
          <w:rFonts w:hint="cs"/>
          <w:sz w:val="26"/>
          <w:szCs w:val="26"/>
          <w:rtl/>
          <w:lang w:val="en-GB"/>
        </w:rPr>
        <w:t>لحفظ</w:t>
      </w:r>
      <w:r w:rsidRPr="006D29CD">
        <w:rPr>
          <w:rFonts w:hint="cs"/>
          <w:sz w:val="26"/>
          <w:szCs w:val="26"/>
          <w:rtl/>
          <w:lang w:val="en-GB"/>
        </w:rPr>
        <w:t xml:space="preserve"> أو تعزيز كفاءة استخدام الطاقة في التكنولوجيات والمعدات البديلة في قطاعات التصنيع والخدمة في سياق خفض المواد الهيدروفلوروكربونية في الفئات الواردة في الوثيقة</w:t>
      </w:r>
      <w:r w:rsidR="00F33A60" w:rsidRPr="006D29CD">
        <w:rPr>
          <w:rFonts w:hint="cs"/>
          <w:sz w:val="26"/>
          <w:szCs w:val="26"/>
          <w:rtl/>
          <w:lang w:val="en-GB"/>
        </w:rPr>
        <w:t xml:space="preserve"> </w:t>
      </w:r>
      <w:r w:rsidR="00F33A60" w:rsidRPr="006D29CD">
        <w:rPr>
          <w:sz w:val="26"/>
          <w:szCs w:val="26"/>
          <w:lang w:val="en-GB"/>
        </w:rPr>
        <w:t>UNEP/</w:t>
      </w:r>
      <w:proofErr w:type="spellStart"/>
      <w:r w:rsidR="00F33A60" w:rsidRPr="006D29CD">
        <w:rPr>
          <w:sz w:val="26"/>
          <w:szCs w:val="26"/>
          <w:lang w:val="en-GB"/>
        </w:rPr>
        <w:t>OzL.Pro</w:t>
      </w:r>
      <w:proofErr w:type="spellEnd"/>
      <w:r w:rsidR="00F33A60" w:rsidRPr="006D29CD">
        <w:rPr>
          <w:sz w:val="26"/>
          <w:szCs w:val="26"/>
          <w:lang w:val="en-GB"/>
        </w:rPr>
        <w:t>/ExCom/89/12</w:t>
      </w:r>
      <w:r w:rsidRPr="006D29CD">
        <w:rPr>
          <w:rFonts w:hint="cs"/>
          <w:sz w:val="26"/>
          <w:szCs w:val="26"/>
          <w:rtl/>
          <w:lang w:val="en-GB"/>
        </w:rPr>
        <w:t xml:space="preserve"> </w:t>
      </w:r>
      <w:r w:rsidR="00F33A60" w:rsidRPr="006D29CD">
        <w:rPr>
          <w:rFonts w:hint="cs"/>
          <w:sz w:val="26"/>
          <w:szCs w:val="26"/>
          <w:rtl/>
          <w:lang w:val="en-GB"/>
        </w:rPr>
        <w:t>خلال تنفيذ الخيارين 1 و2 من الجدول 3 من الوثيقة مع مراعاة التعليقات التي أبدتها اللجنة التنفيذية خلال الاجتماعين التاسع والثمانين والتسعين (المقرر 90/50(ب)(2)).</w:t>
      </w:r>
    </w:p>
    <w:p w14:paraId="6B2A7DB8" w14:textId="0FD0B1E2" w:rsidR="00DB70AA" w:rsidRPr="006D29CD" w:rsidRDefault="00DB70AA" w:rsidP="007F7AB0">
      <w:pPr>
        <w:pStyle w:val="Heading1"/>
        <w:bidi/>
        <w:rPr>
          <w:sz w:val="26"/>
          <w:szCs w:val="26"/>
          <w:lang w:val="en-GB"/>
        </w:rPr>
      </w:pPr>
      <w:r w:rsidRPr="006D29CD">
        <w:rPr>
          <w:rFonts w:hint="cs"/>
          <w:sz w:val="26"/>
          <w:szCs w:val="26"/>
          <w:rtl/>
          <w:lang w:val="en-GB"/>
        </w:rPr>
        <w:t xml:space="preserve">وإعمالا للمقرر 90/50(ب)(2)، قدمت الأمانة الوثيقة </w:t>
      </w:r>
      <w:r w:rsidRPr="006D29CD">
        <w:rPr>
          <w:sz w:val="26"/>
          <w:szCs w:val="26"/>
          <w:lang w:val="en-GB"/>
        </w:rPr>
        <w:t>UNEP/</w:t>
      </w:r>
      <w:proofErr w:type="spellStart"/>
      <w:r w:rsidRPr="006D29CD">
        <w:rPr>
          <w:sz w:val="26"/>
          <w:szCs w:val="26"/>
          <w:lang w:val="en-GB"/>
        </w:rPr>
        <w:t>OzL.Pro</w:t>
      </w:r>
      <w:proofErr w:type="spellEnd"/>
      <w:r w:rsidRPr="006D29CD">
        <w:rPr>
          <w:sz w:val="26"/>
          <w:szCs w:val="26"/>
          <w:lang w:val="en-GB"/>
        </w:rPr>
        <w:t>/ExCom/91/64</w:t>
      </w:r>
      <w:r w:rsidRPr="006D29CD">
        <w:rPr>
          <w:rFonts w:hint="cs"/>
          <w:sz w:val="26"/>
          <w:szCs w:val="26"/>
          <w:rtl/>
          <w:lang w:val="en-GB"/>
        </w:rPr>
        <w:t xml:space="preserve"> للاجتماع الحادي والتسعين وسعيا لتبسيط المراجعة، ترفق الوثيقة بهذه الوثيقة.</w:t>
      </w:r>
    </w:p>
    <w:p w14:paraId="150F1389" w14:textId="7C563B1C" w:rsidR="00A3533D" w:rsidRPr="006D29CD" w:rsidRDefault="00DB70AA" w:rsidP="007F7AB0">
      <w:pPr>
        <w:bidi/>
        <w:rPr>
          <w:b/>
          <w:bCs/>
          <w:sz w:val="26"/>
          <w:szCs w:val="26"/>
        </w:rPr>
      </w:pPr>
      <w:r w:rsidRPr="006D29CD">
        <w:rPr>
          <w:rFonts w:hint="cs"/>
          <w:b/>
          <w:bCs/>
          <w:sz w:val="26"/>
          <w:szCs w:val="26"/>
          <w:rtl/>
        </w:rPr>
        <w:t>المناقشات خلال الاجتماع الحادي والتسعين</w:t>
      </w:r>
      <w:r w:rsidR="00A3533D" w:rsidRPr="006D29CD">
        <w:rPr>
          <w:b/>
          <w:bCs/>
          <w:sz w:val="26"/>
          <w:szCs w:val="26"/>
          <w:vertAlign w:val="superscript"/>
        </w:rPr>
        <w:footnoteReference w:id="3"/>
      </w:r>
    </w:p>
    <w:p w14:paraId="7E6D28F3" w14:textId="77777777" w:rsidR="00A3533D" w:rsidRPr="006D29CD" w:rsidRDefault="00A3533D" w:rsidP="007F7AB0">
      <w:pPr>
        <w:bidi/>
        <w:rPr>
          <w:sz w:val="26"/>
          <w:szCs w:val="26"/>
        </w:rPr>
      </w:pPr>
    </w:p>
    <w:p w14:paraId="13268B6C" w14:textId="52487207" w:rsidR="00DB70AA" w:rsidRPr="006D29CD" w:rsidRDefault="00DB70AA" w:rsidP="007F7AB0">
      <w:pPr>
        <w:pStyle w:val="Heading1"/>
        <w:bidi/>
        <w:rPr>
          <w:sz w:val="26"/>
          <w:szCs w:val="26"/>
          <w:lang w:val="en-GB"/>
        </w:rPr>
      </w:pPr>
      <w:r w:rsidRPr="006D29CD">
        <w:rPr>
          <w:rFonts w:hint="cs"/>
          <w:sz w:val="26"/>
          <w:szCs w:val="26"/>
          <w:rtl/>
          <w:lang w:val="en-GB"/>
        </w:rPr>
        <w:t>وناقشت اللجنة التنفيذية مختلف الجوانب المتعلقة بالوثيقة</w:t>
      </w:r>
      <w:r w:rsidR="00F828EE" w:rsidRPr="006D29CD">
        <w:rPr>
          <w:rFonts w:hint="cs"/>
          <w:sz w:val="26"/>
          <w:szCs w:val="26"/>
          <w:rtl/>
          <w:lang w:val="en-GB"/>
        </w:rPr>
        <w:t>، وفيمايلي النقاط الرئيسية التي  نوقشت خلال الاجتماع:</w:t>
      </w:r>
    </w:p>
    <w:p w14:paraId="404B47D7" w14:textId="792F8C65" w:rsidR="00F828EE" w:rsidRPr="006D29CD" w:rsidRDefault="00F828EE" w:rsidP="00345836">
      <w:pPr>
        <w:pStyle w:val="Heading2"/>
        <w:numPr>
          <w:ilvl w:val="0"/>
          <w:numId w:val="25"/>
        </w:numPr>
        <w:bidi/>
        <w:ind w:hanging="720"/>
        <w:rPr>
          <w:sz w:val="26"/>
          <w:szCs w:val="26"/>
          <w:lang w:val="en-GB"/>
        </w:rPr>
      </w:pPr>
      <w:r w:rsidRPr="006D29CD">
        <w:rPr>
          <w:rFonts w:hint="cs"/>
          <w:sz w:val="26"/>
          <w:szCs w:val="26"/>
          <w:rtl/>
          <w:lang w:val="en-GB"/>
        </w:rPr>
        <w:t>قال العديد من الأعضاء أن الأمر يحتاج الى مزيد من النقاش بشأن نماذج التمويل لمشروعات كفاءة استخدام الطاقة بالنظر الى أن التكاليف الإضافية الواردة في المادة 10 من البروتوكول لا تنطبق.</w:t>
      </w:r>
    </w:p>
    <w:p w14:paraId="3029F036" w14:textId="410F8BC3" w:rsidR="00F828EE" w:rsidRPr="006D29CD" w:rsidRDefault="00F828EE" w:rsidP="00985609">
      <w:pPr>
        <w:pStyle w:val="Heading2"/>
        <w:numPr>
          <w:ilvl w:val="0"/>
          <w:numId w:val="25"/>
        </w:numPr>
        <w:bidi/>
        <w:ind w:hanging="720"/>
        <w:rPr>
          <w:sz w:val="26"/>
          <w:szCs w:val="26"/>
          <w:lang w:val="en-GB"/>
        </w:rPr>
      </w:pPr>
      <w:r w:rsidRPr="006D29CD">
        <w:rPr>
          <w:rFonts w:hint="cs"/>
          <w:sz w:val="26"/>
          <w:szCs w:val="26"/>
          <w:rtl/>
          <w:lang w:val="en-GB"/>
        </w:rPr>
        <w:t xml:space="preserve">وأشار أحد الأعضاء الى أن هناك العديد من المزايا لمعالجة مسألة التمويل لمشروعات كفاءة استخدام الطاقة في إطار الصندوق المتعدد الأطراف. فعلى سبيل المثال فإن ذلك يتيح الاعتماد على العمليات </w:t>
      </w:r>
      <w:r w:rsidR="0026639A" w:rsidRPr="006D29CD">
        <w:rPr>
          <w:rFonts w:hint="cs"/>
          <w:sz w:val="26"/>
          <w:szCs w:val="26"/>
          <w:rtl/>
          <w:lang w:val="en-GB"/>
        </w:rPr>
        <w:t>القائمة حيث ترشيد تدخلات الكفاءة خلال خفض المواد الهيد</w:t>
      </w:r>
      <w:r w:rsidR="009553EE" w:rsidRPr="006D29CD">
        <w:rPr>
          <w:rFonts w:hint="cs"/>
          <w:sz w:val="26"/>
          <w:szCs w:val="26"/>
          <w:rtl/>
          <w:lang w:val="en-GB"/>
        </w:rPr>
        <w:t>ر</w:t>
      </w:r>
      <w:r w:rsidR="0026639A" w:rsidRPr="006D29CD">
        <w:rPr>
          <w:rFonts w:hint="cs"/>
          <w:sz w:val="26"/>
          <w:szCs w:val="26"/>
          <w:rtl/>
          <w:lang w:val="en-GB"/>
        </w:rPr>
        <w:t xml:space="preserve">وفلوروكربونية وخفض الأعباء التي تتحملها الأمانة واللجنة التنفيذية وأي بلد من بلدان المادة 5 يرغب في </w:t>
      </w:r>
      <w:r w:rsidR="00985609" w:rsidRPr="006D29CD">
        <w:rPr>
          <w:rFonts w:hint="cs"/>
          <w:sz w:val="26"/>
          <w:szCs w:val="26"/>
          <w:rtl/>
          <w:lang w:val="en-GB"/>
        </w:rPr>
        <w:t>التمكن</w:t>
      </w:r>
      <w:r w:rsidR="0026639A" w:rsidRPr="006D29CD">
        <w:rPr>
          <w:rFonts w:hint="cs"/>
          <w:sz w:val="26"/>
          <w:szCs w:val="26"/>
          <w:rtl/>
          <w:lang w:val="en-GB"/>
        </w:rPr>
        <w:t xml:space="preserve"> من </w:t>
      </w:r>
      <w:r w:rsidR="00985609" w:rsidRPr="006D29CD">
        <w:rPr>
          <w:rFonts w:hint="cs"/>
          <w:sz w:val="26"/>
          <w:szCs w:val="26"/>
          <w:rtl/>
          <w:lang w:val="en-GB"/>
        </w:rPr>
        <w:t>تمويل</w:t>
      </w:r>
      <w:r w:rsidR="0026639A" w:rsidRPr="006D29CD">
        <w:rPr>
          <w:rFonts w:hint="cs"/>
          <w:sz w:val="26"/>
          <w:szCs w:val="26"/>
          <w:rtl/>
          <w:lang w:val="en-GB"/>
        </w:rPr>
        <w:t xml:space="preserve"> </w:t>
      </w:r>
      <w:r w:rsidR="00985609" w:rsidRPr="006D29CD">
        <w:rPr>
          <w:rFonts w:hint="cs"/>
          <w:sz w:val="26"/>
          <w:szCs w:val="26"/>
          <w:rtl/>
          <w:lang w:val="en-GB"/>
        </w:rPr>
        <w:t>الأنشطة</w:t>
      </w:r>
      <w:r w:rsidR="0026639A" w:rsidRPr="006D29CD">
        <w:rPr>
          <w:rFonts w:hint="cs"/>
          <w:sz w:val="26"/>
          <w:szCs w:val="26"/>
          <w:rtl/>
          <w:lang w:val="en-GB"/>
        </w:rPr>
        <w:t xml:space="preserve"> المتعلقة بكفاءة استخدام الطاقة. ويمكن تجنب الازدواجية إذا اتفق على أن البلدان التي تختار استخدام الموارد المالية من مؤسسات غير الصندوق المتعدد الأطراف لهذه المشروعات </w:t>
      </w:r>
      <w:r w:rsidR="00985609" w:rsidRPr="006D29CD">
        <w:rPr>
          <w:rFonts w:hint="cs"/>
          <w:sz w:val="26"/>
          <w:szCs w:val="26"/>
          <w:rtl/>
          <w:lang w:val="en-GB"/>
        </w:rPr>
        <w:t>لن</w:t>
      </w:r>
      <w:r w:rsidR="003E2118" w:rsidRPr="006D29CD">
        <w:rPr>
          <w:rFonts w:hint="cs"/>
          <w:sz w:val="26"/>
          <w:szCs w:val="26"/>
          <w:rtl/>
          <w:lang w:val="en-GB"/>
        </w:rPr>
        <w:t xml:space="preserve"> </w:t>
      </w:r>
      <w:r w:rsidR="0026639A" w:rsidRPr="006D29CD">
        <w:rPr>
          <w:rFonts w:hint="cs"/>
          <w:sz w:val="26"/>
          <w:szCs w:val="26"/>
          <w:rtl/>
          <w:lang w:val="en-GB"/>
        </w:rPr>
        <w:t>تطلب التمويل من الصندوق ذاته.</w:t>
      </w:r>
    </w:p>
    <w:p w14:paraId="69C49328" w14:textId="354EE05D" w:rsidR="0026639A" w:rsidRPr="006D29CD" w:rsidRDefault="0026639A" w:rsidP="00A81429">
      <w:pPr>
        <w:pStyle w:val="Heading2"/>
        <w:numPr>
          <w:ilvl w:val="0"/>
          <w:numId w:val="25"/>
        </w:numPr>
        <w:bidi/>
        <w:ind w:hanging="720"/>
        <w:rPr>
          <w:sz w:val="26"/>
          <w:szCs w:val="26"/>
          <w:lang w:val="en-GB"/>
        </w:rPr>
      </w:pPr>
      <w:r w:rsidRPr="006D29CD">
        <w:rPr>
          <w:rFonts w:hint="cs"/>
          <w:sz w:val="26"/>
          <w:szCs w:val="26"/>
          <w:rtl/>
          <w:lang w:val="en-GB"/>
        </w:rPr>
        <w:t>أن الخيار الثاني من الخيارين الواردين</w:t>
      </w:r>
      <w:r w:rsidR="00A81429" w:rsidRPr="006D29CD">
        <w:rPr>
          <w:sz w:val="26"/>
          <w:szCs w:val="26"/>
          <w:vertAlign w:val="superscript"/>
        </w:rPr>
        <w:footnoteReference w:id="4"/>
      </w:r>
      <w:r w:rsidRPr="006D29CD">
        <w:rPr>
          <w:rFonts w:hint="cs"/>
          <w:sz w:val="26"/>
          <w:szCs w:val="26"/>
          <w:rtl/>
          <w:lang w:val="en-GB"/>
        </w:rPr>
        <w:t xml:space="preserve"> في الوثيقتين </w:t>
      </w:r>
      <w:r w:rsidRPr="006D29CD">
        <w:rPr>
          <w:sz w:val="26"/>
          <w:szCs w:val="26"/>
          <w:lang w:val="en-GB"/>
        </w:rPr>
        <w:t>UNEP/</w:t>
      </w:r>
      <w:proofErr w:type="spellStart"/>
      <w:r w:rsidRPr="006D29CD">
        <w:rPr>
          <w:sz w:val="26"/>
          <w:szCs w:val="26"/>
          <w:lang w:val="en-GB"/>
        </w:rPr>
        <w:t>OzL.Pro</w:t>
      </w:r>
      <w:proofErr w:type="spellEnd"/>
      <w:r w:rsidRPr="006D29CD">
        <w:rPr>
          <w:sz w:val="26"/>
          <w:szCs w:val="26"/>
          <w:lang w:val="en-GB"/>
        </w:rPr>
        <w:t xml:space="preserve">/ExCom/89/12 </w:t>
      </w:r>
      <w:r w:rsidRPr="006D29CD">
        <w:rPr>
          <w:rFonts w:hint="cs"/>
          <w:sz w:val="26"/>
          <w:szCs w:val="26"/>
          <w:rtl/>
          <w:lang w:val="en-GB"/>
        </w:rPr>
        <w:t xml:space="preserve"> و</w:t>
      </w:r>
      <w:r w:rsidR="00A81429" w:rsidRPr="006D29CD">
        <w:rPr>
          <w:sz w:val="26"/>
          <w:szCs w:val="26"/>
          <w:lang w:val="en-GB"/>
        </w:rPr>
        <w:t>UNEP/</w:t>
      </w:r>
      <w:proofErr w:type="spellStart"/>
      <w:r w:rsidR="00A81429" w:rsidRPr="006D29CD">
        <w:rPr>
          <w:sz w:val="26"/>
          <w:szCs w:val="26"/>
          <w:lang w:val="en-GB"/>
        </w:rPr>
        <w:t>OzL.Pro</w:t>
      </w:r>
      <w:proofErr w:type="spellEnd"/>
      <w:r w:rsidR="00A81429" w:rsidRPr="006D29CD">
        <w:rPr>
          <w:sz w:val="26"/>
          <w:szCs w:val="26"/>
          <w:lang w:val="en-GB"/>
        </w:rPr>
        <w:t>/ExCom/91/64</w:t>
      </w:r>
      <w:r w:rsidRPr="006D29CD">
        <w:rPr>
          <w:rFonts w:hint="cs"/>
          <w:sz w:val="26"/>
          <w:szCs w:val="26"/>
          <w:rtl/>
          <w:lang w:val="en-GB"/>
        </w:rPr>
        <w:t xml:space="preserve"> يتسم</w:t>
      </w:r>
      <w:r w:rsidR="00A81429" w:rsidRPr="006D29CD">
        <w:rPr>
          <w:rFonts w:hint="cs"/>
          <w:sz w:val="26"/>
          <w:szCs w:val="26"/>
          <w:rtl/>
          <w:lang w:val="en-GB" w:bidi="ar-EG"/>
        </w:rPr>
        <w:t xml:space="preserve"> بالتعقيد وقد يؤدي الى شكوك كبيرة وتأخيرات في حين يتم الحصول على الأموال الخارجية. ولذا يبدو أن الخيار الأول أكثر واقعية. وفيما يتعلق بنماذج التمويل لمشروعات كفاءة استخدام الطاقة، أشير الى أنه يحتاج الى مزيد من النقاش بالنظر الى أن نموذج التكاليف الإضافية الوارد في المادة 10 من البروتوكول لا تنطبق.</w:t>
      </w:r>
    </w:p>
    <w:p w14:paraId="2E023251" w14:textId="113E2B9D" w:rsidR="00A81429" w:rsidRPr="006D29CD" w:rsidRDefault="00A81429" w:rsidP="003E2118">
      <w:pPr>
        <w:pStyle w:val="Heading2"/>
        <w:numPr>
          <w:ilvl w:val="0"/>
          <w:numId w:val="25"/>
        </w:numPr>
        <w:bidi/>
        <w:ind w:hanging="720"/>
        <w:rPr>
          <w:sz w:val="26"/>
          <w:szCs w:val="26"/>
          <w:lang w:val="en-GB"/>
        </w:rPr>
      </w:pPr>
      <w:r w:rsidRPr="006D29CD">
        <w:rPr>
          <w:rFonts w:hint="cs"/>
          <w:sz w:val="26"/>
          <w:szCs w:val="26"/>
          <w:rtl/>
          <w:lang w:val="en-GB"/>
        </w:rPr>
        <w:t>وق</w:t>
      </w:r>
      <w:r w:rsidR="003F0460" w:rsidRPr="006D29CD">
        <w:rPr>
          <w:rFonts w:hint="cs"/>
          <w:sz w:val="26"/>
          <w:szCs w:val="26"/>
          <w:rtl/>
          <w:lang w:val="en-GB"/>
        </w:rPr>
        <w:t xml:space="preserve">ال أحد الأعضاء أن الخيارين الواردين في وثيقة الأمانة ينطبقان معا بالنظر الى أن البلدان المانحة قد ترغب في تقديم مساهمات إضافية مع تقديم التمويل من خلال المساهمات العادية. وفي حين يتعين النظر في مسألة الازدواجية، فإن تمويل المشروعات الرائدة جزئيا من خلال الصندوق المتعدد الأطراف وجزئيا من خلال مؤسسات الأخرى يمكن أن يكون </w:t>
      </w:r>
      <w:r w:rsidR="003F0460" w:rsidRPr="006D29CD">
        <w:rPr>
          <w:rFonts w:hint="cs"/>
          <w:sz w:val="26"/>
          <w:szCs w:val="26"/>
          <w:rtl/>
          <w:lang w:val="en-GB" w:bidi="ar-EG"/>
        </w:rPr>
        <w:t xml:space="preserve">ممكنا أيضا، وكانت اللجنة التنفيذية في حاجة الى النظر في أي شروط أو قيود ترتبط بالتمويل الإضافي </w:t>
      </w:r>
      <w:r w:rsidR="003E2118" w:rsidRPr="006D29CD">
        <w:rPr>
          <w:rFonts w:hint="cs"/>
          <w:sz w:val="26"/>
          <w:szCs w:val="26"/>
          <w:rtl/>
          <w:lang w:val="en-GB" w:bidi="ar-EG"/>
        </w:rPr>
        <w:t>من</w:t>
      </w:r>
      <w:r w:rsidR="003F0460" w:rsidRPr="006D29CD">
        <w:rPr>
          <w:rFonts w:hint="cs"/>
          <w:sz w:val="26"/>
          <w:szCs w:val="26"/>
          <w:rtl/>
          <w:lang w:val="en-GB" w:bidi="ar-EG"/>
        </w:rPr>
        <w:t xml:space="preserve"> مصادر أخرى.</w:t>
      </w:r>
    </w:p>
    <w:p w14:paraId="1DFD9C5E" w14:textId="07B8E74D" w:rsidR="003F0460" w:rsidRPr="006D29CD" w:rsidRDefault="003F0460" w:rsidP="00345836">
      <w:pPr>
        <w:pStyle w:val="Heading2"/>
        <w:numPr>
          <w:ilvl w:val="0"/>
          <w:numId w:val="25"/>
        </w:numPr>
        <w:bidi/>
        <w:ind w:hanging="720"/>
        <w:rPr>
          <w:sz w:val="26"/>
          <w:szCs w:val="26"/>
          <w:lang w:val="en-GB"/>
        </w:rPr>
      </w:pPr>
      <w:r w:rsidRPr="006D29CD">
        <w:rPr>
          <w:rFonts w:hint="cs"/>
          <w:sz w:val="26"/>
          <w:szCs w:val="26"/>
          <w:rtl/>
          <w:lang w:val="en-GB"/>
        </w:rPr>
        <w:lastRenderedPageBreak/>
        <w:t>وأشير كذلك الى أنه قيد النظر في خيارات التمويل غير تالك التي توجه من خلال الصندوق المتعدد الأطراف وفيما يتعلق بالمساهمات الطوعية، يحتاج الأمر الى مزيد من التوضيح بشأن التكاليف الإدارية سواء بالنسبة لأمانة الصندوق المتعدد الأطراف أو الوكالات المنفذة.</w:t>
      </w:r>
    </w:p>
    <w:p w14:paraId="5B8E352F" w14:textId="4CDC5C1D" w:rsidR="003F0460" w:rsidRPr="006D29CD" w:rsidRDefault="003F0460" w:rsidP="003E2118">
      <w:pPr>
        <w:pStyle w:val="Heading1"/>
        <w:bidi/>
        <w:rPr>
          <w:sz w:val="26"/>
          <w:szCs w:val="26"/>
          <w:lang w:val="en-GB"/>
        </w:rPr>
      </w:pPr>
      <w:r w:rsidRPr="006D29CD">
        <w:rPr>
          <w:rFonts w:hint="cs"/>
          <w:sz w:val="26"/>
          <w:szCs w:val="26"/>
          <w:rtl/>
          <w:lang w:val="en-GB"/>
        </w:rPr>
        <w:t xml:space="preserve">وخلال الاجتماع الحادي والتسعين، نظرت اللجنة التنفيذية كذلك في المعايير الخاصة بالمشروعات الرائدة </w:t>
      </w:r>
      <w:r w:rsidR="003E2118" w:rsidRPr="006D29CD">
        <w:rPr>
          <w:rFonts w:hint="cs"/>
          <w:sz w:val="26"/>
          <w:szCs w:val="26"/>
          <w:rtl/>
          <w:lang w:val="en-GB"/>
        </w:rPr>
        <w:t>لحفظ</w:t>
      </w:r>
      <w:r w:rsidRPr="006D29CD">
        <w:rPr>
          <w:rFonts w:hint="cs"/>
          <w:sz w:val="26"/>
          <w:szCs w:val="26"/>
          <w:rtl/>
          <w:lang w:val="en-GB"/>
        </w:rPr>
        <w:t xml:space="preserve"> أو تعزيز كفاءة استخدام الطاقة في التكنولوجيات والمعدات البديلة في سياق خفض المواد الهيدروفلوروكربونية. واتفق </w:t>
      </w:r>
      <w:r w:rsidRPr="006D29CD">
        <w:rPr>
          <w:rFonts w:hint="cs"/>
          <w:i/>
          <w:iCs/>
          <w:sz w:val="26"/>
          <w:szCs w:val="26"/>
          <w:rtl/>
          <w:lang w:val="en-GB"/>
        </w:rPr>
        <w:t>ضمن جملة أمور</w:t>
      </w:r>
      <w:r w:rsidRPr="006D29CD">
        <w:rPr>
          <w:rFonts w:hint="cs"/>
          <w:sz w:val="26"/>
          <w:szCs w:val="26"/>
          <w:rtl/>
          <w:lang w:val="en-GB"/>
        </w:rPr>
        <w:t xml:space="preserve"> على</w:t>
      </w:r>
      <w:r w:rsidR="00513314" w:rsidRPr="006D29CD">
        <w:rPr>
          <w:rFonts w:hint="cs"/>
          <w:sz w:val="26"/>
          <w:szCs w:val="26"/>
          <w:rtl/>
          <w:lang w:val="en-GB" w:bidi="ar-EG"/>
        </w:rPr>
        <w:t xml:space="preserve"> إزالة الإشارة الى بعض المعايير المقترحة من قائمة الأنشطة التي يمكن تمويلها بما في ذلك مراكز الاختبار والتمويل المشترك على أساس الفهم أن هذه البنود ستظل قيد المناقشة خلال البند من جدول الأعمال المتعلق بالإطار </w:t>
      </w:r>
      <w:r w:rsidR="003E2118" w:rsidRPr="006D29CD">
        <w:rPr>
          <w:rFonts w:hint="cs"/>
          <w:sz w:val="26"/>
          <w:szCs w:val="26"/>
          <w:rtl/>
          <w:lang w:val="en-GB" w:bidi="ar-EG"/>
        </w:rPr>
        <w:t>العملى</w:t>
      </w:r>
      <w:r w:rsidR="00513314" w:rsidRPr="006D29CD">
        <w:rPr>
          <w:rFonts w:hint="cs"/>
          <w:sz w:val="26"/>
          <w:szCs w:val="26"/>
          <w:rtl/>
          <w:lang w:val="en-GB" w:bidi="ar-EG"/>
        </w:rPr>
        <w:t xml:space="preserve">، وإعادة الفقرة المتعلقة بالتشاور مع أصحاب المصلحة المعنيين دون أي إضرار بالمناقشات الخاصة بالبنود الأخرى التي يجري </w:t>
      </w:r>
      <w:r w:rsidR="003E2118" w:rsidRPr="006D29CD">
        <w:rPr>
          <w:rFonts w:hint="cs"/>
          <w:sz w:val="26"/>
          <w:szCs w:val="26"/>
          <w:rtl/>
          <w:lang w:val="en-GB" w:bidi="ar-EG"/>
        </w:rPr>
        <w:t>طرحها</w:t>
      </w:r>
      <w:r w:rsidR="00513314" w:rsidRPr="006D29CD">
        <w:rPr>
          <w:rFonts w:hint="cs"/>
          <w:sz w:val="26"/>
          <w:szCs w:val="26"/>
          <w:rtl/>
          <w:lang w:val="en-GB" w:bidi="ar-EG"/>
        </w:rPr>
        <w:t xml:space="preserve"> في سياق الإطار </w:t>
      </w:r>
      <w:r w:rsidR="003E2118" w:rsidRPr="006D29CD">
        <w:rPr>
          <w:rFonts w:hint="cs"/>
          <w:sz w:val="26"/>
          <w:szCs w:val="26"/>
          <w:rtl/>
          <w:lang w:val="en-GB" w:bidi="ar-EG"/>
        </w:rPr>
        <w:t>العملى</w:t>
      </w:r>
      <w:r w:rsidR="00513314" w:rsidRPr="006D29CD">
        <w:rPr>
          <w:rFonts w:hint="cs"/>
          <w:sz w:val="26"/>
          <w:szCs w:val="26"/>
          <w:rtl/>
          <w:lang w:val="en-GB" w:bidi="ar-EG"/>
        </w:rPr>
        <w:t>.</w:t>
      </w:r>
      <w:r w:rsidR="00B477BB" w:rsidRPr="006D29CD">
        <w:rPr>
          <w:rStyle w:val="FootnoteReference"/>
          <w:sz w:val="26"/>
          <w:szCs w:val="26"/>
          <w:lang w:val="en-GB"/>
        </w:rPr>
        <w:t xml:space="preserve"> </w:t>
      </w:r>
      <w:r w:rsidR="00B477BB" w:rsidRPr="006D29CD">
        <w:rPr>
          <w:rStyle w:val="FootnoteReference"/>
          <w:sz w:val="26"/>
          <w:szCs w:val="26"/>
          <w:lang w:val="en-GB"/>
        </w:rPr>
        <w:footnoteReference w:id="5"/>
      </w:r>
    </w:p>
    <w:p w14:paraId="40342B0C" w14:textId="11C7445F" w:rsidR="00513314" w:rsidRPr="006D29CD" w:rsidRDefault="00513314" w:rsidP="003E2118">
      <w:pPr>
        <w:pStyle w:val="Heading1"/>
        <w:bidi/>
        <w:rPr>
          <w:sz w:val="26"/>
          <w:szCs w:val="26"/>
          <w:lang w:val="en-GB"/>
        </w:rPr>
      </w:pPr>
      <w:r w:rsidRPr="006D29CD">
        <w:rPr>
          <w:rFonts w:hint="cs"/>
          <w:sz w:val="26"/>
          <w:szCs w:val="26"/>
          <w:rtl/>
          <w:lang w:val="en-GB"/>
        </w:rPr>
        <w:t>وعقب تقرير فريق الاتصال الذي أنشئ للنظر في الموضوع، وافقت اللجنة التنفيذية على أن تتابع خلال الاجتماع الثاني والتسعين</w:t>
      </w:r>
      <w:r w:rsidR="00351E50" w:rsidRPr="006D29CD">
        <w:rPr>
          <w:rFonts w:hint="cs"/>
          <w:sz w:val="26"/>
          <w:szCs w:val="26"/>
          <w:rtl/>
          <w:lang w:val="en-GB"/>
        </w:rPr>
        <w:t xml:space="preserve"> نظر الإطار </w:t>
      </w:r>
      <w:r w:rsidR="003E2118" w:rsidRPr="006D29CD">
        <w:rPr>
          <w:rFonts w:hint="cs"/>
          <w:sz w:val="26"/>
          <w:szCs w:val="26"/>
          <w:rtl/>
          <w:lang w:val="en-GB"/>
        </w:rPr>
        <w:t>العملى</w:t>
      </w:r>
      <w:r w:rsidR="00351E50" w:rsidRPr="006D29CD">
        <w:rPr>
          <w:rFonts w:hint="cs"/>
          <w:sz w:val="26"/>
          <w:szCs w:val="26"/>
          <w:rtl/>
          <w:lang w:val="en-GB"/>
        </w:rPr>
        <w:t xml:space="preserve"> لتعزيز </w:t>
      </w:r>
      <w:r w:rsidR="003E2118" w:rsidRPr="006D29CD">
        <w:rPr>
          <w:rFonts w:hint="cs"/>
          <w:sz w:val="26"/>
          <w:szCs w:val="26"/>
          <w:rtl/>
          <w:lang w:val="en-GB"/>
        </w:rPr>
        <w:t>وضع الجوانب</w:t>
      </w:r>
      <w:r w:rsidR="00351E50" w:rsidRPr="006D29CD">
        <w:rPr>
          <w:rFonts w:hint="cs"/>
          <w:sz w:val="26"/>
          <w:szCs w:val="26"/>
          <w:rtl/>
          <w:lang w:val="en-GB"/>
        </w:rPr>
        <w:t xml:space="preserve"> المؤسسية والمشروعات والأنشطة التي يمكن أن يضطلع بها الصندوق المتعدد الأطراف في التكنولوجيات والمعدات البديلة في قطاعات التصنيع </w:t>
      </w:r>
      <w:r w:rsidR="00A620DB" w:rsidRPr="006D29CD">
        <w:rPr>
          <w:rFonts w:hint="cs"/>
          <w:sz w:val="26"/>
          <w:szCs w:val="26"/>
          <w:rtl/>
          <w:lang w:val="en-GB" w:bidi="ar-EG"/>
        </w:rPr>
        <w:t xml:space="preserve">والخدمة في سياق خفض المواد الهيدروفلوروكربونية في الفئات الواردة في الوثيقة </w:t>
      </w:r>
      <w:r w:rsidR="00A620DB" w:rsidRPr="006D29CD">
        <w:rPr>
          <w:sz w:val="26"/>
          <w:szCs w:val="26"/>
          <w:lang w:val="en-GB"/>
        </w:rPr>
        <w:t>UNEP/</w:t>
      </w:r>
      <w:proofErr w:type="spellStart"/>
      <w:r w:rsidR="00A620DB" w:rsidRPr="006D29CD">
        <w:rPr>
          <w:sz w:val="26"/>
          <w:szCs w:val="26"/>
          <w:lang w:val="en-GB"/>
        </w:rPr>
        <w:t>OzL.Pro</w:t>
      </w:r>
      <w:proofErr w:type="spellEnd"/>
      <w:r w:rsidR="00A620DB" w:rsidRPr="006D29CD">
        <w:rPr>
          <w:sz w:val="26"/>
          <w:szCs w:val="26"/>
          <w:lang w:val="en-GB"/>
        </w:rPr>
        <w:t>/ExCom/89/12</w:t>
      </w:r>
      <w:r w:rsidR="00A620DB" w:rsidRPr="006D29CD">
        <w:rPr>
          <w:rFonts w:hint="cs"/>
          <w:sz w:val="26"/>
          <w:szCs w:val="26"/>
          <w:rtl/>
          <w:lang w:val="en-GB" w:bidi="ar-EG"/>
        </w:rPr>
        <w:t xml:space="preserve"> خلال تنفيذ الخيارين</w:t>
      </w:r>
      <w:r w:rsidR="00A620DB" w:rsidRPr="006D29CD">
        <w:rPr>
          <w:rFonts w:hint="cs"/>
          <w:sz w:val="26"/>
          <w:szCs w:val="26"/>
          <w:rtl/>
          <w:lang w:val="en-GB"/>
        </w:rPr>
        <w:t xml:space="preserve">1 و2 في الجدول 3 من الوثيقة وأن تراعي البنود ذات الصلة المشار إليها في الفقرة </w:t>
      </w:r>
      <w:r w:rsidR="00A620DB" w:rsidRPr="006D29CD">
        <w:rPr>
          <w:sz w:val="26"/>
          <w:szCs w:val="26"/>
          <w:lang w:val="en-GB"/>
        </w:rPr>
        <w:t>243</w:t>
      </w:r>
      <w:r w:rsidR="00A620DB" w:rsidRPr="006D29CD">
        <w:rPr>
          <w:rFonts w:hint="cs"/>
          <w:sz w:val="26"/>
          <w:szCs w:val="26"/>
          <w:rtl/>
          <w:lang w:val="en-GB"/>
        </w:rPr>
        <w:t xml:space="preserve">، وأن تستخدم </w:t>
      </w:r>
      <w:r w:rsidR="00A620DB" w:rsidRPr="006D29CD">
        <w:rPr>
          <w:rFonts w:hint="cs"/>
          <w:i/>
          <w:iCs/>
          <w:sz w:val="26"/>
          <w:szCs w:val="26"/>
          <w:rtl/>
          <w:lang w:val="en-GB"/>
        </w:rPr>
        <w:t>ضمن جملة أمور</w:t>
      </w:r>
      <w:r w:rsidR="00A620DB" w:rsidRPr="006D29CD">
        <w:rPr>
          <w:rFonts w:hint="cs"/>
          <w:sz w:val="26"/>
          <w:szCs w:val="26"/>
          <w:rtl/>
          <w:lang w:val="en-GB"/>
        </w:rPr>
        <w:t xml:space="preserve"> النص العملي الذي </w:t>
      </w:r>
      <w:r w:rsidR="009570CD" w:rsidRPr="006D29CD">
        <w:rPr>
          <w:rFonts w:hint="cs"/>
          <w:sz w:val="26"/>
          <w:szCs w:val="26"/>
          <w:rtl/>
          <w:lang w:val="en-GB" w:bidi="ar-EG"/>
        </w:rPr>
        <w:t>قدمته حكومتا البرازيل والهند خلال الاجتماع الحادي والتسعين الوارد في المرفق بهذه الوثيقة</w:t>
      </w:r>
      <w:r w:rsidR="009570CD" w:rsidRPr="006D29CD">
        <w:rPr>
          <w:rStyle w:val="FootnoteReference"/>
          <w:sz w:val="26"/>
          <w:szCs w:val="26"/>
          <w:lang w:val="en-GB"/>
        </w:rPr>
        <w:footnoteReference w:id="6"/>
      </w:r>
      <w:r w:rsidR="009570CD" w:rsidRPr="006D29CD">
        <w:rPr>
          <w:rFonts w:hint="cs"/>
          <w:sz w:val="26"/>
          <w:szCs w:val="26"/>
          <w:rtl/>
          <w:lang w:val="en-GB" w:bidi="ar-EG"/>
        </w:rPr>
        <w:t xml:space="preserve"> لإجراء</w:t>
      </w:r>
      <w:r w:rsidR="00B477BB" w:rsidRPr="006D29CD">
        <w:rPr>
          <w:rFonts w:hint="cs"/>
          <w:sz w:val="26"/>
          <w:szCs w:val="26"/>
          <w:rtl/>
          <w:lang w:val="en-GB" w:bidi="ar-EG"/>
        </w:rPr>
        <w:t xml:space="preserve"> المناقشات اللاحقة.</w:t>
      </w:r>
    </w:p>
    <w:p w14:paraId="7E5BC59B" w14:textId="3373B842" w:rsidR="00B477BB" w:rsidRPr="006D29CD" w:rsidRDefault="00B477BB" w:rsidP="004355DD">
      <w:pPr>
        <w:pStyle w:val="Heading1"/>
        <w:bidi/>
        <w:rPr>
          <w:sz w:val="26"/>
          <w:szCs w:val="26"/>
        </w:rPr>
      </w:pPr>
      <w:r w:rsidRPr="006D29CD">
        <w:rPr>
          <w:rFonts w:hint="cs"/>
          <w:sz w:val="26"/>
          <w:szCs w:val="26"/>
          <w:rtl/>
        </w:rPr>
        <w:t xml:space="preserve">وتجدر الملاحظة بأن اللجنة التنفيذية سوف تنظر في التقرير المتعلق بالمشاورات مع أمانات مرفق البيئة العالمي وصندوق المناخ الأخضر وغيرها من مؤسسات التمويل بشأن إمكانيات تبادل المعلومات بشأن السياسات والمشروعات وطرائق التمويل ذات الصلة المتعلقة </w:t>
      </w:r>
      <w:r w:rsidR="004355DD" w:rsidRPr="006D29CD">
        <w:rPr>
          <w:rFonts w:hint="cs"/>
          <w:sz w:val="26"/>
          <w:szCs w:val="26"/>
          <w:rtl/>
        </w:rPr>
        <w:t>بحفظ</w:t>
      </w:r>
      <w:r w:rsidRPr="006D29CD">
        <w:rPr>
          <w:rFonts w:hint="cs"/>
          <w:sz w:val="26"/>
          <w:szCs w:val="26"/>
          <w:rtl/>
        </w:rPr>
        <w:t xml:space="preserve"> أو تعزيز كفاءة استخدام الطاقة خلال خفض المواد الهيدروفلوروكربونية (المقرر 90/50</w:t>
      </w:r>
      <w:r w:rsidR="00877DBE" w:rsidRPr="006D29CD">
        <w:rPr>
          <w:rFonts w:hint="cs"/>
          <w:sz w:val="26"/>
          <w:szCs w:val="26"/>
          <w:rtl/>
        </w:rPr>
        <w:t xml:space="preserve">(ب)(3)) والوثيقة </w:t>
      </w:r>
      <w:r w:rsidR="00877DBE" w:rsidRPr="006D29CD">
        <w:rPr>
          <w:sz w:val="26"/>
          <w:szCs w:val="26"/>
        </w:rPr>
        <w:t>UNEP/</w:t>
      </w:r>
      <w:proofErr w:type="spellStart"/>
      <w:r w:rsidR="00877DBE" w:rsidRPr="006D29CD">
        <w:rPr>
          <w:sz w:val="26"/>
          <w:szCs w:val="26"/>
        </w:rPr>
        <w:t>OzL.Pro</w:t>
      </w:r>
      <w:proofErr w:type="spellEnd"/>
      <w:r w:rsidR="00877DBE" w:rsidRPr="006D29CD">
        <w:rPr>
          <w:sz w:val="26"/>
          <w:szCs w:val="26"/>
        </w:rPr>
        <w:t>/ExCom/92/48</w:t>
      </w:r>
      <w:r w:rsidR="00877DBE" w:rsidRPr="006D29CD">
        <w:rPr>
          <w:rFonts w:hint="cs"/>
          <w:sz w:val="26"/>
          <w:szCs w:val="26"/>
          <w:rtl/>
        </w:rPr>
        <w:t xml:space="preserve"> خلال</w:t>
      </w:r>
      <w:r w:rsidR="00877DBE" w:rsidRPr="006D29CD">
        <w:rPr>
          <w:rFonts w:hint="cs"/>
          <w:sz w:val="26"/>
          <w:szCs w:val="26"/>
          <w:rtl/>
          <w:lang w:bidi="ar-EG"/>
        </w:rPr>
        <w:t xml:space="preserve"> الاجتماع الثاني والتسعين والمعلومات الواردة خلالها بشأن المقرر الذي سوف تتخذه اللجنة التنفيذية في سياق هذه الوثيقة.</w:t>
      </w:r>
    </w:p>
    <w:p w14:paraId="14D5CE01" w14:textId="290B7A91" w:rsidR="00A90FCE" w:rsidRPr="006D29CD" w:rsidRDefault="00A90FCE" w:rsidP="00877DBE">
      <w:pPr>
        <w:pStyle w:val="Heading1"/>
        <w:numPr>
          <w:ilvl w:val="0"/>
          <w:numId w:val="0"/>
        </w:numPr>
        <w:bidi/>
        <w:rPr>
          <w:sz w:val="26"/>
          <w:szCs w:val="26"/>
          <w:rtl/>
        </w:rPr>
      </w:pPr>
    </w:p>
    <w:p w14:paraId="3869C9BF" w14:textId="77777777" w:rsidR="00877DBE" w:rsidRPr="00C02B5D" w:rsidRDefault="00877DBE" w:rsidP="00877DBE">
      <w:pPr>
        <w:bidi/>
        <w:sectPr w:rsidR="00877DBE" w:rsidRPr="00C02B5D" w:rsidSect="00896234">
          <w:headerReference w:type="even" r:id="rId13"/>
          <w:headerReference w:type="default" r:id="rId14"/>
          <w:footerReference w:type="even" r:id="rId15"/>
          <w:footerReference w:type="default" r:id="rId16"/>
          <w:footerReference w:type="first" r:id="rId17"/>
          <w:pgSz w:w="12240" w:h="15840" w:code="1"/>
          <w:pgMar w:top="720" w:right="1440" w:bottom="864" w:left="1440" w:header="720" w:footer="475" w:gutter="0"/>
          <w:cols w:space="720"/>
          <w:titlePg/>
        </w:sectPr>
      </w:pPr>
    </w:p>
    <w:p w14:paraId="0C8FDCCF" w14:textId="4678C06E" w:rsidR="004E7F9C" w:rsidRPr="006D29CD" w:rsidRDefault="004E7F9C" w:rsidP="005951CC">
      <w:pPr>
        <w:pStyle w:val="Heading1"/>
        <w:numPr>
          <w:ilvl w:val="0"/>
          <w:numId w:val="0"/>
        </w:numPr>
        <w:bidi/>
        <w:rPr>
          <w:sz w:val="26"/>
          <w:szCs w:val="26"/>
        </w:rPr>
      </w:pPr>
    </w:p>
    <w:p w14:paraId="2925557A" w14:textId="3DDF6E5C" w:rsidR="005951CC" w:rsidRPr="006D29CD" w:rsidRDefault="005951CC" w:rsidP="001C3D29">
      <w:pPr>
        <w:autoSpaceDE w:val="0"/>
        <w:autoSpaceDN w:val="0"/>
        <w:bidi/>
        <w:adjustRightInd w:val="0"/>
        <w:spacing w:after="240"/>
        <w:jc w:val="center"/>
        <w:rPr>
          <w:rFonts w:asciiTheme="minorHAnsi" w:hAnsiTheme="minorHAnsi" w:cs="TimesNewRomanPS-BoldMT"/>
          <w:b/>
          <w:bCs/>
          <w:sz w:val="26"/>
          <w:szCs w:val="26"/>
          <w:lang w:val="en-US"/>
        </w:rPr>
      </w:pPr>
      <w:r w:rsidRPr="006D29CD">
        <w:rPr>
          <w:rFonts w:ascii="TimesNewRomanPS-BoldMT" w:cs="TimesNewRomanPS-BoldMT" w:hint="cs"/>
          <w:b/>
          <w:bCs/>
          <w:sz w:val="26"/>
          <w:szCs w:val="26"/>
          <w:rtl/>
        </w:rPr>
        <w:t>المرفق</w:t>
      </w:r>
    </w:p>
    <w:p w14:paraId="184CE9FC" w14:textId="77777777" w:rsidR="005951CC" w:rsidRPr="006D29CD" w:rsidRDefault="005951CC" w:rsidP="005951CC">
      <w:pPr>
        <w:autoSpaceDE w:val="0"/>
        <w:autoSpaceDN w:val="0"/>
        <w:bidi/>
        <w:adjustRightInd w:val="0"/>
        <w:jc w:val="center"/>
        <w:rPr>
          <w:rFonts w:ascii="TimesNewRomanPS-BoldMT" w:cs="TimesNewRomanPS-BoldMT"/>
          <w:b/>
          <w:bCs/>
          <w:sz w:val="26"/>
          <w:szCs w:val="26"/>
        </w:rPr>
      </w:pPr>
      <w:r w:rsidRPr="006D29CD">
        <w:rPr>
          <w:rFonts w:ascii="TimesNewRomanPS-BoldMT" w:cs="TimesNewRomanPS-BoldMT" w:hint="cs"/>
          <w:b/>
          <w:bCs/>
          <w:sz w:val="26"/>
          <w:szCs w:val="26"/>
          <w:rtl/>
        </w:rPr>
        <w:t>نص</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عمل</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بشأن</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الإطار</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التشغيلي</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لمواصلة</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توضيح</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الجوانب</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المؤسسية</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والمشروعات</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والأنشطة</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التي</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يمكن أن</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ينفذها</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الصندوق</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المتعدد</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الأطراف</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للحفاظ</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على</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و</w:t>
      </w:r>
      <w:r w:rsidRPr="006D29CD">
        <w:rPr>
          <w:rFonts w:ascii="TimesNewRomanPS-BoldMT" w:cs="TimesNewRomanPS-BoldMT"/>
          <w:b/>
          <w:bCs/>
          <w:sz w:val="26"/>
          <w:szCs w:val="26"/>
        </w:rPr>
        <w:t>/</w:t>
      </w:r>
      <w:r w:rsidRPr="006D29CD">
        <w:rPr>
          <w:rFonts w:ascii="TimesNewRomanPS-BoldMT" w:cs="TimesNewRomanPS-BoldMT" w:hint="cs"/>
          <w:b/>
          <w:bCs/>
          <w:sz w:val="26"/>
          <w:szCs w:val="26"/>
          <w:rtl/>
        </w:rPr>
        <w:t>أو</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تعزيز</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كفاءة</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استخدام</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الطاقة</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لتكنولوجيات</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الإحلال والمعدات</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في</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قطاعي</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التصنيع</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والخدمة</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عند</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التخفيض</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التدريجي</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للمواد</w:t>
      </w:r>
      <w:r w:rsidRPr="006D29CD">
        <w:rPr>
          <w:rFonts w:ascii="TimesNewRomanPS-BoldMT" w:cs="TimesNewRomanPS-BoldMT"/>
          <w:b/>
          <w:bCs/>
          <w:sz w:val="26"/>
          <w:szCs w:val="26"/>
        </w:rPr>
        <w:t xml:space="preserve"> </w:t>
      </w:r>
      <w:r w:rsidRPr="006D29CD">
        <w:rPr>
          <w:rFonts w:ascii="TimesNewRomanPS-BoldMT" w:cs="TimesNewRomanPS-BoldMT" w:hint="cs"/>
          <w:b/>
          <w:bCs/>
          <w:sz w:val="26"/>
          <w:szCs w:val="26"/>
          <w:rtl/>
        </w:rPr>
        <w:t>الهيدروفلوروكربونية</w:t>
      </w:r>
    </w:p>
    <w:p w14:paraId="59B93905" w14:textId="77777777" w:rsidR="005951CC" w:rsidRPr="006D29CD" w:rsidRDefault="005951CC" w:rsidP="005951CC">
      <w:pPr>
        <w:autoSpaceDE w:val="0"/>
        <w:autoSpaceDN w:val="0"/>
        <w:adjustRightInd w:val="0"/>
        <w:rPr>
          <w:rFonts w:ascii="TimesNewRomanPSMT" w:cs="TimesNewRomanPSMT"/>
          <w:sz w:val="26"/>
          <w:szCs w:val="26"/>
          <w:rtl/>
        </w:rPr>
      </w:pPr>
    </w:p>
    <w:p w14:paraId="31CD51CE" w14:textId="77777777" w:rsidR="005951CC" w:rsidRPr="006D29CD" w:rsidRDefault="005951CC" w:rsidP="005951CC">
      <w:pPr>
        <w:autoSpaceDE w:val="0"/>
        <w:autoSpaceDN w:val="0"/>
        <w:bidi/>
        <w:adjustRightInd w:val="0"/>
        <w:spacing w:after="120"/>
        <w:rPr>
          <w:rFonts w:ascii="TimesNewRomanPSMT" w:cs="TimesNewRomanPSMT"/>
          <w:sz w:val="26"/>
          <w:szCs w:val="26"/>
          <w:rtl/>
          <w:lang w:bidi="ar-EG"/>
        </w:rPr>
      </w:pPr>
      <w:r w:rsidRPr="006D29CD">
        <w:rPr>
          <w:rFonts w:ascii="TimesNewRomanPSMT" w:cs="TimesNewRomanPSMT" w:hint="cs"/>
          <w:sz w:val="26"/>
          <w:szCs w:val="26"/>
          <w:u w:val="single"/>
          <w:rtl/>
        </w:rPr>
        <w:t>قررت</w:t>
      </w:r>
      <w:r w:rsidRPr="006D29CD">
        <w:rPr>
          <w:rFonts w:ascii="TimesNewRomanPSMT" w:cs="TimesNewRomanPSMT"/>
          <w:sz w:val="26"/>
          <w:szCs w:val="26"/>
        </w:rPr>
        <w:t xml:space="preserve"> </w:t>
      </w:r>
      <w:r w:rsidRPr="006D29CD">
        <w:rPr>
          <w:rFonts w:ascii="TimesNewRomanPSMT" w:cs="TimesNewRomanPSMT" w:hint="cs"/>
          <w:sz w:val="26"/>
          <w:szCs w:val="26"/>
          <w:rtl/>
        </w:rPr>
        <w:t>اللجنة</w:t>
      </w:r>
      <w:r w:rsidRPr="006D29CD">
        <w:rPr>
          <w:rFonts w:ascii="TimesNewRomanPSMT" w:cs="TimesNewRomanPSMT"/>
          <w:sz w:val="26"/>
          <w:szCs w:val="26"/>
        </w:rPr>
        <w:t xml:space="preserve"> </w:t>
      </w:r>
      <w:r w:rsidRPr="006D29CD">
        <w:rPr>
          <w:rFonts w:ascii="TimesNewRomanPSMT" w:cs="TimesNewRomanPSMT" w:hint="cs"/>
          <w:sz w:val="26"/>
          <w:szCs w:val="26"/>
          <w:rtl/>
        </w:rPr>
        <w:t>التنفيذية</w:t>
      </w:r>
      <w:r w:rsidRPr="006D29CD">
        <w:rPr>
          <w:rFonts w:ascii="TimesNewRomanPSMT" w:cs="TimesNewRomanPSMT"/>
          <w:sz w:val="26"/>
          <w:szCs w:val="26"/>
        </w:rPr>
        <w:t>:</w:t>
      </w:r>
    </w:p>
    <w:p w14:paraId="2CC80F46" w14:textId="5AD9DABE" w:rsidR="005951CC" w:rsidRPr="006D29CD" w:rsidRDefault="005951CC" w:rsidP="005951CC">
      <w:pPr>
        <w:pStyle w:val="ListParagraph"/>
        <w:numPr>
          <w:ilvl w:val="0"/>
          <w:numId w:val="32"/>
        </w:numPr>
        <w:tabs>
          <w:tab w:val="left" w:pos="746"/>
        </w:tabs>
        <w:autoSpaceDE w:val="0"/>
        <w:autoSpaceDN w:val="0"/>
        <w:bidi/>
        <w:adjustRightInd w:val="0"/>
        <w:spacing w:after="120" w:line="240" w:lineRule="auto"/>
        <w:ind w:hanging="691"/>
        <w:contextualSpacing w:val="0"/>
        <w:jc w:val="both"/>
        <w:rPr>
          <w:rFonts w:ascii="TimesNewRomanPSMT" w:cs="TimesNewRomanPSMT"/>
          <w:sz w:val="26"/>
          <w:szCs w:val="26"/>
        </w:rPr>
      </w:pPr>
      <w:r w:rsidRPr="006D29CD">
        <w:rPr>
          <w:rFonts w:ascii="TimesNewRomanPSMT" w:cs="TimesNewRomanPSMT" w:hint="cs"/>
          <w:sz w:val="26"/>
          <w:szCs w:val="26"/>
          <w:rtl/>
        </w:rPr>
        <w:t>أن</w:t>
      </w:r>
      <w:r w:rsidRPr="006D29CD">
        <w:rPr>
          <w:rFonts w:ascii="TimesNewRomanPSMT" w:cs="TimesNewRomanPSMT"/>
          <w:sz w:val="26"/>
          <w:szCs w:val="26"/>
        </w:rPr>
        <w:t xml:space="preserve"> </w:t>
      </w:r>
      <w:r w:rsidRPr="006D29CD">
        <w:rPr>
          <w:rFonts w:ascii="TimesNewRomanPSMT" w:cs="TimesNewRomanPSMT" w:hint="cs"/>
          <w:sz w:val="26"/>
          <w:szCs w:val="26"/>
          <w:rtl/>
        </w:rPr>
        <w:t>تحيط</w:t>
      </w:r>
      <w:r w:rsidRPr="006D29CD">
        <w:rPr>
          <w:rFonts w:ascii="TimesNewRomanPSMT" w:cs="TimesNewRomanPSMT"/>
          <w:sz w:val="26"/>
          <w:szCs w:val="26"/>
        </w:rPr>
        <w:t xml:space="preserve"> </w:t>
      </w:r>
      <w:r w:rsidRPr="006D29CD">
        <w:rPr>
          <w:rFonts w:ascii="TimesNewRomanPSMT" w:cs="TimesNewRomanPSMT" w:hint="cs"/>
          <w:sz w:val="26"/>
          <w:szCs w:val="26"/>
          <w:rtl/>
        </w:rPr>
        <w:t>علما</w:t>
      </w:r>
      <w:r w:rsidRPr="006D29CD">
        <w:rPr>
          <w:rFonts w:ascii="TimesNewRomanPSMT" w:cs="TimesNewRomanPSMT"/>
          <w:sz w:val="26"/>
          <w:szCs w:val="26"/>
        </w:rPr>
        <w:t xml:space="preserve"> </w:t>
      </w:r>
      <w:r w:rsidRPr="006D29CD">
        <w:rPr>
          <w:rFonts w:ascii="TimesNewRomanPSMT" w:cs="TimesNewRomanPSMT" w:hint="cs"/>
          <w:sz w:val="26"/>
          <w:szCs w:val="26"/>
          <w:rtl/>
        </w:rPr>
        <w:t>بالوثيقة</w:t>
      </w:r>
      <w:r w:rsidRPr="006D29CD">
        <w:rPr>
          <w:rFonts w:ascii="TimesNewRomanPSMT" w:cs="TimesNewRomanPSMT"/>
          <w:sz w:val="26"/>
          <w:szCs w:val="26"/>
        </w:rPr>
        <w:t xml:space="preserve"> </w:t>
      </w:r>
      <w:r w:rsidRPr="006D29CD">
        <w:rPr>
          <w:rFonts w:ascii="TimesNewRomanPSMT" w:cs="TimesNewRomanPSMT" w:hint="cs"/>
          <w:sz w:val="26"/>
          <w:szCs w:val="26"/>
          <w:rtl/>
        </w:rPr>
        <w:t>المتعلقة</w:t>
      </w:r>
      <w:r w:rsidRPr="006D29CD">
        <w:rPr>
          <w:rFonts w:ascii="TimesNewRomanPSMT" w:cs="TimesNewRomanPSMT"/>
          <w:sz w:val="26"/>
          <w:szCs w:val="26"/>
        </w:rPr>
        <w:t xml:space="preserve"> </w:t>
      </w:r>
      <w:r w:rsidRPr="006D29CD">
        <w:rPr>
          <w:rFonts w:ascii="TimesNewRomanPSMT" w:cs="TimesNewRomanPSMT" w:hint="cs"/>
          <w:sz w:val="26"/>
          <w:szCs w:val="26"/>
          <w:rtl/>
        </w:rPr>
        <w:t>بالإطار</w:t>
      </w:r>
      <w:r w:rsidRPr="006D29CD">
        <w:rPr>
          <w:rFonts w:ascii="TimesNewRomanPSMT" w:cs="TimesNewRomanPSMT"/>
          <w:sz w:val="26"/>
          <w:szCs w:val="26"/>
        </w:rPr>
        <w:t xml:space="preserve"> </w:t>
      </w:r>
      <w:r w:rsidRPr="006D29CD">
        <w:rPr>
          <w:rFonts w:ascii="TimesNewRomanPSMT" w:cs="TimesNewRomanPSMT" w:hint="cs"/>
          <w:sz w:val="26"/>
          <w:szCs w:val="26"/>
          <w:rtl/>
        </w:rPr>
        <w:t>التشغيلي</w:t>
      </w:r>
      <w:r w:rsidRPr="006D29CD">
        <w:rPr>
          <w:rFonts w:ascii="TimesNewRomanPSMT" w:cs="TimesNewRomanPSMT"/>
          <w:sz w:val="26"/>
          <w:szCs w:val="26"/>
        </w:rPr>
        <w:t xml:space="preserve"> </w:t>
      </w:r>
      <w:r w:rsidRPr="006D29CD">
        <w:rPr>
          <w:rFonts w:ascii="TimesNewRomanPSMT" w:cs="TimesNewRomanPSMT" w:hint="cs"/>
          <w:sz w:val="26"/>
          <w:szCs w:val="26"/>
          <w:rtl/>
        </w:rPr>
        <w:t>لمواصلة</w:t>
      </w:r>
      <w:r w:rsidRPr="006D29CD">
        <w:rPr>
          <w:rFonts w:ascii="TimesNewRomanPSMT" w:cs="TimesNewRomanPSMT"/>
          <w:sz w:val="26"/>
          <w:szCs w:val="26"/>
        </w:rPr>
        <w:t xml:space="preserve"> </w:t>
      </w:r>
      <w:r w:rsidRPr="006D29CD">
        <w:rPr>
          <w:rFonts w:ascii="TimesNewRomanPSMT" w:cs="TimesNewRomanPSMT" w:hint="cs"/>
          <w:sz w:val="26"/>
          <w:szCs w:val="26"/>
          <w:rtl/>
        </w:rPr>
        <w:t>توضيح</w:t>
      </w:r>
      <w:r w:rsidRPr="006D29CD">
        <w:rPr>
          <w:rFonts w:ascii="TimesNewRomanPSMT" w:cs="TimesNewRomanPSMT"/>
          <w:sz w:val="26"/>
          <w:szCs w:val="26"/>
        </w:rPr>
        <w:t xml:space="preserve"> </w:t>
      </w:r>
      <w:r w:rsidRPr="006D29CD">
        <w:rPr>
          <w:rFonts w:ascii="TimesNewRomanPSMT" w:cs="TimesNewRomanPSMT" w:hint="cs"/>
          <w:sz w:val="26"/>
          <w:szCs w:val="26"/>
          <w:rtl/>
        </w:rPr>
        <w:t>الجوانب</w:t>
      </w:r>
      <w:r w:rsidRPr="006D29CD">
        <w:rPr>
          <w:rFonts w:ascii="TimesNewRomanPSMT" w:cs="TimesNewRomanPSMT"/>
          <w:sz w:val="26"/>
          <w:szCs w:val="26"/>
        </w:rPr>
        <w:t xml:space="preserve"> </w:t>
      </w:r>
      <w:r w:rsidRPr="006D29CD">
        <w:rPr>
          <w:rFonts w:ascii="TimesNewRomanPSMT" w:cs="TimesNewRomanPSMT" w:hint="cs"/>
          <w:sz w:val="26"/>
          <w:szCs w:val="26"/>
          <w:rtl/>
        </w:rPr>
        <w:t>المؤسسية</w:t>
      </w:r>
      <w:r w:rsidRPr="006D29CD">
        <w:rPr>
          <w:rFonts w:ascii="TimesNewRomanPSMT" w:cs="TimesNewRomanPSMT"/>
          <w:sz w:val="26"/>
          <w:szCs w:val="26"/>
        </w:rPr>
        <w:t xml:space="preserve"> </w:t>
      </w:r>
      <w:r w:rsidRPr="006D29CD">
        <w:rPr>
          <w:rFonts w:ascii="TimesNewRomanPSMT" w:cs="TimesNewRomanPSMT" w:hint="cs"/>
          <w:sz w:val="26"/>
          <w:szCs w:val="26"/>
          <w:rtl/>
        </w:rPr>
        <w:t>والمشاريع والأنشطة</w:t>
      </w:r>
      <w:r w:rsidRPr="006D29CD">
        <w:rPr>
          <w:rFonts w:ascii="TimesNewRomanPSMT" w:cs="TimesNewRomanPSMT"/>
          <w:sz w:val="26"/>
          <w:szCs w:val="26"/>
        </w:rPr>
        <w:t xml:space="preserve"> </w:t>
      </w:r>
      <w:r w:rsidRPr="006D29CD">
        <w:rPr>
          <w:rFonts w:ascii="TimesNewRomanPSMT" w:cs="TimesNewRomanPSMT" w:hint="cs"/>
          <w:sz w:val="26"/>
          <w:szCs w:val="26"/>
          <w:rtl/>
        </w:rPr>
        <w:t>التي</w:t>
      </w:r>
      <w:r w:rsidRPr="006D29CD">
        <w:rPr>
          <w:rFonts w:ascii="TimesNewRomanPSMT" w:cs="TimesNewRomanPSMT"/>
          <w:sz w:val="26"/>
          <w:szCs w:val="26"/>
        </w:rPr>
        <w:t xml:space="preserve"> </w:t>
      </w:r>
      <w:r w:rsidRPr="006D29CD">
        <w:rPr>
          <w:rFonts w:ascii="TimesNewRomanPSMT" w:cs="TimesNewRomanPSMT" w:hint="cs"/>
          <w:sz w:val="26"/>
          <w:szCs w:val="26"/>
          <w:rtl/>
        </w:rPr>
        <w:t>يمكن</w:t>
      </w:r>
      <w:r w:rsidRPr="006D29CD">
        <w:rPr>
          <w:rFonts w:ascii="TimesNewRomanPSMT" w:cs="TimesNewRomanPSMT"/>
          <w:sz w:val="26"/>
          <w:szCs w:val="26"/>
        </w:rPr>
        <w:t xml:space="preserve"> </w:t>
      </w:r>
      <w:r w:rsidRPr="006D29CD">
        <w:rPr>
          <w:rFonts w:ascii="TimesNewRomanPSMT" w:cs="TimesNewRomanPSMT" w:hint="cs"/>
          <w:sz w:val="26"/>
          <w:szCs w:val="26"/>
          <w:rtl/>
        </w:rPr>
        <w:t>أن</w:t>
      </w:r>
      <w:r w:rsidRPr="006D29CD">
        <w:rPr>
          <w:rFonts w:ascii="TimesNewRomanPSMT" w:cs="TimesNewRomanPSMT"/>
          <w:sz w:val="26"/>
          <w:szCs w:val="26"/>
        </w:rPr>
        <w:t xml:space="preserve"> </w:t>
      </w:r>
      <w:r w:rsidRPr="006D29CD">
        <w:rPr>
          <w:rFonts w:ascii="TimesNewRomanPSMT" w:cs="TimesNewRomanPSMT" w:hint="cs"/>
          <w:sz w:val="26"/>
          <w:szCs w:val="26"/>
          <w:rtl/>
        </w:rPr>
        <w:t>ينفذها</w:t>
      </w:r>
      <w:r w:rsidRPr="006D29CD">
        <w:rPr>
          <w:rFonts w:ascii="TimesNewRomanPSMT" w:cs="TimesNewRomanPSMT"/>
          <w:sz w:val="26"/>
          <w:szCs w:val="26"/>
        </w:rPr>
        <w:t xml:space="preserve"> </w:t>
      </w:r>
      <w:r w:rsidRPr="006D29CD">
        <w:rPr>
          <w:rFonts w:ascii="TimesNewRomanPSMT" w:cs="TimesNewRomanPSMT" w:hint="cs"/>
          <w:sz w:val="26"/>
          <w:szCs w:val="26"/>
          <w:rtl/>
        </w:rPr>
        <w:t>الصندوق</w:t>
      </w:r>
      <w:r w:rsidRPr="006D29CD">
        <w:rPr>
          <w:rFonts w:ascii="TimesNewRomanPSMT" w:cs="TimesNewRomanPSMT"/>
          <w:sz w:val="26"/>
          <w:szCs w:val="26"/>
        </w:rPr>
        <w:t xml:space="preserve"> </w:t>
      </w:r>
      <w:r w:rsidRPr="006D29CD">
        <w:rPr>
          <w:rFonts w:ascii="TimesNewRomanPSMT" w:cs="TimesNewRomanPSMT" w:hint="cs"/>
          <w:sz w:val="26"/>
          <w:szCs w:val="26"/>
          <w:rtl/>
        </w:rPr>
        <w:t>المتعدد</w:t>
      </w:r>
      <w:r w:rsidRPr="006D29CD">
        <w:rPr>
          <w:rFonts w:ascii="TimesNewRomanPSMT" w:cs="TimesNewRomanPSMT"/>
          <w:sz w:val="26"/>
          <w:szCs w:val="26"/>
        </w:rPr>
        <w:t xml:space="preserve"> </w:t>
      </w:r>
      <w:r w:rsidRPr="006D29CD">
        <w:rPr>
          <w:rFonts w:ascii="TimesNewRomanPSMT" w:cs="TimesNewRomanPSMT" w:hint="cs"/>
          <w:sz w:val="26"/>
          <w:szCs w:val="26"/>
          <w:rtl/>
        </w:rPr>
        <w:t>الأطراف</w:t>
      </w:r>
      <w:r w:rsidRPr="006D29CD">
        <w:rPr>
          <w:rFonts w:ascii="TimesNewRomanPSMT" w:cs="TimesNewRomanPSMT"/>
          <w:sz w:val="26"/>
          <w:szCs w:val="26"/>
        </w:rPr>
        <w:t xml:space="preserve"> </w:t>
      </w:r>
      <w:r w:rsidRPr="006D29CD">
        <w:rPr>
          <w:rFonts w:ascii="TimesNewRomanPSMT" w:cs="TimesNewRomanPSMT" w:hint="cs"/>
          <w:sz w:val="26"/>
          <w:szCs w:val="26"/>
          <w:rtl/>
        </w:rPr>
        <w:t>للحفاظ</w:t>
      </w:r>
      <w:r w:rsidRPr="006D29CD">
        <w:rPr>
          <w:rFonts w:ascii="TimesNewRomanPSMT" w:cs="TimesNewRomanPSMT"/>
          <w:sz w:val="26"/>
          <w:szCs w:val="26"/>
        </w:rPr>
        <w:t xml:space="preserve"> </w:t>
      </w:r>
      <w:r w:rsidRPr="006D29CD">
        <w:rPr>
          <w:rFonts w:ascii="TimesNewRomanPSMT" w:cs="TimesNewRomanPSMT" w:hint="cs"/>
          <w:sz w:val="26"/>
          <w:szCs w:val="26"/>
          <w:rtl/>
        </w:rPr>
        <w:t>على</w:t>
      </w:r>
      <w:r w:rsidRPr="006D29CD">
        <w:rPr>
          <w:rFonts w:ascii="TimesNewRomanPSMT" w:cs="TimesNewRomanPSMT"/>
          <w:sz w:val="26"/>
          <w:szCs w:val="26"/>
        </w:rPr>
        <w:t xml:space="preserve"> </w:t>
      </w:r>
      <w:r w:rsidRPr="006D29CD">
        <w:rPr>
          <w:rFonts w:ascii="TimesNewRomanPSMT" w:cs="TimesNewRomanPSMT" w:hint="cs"/>
          <w:sz w:val="26"/>
          <w:szCs w:val="26"/>
          <w:rtl/>
        </w:rPr>
        <w:t>و</w:t>
      </w:r>
      <w:r w:rsidRPr="006D29CD">
        <w:rPr>
          <w:rFonts w:ascii="TimesNewRomanPSMT" w:cs="TimesNewRomanPSMT"/>
          <w:sz w:val="26"/>
          <w:szCs w:val="26"/>
        </w:rPr>
        <w:t>/</w:t>
      </w:r>
      <w:r w:rsidRPr="006D29CD">
        <w:rPr>
          <w:rFonts w:ascii="TimesNewRomanPSMT" w:cs="TimesNewRomanPSMT" w:hint="cs"/>
          <w:sz w:val="26"/>
          <w:szCs w:val="26"/>
          <w:rtl/>
        </w:rPr>
        <w:t>أو</w:t>
      </w:r>
      <w:r w:rsidRPr="006D29CD">
        <w:rPr>
          <w:rFonts w:ascii="TimesNewRomanPSMT" w:cs="TimesNewRomanPSMT"/>
          <w:sz w:val="26"/>
          <w:szCs w:val="26"/>
        </w:rPr>
        <w:t xml:space="preserve"> </w:t>
      </w:r>
      <w:r w:rsidRPr="006D29CD">
        <w:rPr>
          <w:rFonts w:ascii="TimesNewRomanPSMT" w:cs="TimesNewRomanPSMT" w:hint="cs"/>
          <w:sz w:val="26"/>
          <w:szCs w:val="26"/>
          <w:rtl/>
        </w:rPr>
        <w:t>تعزيز</w:t>
      </w:r>
      <w:r w:rsidRPr="006D29CD">
        <w:rPr>
          <w:rFonts w:ascii="TimesNewRomanPSMT" w:cs="TimesNewRomanPSMT"/>
          <w:sz w:val="26"/>
          <w:szCs w:val="26"/>
        </w:rPr>
        <w:t xml:space="preserve"> </w:t>
      </w:r>
      <w:r w:rsidRPr="006D29CD">
        <w:rPr>
          <w:rFonts w:ascii="TimesNewRomanPSMT" w:cs="TimesNewRomanPSMT" w:hint="cs"/>
          <w:sz w:val="26"/>
          <w:szCs w:val="26"/>
          <w:rtl/>
        </w:rPr>
        <w:t>كفاءة</w:t>
      </w:r>
      <w:r w:rsidRPr="006D29CD">
        <w:rPr>
          <w:rFonts w:ascii="TimesNewRomanPSMT" w:cs="TimesNewRomanPSMT"/>
          <w:sz w:val="26"/>
          <w:szCs w:val="26"/>
        </w:rPr>
        <w:t xml:space="preserve"> </w:t>
      </w:r>
      <w:r w:rsidRPr="006D29CD">
        <w:rPr>
          <w:rFonts w:ascii="TimesNewRomanPSMT" w:cs="TimesNewRomanPSMT" w:hint="cs"/>
          <w:sz w:val="26"/>
          <w:szCs w:val="26"/>
          <w:rtl/>
        </w:rPr>
        <w:t>استخدام الطاقة</w:t>
      </w:r>
      <w:r w:rsidRPr="006D29CD">
        <w:rPr>
          <w:rFonts w:ascii="TimesNewRomanPSMT" w:cs="TimesNewRomanPSMT"/>
          <w:sz w:val="26"/>
          <w:szCs w:val="26"/>
        </w:rPr>
        <w:t xml:space="preserve"> </w:t>
      </w:r>
      <w:r w:rsidRPr="006D29CD">
        <w:rPr>
          <w:rFonts w:ascii="TimesNewRomanPSMT" w:cs="TimesNewRomanPSMT" w:hint="cs"/>
          <w:sz w:val="26"/>
          <w:szCs w:val="26"/>
          <w:rtl/>
        </w:rPr>
        <w:t>لتكنولوجيات</w:t>
      </w:r>
      <w:r w:rsidRPr="006D29CD">
        <w:rPr>
          <w:rFonts w:ascii="TimesNewRomanPSMT" w:cs="TimesNewRomanPSMT"/>
          <w:sz w:val="26"/>
          <w:szCs w:val="26"/>
        </w:rPr>
        <w:t xml:space="preserve"> </w:t>
      </w:r>
      <w:r w:rsidRPr="006D29CD">
        <w:rPr>
          <w:rFonts w:ascii="TimesNewRomanPSMT" w:cs="TimesNewRomanPSMT" w:hint="cs"/>
          <w:sz w:val="26"/>
          <w:szCs w:val="26"/>
          <w:rtl/>
        </w:rPr>
        <w:t>الإحلال</w:t>
      </w:r>
      <w:r w:rsidRPr="006D29CD">
        <w:rPr>
          <w:rFonts w:ascii="TimesNewRomanPSMT" w:cs="TimesNewRomanPSMT"/>
          <w:sz w:val="26"/>
          <w:szCs w:val="26"/>
        </w:rPr>
        <w:t xml:space="preserve"> </w:t>
      </w:r>
      <w:r w:rsidRPr="006D29CD">
        <w:rPr>
          <w:rFonts w:ascii="TimesNewRomanPSMT" w:cs="TimesNewRomanPSMT" w:hint="cs"/>
          <w:sz w:val="26"/>
          <w:szCs w:val="26"/>
          <w:rtl/>
        </w:rPr>
        <w:t>والمعدات</w:t>
      </w:r>
      <w:r w:rsidRPr="006D29CD">
        <w:rPr>
          <w:rFonts w:ascii="TimesNewRomanPSMT" w:cs="TimesNewRomanPSMT"/>
          <w:sz w:val="26"/>
          <w:szCs w:val="26"/>
        </w:rPr>
        <w:t xml:space="preserve"> </w:t>
      </w:r>
      <w:r w:rsidRPr="006D29CD">
        <w:rPr>
          <w:rFonts w:ascii="TimesNewRomanPSMT" w:cs="TimesNewRomanPSMT" w:hint="cs"/>
          <w:sz w:val="26"/>
          <w:szCs w:val="26"/>
          <w:rtl/>
        </w:rPr>
        <w:t>في</w:t>
      </w:r>
      <w:r w:rsidRPr="006D29CD">
        <w:rPr>
          <w:rFonts w:ascii="TimesNewRomanPSMT" w:cs="TimesNewRomanPSMT"/>
          <w:sz w:val="26"/>
          <w:szCs w:val="26"/>
        </w:rPr>
        <w:t xml:space="preserve"> </w:t>
      </w:r>
      <w:r w:rsidRPr="006D29CD">
        <w:rPr>
          <w:rFonts w:ascii="TimesNewRomanPSMT" w:cs="TimesNewRomanPSMT" w:hint="cs"/>
          <w:sz w:val="26"/>
          <w:szCs w:val="26"/>
          <w:rtl/>
        </w:rPr>
        <w:t>قطاعي</w:t>
      </w:r>
      <w:r w:rsidRPr="006D29CD">
        <w:rPr>
          <w:rFonts w:ascii="TimesNewRomanPSMT" w:cs="TimesNewRomanPSMT"/>
          <w:sz w:val="26"/>
          <w:szCs w:val="26"/>
        </w:rPr>
        <w:t xml:space="preserve"> </w:t>
      </w:r>
      <w:r w:rsidRPr="006D29CD">
        <w:rPr>
          <w:rFonts w:ascii="TimesNewRomanPSMT" w:cs="TimesNewRomanPSMT" w:hint="cs"/>
          <w:sz w:val="26"/>
          <w:szCs w:val="26"/>
          <w:rtl/>
        </w:rPr>
        <w:t>التصنيع</w:t>
      </w:r>
      <w:r w:rsidRPr="006D29CD">
        <w:rPr>
          <w:rFonts w:ascii="TimesNewRomanPSMT" w:cs="TimesNewRomanPSMT"/>
          <w:sz w:val="26"/>
          <w:szCs w:val="26"/>
        </w:rPr>
        <w:t xml:space="preserve"> </w:t>
      </w:r>
      <w:r w:rsidRPr="006D29CD">
        <w:rPr>
          <w:rFonts w:ascii="TimesNewRomanPSMT" w:cs="TimesNewRomanPSMT" w:hint="cs"/>
          <w:sz w:val="26"/>
          <w:szCs w:val="26"/>
          <w:rtl/>
        </w:rPr>
        <w:t>والخدمة</w:t>
      </w:r>
      <w:r w:rsidRPr="006D29CD">
        <w:rPr>
          <w:rFonts w:ascii="TimesNewRomanPSMT" w:cs="TimesNewRomanPSMT"/>
          <w:sz w:val="26"/>
          <w:szCs w:val="26"/>
        </w:rPr>
        <w:t xml:space="preserve"> </w:t>
      </w:r>
      <w:r w:rsidRPr="006D29CD">
        <w:rPr>
          <w:rFonts w:ascii="TimesNewRomanPSMT" w:cs="TimesNewRomanPSMT" w:hint="cs"/>
          <w:sz w:val="26"/>
          <w:szCs w:val="26"/>
          <w:rtl/>
        </w:rPr>
        <w:t>عند</w:t>
      </w:r>
      <w:r w:rsidRPr="006D29CD">
        <w:rPr>
          <w:rFonts w:ascii="TimesNewRomanPSMT" w:cs="TimesNewRomanPSMT"/>
          <w:sz w:val="26"/>
          <w:szCs w:val="26"/>
        </w:rPr>
        <w:t xml:space="preserve"> </w:t>
      </w:r>
      <w:r w:rsidRPr="006D29CD">
        <w:rPr>
          <w:rFonts w:ascii="TimesNewRomanPSMT" w:cs="TimesNewRomanPSMT" w:hint="cs"/>
          <w:sz w:val="26"/>
          <w:szCs w:val="26"/>
          <w:rtl/>
        </w:rPr>
        <w:t>التخفيض</w:t>
      </w:r>
      <w:r w:rsidRPr="006D29CD">
        <w:rPr>
          <w:rFonts w:ascii="TimesNewRomanPSMT" w:cs="TimesNewRomanPSMT"/>
          <w:sz w:val="26"/>
          <w:szCs w:val="26"/>
        </w:rPr>
        <w:t xml:space="preserve"> </w:t>
      </w:r>
      <w:r w:rsidRPr="006D29CD">
        <w:rPr>
          <w:rFonts w:ascii="TimesNewRomanPSMT" w:cs="TimesNewRomanPSMT" w:hint="cs"/>
          <w:sz w:val="26"/>
          <w:szCs w:val="26"/>
          <w:rtl/>
        </w:rPr>
        <w:t>التدريجي</w:t>
      </w:r>
      <w:r w:rsidRPr="006D29CD">
        <w:rPr>
          <w:rFonts w:ascii="TimesNewRomanPSMT" w:cs="TimesNewRomanPSMT"/>
          <w:sz w:val="26"/>
          <w:szCs w:val="26"/>
        </w:rPr>
        <w:t xml:space="preserve"> </w:t>
      </w:r>
      <w:r w:rsidRPr="006D29CD">
        <w:rPr>
          <w:rFonts w:ascii="TimesNewRomanPSMT" w:cs="TimesNewRomanPSMT" w:hint="cs"/>
          <w:sz w:val="26"/>
          <w:szCs w:val="26"/>
          <w:rtl/>
        </w:rPr>
        <w:t>للمواد الهيدروفلوروكربونية،</w:t>
      </w:r>
      <w:r w:rsidRPr="006D29CD">
        <w:rPr>
          <w:rFonts w:ascii="TimesNewRomanPSMT" w:cs="TimesNewRomanPSMT"/>
          <w:sz w:val="26"/>
          <w:szCs w:val="26"/>
        </w:rPr>
        <w:t xml:space="preserve"> </w:t>
      </w:r>
      <w:r w:rsidRPr="006D29CD">
        <w:rPr>
          <w:rFonts w:ascii="TimesNewRomanPSMT" w:cs="TimesNewRomanPSMT" w:hint="cs"/>
          <w:sz w:val="26"/>
          <w:szCs w:val="26"/>
          <w:rtl/>
        </w:rPr>
        <w:t>الواردة</w:t>
      </w:r>
      <w:r w:rsidRPr="006D29CD">
        <w:rPr>
          <w:rFonts w:ascii="TimesNewRomanPSMT" w:cs="TimesNewRomanPSMT"/>
          <w:sz w:val="26"/>
          <w:szCs w:val="26"/>
        </w:rPr>
        <w:t xml:space="preserve"> </w:t>
      </w:r>
      <w:r w:rsidRPr="006D29CD">
        <w:rPr>
          <w:rFonts w:ascii="TimesNewRomanPSMT" w:cs="TimesNewRomanPSMT" w:hint="cs"/>
          <w:sz w:val="26"/>
          <w:szCs w:val="26"/>
          <w:rtl/>
        </w:rPr>
        <w:t>في</w:t>
      </w:r>
      <w:r w:rsidRPr="006D29CD">
        <w:rPr>
          <w:rFonts w:ascii="TimesNewRomanPSMT" w:cs="TimesNewRomanPSMT"/>
          <w:sz w:val="26"/>
          <w:szCs w:val="26"/>
        </w:rPr>
        <w:t xml:space="preserve"> </w:t>
      </w:r>
      <w:r w:rsidRPr="006D29CD">
        <w:rPr>
          <w:rFonts w:ascii="TimesNewRomanPSMT" w:cs="TimesNewRomanPSMT" w:hint="cs"/>
          <w:sz w:val="26"/>
          <w:szCs w:val="26"/>
          <w:rtl/>
        </w:rPr>
        <w:t>الوثيقة</w:t>
      </w:r>
      <w:r w:rsidRPr="006D29CD">
        <w:rPr>
          <w:rFonts w:ascii="TimesNewRomanPSMT" w:cs="TimesNewRomanPSMT"/>
          <w:sz w:val="26"/>
          <w:szCs w:val="26"/>
        </w:rPr>
        <w:t>UNEP/</w:t>
      </w:r>
      <w:proofErr w:type="spellStart"/>
      <w:r w:rsidRPr="006D29CD">
        <w:rPr>
          <w:rFonts w:ascii="TimesNewRomanPSMT" w:cs="TimesNewRomanPSMT"/>
          <w:sz w:val="26"/>
          <w:szCs w:val="26"/>
        </w:rPr>
        <w:t>OzL.Pro</w:t>
      </w:r>
      <w:proofErr w:type="spellEnd"/>
      <w:r w:rsidRPr="006D29CD">
        <w:rPr>
          <w:rFonts w:ascii="TimesNewRomanPSMT" w:cs="TimesNewRomanPSMT"/>
          <w:sz w:val="26"/>
          <w:szCs w:val="26"/>
        </w:rPr>
        <w:t>/ExCom/91/64</w:t>
      </w:r>
      <w:r w:rsidR="00AA70F3">
        <w:rPr>
          <w:rFonts w:ascii="TimesNewRomanPSMT" w:cs="TimesNewRomanPSMT" w:hint="cs"/>
          <w:sz w:val="26"/>
          <w:szCs w:val="26"/>
          <w:rtl/>
        </w:rPr>
        <w:t xml:space="preserve"> </w:t>
      </w:r>
      <w:r w:rsidRPr="006D29CD">
        <w:rPr>
          <w:rFonts w:ascii="TimesNewRomanPSMT" w:cs="TimesNewRomanPSMT" w:hint="cs"/>
          <w:sz w:val="26"/>
          <w:szCs w:val="26"/>
          <w:rtl/>
        </w:rPr>
        <w:t>؛</w:t>
      </w:r>
    </w:p>
    <w:p w14:paraId="11FEB631" w14:textId="77777777" w:rsidR="005951CC" w:rsidRPr="006D29CD" w:rsidRDefault="005951CC" w:rsidP="005951CC">
      <w:pPr>
        <w:pStyle w:val="ListParagraph"/>
        <w:numPr>
          <w:ilvl w:val="0"/>
          <w:numId w:val="32"/>
        </w:numPr>
        <w:tabs>
          <w:tab w:val="left" w:pos="746"/>
        </w:tabs>
        <w:autoSpaceDE w:val="0"/>
        <w:autoSpaceDN w:val="0"/>
        <w:bidi/>
        <w:adjustRightInd w:val="0"/>
        <w:spacing w:after="120" w:line="240" w:lineRule="auto"/>
        <w:ind w:hanging="691"/>
        <w:contextualSpacing w:val="0"/>
        <w:jc w:val="both"/>
        <w:rPr>
          <w:rFonts w:ascii="TimesNewRomanPSMT" w:cs="TimesNewRomanPSMT"/>
          <w:sz w:val="26"/>
          <w:szCs w:val="26"/>
        </w:rPr>
      </w:pPr>
      <w:r w:rsidRPr="006D29CD">
        <w:rPr>
          <w:rFonts w:ascii="TimesNewRomanPSMT" w:cs="TimesNewRomanPSMT" w:hint="cs"/>
          <w:sz w:val="26"/>
          <w:szCs w:val="26"/>
          <w:rtl/>
        </w:rPr>
        <w:t>أن</w:t>
      </w:r>
      <w:r w:rsidRPr="006D29CD">
        <w:rPr>
          <w:rFonts w:ascii="TimesNewRomanPSMT" w:cs="TimesNewRomanPSMT"/>
          <w:sz w:val="26"/>
          <w:szCs w:val="26"/>
        </w:rPr>
        <w:t xml:space="preserve"> </w:t>
      </w:r>
      <w:r w:rsidRPr="006D29CD">
        <w:rPr>
          <w:rFonts w:ascii="TimesNewRomanPSMT" w:cs="TimesNewRomanPSMT" w:hint="cs"/>
          <w:sz w:val="26"/>
          <w:szCs w:val="26"/>
          <w:rtl/>
        </w:rPr>
        <w:t>تطلب</w:t>
      </w:r>
      <w:r w:rsidRPr="006D29CD">
        <w:rPr>
          <w:rFonts w:ascii="TimesNewRomanPSMT" w:cs="TimesNewRomanPSMT"/>
          <w:sz w:val="26"/>
          <w:szCs w:val="26"/>
        </w:rPr>
        <w:t xml:space="preserve"> </w:t>
      </w:r>
      <w:r w:rsidRPr="006D29CD">
        <w:rPr>
          <w:rFonts w:ascii="TimesNewRomanPSMT" w:cs="TimesNewRomanPSMT" w:hint="cs"/>
          <w:sz w:val="26"/>
          <w:szCs w:val="26"/>
          <w:rtl/>
        </w:rPr>
        <w:t>من</w:t>
      </w:r>
      <w:r w:rsidRPr="006D29CD">
        <w:rPr>
          <w:rFonts w:ascii="TimesNewRomanPSMT" w:cs="TimesNewRomanPSMT"/>
          <w:sz w:val="26"/>
          <w:szCs w:val="26"/>
        </w:rPr>
        <w:t xml:space="preserve"> </w:t>
      </w:r>
      <w:r w:rsidRPr="006D29CD">
        <w:rPr>
          <w:rFonts w:ascii="TimesNewRomanPSMT" w:cs="TimesNewRomanPSMT" w:hint="cs"/>
          <w:sz w:val="26"/>
          <w:szCs w:val="26"/>
          <w:rtl/>
        </w:rPr>
        <w:t>الأمانة</w:t>
      </w:r>
      <w:r w:rsidRPr="006D29CD">
        <w:rPr>
          <w:rFonts w:ascii="TimesNewRomanPSMT" w:cs="TimesNewRomanPSMT"/>
          <w:sz w:val="26"/>
          <w:szCs w:val="26"/>
        </w:rPr>
        <w:t xml:space="preserve"> </w:t>
      </w:r>
      <w:r w:rsidRPr="006D29CD">
        <w:rPr>
          <w:rFonts w:ascii="TimesNewRomanPSMT" w:cs="TimesNewRomanPSMT" w:hint="cs"/>
          <w:sz w:val="26"/>
          <w:szCs w:val="26"/>
          <w:rtl/>
        </w:rPr>
        <w:t>بالتشاور</w:t>
      </w:r>
      <w:r w:rsidRPr="006D29CD">
        <w:rPr>
          <w:rFonts w:ascii="TimesNewRomanPSMT" w:cs="TimesNewRomanPSMT"/>
          <w:sz w:val="26"/>
          <w:szCs w:val="26"/>
        </w:rPr>
        <w:t xml:space="preserve"> </w:t>
      </w:r>
      <w:r w:rsidRPr="006D29CD">
        <w:rPr>
          <w:rFonts w:ascii="TimesNewRomanPSMT" w:cs="TimesNewRomanPSMT" w:hint="cs"/>
          <w:sz w:val="26"/>
          <w:szCs w:val="26"/>
          <w:rtl/>
        </w:rPr>
        <w:t>مع</w:t>
      </w:r>
      <w:r w:rsidRPr="006D29CD">
        <w:rPr>
          <w:rFonts w:ascii="TimesNewRomanPSMT" w:cs="TimesNewRomanPSMT"/>
          <w:sz w:val="26"/>
          <w:szCs w:val="26"/>
        </w:rPr>
        <w:t xml:space="preserve"> </w:t>
      </w:r>
      <w:r w:rsidRPr="006D29CD">
        <w:rPr>
          <w:rFonts w:ascii="TimesNewRomanPSMT" w:cs="TimesNewRomanPSMT" w:hint="cs"/>
          <w:sz w:val="26"/>
          <w:szCs w:val="26"/>
          <w:rtl/>
        </w:rPr>
        <w:t>الوكالات</w:t>
      </w:r>
      <w:r w:rsidRPr="006D29CD">
        <w:rPr>
          <w:rFonts w:ascii="TimesNewRomanPSMT" w:cs="TimesNewRomanPSMT"/>
          <w:sz w:val="26"/>
          <w:szCs w:val="26"/>
        </w:rPr>
        <w:t xml:space="preserve"> </w:t>
      </w:r>
      <w:r w:rsidRPr="006D29CD">
        <w:rPr>
          <w:rFonts w:ascii="TimesNewRomanPSMT" w:cs="TimesNewRomanPSMT" w:hint="cs"/>
          <w:sz w:val="26"/>
          <w:szCs w:val="26"/>
          <w:rtl/>
        </w:rPr>
        <w:t>الثنائية</w:t>
      </w:r>
      <w:r w:rsidRPr="006D29CD">
        <w:rPr>
          <w:rFonts w:ascii="TimesNewRomanPSMT" w:cs="TimesNewRomanPSMT"/>
          <w:sz w:val="26"/>
          <w:szCs w:val="26"/>
        </w:rPr>
        <w:t xml:space="preserve"> </w:t>
      </w:r>
      <w:r w:rsidRPr="006D29CD">
        <w:rPr>
          <w:rFonts w:ascii="TimesNewRomanPSMT" w:cs="TimesNewRomanPSMT" w:hint="cs"/>
          <w:sz w:val="26"/>
          <w:szCs w:val="26"/>
          <w:rtl/>
        </w:rPr>
        <w:t>والمنفذة</w:t>
      </w:r>
      <w:r w:rsidRPr="006D29CD">
        <w:rPr>
          <w:rFonts w:ascii="TimesNewRomanPSMT" w:cs="TimesNewRomanPSMT"/>
          <w:sz w:val="26"/>
          <w:szCs w:val="26"/>
        </w:rPr>
        <w:t xml:space="preserve"> </w:t>
      </w:r>
      <w:r w:rsidRPr="006D29CD">
        <w:rPr>
          <w:rFonts w:ascii="TimesNewRomanPSMT" w:cs="TimesNewRomanPSMT" w:hint="cs"/>
          <w:sz w:val="26"/>
          <w:szCs w:val="26"/>
          <w:rtl/>
        </w:rPr>
        <w:t>إعداد</w:t>
      </w:r>
      <w:r w:rsidRPr="006D29CD">
        <w:rPr>
          <w:rFonts w:ascii="TimesNewRomanPSMT" w:cs="TimesNewRomanPSMT"/>
          <w:sz w:val="26"/>
          <w:szCs w:val="26"/>
        </w:rPr>
        <w:t xml:space="preserve"> </w:t>
      </w:r>
      <w:r w:rsidRPr="006D29CD">
        <w:rPr>
          <w:rFonts w:ascii="TimesNewRomanPSMT" w:cs="TimesNewRomanPSMT" w:hint="cs"/>
          <w:sz w:val="26"/>
          <w:szCs w:val="26"/>
          <w:rtl/>
        </w:rPr>
        <w:t>وثيقة</w:t>
      </w:r>
      <w:r w:rsidRPr="006D29CD">
        <w:rPr>
          <w:rFonts w:ascii="TimesNewRomanPSMT" w:cs="TimesNewRomanPSMT"/>
          <w:sz w:val="26"/>
          <w:szCs w:val="26"/>
        </w:rPr>
        <w:t xml:space="preserve"> </w:t>
      </w:r>
      <w:r w:rsidRPr="006D29CD">
        <w:rPr>
          <w:rFonts w:ascii="TimesNewRomanPSMT" w:cs="TimesNewRomanPSMT" w:hint="cs"/>
          <w:sz w:val="26"/>
          <w:szCs w:val="26"/>
          <w:rtl/>
        </w:rPr>
        <w:t>لتنظر</w:t>
      </w:r>
      <w:r w:rsidRPr="006D29CD">
        <w:rPr>
          <w:rFonts w:ascii="TimesNewRomanPSMT" w:cs="TimesNewRomanPSMT"/>
          <w:sz w:val="26"/>
          <w:szCs w:val="26"/>
        </w:rPr>
        <w:t xml:space="preserve"> </w:t>
      </w:r>
      <w:r w:rsidRPr="006D29CD">
        <w:rPr>
          <w:rFonts w:ascii="TimesNewRomanPSMT" w:cs="TimesNewRomanPSMT" w:hint="cs"/>
          <w:sz w:val="26"/>
          <w:szCs w:val="26"/>
          <w:rtl/>
        </w:rPr>
        <w:t>فيها</w:t>
      </w:r>
      <w:r w:rsidRPr="006D29CD">
        <w:rPr>
          <w:rFonts w:ascii="TimesNewRomanPSMT" w:cs="TimesNewRomanPSMT"/>
          <w:sz w:val="26"/>
          <w:szCs w:val="26"/>
        </w:rPr>
        <w:t xml:space="preserve"> </w:t>
      </w:r>
      <w:r w:rsidRPr="006D29CD">
        <w:rPr>
          <w:rFonts w:ascii="TimesNewRomanPSMT" w:cs="TimesNewRomanPSMT" w:hint="cs"/>
          <w:sz w:val="26"/>
          <w:szCs w:val="26"/>
          <w:rtl/>
        </w:rPr>
        <w:t>اللجنة</w:t>
      </w:r>
      <w:r w:rsidRPr="006D29CD">
        <w:rPr>
          <w:rFonts w:ascii="TimesNewRomanPSMT" w:cs="TimesNewRomanPSMT"/>
          <w:sz w:val="26"/>
          <w:szCs w:val="26"/>
        </w:rPr>
        <w:t xml:space="preserve"> </w:t>
      </w:r>
      <w:r w:rsidRPr="006D29CD">
        <w:rPr>
          <w:rFonts w:ascii="TimesNewRomanPSMT" w:cs="TimesNewRomanPSMT" w:hint="cs"/>
          <w:sz w:val="26"/>
          <w:szCs w:val="26"/>
          <w:rtl/>
        </w:rPr>
        <w:t>التنفيذية</w:t>
      </w:r>
      <w:r w:rsidRPr="006D29CD">
        <w:rPr>
          <w:rFonts w:ascii="TimesNewRomanPSMT" w:cs="TimesNewRomanPSMT"/>
          <w:sz w:val="26"/>
          <w:szCs w:val="26"/>
        </w:rPr>
        <w:t xml:space="preserve"> </w:t>
      </w:r>
      <w:r w:rsidRPr="006D29CD">
        <w:rPr>
          <w:rFonts w:ascii="TimesNewRomanPSMT" w:cs="TimesNewRomanPSMT" w:hint="cs"/>
          <w:sz w:val="26"/>
          <w:szCs w:val="26"/>
          <w:rtl/>
        </w:rPr>
        <w:t>في الاجتماع</w:t>
      </w:r>
      <w:r w:rsidRPr="006D29CD">
        <w:rPr>
          <w:rFonts w:ascii="TimesNewRomanPSMT" w:cs="TimesNewRomanPSMT"/>
          <w:sz w:val="26"/>
          <w:szCs w:val="26"/>
        </w:rPr>
        <w:t xml:space="preserve"> </w:t>
      </w:r>
      <w:r w:rsidRPr="006D29CD">
        <w:rPr>
          <w:rFonts w:ascii="TimesNewRomanPSMT" w:cs="TimesNewRomanPSMT" w:hint="cs"/>
          <w:sz w:val="26"/>
          <w:szCs w:val="26"/>
          <w:rtl/>
        </w:rPr>
        <w:t>الثاني</w:t>
      </w:r>
      <w:r w:rsidRPr="006D29CD">
        <w:rPr>
          <w:rFonts w:ascii="TimesNewRomanPSMT" w:cs="TimesNewRomanPSMT"/>
          <w:sz w:val="26"/>
          <w:szCs w:val="26"/>
        </w:rPr>
        <w:t xml:space="preserve"> </w:t>
      </w:r>
      <w:r w:rsidRPr="006D29CD">
        <w:rPr>
          <w:rFonts w:ascii="TimesNewRomanPSMT" w:cs="TimesNewRomanPSMT" w:hint="cs"/>
          <w:sz w:val="26"/>
          <w:szCs w:val="26"/>
          <w:rtl/>
        </w:rPr>
        <w:t>والتسعين</w:t>
      </w:r>
      <w:r w:rsidRPr="006D29CD">
        <w:rPr>
          <w:rFonts w:ascii="TimesNewRomanPSMT" w:cs="TimesNewRomanPSMT"/>
          <w:sz w:val="26"/>
          <w:szCs w:val="26"/>
        </w:rPr>
        <w:t xml:space="preserve"> </w:t>
      </w:r>
      <w:r w:rsidRPr="006D29CD">
        <w:rPr>
          <w:rFonts w:ascii="TimesNewRomanPSMT" w:cs="TimesNewRomanPSMT" w:hint="cs"/>
          <w:sz w:val="26"/>
          <w:szCs w:val="26"/>
          <w:rtl/>
        </w:rPr>
        <w:t>وتتضمن</w:t>
      </w:r>
      <w:r w:rsidRPr="006D29CD">
        <w:rPr>
          <w:rFonts w:ascii="TimesNewRomanPSMT" w:cs="TimesNewRomanPSMT"/>
          <w:sz w:val="26"/>
          <w:szCs w:val="26"/>
        </w:rPr>
        <w:t>:</w:t>
      </w:r>
    </w:p>
    <w:p w14:paraId="73A02D65" w14:textId="77777777" w:rsidR="005951CC" w:rsidRPr="006D29CD" w:rsidRDefault="005951CC" w:rsidP="005951CC">
      <w:pPr>
        <w:pStyle w:val="ListParagraph"/>
        <w:numPr>
          <w:ilvl w:val="0"/>
          <w:numId w:val="33"/>
        </w:numPr>
        <w:autoSpaceDE w:val="0"/>
        <w:autoSpaceDN w:val="0"/>
        <w:bidi/>
        <w:adjustRightInd w:val="0"/>
        <w:spacing w:after="120" w:line="240" w:lineRule="auto"/>
        <w:ind w:left="1282" w:hanging="562"/>
        <w:contextualSpacing w:val="0"/>
        <w:jc w:val="both"/>
        <w:rPr>
          <w:rFonts w:ascii="Times New Roman" w:hAnsi="Times New Roman" w:cs="Times New Roman"/>
          <w:sz w:val="26"/>
          <w:szCs w:val="26"/>
        </w:rPr>
      </w:pPr>
      <w:r w:rsidRPr="006D29CD">
        <w:rPr>
          <w:rFonts w:ascii="Times New Roman" w:hAnsi="Times New Roman" w:cs="Times New Roman" w:hint="cs"/>
          <w:sz w:val="26"/>
          <w:szCs w:val="26"/>
          <w:rtl/>
        </w:rPr>
        <w:t>إجراءات</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تقييم</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لمقترحات</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المشاريع</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الواردة</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في</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ضوءِ</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معايير</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المشاريع</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التجريبية</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للحفاظ</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على و</w:t>
      </w:r>
      <w:r w:rsidRPr="006D29CD">
        <w:rPr>
          <w:rFonts w:ascii="Times New Roman" w:hAnsi="Times New Roman" w:cs="Times New Roman"/>
          <w:sz w:val="26"/>
          <w:szCs w:val="26"/>
        </w:rPr>
        <w:t>/</w:t>
      </w:r>
      <w:r w:rsidRPr="006D29CD">
        <w:rPr>
          <w:rFonts w:ascii="Times New Roman" w:hAnsi="Times New Roman" w:cs="Times New Roman" w:hint="cs"/>
          <w:sz w:val="26"/>
          <w:szCs w:val="26"/>
          <w:rtl/>
        </w:rPr>
        <w:t>أو</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تعزيز</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كفاءة</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استخدام</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الطاقة</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لتكنولوجيات</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الإحلال</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والمعدات</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في</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سياق</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التخفيض التدريجي</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للمواد</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الهيدروفلوروكربونية؛</w:t>
      </w:r>
    </w:p>
    <w:p w14:paraId="62FA735A" w14:textId="77777777" w:rsidR="005951CC" w:rsidRPr="006D29CD" w:rsidRDefault="005951CC" w:rsidP="005951CC">
      <w:pPr>
        <w:pStyle w:val="ListParagraph"/>
        <w:numPr>
          <w:ilvl w:val="0"/>
          <w:numId w:val="33"/>
        </w:numPr>
        <w:autoSpaceDE w:val="0"/>
        <w:autoSpaceDN w:val="0"/>
        <w:bidi/>
        <w:adjustRightInd w:val="0"/>
        <w:spacing w:after="120" w:line="240" w:lineRule="auto"/>
        <w:ind w:left="1282" w:hanging="562"/>
        <w:contextualSpacing w:val="0"/>
        <w:jc w:val="both"/>
        <w:rPr>
          <w:rFonts w:ascii="Times New Roman" w:hAnsi="Times New Roman" w:cs="Times New Roman"/>
          <w:sz w:val="26"/>
          <w:szCs w:val="26"/>
        </w:rPr>
      </w:pPr>
      <w:r w:rsidRPr="006D29CD">
        <w:rPr>
          <w:rFonts w:ascii="Times New Roman" w:hAnsi="Times New Roman" w:cs="Times New Roman" w:hint="cs"/>
          <w:sz w:val="26"/>
          <w:szCs w:val="26"/>
          <w:rtl/>
        </w:rPr>
        <w:t>منهجية</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لرصد</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التقدم</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المحرز</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في</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المشاريع</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المتعلقة</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بالفقرة</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الفرعية</w:t>
      </w:r>
      <w:r w:rsidRPr="006D29CD">
        <w:rPr>
          <w:rFonts w:ascii="Times New Roman" w:hAnsi="Times New Roman" w:cs="Times New Roman"/>
          <w:sz w:val="26"/>
          <w:szCs w:val="26"/>
        </w:rPr>
        <w:t>)</w:t>
      </w:r>
      <w:r w:rsidRPr="006D29CD">
        <w:rPr>
          <w:rFonts w:ascii="Times New Roman" w:hAnsi="Times New Roman" w:cs="Times New Roman" w:hint="cs"/>
          <w:sz w:val="26"/>
          <w:szCs w:val="26"/>
          <w:rtl/>
        </w:rPr>
        <w:t>ب</w:t>
      </w:r>
      <w:r w:rsidRPr="006D29CD">
        <w:rPr>
          <w:rFonts w:ascii="Times New Roman" w:hAnsi="Times New Roman" w:cs="Times New Roman"/>
          <w:sz w:val="26"/>
          <w:szCs w:val="26"/>
        </w:rPr>
        <w:t>(1) (</w:t>
      </w:r>
      <w:r w:rsidRPr="006D29CD">
        <w:rPr>
          <w:rFonts w:ascii="Times New Roman" w:hAnsi="Times New Roman" w:cs="Times New Roman" w:hint="cs"/>
          <w:sz w:val="26"/>
          <w:szCs w:val="26"/>
          <w:rtl/>
          <w:lang w:bidi="ar-EG"/>
        </w:rPr>
        <w:t xml:space="preserve"> </w:t>
      </w:r>
      <w:r w:rsidRPr="006D29CD">
        <w:rPr>
          <w:rFonts w:ascii="Times New Roman" w:hAnsi="Times New Roman" w:cs="Times New Roman" w:hint="cs"/>
          <w:sz w:val="26"/>
          <w:szCs w:val="26"/>
          <w:rtl/>
        </w:rPr>
        <w:t>أعلاه</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والإبلاغ</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عنه؛</w:t>
      </w:r>
    </w:p>
    <w:p w14:paraId="3D2820AF" w14:textId="17B0F9C4" w:rsidR="005951CC" w:rsidRPr="006D29CD" w:rsidRDefault="005951CC" w:rsidP="005951CC">
      <w:pPr>
        <w:pStyle w:val="ListParagraph"/>
        <w:numPr>
          <w:ilvl w:val="0"/>
          <w:numId w:val="33"/>
        </w:numPr>
        <w:autoSpaceDE w:val="0"/>
        <w:autoSpaceDN w:val="0"/>
        <w:bidi/>
        <w:adjustRightInd w:val="0"/>
        <w:spacing w:after="120" w:line="240" w:lineRule="auto"/>
        <w:ind w:left="1282" w:hanging="562"/>
        <w:contextualSpacing w:val="0"/>
        <w:jc w:val="both"/>
        <w:rPr>
          <w:rFonts w:ascii="Times New Roman" w:hAnsi="Times New Roman" w:cs="Times New Roman"/>
          <w:sz w:val="26"/>
          <w:szCs w:val="26"/>
        </w:rPr>
      </w:pPr>
      <w:r w:rsidRPr="006D29CD">
        <w:rPr>
          <w:rFonts w:ascii="Times New Roman" w:hAnsi="Times New Roman" w:cs="Times New Roman" w:hint="cs"/>
          <w:sz w:val="26"/>
          <w:szCs w:val="26"/>
          <w:rtl/>
        </w:rPr>
        <w:t>منهجية</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لتقييم</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النتائج</w:t>
      </w:r>
      <w:r w:rsidRPr="006D29CD">
        <w:rPr>
          <w:rFonts w:ascii="Times New Roman" w:hAnsi="Times New Roman" w:cs="Times New Roman"/>
          <w:sz w:val="26"/>
          <w:szCs w:val="26"/>
        </w:rPr>
        <w:t>/</w:t>
      </w:r>
      <w:r w:rsidRPr="006D29CD">
        <w:rPr>
          <w:rFonts w:ascii="Times New Roman" w:hAnsi="Times New Roman" w:cs="Times New Roman" w:hint="cs"/>
          <w:sz w:val="26"/>
          <w:szCs w:val="26"/>
          <w:rtl/>
        </w:rPr>
        <w:t>الفوائد</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لتقييم</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المكاسب</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في</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كفاءة</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استخدام</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الطاقة</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نتيجة</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تنفيذ</w:t>
      </w:r>
      <w:r w:rsidRPr="006D29CD">
        <w:rPr>
          <w:rFonts w:ascii="Times New Roman" w:hAnsi="Times New Roman" w:cs="Times New Roman"/>
          <w:sz w:val="26"/>
          <w:szCs w:val="26"/>
        </w:rPr>
        <w:t xml:space="preserve"> </w:t>
      </w:r>
      <w:r w:rsidRPr="006D29CD">
        <w:rPr>
          <w:rFonts w:ascii="Times New Roman" w:hAnsi="Times New Roman" w:cs="Times New Roman" w:hint="cs"/>
          <w:sz w:val="26"/>
          <w:szCs w:val="26"/>
          <w:rtl/>
        </w:rPr>
        <w:t>المشاريع التجريبية؛</w:t>
      </w:r>
      <w:r w:rsidRPr="006D29CD">
        <w:rPr>
          <w:rFonts w:ascii="Times New Roman" w:hAnsi="Times New Roman" w:cs="Times New Roman"/>
          <w:sz w:val="26"/>
          <w:szCs w:val="26"/>
        </w:rPr>
        <w:t xml:space="preserve"> </w:t>
      </w:r>
    </w:p>
    <w:p w14:paraId="477A9D02" w14:textId="77777777" w:rsidR="005951CC" w:rsidRPr="006D29CD" w:rsidRDefault="005951CC" w:rsidP="005951CC">
      <w:pPr>
        <w:pStyle w:val="ListParagraph"/>
        <w:numPr>
          <w:ilvl w:val="0"/>
          <w:numId w:val="32"/>
        </w:numPr>
        <w:tabs>
          <w:tab w:val="left" w:pos="746"/>
        </w:tabs>
        <w:autoSpaceDE w:val="0"/>
        <w:autoSpaceDN w:val="0"/>
        <w:bidi/>
        <w:adjustRightInd w:val="0"/>
        <w:spacing w:after="120" w:line="240" w:lineRule="auto"/>
        <w:ind w:hanging="691"/>
        <w:contextualSpacing w:val="0"/>
        <w:jc w:val="both"/>
        <w:rPr>
          <w:rFonts w:ascii="TimesNewRomanPSMT" w:cs="TimesNewRomanPSMT"/>
          <w:sz w:val="26"/>
          <w:szCs w:val="26"/>
        </w:rPr>
      </w:pPr>
      <w:r w:rsidRPr="006D29CD">
        <w:rPr>
          <w:rFonts w:ascii="TimesNewRomanPSMT" w:cs="TimesNewRomanPSMT" w:hint="cs"/>
          <w:sz w:val="26"/>
          <w:szCs w:val="26"/>
          <w:rtl/>
        </w:rPr>
        <w:t>أن</w:t>
      </w:r>
      <w:r w:rsidRPr="006D29CD">
        <w:rPr>
          <w:rFonts w:ascii="TimesNewRomanPSMT" w:cs="TimesNewRomanPSMT"/>
          <w:sz w:val="26"/>
          <w:szCs w:val="26"/>
        </w:rPr>
        <w:t xml:space="preserve"> </w:t>
      </w:r>
      <w:r w:rsidRPr="006D29CD">
        <w:rPr>
          <w:rFonts w:ascii="TimesNewRomanPSMT" w:cs="TimesNewRomanPSMT" w:hint="cs"/>
          <w:sz w:val="26"/>
          <w:szCs w:val="26"/>
          <w:rtl/>
        </w:rPr>
        <w:t>تحيط</w:t>
      </w:r>
      <w:r w:rsidRPr="006D29CD">
        <w:rPr>
          <w:rFonts w:ascii="TimesNewRomanPSMT" w:cs="TimesNewRomanPSMT"/>
          <w:sz w:val="26"/>
          <w:szCs w:val="26"/>
        </w:rPr>
        <w:t xml:space="preserve"> </w:t>
      </w:r>
      <w:r w:rsidRPr="006D29CD">
        <w:rPr>
          <w:rFonts w:ascii="TimesNewRomanPSMT" w:cs="TimesNewRomanPSMT" w:hint="cs"/>
          <w:sz w:val="26"/>
          <w:szCs w:val="26"/>
          <w:rtl/>
        </w:rPr>
        <w:t>علما</w:t>
      </w:r>
      <w:r w:rsidRPr="006D29CD">
        <w:rPr>
          <w:rFonts w:ascii="TimesNewRomanPSMT" w:cs="TimesNewRomanPSMT"/>
          <w:sz w:val="26"/>
          <w:szCs w:val="26"/>
        </w:rPr>
        <w:t xml:space="preserve"> </w:t>
      </w:r>
      <w:r w:rsidRPr="006D29CD">
        <w:rPr>
          <w:rFonts w:ascii="TimesNewRomanPSMT" w:cs="TimesNewRomanPSMT" w:hint="cs"/>
          <w:sz w:val="26"/>
          <w:szCs w:val="26"/>
          <w:rtl/>
        </w:rPr>
        <w:t>بجميع</w:t>
      </w:r>
      <w:r w:rsidRPr="006D29CD">
        <w:rPr>
          <w:rFonts w:ascii="TimesNewRomanPSMT" w:cs="TimesNewRomanPSMT"/>
          <w:sz w:val="26"/>
          <w:szCs w:val="26"/>
        </w:rPr>
        <w:t xml:space="preserve"> </w:t>
      </w:r>
      <w:r w:rsidRPr="006D29CD">
        <w:rPr>
          <w:rFonts w:ascii="TimesNewRomanPSMT" w:cs="TimesNewRomanPSMT" w:hint="cs"/>
          <w:sz w:val="26"/>
          <w:szCs w:val="26"/>
          <w:rtl/>
        </w:rPr>
        <w:t>المعلومات</w:t>
      </w:r>
      <w:r w:rsidRPr="006D29CD">
        <w:rPr>
          <w:rFonts w:ascii="TimesNewRomanPSMT" w:cs="TimesNewRomanPSMT"/>
          <w:sz w:val="26"/>
          <w:szCs w:val="26"/>
        </w:rPr>
        <w:t xml:space="preserve"> </w:t>
      </w:r>
      <w:r w:rsidRPr="006D29CD">
        <w:rPr>
          <w:rFonts w:ascii="TimesNewRomanPSMT" w:cs="TimesNewRomanPSMT" w:hint="cs"/>
          <w:sz w:val="26"/>
          <w:szCs w:val="26"/>
          <w:rtl/>
        </w:rPr>
        <w:t>التي</w:t>
      </w:r>
      <w:r w:rsidRPr="006D29CD">
        <w:rPr>
          <w:rFonts w:ascii="TimesNewRomanPSMT" w:cs="TimesNewRomanPSMT"/>
          <w:sz w:val="26"/>
          <w:szCs w:val="26"/>
        </w:rPr>
        <w:t xml:space="preserve"> </w:t>
      </w:r>
      <w:r w:rsidRPr="006D29CD">
        <w:rPr>
          <w:rFonts w:ascii="TimesNewRomanPSMT" w:cs="TimesNewRomanPSMT" w:hint="cs"/>
          <w:sz w:val="26"/>
          <w:szCs w:val="26"/>
          <w:rtl/>
        </w:rPr>
        <w:t>تم</w:t>
      </w:r>
      <w:r w:rsidRPr="006D29CD">
        <w:rPr>
          <w:rFonts w:ascii="TimesNewRomanPSMT" w:cs="TimesNewRomanPSMT"/>
          <w:sz w:val="26"/>
          <w:szCs w:val="26"/>
        </w:rPr>
        <w:t xml:space="preserve"> </w:t>
      </w:r>
      <w:r w:rsidRPr="006D29CD">
        <w:rPr>
          <w:rFonts w:ascii="TimesNewRomanPSMT" w:cs="TimesNewRomanPSMT" w:hint="cs"/>
          <w:sz w:val="26"/>
          <w:szCs w:val="26"/>
          <w:rtl/>
        </w:rPr>
        <w:t>جمعها</w:t>
      </w:r>
      <w:r w:rsidRPr="006D29CD">
        <w:rPr>
          <w:rFonts w:ascii="TimesNewRomanPSMT" w:cs="TimesNewRomanPSMT"/>
          <w:sz w:val="26"/>
          <w:szCs w:val="26"/>
        </w:rPr>
        <w:t xml:space="preserve"> </w:t>
      </w:r>
      <w:r w:rsidRPr="006D29CD">
        <w:rPr>
          <w:rFonts w:ascii="TimesNewRomanPSMT" w:cs="TimesNewRomanPSMT" w:hint="cs"/>
          <w:sz w:val="26"/>
          <w:szCs w:val="26"/>
          <w:rtl/>
        </w:rPr>
        <w:t>والوثائق</w:t>
      </w:r>
      <w:r w:rsidRPr="006D29CD">
        <w:rPr>
          <w:rFonts w:ascii="TimesNewRomanPSMT" w:cs="TimesNewRomanPSMT"/>
          <w:sz w:val="26"/>
          <w:szCs w:val="26"/>
        </w:rPr>
        <w:t xml:space="preserve"> </w:t>
      </w:r>
      <w:r w:rsidRPr="006D29CD">
        <w:rPr>
          <w:rFonts w:ascii="TimesNewRomanPSMT" w:cs="TimesNewRomanPSMT" w:hint="cs"/>
          <w:sz w:val="26"/>
          <w:szCs w:val="26"/>
          <w:rtl/>
        </w:rPr>
        <w:t>التي</w:t>
      </w:r>
      <w:r w:rsidRPr="006D29CD">
        <w:rPr>
          <w:rFonts w:ascii="TimesNewRomanPSMT" w:cs="TimesNewRomanPSMT"/>
          <w:sz w:val="26"/>
          <w:szCs w:val="26"/>
        </w:rPr>
        <w:t xml:space="preserve"> </w:t>
      </w:r>
      <w:r w:rsidRPr="006D29CD">
        <w:rPr>
          <w:rFonts w:ascii="TimesNewRomanPSMT" w:cs="TimesNewRomanPSMT" w:hint="cs"/>
          <w:sz w:val="26"/>
          <w:szCs w:val="26"/>
          <w:rtl/>
        </w:rPr>
        <w:t>أعدتها</w:t>
      </w:r>
      <w:r w:rsidRPr="006D29CD">
        <w:rPr>
          <w:rFonts w:ascii="TimesNewRomanPSMT" w:cs="TimesNewRomanPSMT"/>
          <w:sz w:val="26"/>
          <w:szCs w:val="26"/>
        </w:rPr>
        <w:t xml:space="preserve"> </w:t>
      </w:r>
      <w:r w:rsidRPr="006D29CD">
        <w:rPr>
          <w:rFonts w:ascii="TimesNewRomanPSMT" w:cs="TimesNewRomanPSMT" w:hint="cs"/>
          <w:sz w:val="26"/>
          <w:szCs w:val="26"/>
          <w:rtl/>
        </w:rPr>
        <w:t>الأمانة</w:t>
      </w:r>
      <w:r w:rsidRPr="006D29CD">
        <w:rPr>
          <w:rFonts w:ascii="TimesNewRomanPSMT" w:cs="TimesNewRomanPSMT"/>
          <w:sz w:val="26"/>
          <w:szCs w:val="26"/>
        </w:rPr>
        <w:t xml:space="preserve"> </w:t>
      </w:r>
      <w:r w:rsidRPr="006D29CD">
        <w:rPr>
          <w:rFonts w:ascii="TimesNewRomanPSMT" w:cs="TimesNewRomanPSMT" w:hint="cs"/>
          <w:sz w:val="26"/>
          <w:szCs w:val="26"/>
          <w:rtl/>
        </w:rPr>
        <w:t>وفرقة</w:t>
      </w:r>
      <w:r w:rsidRPr="006D29CD">
        <w:rPr>
          <w:rFonts w:ascii="TimesNewRomanPSMT" w:cs="TimesNewRomanPSMT"/>
          <w:sz w:val="26"/>
          <w:szCs w:val="26"/>
        </w:rPr>
        <w:t xml:space="preserve"> </w:t>
      </w:r>
      <w:r w:rsidRPr="006D29CD">
        <w:rPr>
          <w:rFonts w:ascii="TimesNewRomanPSMT" w:cs="TimesNewRomanPSMT" w:hint="cs"/>
          <w:sz w:val="26"/>
          <w:szCs w:val="26"/>
          <w:rtl/>
        </w:rPr>
        <w:t>العمل</w:t>
      </w:r>
      <w:r w:rsidRPr="006D29CD">
        <w:rPr>
          <w:rFonts w:ascii="TimesNewRomanPSMT" w:cs="TimesNewRomanPSMT"/>
          <w:sz w:val="26"/>
          <w:szCs w:val="26"/>
        </w:rPr>
        <w:t xml:space="preserve"> </w:t>
      </w:r>
      <w:r w:rsidRPr="006D29CD">
        <w:rPr>
          <w:rFonts w:ascii="TimesNewRomanPSMT" w:cs="TimesNewRomanPSMT" w:hint="cs"/>
          <w:sz w:val="26"/>
          <w:szCs w:val="26"/>
          <w:rtl/>
        </w:rPr>
        <w:t>المعنية بكفاءة</w:t>
      </w:r>
      <w:r w:rsidRPr="006D29CD">
        <w:rPr>
          <w:rFonts w:ascii="TimesNewRomanPSMT" w:cs="TimesNewRomanPSMT"/>
          <w:sz w:val="26"/>
          <w:szCs w:val="26"/>
        </w:rPr>
        <w:t xml:space="preserve"> </w:t>
      </w:r>
      <w:r w:rsidRPr="006D29CD">
        <w:rPr>
          <w:rFonts w:ascii="TimesNewRomanPSMT" w:cs="TimesNewRomanPSMT" w:hint="cs"/>
          <w:sz w:val="26"/>
          <w:szCs w:val="26"/>
          <w:rtl/>
        </w:rPr>
        <w:t>استخدام</w:t>
      </w:r>
      <w:r w:rsidRPr="006D29CD">
        <w:rPr>
          <w:rFonts w:ascii="TimesNewRomanPSMT" w:cs="TimesNewRomanPSMT"/>
          <w:sz w:val="26"/>
          <w:szCs w:val="26"/>
        </w:rPr>
        <w:t xml:space="preserve"> </w:t>
      </w:r>
      <w:r w:rsidRPr="006D29CD">
        <w:rPr>
          <w:rFonts w:ascii="TimesNewRomanPSMT" w:cs="TimesNewRomanPSMT" w:hint="cs"/>
          <w:sz w:val="26"/>
          <w:szCs w:val="26"/>
          <w:rtl/>
        </w:rPr>
        <w:t>الطاقة</w:t>
      </w:r>
      <w:r w:rsidRPr="006D29CD">
        <w:rPr>
          <w:rFonts w:ascii="TimesNewRomanPSMT" w:cs="TimesNewRomanPSMT"/>
          <w:sz w:val="26"/>
          <w:szCs w:val="26"/>
        </w:rPr>
        <w:t xml:space="preserve"> </w:t>
      </w:r>
      <w:r w:rsidRPr="006D29CD">
        <w:rPr>
          <w:rFonts w:ascii="TimesNewRomanPSMT" w:cs="TimesNewRomanPSMT" w:hint="cs"/>
          <w:sz w:val="26"/>
          <w:szCs w:val="26"/>
          <w:rtl/>
        </w:rPr>
        <w:t>التابعة</w:t>
      </w:r>
      <w:r w:rsidRPr="006D29CD">
        <w:rPr>
          <w:rFonts w:ascii="TimesNewRomanPSMT" w:cs="TimesNewRomanPSMT"/>
          <w:sz w:val="26"/>
          <w:szCs w:val="26"/>
        </w:rPr>
        <w:t xml:space="preserve"> </w:t>
      </w:r>
      <w:r w:rsidRPr="006D29CD">
        <w:rPr>
          <w:rFonts w:ascii="TimesNewRomanPSMT" w:cs="TimesNewRomanPSMT" w:hint="cs"/>
          <w:sz w:val="26"/>
          <w:szCs w:val="26"/>
          <w:rtl/>
        </w:rPr>
        <w:t>لفريق</w:t>
      </w:r>
      <w:r w:rsidRPr="006D29CD">
        <w:rPr>
          <w:rFonts w:ascii="TimesNewRomanPSMT" w:cs="TimesNewRomanPSMT"/>
          <w:sz w:val="26"/>
          <w:szCs w:val="26"/>
        </w:rPr>
        <w:t xml:space="preserve"> </w:t>
      </w:r>
      <w:r w:rsidRPr="006D29CD">
        <w:rPr>
          <w:rFonts w:ascii="TimesNewRomanPSMT" w:cs="TimesNewRomanPSMT" w:hint="cs"/>
          <w:sz w:val="26"/>
          <w:szCs w:val="26"/>
          <w:rtl/>
        </w:rPr>
        <w:t>التكنولوجيا</w:t>
      </w:r>
      <w:r w:rsidRPr="006D29CD">
        <w:rPr>
          <w:rFonts w:ascii="TimesNewRomanPSMT" w:cs="TimesNewRomanPSMT"/>
          <w:sz w:val="26"/>
          <w:szCs w:val="26"/>
        </w:rPr>
        <w:t xml:space="preserve"> </w:t>
      </w:r>
      <w:r w:rsidRPr="006D29CD">
        <w:rPr>
          <w:rFonts w:ascii="TimesNewRomanPSMT" w:cs="TimesNewRomanPSMT" w:hint="cs"/>
          <w:sz w:val="26"/>
          <w:szCs w:val="26"/>
          <w:rtl/>
        </w:rPr>
        <w:t>والتقييم</w:t>
      </w:r>
      <w:r w:rsidRPr="006D29CD">
        <w:rPr>
          <w:rFonts w:ascii="TimesNewRomanPSMT" w:cs="TimesNewRomanPSMT"/>
          <w:sz w:val="26"/>
          <w:szCs w:val="26"/>
        </w:rPr>
        <w:t xml:space="preserve"> </w:t>
      </w:r>
      <w:r w:rsidRPr="006D29CD">
        <w:rPr>
          <w:rFonts w:ascii="TimesNewRomanPSMT" w:cs="TimesNewRomanPSMT" w:hint="cs"/>
          <w:sz w:val="26"/>
          <w:szCs w:val="26"/>
          <w:rtl/>
        </w:rPr>
        <w:t>الاقتصادي</w:t>
      </w:r>
      <w:r w:rsidRPr="006D29CD">
        <w:rPr>
          <w:rFonts w:ascii="TimesNewRomanPSMT" w:cs="TimesNewRomanPSMT"/>
          <w:sz w:val="26"/>
          <w:szCs w:val="26"/>
        </w:rPr>
        <w:t xml:space="preserve"> </w:t>
      </w:r>
      <w:r w:rsidRPr="006D29CD">
        <w:rPr>
          <w:rFonts w:ascii="TimesNewRomanPSMT" w:cs="TimesNewRomanPSMT" w:hint="cs"/>
          <w:sz w:val="26"/>
          <w:szCs w:val="26"/>
          <w:rtl/>
        </w:rPr>
        <w:t>والمتعلقة</w:t>
      </w:r>
      <w:r w:rsidRPr="006D29CD">
        <w:rPr>
          <w:rFonts w:ascii="TimesNewRomanPSMT" w:cs="TimesNewRomanPSMT"/>
          <w:sz w:val="26"/>
          <w:szCs w:val="26"/>
        </w:rPr>
        <w:t xml:space="preserve"> </w:t>
      </w:r>
      <w:r w:rsidRPr="006D29CD">
        <w:rPr>
          <w:rFonts w:ascii="TimesNewRomanPSMT" w:cs="TimesNewRomanPSMT" w:hint="cs"/>
          <w:sz w:val="26"/>
          <w:szCs w:val="26"/>
          <w:rtl/>
        </w:rPr>
        <w:t>بالمقرر</w:t>
      </w:r>
      <w:r w:rsidRPr="006D29CD">
        <w:rPr>
          <w:rFonts w:ascii="TimesNewRomanPSMT" w:cs="TimesNewRomanPSMT"/>
          <w:sz w:val="26"/>
          <w:szCs w:val="26"/>
        </w:rPr>
        <w:t xml:space="preserve"> </w:t>
      </w:r>
      <w:r w:rsidRPr="006D29CD">
        <w:rPr>
          <w:rFonts w:ascii="TimesNewRomanPSMT" w:cs="TimesNewRomanPSMT" w:hint="cs"/>
          <w:sz w:val="26"/>
          <w:szCs w:val="26"/>
          <w:rtl/>
        </w:rPr>
        <w:t xml:space="preserve">28/2 </w:t>
      </w:r>
      <w:r w:rsidRPr="006D29CD">
        <w:rPr>
          <w:rFonts w:ascii="TimesNewRomanPSMT" w:cs="TimesNewRomanPSMT" w:hint="cs"/>
          <w:sz w:val="26"/>
          <w:szCs w:val="26"/>
          <w:rtl/>
          <w:lang w:bidi="ar-EG"/>
        </w:rPr>
        <w:t xml:space="preserve">وأن </w:t>
      </w:r>
      <w:r w:rsidRPr="006D29CD">
        <w:rPr>
          <w:rFonts w:ascii="TimesNewRomanPSMT" w:cs="TimesNewRomanPSMT" w:hint="cs"/>
          <w:sz w:val="26"/>
          <w:szCs w:val="26"/>
          <w:rtl/>
        </w:rPr>
        <w:t>تطلب</w:t>
      </w:r>
      <w:r w:rsidRPr="006D29CD">
        <w:rPr>
          <w:rFonts w:ascii="TimesNewRomanPSMT" w:cs="TimesNewRomanPSMT"/>
          <w:sz w:val="26"/>
          <w:szCs w:val="26"/>
        </w:rPr>
        <w:t xml:space="preserve"> </w:t>
      </w:r>
      <w:r w:rsidRPr="006D29CD">
        <w:rPr>
          <w:rFonts w:ascii="TimesNewRomanPSMT" w:cs="TimesNewRomanPSMT" w:hint="cs"/>
          <w:sz w:val="26"/>
          <w:szCs w:val="26"/>
          <w:rtl/>
        </w:rPr>
        <w:t>من</w:t>
      </w:r>
      <w:r w:rsidRPr="006D29CD">
        <w:rPr>
          <w:rFonts w:ascii="TimesNewRomanPSMT" w:cs="TimesNewRomanPSMT"/>
          <w:sz w:val="26"/>
          <w:szCs w:val="26"/>
        </w:rPr>
        <w:t xml:space="preserve"> </w:t>
      </w:r>
      <w:r w:rsidRPr="006D29CD">
        <w:rPr>
          <w:rFonts w:ascii="TimesNewRomanPSMT" w:cs="TimesNewRomanPSMT" w:hint="cs"/>
          <w:sz w:val="26"/>
          <w:szCs w:val="26"/>
          <w:rtl/>
        </w:rPr>
        <w:t>الأمانة</w:t>
      </w:r>
      <w:r w:rsidRPr="006D29CD">
        <w:rPr>
          <w:rFonts w:ascii="TimesNewRomanPSMT" w:cs="TimesNewRomanPSMT"/>
          <w:sz w:val="26"/>
          <w:szCs w:val="26"/>
        </w:rPr>
        <w:t xml:space="preserve"> </w:t>
      </w:r>
      <w:r w:rsidRPr="006D29CD">
        <w:rPr>
          <w:rFonts w:ascii="TimesNewRomanPSMT" w:cs="TimesNewRomanPSMT" w:hint="cs"/>
          <w:sz w:val="26"/>
          <w:szCs w:val="26"/>
          <w:rtl/>
        </w:rPr>
        <w:t>دعوة</w:t>
      </w:r>
      <w:r w:rsidRPr="006D29CD">
        <w:rPr>
          <w:rFonts w:ascii="TimesNewRomanPSMT" w:cs="TimesNewRomanPSMT"/>
          <w:sz w:val="26"/>
          <w:szCs w:val="26"/>
        </w:rPr>
        <w:t xml:space="preserve"> </w:t>
      </w:r>
      <w:r w:rsidRPr="006D29CD">
        <w:rPr>
          <w:rFonts w:ascii="TimesNewRomanPSMT" w:cs="TimesNewRomanPSMT" w:hint="cs"/>
          <w:sz w:val="26"/>
          <w:szCs w:val="26"/>
          <w:rtl/>
        </w:rPr>
        <w:t>مرفق</w:t>
      </w:r>
      <w:r w:rsidRPr="006D29CD">
        <w:rPr>
          <w:rFonts w:ascii="TimesNewRomanPSMT" w:cs="TimesNewRomanPSMT"/>
          <w:sz w:val="26"/>
          <w:szCs w:val="26"/>
        </w:rPr>
        <w:t xml:space="preserve"> </w:t>
      </w:r>
      <w:r w:rsidRPr="006D29CD">
        <w:rPr>
          <w:rFonts w:ascii="TimesNewRomanPSMT" w:cs="TimesNewRomanPSMT" w:hint="cs"/>
          <w:sz w:val="26"/>
          <w:szCs w:val="26"/>
          <w:rtl/>
        </w:rPr>
        <w:t>البيئة</w:t>
      </w:r>
      <w:r w:rsidRPr="006D29CD">
        <w:rPr>
          <w:rFonts w:ascii="TimesNewRomanPSMT" w:cs="TimesNewRomanPSMT"/>
          <w:sz w:val="26"/>
          <w:szCs w:val="26"/>
        </w:rPr>
        <w:t xml:space="preserve"> </w:t>
      </w:r>
      <w:r w:rsidRPr="006D29CD">
        <w:rPr>
          <w:rFonts w:ascii="TimesNewRomanPSMT" w:cs="TimesNewRomanPSMT" w:hint="cs"/>
          <w:sz w:val="26"/>
          <w:szCs w:val="26"/>
          <w:rtl/>
        </w:rPr>
        <w:t>العالمية</w:t>
      </w:r>
      <w:r w:rsidRPr="006D29CD">
        <w:rPr>
          <w:rFonts w:ascii="TimesNewRomanPSMT" w:cs="TimesNewRomanPSMT"/>
          <w:sz w:val="26"/>
          <w:szCs w:val="26"/>
        </w:rPr>
        <w:t xml:space="preserve"> </w:t>
      </w:r>
      <w:r w:rsidRPr="006D29CD">
        <w:rPr>
          <w:rFonts w:ascii="TimesNewRomanPSMT" w:cs="TimesNewRomanPSMT" w:hint="cs"/>
          <w:sz w:val="26"/>
          <w:szCs w:val="26"/>
          <w:rtl/>
        </w:rPr>
        <w:t>والصندوق</w:t>
      </w:r>
      <w:r w:rsidRPr="006D29CD">
        <w:rPr>
          <w:rFonts w:ascii="TimesNewRomanPSMT" w:cs="TimesNewRomanPSMT"/>
          <w:sz w:val="26"/>
          <w:szCs w:val="26"/>
        </w:rPr>
        <w:t xml:space="preserve"> </w:t>
      </w:r>
      <w:r w:rsidRPr="006D29CD">
        <w:rPr>
          <w:rFonts w:ascii="TimesNewRomanPSMT" w:cs="TimesNewRomanPSMT" w:hint="cs"/>
          <w:sz w:val="26"/>
          <w:szCs w:val="26"/>
          <w:rtl/>
        </w:rPr>
        <w:t>الأخضر</w:t>
      </w:r>
      <w:r w:rsidRPr="006D29CD">
        <w:rPr>
          <w:rFonts w:ascii="TimesNewRomanPSMT" w:cs="TimesNewRomanPSMT"/>
          <w:sz w:val="26"/>
          <w:szCs w:val="26"/>
        </w:rPr>
        <w:t xml:space="preserve"> </w:t>
      </w:r>
      <w:r w:rsidRPr="006D29CD">
        <w:rPr>
          <w:rFonts w:ascii="TimesNewRomanPSMT" w:cs="TimesNewRomanPSMT" w:hint="cs"/>
          <w:sz w:val="26"/>
          <w:szCs w:val="26"/>
          <w:rtl/>
        </w:rPr>
        <w:t>للمناخ</w:t>
      </w:r>
      <w:r w:rsidRPr="006D29CD">
        <w:rPr>
          <w:rFonts w:ascii="TimesNewRomanPSMT" w:cs="TimesNewRomanPSMT"/>
          <w:sz w:val="26"/>
          <w:szCs w:val="26"/>
        </w:rPr>
        <w:t xml:space="preserve"> </w:t>
      </w:r>
      <w:r w:rsidRPr="006D29CD">
        <w:rPr>
          <w:rFonts w:ascii="TimesNewRomanPSMT" w:cs="TimesNewRomanPSMT" w:hint="cs"/>
          <w:sz w:val="26"/>
          <w:szCs w:val="26"/>
          <w:rtl/>
        </w:rPr>
        <w:t>إلى</w:t>
      </w:r>
      <w:r w:rsidRPr="006D29CD">
        <w:rPr>
          <w:rFonts w:ascii="TimesNewRomanPSMT" w:cs="TimesNewRomanPSMT"/>
          <w:sz w:val="26"/>
          <w:szCs w:val="26"/>
        </w:rPr>
        <w:t xml:space="preserve"> </w:t>
      </w:r>
      <w:r w:rsidRPr="006D29CD">
        <w:rPr>
          <w:rFonts w:ascii="TimesNewRomanPSMT" w:cs="TimesNewRomanPSMT" w:hint="cs"/>
          <w:sz w:val="26"/>
          <w:szCs w:val="26"/>
          <w:rtl/>
        </w:rPr>
        <w:t>الاجتماع</w:t>
      </w:r>
      <w:r w:rsidRPr="006D29CD">
        <w:rPr>
          <w:rFonts w:ascii="TimesNewRomanPSMT" w:cs="TimesNewRomanPSMT"/>
          <w:sz w:val="26"/>
          <w:szCs w:val="26"/>
        </w:rPr>
        <w:t xml:space="preserve"> </w:t>
      </w:r>
      <w:r w:rsidRPr="006D29CD">
        <w:rPr>
          <w:rFonts w:ascii="TimesNewRomanPSMT" w:cs="TimesNewRomanPSMT" w:hint="cs"/>
          <w:sz w:val="26"/>
          <w:szCs w:val="26"/>
          <w:rtl/>
        </w:rPr>
        <w:t>الثاني</w:t>
      </w:r>
      <w:r w:rsidRPr="006D29CD">
        <w:rPr>
          <w:rFonts w:ascii="TimesNewRomanPSMT" w:cs="TimesNewRomanPSMT"/>
          <w:sz w:val="26"/>
          <w:szCs w:val="26"/>
        </w:rPr>
        <w:t xml:space="preserve"> </w:t>
      </w:r>
      <w:r w:rsidRPr="006D29CD">
        <w:rPr>
          <w:rFonts w:ascii="TimesNewRomanPSMT" w:cs="TimesNewRomanPSMT" w:hint="cs"/>
          <w:sz w:val="26"/>
          <w:szCs w:val="26"/>
          <w:rtl/>
        </w:rPr>
        <w:t>والتسعين للجنة</w:t>
      </w:r>
      <w:r w:rsidRPr="006D29CD">
        <w:rPr>
          <w:rFonts w:ascii="TimesNewRomanPSMT" w:cs="TimesNewRomanPSMT"/>
          <w:sz w:val="26"/>
          <w:szCs w:val="26"/>
        </w:rPr>
        <w:t xml:space="preserve"> </w:t>
      </w:r>
      <w:r w:rsidRPr="006D29CD">
        <w:rPr>
          <w:rFonts w:ascii="TimesNewRomanPSMT" w:cs="TimesNewRomanPSMT" w:hint="cs"/>
          <w:sz w:val="26"/>
          <w:szCs w:val="26"/>
          <w:rtl/>
        </w:rPr>
        <w:t>التنفيذية</w:t>
      </w:r>
      <w:r w:rsidRPr="006D29CD">
        <w:rPr>
          <w:rFonts w:ascii="TimesNewRomanPSMT" w:cs="TimesNewRomanPSMT"/>
          <w:sz w:val="26"/>
          <w:szCs w:val="26"/>
        </w:rPr>
        <w:t xml:space="preserve"> </w:t>
      </w:r>
      <w:r w:rsidRPr="006D29CD">
        <w:rPr>
          <w:rFonts w:ascii="TimesNewRomanPSMT" w:cs="TimesNewRomanPSMT" w:hint="cs"/>
          <w:sz w:val="26"/>
          <w:szCs w:val="26"/>
          <w:rtl/>
        </w:rPr>
        <w:t>لتعزيز</w:t>
      </w:r>
      <w:r w:rsidRPr="006D29CD">
        <w:rPr>
          <w:rFonts w:ascii="TimesNewRomanPSMT" w:cs="TimesNewRomanPSMT"/>
          <w:sz w:val="26"/>
          <w:szCs w:val="26"/>
        </w:rPr>
        <w:t xml:space="preserve"> </w:t>
      </w:r>
      <w:r w:rsidRPr="006D29CD">
        <w:rPr>
          <w:rFonts w:ascii="TimesNewRomanPSMT" w:cs="TimesNewRomanPSMT" w:hint="cs"/>
          <w:sz w:val="26"/>
          <w:szCs w:val="26"/>
          <w:rtl/>
        </w:rPr>
        <w:t>فهم</w:t>
      </w:r>
      <w:r w:rsidRPr="006D29CD">
        <w:rPr>
          <w:rFonts w:ascii="TimesNewRomanPSMT" w:cs="TimesNewRomanPSMT"/>
          <w:sz w:val="26"/>
          <w:szCs w:val="26"/>
        </w:rPr>
        <w:t xml:space="preserve"> </w:t>
      </w:r>
      <w:r w:rsidRPr="006D29CD">
        <w:rPr>
          <w:rFonts w:ascii="TimesNewRomanPSMT" w:cs="TimesNewRomanPSMT" w:hint="cs"/>
          <w:sz w:val="26"/>
          <w:szCs w:val="26"/>
          <w:rtl/>
        </w:rPr>
        <w:t>خيارات</w:t>
      </w:r>
      <w:r w:rsidRPr="006D29CD">
        <w:rPr>
          <w:rFonts w:ascii="TimesNewRomanPSMT" w:cs="TimesNewRomanPSMT"/>
          <w:sz w:val="26"/>
          <w:szCs w:val="26"/>
        </w:rPr>
        <w:t xml:space="preserve"> </w:t>
      </w:r>
      <w:r w:rsidRPr="006D29CD">
        <w:rPr>
          <w:rFonts w:ascii="TimesNewRomanPSMT" w:cs="TimesNewRomanPSMT" w:hint="cs"/>
          <w:sz w:val="26"/>
          <w:szCs w:val="26"/>
          <w:rtl/>
        </w:rPr>
        <w:t>التعاون</w:t>
      </w:r>
      <w:r w:rsidRPr="006D29CD">
        <w:rPr>
          <w:rFonts w:ascii="TimesNewRomanPSMT" w:cs="TimesNewRomanPSMT"/>
          <w:sz w:val="26"/>
          <w:szCs w:val="26"/>
        </w:rPr>
        <w:t xml:space="preserve"> </w:t>
      </w:r>
      <w:r w:rsidRPr="006D29CD">
        <w:rPr>
          <w:rFonts w:ascii="TimesNewRomanPSMT" w:cs="TimesNewRomanPSMT" w:hint="cs"/>
          <w:sz w:val="26"/>
          <w:szCs w:val="26"/>
          <w:rtl/>
        </w:rPr>
        <w:t>في</w:t>
      </w:r>
      <w:r w:rsidRPr="006D29CD">
        <w:rPr>
          <w:rFonts w:ascii="TimesNewRomanPSMT" w:cs="TimesNewRomanPSMT"/>
          <w:sz w:val="26"/>
          <w:szCs w:val="26"/>
        </w:rPr>
        <w:t xml:space="preserve"> </w:t>
      </w:r>
      <w:r w:rsidRPr="006D29CD">
        <w:rPr>
          <w:rFonts w:ascii="TimesNewRomanPSMT" w:cs="TimesNewRomanPSMT" w:hint="cs"/>
          <w:sz w:val="26"/>
          <w:szCs w:val="26"/>
          <w:rtl/>
        </w:rPr>
        <w:t>دعم</w:t>
      </w:r>
      <w:r w:rsidRPr="006D29CD">
        <w:rPr>
          <w:rFonts w:ascii="TimesNewRomanPSMT" w:cs="TimesNewRomanPSMT"/>
          <w:sz w:val="26"/>
          <w:szCs w:val="26"/>
        </w:rPr>
        <w:t xml:space="preserve"> </w:t>
      </w:r>
      <w:r w:rsidRPr="006D29CD">
        <w:rPr>
          <w:rFonts w:ascii="TimesNewRomanPSMT" w:cs="TimesNewRomanPSMT" w:hint="cs"/>
          <w:sz w:val="26"/>
          <w:szCs w:val="26"/>
          <w:rtl/>
        </w:rPr>
        <w:t>المشاريع</w:t>
      </w:r>
      <w:r w:rsidRPr="006D29CD">
        <w:rPr>
          <w:rFonts w:ascii="TimesNewRomanPSMT" w:cs="TimesNewRomanPSMT"/>
          <w:sz w:val="26"/>
          <w:szCs w:val="26"/>
        </w:rPr>
        <w:t xml:space="preserve"> </w:t>
      </w:r>
      <w:r w:rsidRPr="006D29CD">
        <w:rPr>
          <w:rFonts w:ascii="TimesNewRomanPSMT" w:cs="TimesNewRomanPSMT" w:hint="cs"/>
          <w:sz w:val="26"/>
          <w:szCs w:val="26"/>
          <w:rtl/>
        </w:rPr>
        <w:t>للحفاظ</w:t>
      </w:r>
      <w:r w:rsidRPr="006D29CD">
        <w:rPr>
          <w:rFonts w:ascii="TimesNewRomanPSMT" w:cs="TimesNewRomanPSMT"/>
          <w:sz w:val="26"/>
          <w:szCs w:val="26"/>
        </w:rPr>
        <w:t xml:space="preserve"> </w:t>
      </w:r>
      <w:r w:rsidRPr="006D29CD">
        <w:rPr>
          <w:rFonts w:ascii="TimesNewRomanPSMT" w:cs="TimesNewRomanPSMT" w:hint="cs"/>
          <w:sz w:val="26"/>
          <w:szCs w:val="26"/>
          <w:rtl/>
        </w:rPr>
        <w:t>على</w:t>
      </w:r>
      <w:r w:rsidRPr="006D29CD">
        <w:rPr>
          <w:rFonts w:ascii="TimesNewRomanPSMT" w:cs="TimesNewRomanPSMT"/>
          <w:sz w:val="26"/>
          <w:szCs w:val="26"/>
        </w:rPr>
        <w:t xml:space="preserve"> </w:t>
      </w:r>
      <w:r w:rsidRPr="006D29CD">
        <w:rPr>
          <w:rFonts w:ascii="TimesNewRomanPSMT" w:cs="TimesNewRomanPSMT" w:hint="cs"/>
          <w:sz w:val="26"/>
          <w:szCs w:val="26"/>
          <w:rtl/>
        </w:rPr>
        <w:t>و</w:t>
      </w:r>
      <w:r w:rsidRPr="006D29CD">
        <w:rPr>
          <w:rFonts w:ascii="TimesNewRomanPSMT" w:cs="TimesNewRomanPSMT"/>
          <w:sz w:val="26"/>
          <w:szCs w:val="26"/>
        </w:rPr>
        <w:t>/</w:t>
      </w:r>
      <w:r w:rsidRPr="006D29CD">
        <w:rPr>
          <w:rFonts w:ascii="TimesNewRomanPSMT" w:cs="TimesNewRomanPSMT" w:hint="cs"/>
          <w:sz w:val="26"/>
          <w:szCs w:val="26"/>
          <w:rtl/>
        </w:rPr>
        <w:t>أو</w:t>
      </w:r>
      <w:r w:rsidRPr="006D29CD">
        <w:rPr>
          <w:rFonts w:ascii="TimesNewRomanPSMT" w:cs="TimesNewRomanPSMT"/>
          <w:sz w:val="26"/>
          <w:szCs w:val="26"/>
        </w:rPr>
        <w:t xml:space="preserve"> </w:t>
      </w:r>
      <w:r w:rsidRPr="006D29CD">
        <w:rPr>
          <w:rFonts w:ascii="TimesNewRomanPSMT" w:cs="TimesNewRomanPSMT" w:hint="cs"/>
          <w:sz w:val="26"/>
          <w:szCs w:val="26"/>
          <w:rtl/>
        </w:rPr>
        <w:t>تعزيز</w:t>
      </w:r>
      <w:r w:rsidRPr="006D29CD">
        <w:rPr>
          <w:rFonts w:ascii="TimesNewRomanPSMT" w:cs="TimesNewRomanPSMT"/>
          <w:sz w:val="26"/>
          <w:szCs w:val="26"/>
        </w:rPr>
        <w:t xml:space="preserve"> </w:t>
      </w:r>
      <w:r w:rsidRPr="006D29CD">
        <w:rPr>
          <w:rFonts w:ascii="TimesNewRomanPSMT" w:cs="TimesNewRomanPSMT" w:hint="cs"/>
          <w:sz w:val="26"/>
          <w:szCs w:val="26"/>
          <w:rtl/>
        </w:rPr>
        <w:t>كفاءة</w:t>
      </w:r>
      <w:r w:rsidRPr="006D29CD">
        <w:rPr>
          <w:rFonts w:ascii="TimesNewRomanPSMT" w:cs="TimesNewRomanPSMT"/>
          <w:sz w:val="26"/>
          <w:szCs w:val="26"/>
        </w:rPr>
        <w:t xml:space="preserve"> </w:t>
      </w:r>
      <w:r w:rsidRPr="006D29CD">
        <w:rPr>
          <w:rFonts w:ascii="TimesNewRomanPSMT" w:cs="TimesNewRomanPSMT" w:hint="cs"/>
          <w:sz w:val="26"/>
          <w:szCs w:val="26"/>
          <w:rtl/>
        </w:rPr>
        <w:t>استخدام الطاقة</w:t>
      </w:r>
      <w:r w:rsidRPr="006D29CD">
        <w:rPr>
          <w:rFonts w:ascii="TimesNewRomanPSMT" w:cs="TimesNewRomanPSMT"/>
          <w:sz w:val="26"/>
          <w:szCs w:val="26"/>
        </w:rPr>
        <w:t xml:space="preserve"> </w:t>
      </w:r>
      <w:r w:rsidRPr="006D29CD">
        <w:rPr>
          <w:rFonts w:ascii="TimesNewRomanPSMT" w:cs="TimesNewRomanPSMT" w:hint="cs"/>
          <w:sz w:val="26"/>
          <w:szCs w:val="26"/>
          <w:rtl/>
        </w:rPr>
        <w:t>لتكنولوجيات</w:t>
      </w:r>
      <w:r w:rsidRPr="006D29CD">
        <w:rPr>
          <w:rFonts w:ascii="TimesNewRomanPSMT" w:cs="TimesNewRomanPSMT"/>
          <w:sz w:val="26"/>
          <w:szCs w:val="26"/>
        </w:rPr>
        <w:t xml:space="preserve"> </w:t>
      </w:r>
      <w:r w:rsidRPr="006D29CD">
        <w:rPr>
          <w:rFonts w:ascii="TimesNewRomanPSMT" w:cs="TimesNewRomanPSMT" w:hint="cs"/>
          <w:sz w:val="26"/>
          <w:szCs w:val="26"/>
          <w:rtl/>
        </w:rPr>
        <w:t>الإحلال</w:t>
      </w:r>
      <w:r w:rsidRPr="006D29CD">
        <w:rPr>
          <w:rFonts w:ascii="TimesNewRomanPSMT" w:cs="TimesNewRomanPSMT"/>
          <w:sz w:val="26"/>
          <w:szCs w:val="26"/>
        </w:rPr>
        <w:t xml:space="preserve"> </w:t>
      </w:r>
      <w:r w:rsidRPr="006D29CD">
        <w:rPr>
          <w:rFonts w:ascii="TimesNewRomanPSMT" w:cs="TimesNewRomanPSMT" w:hint="cs"/>
          <w:sz w:val="26"/>
          <w:szCs w:val="26"/>
          <w:rtl/>
        </w:rPr>
        <w:t>والمعدات</w:t>
      </w:r>
      <w:r w:rsidRPr="006D29CD">
        <w:rPr>
          <w:rFonts w:ascii="TimesNewRomanPSMT" w:cs="TimesNewRomanPSMT"/>
          <w:sz w:val="26"/>
          <w:szCs w:val="26"/>
        </w:rPr>
        <w:t xml:space="preserve"> </w:t>
      </w:r>
      <w:r w:rsidRPr="006D29CD">
        <w:rPr>
          <w:rFonts w:ascii="TimesNewRomanPSMT" w:cs="TimesNewRomanPSMT" w:hint="cs"/>
          <w:sz w:val="26"/>
          <w:szCs w:val="26"/>
          <w:rtl/>
        </w:rPr>
        <w:t>في</w:t>
      </w:r>
      <w:r w:rsidRPr="006D29CD">
        <w:rPr>
          <w:rFonts w:ascii="TimesNewRomanPSMT" w:cs="TimesNewRomanPSMT"/>
          <w:sz w:val="26"/>
          <w:szCs w:val="26"/>
        </w:rPr>
        <w:t xml:space="preserve"> </w:t>
      </w:r>
      <w:r w:rsidRPr="006D29CD">
        <w:rPr>
          <w:rFonts w:ascii="TimesNewRomanPSMT" w:cs="TimesNewRomanPSMT" w:hint="cs"/>
          <w:sz w:val="26"/>
          <w:szCs w:val="26"/>
          <w:rtl/>
        </w:rPr>
        <w:t>سياق</w:t>
      </w:r>
      <w:r w:rsidRPr="006D29CD">
        <w:rPr>
          <w:rFonts w:ascii="TimesNewRomanPSMT" w:cs="TimesNewRomanPSMT"/>
          <w:sz w:val="26"/>
          <w:szCs w:val="26"/>
        </w:rPr>
        <w:t xml:space="preserve"> </w:t>
      </w:r>
      <w:r w:rsidRPr="006D29CD">
        <w:rPr>
          <w:rFonts w:ascii="TimesNewRomanPSMT" w:cs="TimesNewRomanPSMT" w:hint="cs"/>
          <w:sz w:val="26"/>
          <w:szCs w:val="26"/>
          <w:rtl/>
        </w:rPr>
        <w:t>التخفيض</w:t>
      </w:r>
      <w:r w:rsidRPr="006D29CD">
        <w:rPr>
          <w:rFonts w:ascii="TimesNewRomanPSMT" w:cs="TimesNewRomanPSMT"/>
          <w:sz w:val="26"/>
          <w:szCs w:val="26"/>
        </w:rPr>
        <w:t xml:space="preserve"> </w:t>
      </w:r>
      <w:r w:rsidRPr="006D29CD">
        <w:rPr>
          <w:rFonts w:ascii="TimesNewRomanPSMT" w:cs="TimesNewRomanPSMT" w:hint="cs"/>
          <w:sz w:val="26"/>
          <w:szCs w:val="26"/>
          <w:rtl/>
        </w:rPr>
        <w:t>التدريجي</w:t>
      </w:r>
      <w:r w:rsidRPr="006D29CD">
        <w:rPr>
          <w:rFonts w:ascii="TimesNewRomanPSMT" w:cs="TimesNewRomanPSMT"/>
          <w:sz w:val="26"/>
          <w:szCs w:val="26"/>
        </w:rPr>
        <w:t xml:space="preserve"> </w:t>
      </w:r>
      <w:r w:rsidRPr="006D29CD">
        <w:rPr>
          <w:rFonts w:ascii="TimesNewRomanPSMT" w:cs="TimesNewRomanPSMT" w:hint="cs"/>
          <w:sz w:val="26"/>
          <w:szCs w:val="26"/>
          <w:rtl/>
        </w:rPr>
        <w:t>للهيدروفلوروكربون</w:t>
      </w:r>
      <w:r w:rsidRPr="006D29CD">
        <w:rPr>
          <w:rFonts w:ascii="TimesNewRomanPSMT" w:cs="TimesNewRomanPSMT"/>
          <w:sz w:val="26"/>
          <w:szCs w:val="26"/>
        </w:rPr>
        <w:t>.</w:t>
      </w:r>
    </w:p>
    <w:p w14:paraId="24E13CF1" w14:textId="77777777" w:rsidR="00E85409" w:rsidRPr="006D29CD" w:rsidRDefault="00E85409" w:rsidP="005951CC">
      <w:pPr>
        <w:bidi/>
        <w:rPr>
          <w:sz w:val="26"/>
          <w:szCs w:val="26"/>
        </w:rPr>
      </w:pPr>
    </w:p>
    <w:p w14:paraId="308589CC" w14:textId="77777777" w:rsidR="008044FC" w:rsidRDefault="008044FC" w:rsidP="005951CC">
      <w:pPr>
        <w:bidi/>
        <w:rPr>
          <w:sz w:val="26"/>
          <w:szCs w:val="26"/>
          <w:rtl/>
          <w:lang w:bidi="ar-EG"/>
        </w:rPr>
        <w:sectPr w:rsidR="008044FC" w:rsidSect="0087328C">
          <w:headerReference w:type="even" r:id="rId18"/>
          <w:headerReference w:type="first" r:id="rId19"/>
          <w:footerReference w:type="first" r:id="rId20"/>
          <w:footnotePr>
            <w:numRestart w:val="eachSect"/>
          </w:footnotePr>
          <w:pgSz w:w="12240" w:h="15840" w:code="1"/>
          <w:pgMar w:top="720" w:right="1440" w:bottom="864" w:left="1440" w:header="720" w:footer="475" w:gutter="0"/>
          <w:pgNumType w:start="1"/>
          <w:cols w:space="720"/>
          <w:titlePg/>
        </w:sectPr>
      </w:pPr>
    </w:p>
    <w:tbl>
      <w:tblPr>
        <w:tblW w:w="9540" w:type="dxa"/>
        <w:tblInd w:w="18" w:type="dxa"/>
        <w:tblLayout w:type="fixed"/>
        <w:tblLook w:val="04A0" w:firstRow="1" w:lastRow="0" w:firstColumn="1" w:lastColumn="0" w:noHBand="0" w:noVBand="1"/>
      </w:tblPr>
      <w:tblGrid>
        <w:gridCol w:w="4059"/>
        <w:gridCol w:w="351"/>
        <w:gridCol w:w="3051"/>
        <w:gridCol w:w="2079"/>
      </w:tblGrid>
      <w:tr w:rsidR="00C018C0" w14:paraId="21BE355B" w14:textId="77777777" w:rsidTr="007038BE">
        <w:trPr>
          <w:trHeight w:val="720"/>
        </w:trPr>
        <w:tc>
          <w:tcPr>
            <w:tcW w:w="4410" w:type="dxa"/>
            <w:gridSpan w:val="2"/>
            <w:tcBorders>
              <w:top w:val="nil"/>
              <w:left w:val="nil"/>
              <w:bottom w:val="single" w:sz="18" w:space="0" w:color="auto"/>
              <w:right w:val="nil"/>
            </w:tcBorders>
            <w:hideMark/>
          </w:tcPr>
          <w:p w14:paraId="68DCD87A" w14:textId="77777777" w:rsidR="00C018C0" w:rsidRDefault="00C018C0" w:rsidP="00A17DF9">
            <w:pPr>
              <w:jc w:val="left"/>
              <w:rPr>
                <w:rFonts w:asciiTheme="minorBidi" w:hAnsiTheme="minorBidi" w:cstheme="minorBidi"/>
                <w:b/>
                <w:bCs/>
                <w:sz w:val="24"/>
                <w:lang w:val="en-US" w:bidi="ar-DZ"/>
              </w:rPr>
            </w:pPr>
            <w:r>
              <w:rPr>
                <w:rFonts w:asciiTheme="minorBidi" w:hAnsiTheme="minorBidi" w:cstheme="minorBidi"/>
                <w:b/>
                <w:bCs/>
                <w:sz w:val="72"/>
                <w:szCs w:val="72"/>
                <w:lang w:val="en-US"/>
              </w:rPr>
              <w:lastRenderedPageBreak/>
              <w:t>EP</w:t>
            </w:r>
            <w:r>
              <w:rPr>
                <w:rFonts w:asciiTheme="minorBidi" w:hAnsiTheme="minorBidi" w:cstheme="minorBidi"/>
                <w:b/>
                <w:bCs/>
                <w:sz w:val="27"/>
                <w:szCs w:val="27"/>
                <w:lang w:val="en-US"/>
              </w:rPr>
              <w:t xml:space="preserve"> </w:t>
            </w:r>
          </w:p>
        </w:tc>
        <w:tc>
          <w:tcPr>
            <w:tcW w:w="5130" w:type="dxa"/>
            <w:gridSpan w:val="2"/>
            <w:tcBorders>
              <w:top w:val="nil"/>
              <w:left w:val="nil"/>
              <w:bottom w:val="single" w:sz="18" w:space="0" w:color="auto"/>
              <w:right w:val="nil"/>
            </w:tcBorders>
            <w:hideMark/>
          </w:tcPr>
          <w:p w14:paraId="7B69B7D4" w14:textId="77777777" w:rsidR="00C018C0" w:rsidRDefault="00C018C0" w:rsidP="00A17DF9">
            <w:pPr>
              <w:pStyle w:val="Heading3"/>
              <w:numPr>
                <w:ilvl w:val="0"/>
                <w:numId w:val="0"/>
              </w:numPr>
              <w:tabs>
                <w:tab w:val="left" w:pos="720"/>
              </w:tabs>
              <w:bidi/>
              <w:ind w:left="270" w:right="1384"/>
              <w:rPr>
                <w:b/>
                <w:bCs/>
                <w:sz w:val="48"/>
                <w:szCs w:val="48"/>
                <w:rtl/>
                <w:lang w:val="en-GB" w:bidi="ar-EG"/>
              </w:rPr>
            </w:pPr>
            <w:r>
              <w:rPr>
                <w:rFonts w:hint="cs"/>
                <w:b/>
                <w:bCs/>
                <w:sz w:val="48"/>
                <w:szCs w:val="48"/>
                <w:rtl/>
              </w:rPr>
              <w:t>الأمم المتحدة</w:t>
            </w:r>
          </w:p>
        </w:tc>
      </w:tr>
      <w:tr w:rsidR="00C018C0" w14:paraId="4D4DECA7" w14:textId="77777777" w:rsidTr="007038BE">
        <w:trPr>
          <w:trHeight w:val="2776"/>
        </w:trPr>
        <w:tc>
          <w:tcPr>
            <w:tcW w:w="4059" w:type="dxa"/>
            <w:tcBorders>
              <w:top w:val="nil"/>
              <w:left w:val="nil"/>
              <w:bottom w:val="single" w:sz="36" w:space="0" w:color="auto"/>
              <w:right w:val="nil"/>
            </w:tcBorders>
          </w:tcPr>
          <w:p w14:paraId="1911A8EC" w14:textId="77777777" w:rsidR="00C018C0" w:rsidRDefault="00C018C0" w:rsidP="00A17DF9">
            <w:pPr>
              <w:spacing w:before="120"/>
              <w:jc w:val="left"/>
              <w:rPr>
                <w:sz w:val="24"/>
                <w:lang w:val="en-US" w:bidi="ar-DZ"/>
              </w:rPr>
            </w:pPr>
            <w:r>
              <w:rPr>
                <w:noProof/>
                <w:sz w:val="24"/>
                <w:lang w:val="it-IT" w:eastAsia="it-IT"/>
              </w:rPr>
              <w:drawing>
                <wp:anchor distT="0" distB="0" distL="114300" distR="114300" simplePos="0" relativeHeight="251667456" behindDoc="0" locked="0" layoutInCell="0" allowOverlap="1" wp14:anchorId="3A5CD677" wp14:editId="169C5BC4">
                  <wp:simplePos x="0" y="0"/>
                  <wp:positionH relativeFrom="column">
                    <wp:posOffset>5010785</wp:posOffset>
                  </wp:positionH>
                  <wp:positionV relativeFrom="paragraph">
                    <wp:posOffset>643890</wp:posOffset>
                  </wp:positionV>
                  <wp:extent cx="658495" cy="555625"/>
                  <wp:effectExtent l="0" t="0" r="8255" b="0"/>
                  <wp:wrapNone/>
                  <wp:docPr id="5" name="Picture 5" descr="Description: UNE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Description: UNEP"/>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658495" cy="555625"/>
                          </a:xfrm>
                          <a:prstGeom prst="rect">
                            <a:avLst/>
                          </a:prstGeom>
                          <a:noFill/>
                        </pic:spPr>
                      </pic:pic>
                    </a:graphicData>
                  </a:graphic>
                </wp:anchor>
              </w:drawing>
            </w:r>
            <w:r>
              <w:rPr>
                <w:noProof/>
                <w:sz w:val="24"/>
                <w:lang w:val="it-IT" w:eastAsia="it-IT"/>
              </w:rPr>
              <w:drawing>
                <wp:anchor distT="0" distB="0" distL="114300" distR="114300" simplePos="0" relativeHeight="251668480" behindDoc="1" locked="0" layoutInCell="0" allowOverlap="1" wp14:anchorId="07791B17" wp14:editId="4C10ED43">
                  <wp:simplePos x="0" y="0"/>
                  <wp:positionH relativeFrom="column">
                    <wp:posOffset>5029200</wp:posOffset>
                  </wp:positionH>
                  <wp:positionV relativeFrom="paragraph">
                    <wp:posOffset>93345</wp:posOffset>
                  </wp:positionV>
                  <wp:extent cx="579755" cy="515620"/>
                  <wp:effectExtent l="0" t="0" r="0" b="0"/>
                  <wp:wrapNone/>
                  <wp:docPr id="6" name="Picture 6" descr="A picture containing text, device, clip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descr="A picture containing text, device, clipart&#10;&#10;Description automatically generated"/>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579755" cy="515620"/>
                          </a:xfrm>
                          <a:prstGeom prst="rect">
                            <a:avLst/>
                          </a:prstGeom>
                          <a:noFill/>
                        </pic:spPr>
                      </pic:pic>
                    </a:graphicData>
                  </a:graphic>
                </wp:anchor>
              </w:drawing>
            </w:r>
            <w:r>
              <w:rPr>
                <w:lang w:val="en-US"/>
              </w:rPr>
              <w:t>Distr.</w:t>
            </w:r>
          </w:p>
          <w:p w14:paraId="558A1670" w14:textId="77777777" w:rsidR="00C018C0" w:rsidRDefault="00C018C0" w:rsidP="00A17DF9">
            <w:pPr>
              <w:spacing w:before="120"/>
              <w:jc w:val="left"/>
              <w:rPr>
                <w:lang w:val="en-US"/>
              </w:rPr>
            </w:pPr>
            <w:r>
              <w:rPr>
                <w:lang w:val="en-US"/>
              </w:rPr>
              <w:t>GENERAL</w:t>
            </w:r>
          </w:p>
          <w:p w14:paraId="2D8BA313" w14:textId="77777777" w:rsidR="00C018C0" w:rsidRPr="009B0D30" w:rsidRDefault="00C018C0" w:rsidP="00A17DF9"/>
          <w:p w14:paraId="60FBE851" w14:textId="77777777" w:rsidR="00C018C0" w:rsidRPr="009B0D30" w:rsidRDefault="00C018C0" w:rsidP="00A17DF9">
            <w:r>
              <w:fldChar w:fldCharType="begin"/>
            </w:r>
            <w:r>
              <w:instrText xml:space="preserve"> DOCPROPERTY "Document number"  \* MERGEFORMAT </w:instrText>
            </w:r>
            <w:r>
              <w:fldChar w:fldCharType="separate"/>
            </w:r>
            <w:r>
              <w:t>UNEP/</w:t>
            </w:r>
            <w:proofErr w:type="spellStart"/>
            <w:r>
              <w:t>OzL.Pro</w:t>
            </w:r>
            <w:proofErr w:type="spellEnd"/>
            <w:r>
              <w:t>/ExCom/91/64</w:t>
            </w:r>
            <w:r>
              <w:fldChar w:fldCharType="end"/>
            </w:r>
          </w:p>
          <w:p w14:paraId="3B0C5227" w14:textId="77777777" w:rsidR="00C018C0" w:rsidRPr="009B0D30" w:rsidRDefault="00C018C0" w:rsidP="00A17DF9">
            <w:r w:rsidRPr="009B0D30">
              <w:fldChar w:fldCharType="begin"/>
            </w:r>
            <w:r w:rsidRPr="009B0D30">
              <w:instrText xml:space="preserve"> DOCPROPERTY "Revision date" \@ "d MMMM YYYY"  \* MERGEFORMAT </w:instrText>
            </w:r>
            <w:r w:rsidRPr="009B0D30">
              <w:fldChar w:fldCharType="separate"/>
            </w:r>
            <w:r>
              <w:t>7 November 2022</w:t>
            </w:r>
            <w:r w:rsidRPr="009B0D30">
              <w:fldChar w:fldCharType="end"/>
            </w:r>
          </w:p>
          <w:p w14:paraId="62B87D21" w14:textId="77777777" w:rsidR="00C018C0" w:rsidRPr="009B0D30" w:rsidRDefault="00C018C0" w:rsidP="00A17DF9">
            <w:pPr>
              <w:rPr>
                <w:caps/>
              </w:rPr>
            </w:pPr>
          </w:p>
          <w:p w14:paraId="5AA54875" w14:textId="77777777" w:rsidR="00C018C0" w:rsidRDefault="00C018C0" w:rsidP="00A17DF9">
            <w:pPr>
              <w:spacing w:before="120"/>
              <w:jc w:val="left"/>
              <w:rPr>
                <w:rtl/>
                <w:lang w:val="en-US" w:bidi="ar-DZ"/>
              </w:rPr>
            </w:pPr>
            <w:r>
              <w:rPr>
                <w:lang w:val="en-US"/>
              </w:rPr>
              <w:t>ARABIC</w:t>
            </w:r>
          </w:p>
          <w:p w14:paraId="11D998CF" w14:textId="77777777" w:rsidR="00C018C0" w:rsidRDefault="00C018C0" w:rsidP="00A17DF9">
            <w:pPr>
              <w:spacing w:before="120"/>
              <w:jc w:val="left"/>
              <w:rPr>
                <w:sz w:val="24"/>
                <w:lang w:val="en-US" w:bidi="ar-DZ"/>
              </w:rPr>
            </w:pPr>
            <w:r>
              <w:rPr>
                <w:lang w:val="en-US"/>
              </w:rPr>
              <w:t>ORIGINAL: ENGLISH</w:t>
            </w:r>
          </w:p>
        </w:tc>
        <w:tc>
          <w:tcPr>
            <w:tcW w:w="3402" w:type="dxa"/>
            <w:gridSpan w:val="2"/>
            <w:tcBorders>
              <w:top w:val="nil"/>
              <w:left w:val="nil"/>
              <w:bottom w:val="single" w:sz="36" w:space="0" w:color="auto"/>
              <w:right w:val="nil"/>
            </w:tcBorders>
            <w:hideMark/>
          </w:tcPr>
          <w:p w14:paraId="63C7EAAE" w14:textId="77777777" w:rsidR="00C018C0" w:rsidRDefault="00C018C0" w:rsidP="00A17DF9">
            <w:pPr>
              <w:pStyle w:val="Heading4"/>
              <w:numPr>
                <w:ilvl w:val="0"/>
                <w:numId w:val="0"/>
              </w:numPr>
              <w:tabs>
                <w:tab w:val="left" w:pos="720"/>
              </w:tabs>
              <w:spacing w:before="0" w:after="0"/>
              <w:ind w:right="459"/>
              <w:jc w:val="right"/>
              <w:rPr>
                <w:rFonts w:cs="Arabic Transparent"/>
                <w:bCs/>
                <w:sz w:val="52"/>
                <w:szCs w:val="52"/>
                <w:lang w:val="en-GB" w:bidi="ar-DZ"/>
              </w:rPr>
            </w:pPr>
            <w:r>
              <w:rPr>
                <w:rFonts w:cs="Arabic Transparent"/>
                <w:bCs/>
                <w:sz w:val="52"/>
                <w:szCs w:val="52"/>
                <w:rtl/>
              </w:rPr>
              <w:t>برنامج</w:t>
            </w:r>
          </w:p>
          <w:p w14:paraId="0782F8DF" w14:textId="77777777" w:rsidR="00C018C0" w:rsidRDefault="00C018C0" w:rsidP="00A17DF9">
            <w:pPr>
              <w:pStyle w:val="Heading4"/>
              <w:numPr>
                <w:ilvl w:val="0"/>
                <w:numId w:val="0"/>
              </w:numPr>
              <w:tabs>
                <w:tab w:val="left" w:pos="720"/>
              </w:tabs>
              <w:spacing w:before="0" w:after="0"/>
              <w:ind w:right="459"/>
              <w:jc w:val="right"/>
              <w:rPr>
                <w:rFonts w:cs="Arabic Transparent"/>
                <w:bCs/>
                <w:sz w:val="52"/>
                <w:szCs w:val="52"/>
                <w:rtl/>
              </w:rPr>
            </w:pPr>
            <w:r>
              <w:rPr>
                <w:rFonts w:cs="Arabic Transparent"/>
                <w:bCs/>
                <w:sz w:val="52"/>
                <w:szCs w:val="52"/>
                <w:rtl/>
              </w:rPr>
              <w:t>الأمم المتحدة</w:t>
            </w:r>
          </w:p>
          <w:p w14:paraId="46922674" w14:textId="77777777" w:rsidR="00C018C0" w:rsidRDefault="00C018C0" w:rsidP="00A17DF9">
            <w:pPr>
              <w:pStyle w:val="Heading4"/>
              <w:numPr>
                <w:ilvl w:val="0"/>
                <w:numId w:val="0"/>
              </w:numPr>
              <w:tabs>
                <w:tab w:val="left" w:pos="720"/>
              </w:tabs>
              <w:spacing w:before="0" w:after="0"/>
              <w:ind w:right="459"/>
              <w:jc w:val="right"/>
              <w:rPr>
                <w:rFonts w:cs="Arabic Transparent"/>
                <w:bCs/>
                <w:sz w:val="52"/>
                <w:szCs w:val="52"/>
                <w:rtl/>
              </w:rPr>
            </w:pPr>
            <w:r>
              <w:rPr>
                <w:rFonts w:cs="Arabic Transparent"/>
                <w:bCs/>
                <w:sz w:val="52"/>
                <w:szCs w:val="52"/>
                <w:rtl/>
              </w:rPr>
              <w:t>للبيئة</w:t>
            </w:r>
          </w:p>
          <w:p w14:paraId="6FDA06C1" w14:textId="3886EE86" w:rsidR="00C018C0" w:rsidRDefault="00C018C0" w:rsidP="00F71693">
            <w:pPr>
              <w:pStyle w:val="Heading7"/>
              <w:numPr>
                <w:ilvl w:val="0"/>
                <w:numId w:val="0"/>
              </w:numPr>
              <w:spacing w:before="0" w:after="0"/>
              <w:ind w:left="720" w:right="4997"/>
              <w:rPr>
                <w:rFonts w:cs="Akhbar MT"/>
                <w:b/>
                <w:bCs/>
                <w:sz w:val="52"/>
                <w:szCs w:val="52"/>
                <w:lang w:val="en-US" w:bidi="ar-DZ"/>
              </w:rPr>
            </w:pPr>
          </w:p>
        </w:tc>
        <w:tc>
          <w:tcPr>
            <w:tcW w:w="2079" w:type="dxa"/>
            <w:tcBorders>
              <w:top w:val="nil"/>
              <w:left w:val="nil"/>
              <w:bottom w:val="single" w:sz="36" w:space="0" w:color="auto"/>
              <w:right w:val="nil"/>
            </w:tcBorders>
          </w:tcPr>
          <w:p w14:paraId="1A42196B" w14:textId="77777777" w:rsidR="00C018C0" w:rsidRDefault="00C018C0" w:rsidP="00A17DF9">
            <w:pPr>
              <w:rPr>
                <w:caps/>
                <w:sz w:val="24"/>
                <w:lang w:val="en-US" w:bidi="ar-DZ"/>
              </w:rPr>
            </w:pPr>
          </w:p>
          <w:p w14:paraId="74D5E8B9" w14:textId="77777777" w:rsidR="00C018C0" w:rsidRDefault="00C018C0" w:rsidP="00A17DF9">
            <w:pPr>
              <w:rPr>
                <w:sz w:val="24"/>
                <w:lang w:val="en-US" w:bidi="ar-DZ"/>
              </w:rPr>
            </w:pPr>
          </w:p>
        </w:tc>
      </w:tr>
    </w:tbl>
    <w:p w14:paraId="417CAECA" w14:textId="77777777" w:rsidR="00C018C0" w:rsidRDefault="00C018C0" w:rsidP="00C018C0">
      <w:pPr>
        <w:pStyle w:val="Caption"/>
        <w:spacing w:line="200" w:lineRule="exact"/>
        <w:ind w:left="187" w:right="187" w:hanging="187"/>
        <w:jc w:val="both"/>
        <w:rPr>
          <w:rFonts w:cs="Akhbar MT"/>
          <w:b/>
          <w:bCs/>
          <w:sz w:val="28"/>
          <w:szCs w:val="28"/>
        </w:rPr>
      </w:pPr>
    </w:p>
    <w:p w14:paraId="674A5957" w14:textId="77777777" w:rsidR="00C018C0" w:rsidRDefault="00C018C0" w:rsidP="00C018C0">
      <w:pPr>
        <w:pStyle w:val="Caption"/>
        <w:ind w:left="0" w:right="180"/>
        <w:jc w:val="both"/>
        <w:rPr>
          <w:rFonts w:cs="Arabic Transparent"/>
          <w:b/>
          <w:bCs/>
          <w:sz w:val="28"/>
          <w:szCs w:val="28"/>
          <w:rtl/>
        </w:rPr>
      </w:pPr>
      <w:r>
        <w:rPr>
          <w:rFonts w:cs="Arabic Transparent"/>
          <w:b/>
          <w:bCs/>
          <w:sz w:val="28"/>
          <w:szCs w:val="28"/>
          <w:rtl/>
        </w:rPr>
        <w:t>اللجنــة التنفيـذيــــة للصنــدوق المــتعــدد الأطـــراف</w:t>
      </w:r>
    </w:p>
    <w:p w14:paraId="2A525645" w14:textId="77777777" w:rsidR="00C018C0" w:rsidRDefault="00C018C0" w:rsidP="00C018C0">
      <w:pPr>
        <w:bidi/>
        <w:ind w:left="180" w:hanging="180"/>
        <w:jc w:val="lowKashida"/>
        <w:rPr>
          <w:rFonts w:cs="Arabic Transparent"/>
          <w:b/>
          <w:bCs/>
          <w:sz w:val="28"/>
          <w:szCs w:val="28"/>
          <w:rtl/>
          <w:lang w:val="en-US" w:eastAsia="en-CA"/>
        </w:rPr>
      </w:pPr>
      <w:r>
        <w:rPr>
          <w:rFonts w:cs="Arabic Transparent"/>
          <w:b/>
          <w:bCs/>
          <w:sz w:val="28"/>
          <w:szCs w:val="28"/>
          <w:rtl/>
          <w:lang w:val="en-US" w:eastAsia="en-CA"/>
        </w:rPr>
        <w:t xml:space="preserve">لتنفيـــذ بروتوكـول مونتريــال </w:t>
      </w:r>
    </w:p>
    <w:p w14:paraId="33C44B9E" w14:textId="77777777" w:rsidR="00C018C0" w:rsidRDefault="00C018C0" w:rsidP="00C018C0">
      <w:pPr>
        <w:bidi/>
        <w:ind w:left="4"/>
        <w:jc w:val="lowKashida"/>
        <w:rPr>
          <w:sz w:val="28"/>
          <w:szCs w:val="28"/>
          <w:rtl/>
          <w:lang w:val="en-US" w:eastAsia="en-CA"/>
        </w:rPr>
      </w:pPr>
      <w:r>
        <w:rPr>
          <w:rFonts w:hint="cs"/>
          <w:sz w:val="28"/>
          <w:szCs w:val="28"/>
          <w:rtl/>
          <w:lang w:val="en-US" w:eastAsia="en-CA"/>
        </w:rPr>
        <w:t>الاجتمــــــاع الحادي و</w:t>
      </w:r>
      <w:r>
        <w:rPr>
          <w:rFonts w:hint="cs"/>
          <w:sz w:val="28"/>
          <w:szCs w:val="28"/>
          <w:rtl/>
          <w:lang w:val="en-US" w:eastAsia="en-CA" w:bidi="ar-EG"/>
        </w:rPr>
        <w:t xml:space="preserve">التسعــــون </w:t>
      </w:r>
    </w:p>
    <w:p w14:paraId="0C95A8DE" w14:textId="77777777" w:rsidR="00C018C0" w:rsidRDefault="00C018C0" w:rsidP="00C018C0">
      <w:pPr>
        <w:pStyle w:val="0Heading0"/>
        <w:bidi/>
        <w:ind w:left="4"/>
        <w:rPr>
          <w:sz w:val="28"/>
          <w:szCs w:val="28"/>
          <w:rtl/>
          <w:lang w:bidi="ar-EG"/>
        </w:rPr>
      </w:pPr>
      <w:r>
        <w:rPr>
          <w:rFonts w:hint="cs"/>
          <w:sz w:val="28"/>
          <w:szCs w:val="28"/>
          <w:rtl/>
        </w:rPr>
        <w:t>مونتريال،  من 5 إلى 9 ديسمبر</w:t>
      </w:r>
      <w:r>
        <w:rPr>
          <w:sz w:val="28"/>
          <w:szCs w:val="28"/>
        </w:rPr>
        <w:t>/</w:t>
      </w:r>
      <w:r>
        <w:rPr>
          <w:sz w:val="28"/>
          <w:szCs w:val="28"/>
          <w:rtl/>
        </w:rPr>
        <w:t xml:space="preserve"> </w:t>
      </w:r>
      <w:r>
        <w:rPr>
          <w:rFonts w:hint="cs"/>
          <w:sz w:val="28"/>
          <w:szCs w:val="28"/>
          <w:rtl/>
        </w:rPr>
        <w:t>كانون</w:t>
      </w:r>
      <w:r>
        <w:rPr>
          <w:rFonts w:ascii="Arial" w:hAnsi="Arial" w:cs="Arial"/>
          <w:color w:val="474747"/>
          <w:sz w:val="30"/>
          <w:szCs w:val="30"/>
          <w:rtl/>
        </w:rPr>
        <w:t xml:space="preserve"> </w:t>
      </w:r>
      <w:r>
        <w:rPr>
          <w:rFonts w:hint="cs"/>
          <w:sz w:val="28"/>
          <w:szCs w:val="28"/>
          <w:rtl/>
        </w:rPr>
        <w:t xml:space="preserve">الأول </w:t>
      </w:r>
      <w:r>
        <w:rPr>
          <w:rFonts w:hint="cs"/>
          <w:sz w:val="26"/>
          <w:szCs w:val="26"/>
          <w:rtl/>
        </w:rPr>
        <w:t>2022</w:t>
      </w:r>
    </w:p>
    <w:p w14:paraId="647C1687" w14:textId="77777777" w:rsidR="00C018C0" w:rsidRPr="00841D85" w:rsidRDefault="00C018C0" w:rsidP="00C018C0">
      <w:pPr>
        <w:pStyle w:val="0Heading0"/>
        <w:bidi/>
        <w:ind w:left="4"/>
        <w:rPr>
          <w:sz w:val="28"/>
          <w:szCs w:val="28"/>
          <w:rtl/>
          <w:lang w:bidi="ar-EG"/>
        </w:rPr>
      </w:pPr>
      <w:r>
        <w:rPr>
          <w:rFonts w:hint="cs"/>
          <w:sz w:val="28"/>
          <w:szCs w:val="28"/>
          <w:rtl/>
          <w:lang w:bidi="ar-EG"/>
        </w:rPr>
        <w:t>البند 11(ب)(2) من جدول الأعمال المؤقت</w:t>
      </w:r>
      <w:r w:rsidRPr="00EC57AE">
        <w:rPr>
          <w:vertAlign w:val="superscript"/>
        </w:rPr>
        <w:footnoteReference w:id="7"/>
      </w:r>
    </w:p>
    <w:p w14:paraId="077916A2" w14:textId="77777777" w:rsidR="00C018C0" w:rsidRPr="003D7F25" w:rsidRDefault="00C018C0" w:rsidP="00C018C0">
      <w:pPr>
        <w:pStyle w:val="Title1"/>
        <w:rPr>
          <w:lang w:val="en-CA"/>
        </w:rPr>
      </w:pPr>
    </w:p>
    <w:p w14:paraId="4B65F34F" w14:textId="77777777" w:rsidR="00C018C0" w:rsidRDefault="00C018C0" w:rsidP="00C018C0">
      <w:pPr>
        <w:pStyle w:val="Title1"/>
        <w:bidi/>
        <w:rPr>
          <w:lang w:val="en-CA"/>
        </w:rPr>
      </w:pPr>
    </w:p>
    <w:p w14:paraId="2133E8DB" w14:textId="77777777" w:rsidR="00C018C0" w:rsidRDefault="00C018C0" w:rsidP="00C018C0">
      <w:pPr>
        <w:pStyle w:val="Title1"/>
        <w:bidi/>
        <w:rPr>
          <w:lang w:val="en-CA"/>
        </w:rPr>
      </w:pPr>
      <w:r w:rsidRPr="00F13B91">
        <w:rPr>
          <w:rFonts w:hint="cs"/>
          <w:b w:val="0"/>
          <w:bCs/>
          <w:sz w:val="32"/>
          <w:szCs w:val="32"/>
          <w:rtl/>
          <w:lang w:val="en-CA" w:bidi="ar-EG"/>
        </w:rPr>
        <w:t>الإطار التشغيلي لمواصلة توضيح الجوانب المؤسسية والمشروعات والأنشطة التي يمكن أن ينفذها الصندوق المتعدد الأطراف للحافظ على و/أو تعزيز كفاءة استخدام الطاقة لتكنولوجيات الإحلال والمعدات في قطاعي التصنيع والخدمة عند التخفيض التدريجي للمواد الهيدروفلوروكربونية في الفئات المختلفة في سياق خيارات السنتين من الجدول 3 من الوثيق</w:t>
      </w:r>
      <w:r>
        <w:rPr>
          <w:rFonts w:hint="cs"/>
          <w:b w:val="0"/>
          <w:bCs/>
          <w:sz w:val="32"/>
          <w:szCs w:val="32"/>
          <w:rtl/>
          <w:lang w:val="en-CA" w:bidi="ar-EG"/>
        </w:rPr>
        <w:t xml:space="preserve">ة (المقرر </w:t>
      </w:r>
      <w:r w:rsidRPr="001C64FA">
        <w:rPr>
          <w:rFonts w:hint="cs"/>
          <w:b w:val="0"/>
          <w:bCs/>
          <w:sz w:val="28"/>
          <w:szCs w:val="28"/>
          <w:rtl/>
          <w:lang w:val="en-CA" w:bidi="ar-EG"/>
        </w:rPr>
        <w:t>90</w:t>
      </w:r>
      <w:r w:rsidRPr="001C64FA">
        <w:rPr>
          <w:b w:val="0"/>
          <w:bCs/>
          <w:sz w:val="28"/>
          <w:szCs w:val="28"/>
          <w:lang w:val="en-CA" w:bidi="ar-EG"/>
        </w:rPr>
        <w:t>/</w:t>
      </w:r>
      <w:r w:rsidRPr="001C64FA">
        <w:rPr>
          <w:rFonts w:hint="cs"/>
          <w:b w:val="0"/>
          <w:bCs/>
          <w:sz w:val="28"/>
          <w:szCs w:val="28"/>
          <w:rtl/>
          <w:lang w:val="en-CA" w:bidi="ar-AE"/>
        </w:rPr>
        <w:t xml:space="preserve">50 </w:t>
      </w:r>
      <w:r>
        <w:rPr>
          <w:rFonts w:hint="cs"/>
          <w:b w:val="0"/>
          <w:bCs/>
          <w:sz w:val="32"/>
          <w:szCs w:val="32"/>
          <w:rtl/>
          <w:lang w:val="en-CA" w:bidi="ar-AE"/>
        </w:rPr>
        <w:t>ب) 2))</w:t>
      </w:r>
      <w:r w:rsidRPr="00F13B91">
        <w:rPr>
          <w:rFonts w:hint="cs"/>
          <w:b w:val="0"/>
          <w:bCs/>
          <w:sz w:val="32"/>
          <w:szCs w:val="32"/>
          <w:rtl/>
          <w:lang w:val="en-CA" w:bidi="ar-EG"/>
        </w:rPr>
        <w:t xml:space="preserve"> </w:t>
      </w:r>
      <w:r w:rsidRPr="00321592">
        <w:rPr>
          <w:lang w:val="en-CA"/>
        </w:rPr>
        <w:t xml:space="preserve"> </w:t>
      </w:r>
    </w:p>
    <w:p w14:paraId="5F78D427" w14:textId="77777777" w:rsidR="00C018C0" w:rsidRDefault="00C018C0" w:rsidP="00C018C0">
      <w:pPr>
        <w:pStyle w:val="Title1"/>
        <w:bidi/>
        <w:rPr>
          <w:lang w:val="en-CA"/>
        </w:rPr>
      </w:pPr>
    </w:p>
    <w:p w14:paraId="396FB7A8" w14:textId="77777777" w:rsidR="00C018C0" w:rsidRPr="00F13B91" w:rsidRDefault="00C018C0" w:rsidP="00C018C0">
      <w:pPr>
        <w:pStyle w:val="ListParagraph"/>
        <w:bidi/>
        <w:spacing w:after="0" w:line="240" w:lineRule="auto"/>
        <w:ind w:left="0"/>
        <w:contextualSpacing w:val="0"/>
        <w:jc w:val="both"/>
        <w:outlineLvl w:val="0"/>
        <w:rPr>
          <w:rFonts w:ascii="Times New Roman" w:hAnsi="Times New Roman" w:cs="Times New Roman"/>
          <w:b/>
          <w:bCs/>
          <w:sz w:val="26"/>
          <w:szCs w:val="26"/>
        </w:rPr>
      </w:pPr>
      <w:r w:rsidRPr="00F13B91">
        <w:rPr>
          <w:rFonts w:ascii="Times New Roman" w:hAnsi="Times New Roman" w:cs="Times New Roman" w:hint="cs"/>
          <w:b/>
          <w:bCs/>
          <w:sz w:val="26"/>
          <w:szCs w:val="26"/>
          <w:rtl/>
        </w:rPr>
        <w:t>مقدمة</w:t>
      </w:r>
    </w:p>
    <w:p w14:paraId="0DE5798E" w14:textId="77777777" w:rsidR="00C018C0" w:rsidRPr="00F13B91" w:rsidRDefault="00C018C0" w:rsidP="00C018C0">
      <w:pPr>
        <w:bidi/>
        <w:outlineLvl w:val="0"/>
        <w:rPr>
          <w:sz w:val="26"/>
          <w:szCs w:val="26"/>
        </w:rPr>
      </w:pPr>
    </w:p>
    <w:p w14:paraId="3775080A" w14:textId="77777777" w:rsidR="00C018C0" w:rsidRPr="00F13B91" w:rsidRDefault="00C018C0" w:rsidP="00C018C0">
      <w:pPr>
        <w:pStyle w:val="Heading1"/>
        <w:numPr>
          <w:ilvl w:val="0"/>
          <w:numId w:val="21"/>
        </w:numPr>
        <w:tabs>
          <w:tab w:val="clear" w:pos="0"/>
          <w:tab w:val="num" w:pos="1440"/>
        </w:tabs>
        <w:bidi/>
        <w:ind w:left="1440" w:hanging="360"/>
        <w:rPr>
          <w:sz w:val="26"/>
          <w:szCs w:val="26"/>
          <w:rtl/>
          <w:lang w:bidi="ar-EG"/>
        </w:rPr>
      </w:pPr>
      <w:r w:rsidRPr="00F13B91">
        <w:rPr>
          <w:rFonts w:hint="cs"/>
          <w:sz w:val="26"/>
          <w:szCs w:val="26"/>
          <w:rtl/>
        </w:rPr>
        <w:t xml:space="preserve">طلبت اللجنة التنفيذية من الأمانة أن تعد للنظر من جانب الاجتماع الحادي والتسعين إطارا تشغيليا لمواصلة التوضيح بشأن الجوانب المؤسسية والمشروعات والأنشطة التي يمكن أن يتخذها الصندوق المتعدد الأطراف </w:t>
      </w:r>
      <w:r w:rsidRPr="00F13B91">
        <w:rPr>
          <w:rFonts w:hint="cs"/>
          <w:sz w:val="26"/>
          <w:szCs w:val="26"/>
          <w:rtl/>
          <w:lang w:bidi="ar-EG"/>
        </w:rPr>
        <w:t xml:space="preserve">للحفاظ و/أو تعزيز كفاءة استخدام الطاقة في إحلال التكنولوجيات والمعدات في قطاعي التصنيع والخدمة لدى تخفيض المواد الهيدروفلوروكربونية في </w:t>
      </w:r>
      <w:r w:rsidRPr="00F13B91">
        <w:rPr>
          <w:sz w:val="26"/>
          <w:szCs w:val="26"/>
          <w:rtl/>
          <w:lang w:bidi="ar-EG"/>
        </w:rPr>
        <w:t xml:space="preserve">الفئات المبينة في الوثيقة </w:t>
      </w:r>
      <w:r w:rsidRPr="00F13B91">
        <w:rPr>
          <w:sz w:val="26"/>
          <w:szCs w:val="26"/>
          <w:lang w:bidi="ar-EG"/>
        </w:rPr>
        <w:t xml:space="preserve">UNEP / </w:t>
      </w:r>
      <w:proofErr w:type="spellStart"/>
      <w:r w:rsidRPr="00F13B91">
        <w:rPr>
          <w:sz w:val="26"/>
          <w:szCs w:val="26"/>
          <w:lang w:bidi="ar-EG"/>
        </w:rPr>
        <w:t>OzL.Pro</w:t>
      </w:r>
      <w:proofErr w:type="spellEnd"/>
      <w:r w:rsidRPr="00F13B91">
        <w:rPr>
          <w:sz w:val="26"/>
          <w:szCs w:val="26"/>
          <w:lang w:bidi="ar-EG"/>
        </w:rPr>
        <w:t xml:space="preserve"> / ExCom / 89/12</w:t>
      </w:r>
      <w:r w:rsidRPr="00F13B91">
        <w:rPr>
          <w:sz w:val="26"/>
          <w:szCs w:val="26"/>
          <w:rtl/>
          <w:lang w:bidi="ar-EG"/>
        </w:rPr>
        <w:t xml:space="preserve"> في سياق تنفيذ الخيارين 1 و 2 في الجدول 3 من الوثيقة، مع مراعاة تعليقات اللجنة التنفيذية خلال </w:t>
      </w:r>
      <w:r w:rsidRPr="00F13B91">
        <w:rPr>
          <w:rFonts w:hint="cs"/>
          <w:sz w:val="26"/>
          <w:szCs w:val="26"/>
          <w:rtl/>
          <w:lang w:bidi="ar-EG"/>
        </w:rPr>
        <w:t>الاجتماعين</w:t>
      </w:r>
      <w:r w:rsidRPr="00F13B91">
        <w:rPr>
          <w:sz w:val="26"/>
          <w:szCs w:val="26"/>
          <w:rtl/>
          <w:lang w:bidi="ar-EG"/>
        </w:rPr>
        <w:t xml:space="preserve"> </w:t>
      </w:r>
      <w:r w:rsidRPr="00F13B91">
        <w:rPr>
          <w:rFonts w:hint="cs"/>
          <w:sz w:val="26"/>
          <w:szCs w:val="26"/>
          <w:rtl/>
          <w:lang w:bidi="ar-EG"/>
        </w:rPr>
        <w:t>التاسع والثمانين والتسعين</w:t>
      </w:r>
      <w:r w:rsidRPr="00F13B91">
        <w:rPr>
          <w:sz w:val="26"/>
          <w:szCs w:val="26"/>
          <w:rtl/>
          <w:lang w:bidi="ar-EG"/>
        </w:rPr>
        <w:t xml:space="preserve"> (المقرر 90/50 (ب) (2)).</w:t>
      </w:r>
    </w:p>
    <w:p w14:paraId="1FC23E1A" w14:textId="77777777" w:rsidR="00C018C0" w:rsidRPr="00F13B91" w:rsidRDefault="00C018C0" w:rsidP="00C018C0">
      <w:pPr>
        <w:pStyle w:val="Heading1"/>
        <w:bidi/>
        <w:rPr>
          <w:sz w:val="26"/>
          <w:szCs w:val="26"/>
          <w:rtl/>
        </w:rPr>
      </w:pPr>
      <w:r w:rsidRPr="00F13B91">
        <w:rPr>
          <w:rFonts w:hint="cs"/>
          <w:sz w:val="26"/>
          <w:szCs w:val="26"/>
          <w:rtl/>
        </w:rPr>
        <w:t xml:space="preserve">وتتضمن الفقرتان 33 و34 من الوثيقة </w:t>
      </w:r>
      <w:r w:rsidRPr="00F13B91">
        <w:rPr>
          <w:sz w:val="26"/>
          <w:szCs w:val="26"/>
        </w:rPr>
        <w:t>UNEP/</w:t>
      </w:r>
      <w:proofErr w:type="spellStart"/>
      <w:r w:rsidRPr="00F13B91">
        <w:rPr>
          <w:sz w:val="26"/>
          <w:szCs w:val="26"/>
        </w:rPr>
        <w:t>OzL.Pro</w:t>
      </w:r>
      <w:proofErr w:type="spellEnd"/>
      <w:r w:rsidRPr="00F13B91">
        <w:rPr>
          <w:sz w:val="26"/>
          <w:szCs w:val="26"/>
        </w:rPr>
        <w:t>/ExCom/89/12</w:t>
      </w:r>
      <w:r w:rsidRPr="00F13B91">
        <w:rPr>
          <w:rFonts w:hint="cs"/>
          <w:sz w:val="26"/>
          <w:szCs w:val="26"/>
          <w:rtl/>
        </w:rPr>
        <w:t>.</w:t>
      </w:r>
      <w:r w:rsidRPr="00F13B91">
        <w:rPr>
          <w:rStyle w:val="FootnoteReference"/>
          <w:sz w:val="26"/>
          <w:szCs w:val="26"/>
        </w:rPr>
        <w:t xml:space="preserve"> </w:t>
      </w:r>
      <w:r w:rsidRPr="00F13B91">
        <w:rPr>
          <w:rStyle w:val="FootnoteReference"/>
          <w:sz w:val="26"/>
          <w:szCs w:val="26"/>
        </w:rPr>
        <w:footnoteReference w:id="8"/>
      </w:r>
      <w:r w:rsidRPr="00F13B91">
        <w:rPr>
          <w:rFonts w:hint="cs"/>
          <w:sz w:val="26"/>
          <w:szCs w:val="26"/>
          <w:rtl/>
        </w:rPr>
        <w:t xml:space="preserve"> خيار 1 الذي يتعلق باستخدام الأموال بموجب المساهمات العادية للمشروعات الخاصة بكفاءة استخدام الطاقة، والخيار 2 الذي يتعلق بالمساهمات الإضافية للبلدان المانحة خارج الأموال العادية لاستخدام المشروعات ذات الصلة بكفاءة استخدام الطاقة.</w:t>
      </w:r>
    </w:p>
    <w:p w14:paraId="79D53672" w14:textId="77777777" w:rsidR="00C018C0" w:rsidRPr="00F13B91" w:rsidRDefault="00C018C0" w:rsidP="00C018C0">
      <w:pPr>
        <w:pStyle w:val="Heading1"/>
        <w:bidi/>
        <w:rPr>
          <w:sz w:val="26"/>
          <w:szCs w:val="26"/>
        </w:rPr>
      </w:pPr>
      <w:r w:rsidRPr="00F13B91">
        <w:rPr>
          <w:rFonts w:hint="cs"/>
          <w:sz w:val="26"/>
          <w:szCs w:val="26"/>
          <w:rtl/>
          <w:lang w:bidi="ar-EG"/>
        </w:rPr>
        <w:lastRenderedPageBreak/>
        <w:t xml:space="preserve">وبغية إعداد هذا التقرير، استعرضت الأمانة المعلومات المتعلقة بالسياسات والمبادئ التوجيهية لتنفيذ المشروعات لخفض المواد الهيدروفلوروكربونية التي كانت تناقشها اللجنة التنفيذية، وأجريت مشاورات مع الوكالات المنفذة بشأن خبراتها في تنفيذ الأنشطة المتعلقة بالحفاظ و/أو تعزيز كفاءة استخدام الطاقة خلال تنفيذ </w:t>
      </w:r>
      <w:r w:rsidRPr="00F13B91">
        <w:rPr>
          <w:rFonts w:hint="cs"/>
          <w:sz w:val="26"/>
          <w:szCs w:val="26"/>
          <w:rtl/>
        </w:rPr>
        <w:t>التمويل في خططها الخاصة بإدارة إزالة المواد الهيدروكلوروفلوروكربونية للتكنولوجيات البديلة المنخفضة القدرة على الاحترار العالمي كما حصلت الأمانة على مدخلات بشأن المشروعات التقنية النوعية والمسائل المتعلقة بالسياسات للتطبيق المستدام لتكنولوجيات كفاءة استخدام الطاقة خلال تنفيذ خفض المواد الهيدروفلوروكربونية من الخبراء الذين يتعاملون مع قضايا لكفاءة استخدام الطاقة في معدات التبريد وتكييف الهواء وم</w:t>
      </w:r>
      <w:r w:rsidRPr="00F13B91">
        <w:rPr>
          <w:rFonts w:hint="cs"/>
          <w:sz w:val="26"/>
          <w:szCs w:val="26"/>
          <w:rtl/>
          <w:lang w:bidi="ar-EG"/>
        </w:rPr>
        <w:t>ضخات الحرارة. وأخذت الأمانة في الاعتبار</w:t>
      </w:r>
      <w:r w:rsidRPr="00F13B91">
        <w:rPr>
          <w:rFonts w:hint="cs"/>
          <w:sz w:val="26"/>
          <w:szCs w:val="26"/>
          <w:rtl/>
        </w:rPr>
        <w:t xml:space="preserve"> أيضا الجوانب المؤسسية والسياسات المتعلقة بكفاءة للأنشطة المتعلقة بحفظ و/أو تعزيز كفاءة استخدام الطاقة في سياق خفض المواد الهيدروفلوروكربونية من خبير استشاري تقني. وأخذت الأمانة أيضا في  الاعتبار التعليقات التي أبدتها اللجنة التنفيذية خلال الاجتماعين التاسع والثمانين والتسعين.</w:t>
      </w:r>
    </w:p>
    <w:p w14:paraId="0396ACCD" w14:textId="77777777" w:rsidR="00C018C0" w:rsidRPr="00F13B91" w:rsidRDefault="00C018C0" w:rsidP="00C018C0">
      <w:pPr>
        <w:pStyle w:val="Heading1"/>
        <w:bidi/>
        <w:rPr>
          <w:sz w:val="26"/>
          <w:szCs w:val="26"/>
        </w:rPr>
      </w:pPr>
      <w:r w:rsidRPr="00F13B91">
        <w:rPr>
          <w:rFonts w:hint="cs"/>
          <w:sz w:val="26"/>
          <w:szCs w:val="26"/>
          <w:rtl/>
        </w:rPr>
        <w:t xml:space="preserve">وترتبط هذه الوثيقة بالوثيقة المتعلقة بالمعايير الخاصة بالمشروعات الرائدة للحفاظ و/أو تعزيز كفاءة استخدام الطاقة في تكنولوجيات ومعدات الإحلال في سياق خفض المواد الهيدروفلوروكربونية (المقرر 90/50(ب)(1)) (الوثيقة </w:t>
      </w:r>
      <w:r w:rsidRPr="00F13B91">
        <w:rPr>
          <w:sz w:val="26"/>
          <w:szCs w:val="26"/>
        </w:rPr>
        <w:t>UNEP/</w:t>
      </w:r>
      <w:proofErr w:type="spellStart"/>
      <w:r w:rsidRPr="00F13B91">
        <w:rPr>
          <w:sz w:val="26"/>
          <w:szCs w:val="26"/>
        </w:rPr>
        <w:t>OzL.Pro</w:t>
      </w:r>
      <w:proofErr w:type="spellEnd"/>
      <w:r w:rsidRPr="00F13B91">
        <w:rPr>
          <w:sz w:val="26"/>
          <w:szCs w:val="26"/>
        </w:rPr>
        <w:t>/ExCom/91/63</w:t>
      </w:r>
      <w:r w:rsidRPr="00F13B91">
        <w:rPr>
          <w:rFonts w:hint="cs"/>
          <w:sz w:val="26"/>
          <w:szCs w:val="26"/>
          <w:rtl/>
        </w:rPr>
        <w:t xml:space="preserve">) والتقرير المتعلق بالمشاورات مع أمانات مرفق البيئة العالمي والمناخ الأخضر وغيرهما من مؤسسات التمويل ذات الصلة بشأن الفرص المتاحة لتقاسم المعلومات عن المشروعات والأنشطة ذات الصلة بطرائق التمويل ذات الصلة بحفظ و/أو تعزيز كفاءة استخدام الطاقة خلال خفض المواد الهيدروفلوروكربونية (المقرر 90/50(ب)(3)) (الوثيقة </w:t>
      </w:r>
      <w:r w:rsidRPr="00F13B91">
        <w:rPr>
          <w:sz w:val="26"/>
          <w:szCs w:val="26"/>
        </w:rPr>
        <w:t>UNEP/</w:t>
      </w:r>
      <w:proofErr w:type="spellStart"/>
      <w:r w:rsidRPr="00F13B91">
        <w:rPr>
          <w:sz w:val="26"/>
          <w:szCs w:val="26"/>
        </w:rPr>
        <w:t>OzL.Pro</w:t>
      </w:r>
      <w:proofErr w:type="spellEnd"/>
      <w:r w:rsidRPr="00F13B91">
        <w:rPr>
          <w:sz w:val="26"/>
          <w:szCs w:val="26"/>
        </w:rPr>
        <w:t>/ExCom/91/65</w:t>
      </w:r>
      <w:r w:rsidRPr="00F13B91">
        <w:rPr>
          <w:rFonts w:hint="cs"/>
          <w:sz w:val="26"/>
          <w:szCs w:val="26"/>
          <w:rtl/>
        </w:rPr>
        <w:t>). وحيثما يتطلب الأمر سيتم التوافق بين هذه الوثائق في الأقسام المختلفة.</w:t>
      </w:r>
    </w:p>
    <w:p w14:paraId="466FF1D7" w14:textId="77777777" w:rsidR="00C018C0" w:rsidRPr="00F13B91" w:rsidRDefault="00C018C0" w:rsidP="00C018C0">
      <w:pPr>
        <w:pStyle w:val="Heading1"/>
        <w:bidi/>
        <w:rPr>
          <w:sz w:val="26"/>
          <w:szCs w:val="26"/>
        </w:rPr>
      </w:pPr>
      <w:r w:rsidRPr="00F13B91">
        <w:rPr>
          <w:rFonts w:hint="cs"/>
          <w:sz w:val="26"/>
          <w:szCs w:val="26"/>
          <w:rtl/>
        </w:rPr>
        <w:t>ولا تتضمن هذه الوثيقة التفاصيل النوعية المتعلقة بالقدرات المؤسسية لوحدات للأوزون الوطنية والتوافق مع هذه الوثائق والوكالات والأمانة في سياق الحفاظ و/أو تعزيز كفاءة استخدام الطاقة خلال خفض المواد الهيدروفلوروكربونية بالنظر الى أن هذه الاحتياجات سوف تتحدد استنادا الى السياسات والمبادئ التوجيهية في هذا السياق.</w:t>
      </w:r>
    </w:p>
    <w:p w14:paraId="4F9D95E1" w14:textId="77777777" w:rsidR="00C018C0" w:rsidRPr="00F13B91" w:rsidRDefault="00C018C0" w:rsidP="00C018C0">
      <w:pPr>
        <w:pStyle w:val="Heading1"/>
        <w:bidi/>
        <w:rPr>
          <w:sz w:val="26"/>
          <w:szCs w:val="26"/>
        </w:rPr>
      </w:pPr>
      <w:r w:rsidRPr="00F13B91">
        <w:rPr>
          <w:rFonts w:hint="cs"/>
          <w:sz w:val="26"/>
          <w:szCs w:val="26"/>
          <w:rtl/>
        </w:rPr>
        <w:t>وتتضمن هذه الوثيقة الأجزاء التالية:</w:t>
      </w:r>
    </w:p>
    <w:p w14:paraId="6B8BAB3B" w14:textId="77777777" w:rsidR="00C018C0" w:rsidRPr="00F13B91" w:rsidRDefault="00C018C0" w:rsidP="00C018C0">
      <w:pPr>
        <w:pStyle w:val="Heading1"/>
        <w:numPr>
          <w:ilvl w:val="0"/>
          <w:numId w:val="0"/>
        </w:numPr>
        <w:bidi/>
        <w:ind w:left="1440" w:hanging="720"/>
        <w:rPr>
          <w:sz w:val="26"/>
          <w:szCs w:val="26"/>
          <w:rtl/>
          <w:lang w:bidi="ar-EG"/>
        </w:rPr>
      </w:pPr>
      <w:r w:rsidRPr="00F13B91">
        <w:rPr>
          <w:rFonts w:hint="cs"/>
          <w:sz w:val="26"/>
          <w:szCs w:val="26"/>
          <w:rtl/>
          <w:lang w:bidi="ar-EG"/>
        </w:rPr>
        <w:t>أولا</w:t>
      </w:r>
      <w:r w:rsidRPr="00F13B91">
        <w:rPr>
          <w:rFonts w:hint="cs"/>
          <w:sz w:val="26"/>
          <w:szCs w:val="26"/>
          <w:rtl/>
          <w:lang w:bidi="ar-EG"/>
        </w:rPr>
        <w:tab/>
        <w:t>تحليل للجوانب المؤسسية لمعالجة كفاءة استخدام الطاقة في سياق خفض المواد الهيدروفلوروكربونية في إطار الصندوق المتعدد الأطراف</w:t>
      </w:r>
    </w:p>
    <w:p w14:paraId="6834F61C" w14:textId="77777777" w:rsidR="00C018C0" w:rsidRPr="00F13B91" w:rsidRDefault="00C018C0" w:rsidP="00C018C0">
      <w:pPr>
        <w:pStyle w:val="Heading1"/>
        <w:numPr>
          <w:ilvl w:val="0"/>
          <w:numId w:val="0"/>
        </w:numPr>
        <w:bidi/>
        <w:ind w:left="1440" w:hanging="720"/>
        <w:rPr>
          <w:sz w:val="26"/>
          <w:szCs w:val="26"/>
          <w:rtl/>
          <w:lang w:bidi="ar-EG"/>
        </w:rPr>
      </w:pPr>
      <w:r w:rsidRPr="00F13B91">
        <w:rPr>
          <w:rFonts w:hint="cs"/>
          <w:sz w:val="26"/>
          <w:szCs w:val="26"/>
          <w:rtl/>
          <w:lang w:bidi="ar-EG"/>
        </w:rPr>
        <w:t>ثانيا</w:t>
      </w:r>
      <w:r w:rsidRPr="00F13B91">
        <w:rPr>
          <w:rFonts w:hint="cs"/>
          <w:sz w:val="26"/>
          <w:szCs w:val="26"/>
          <w:rtl/>
          <w:lang w:bidi="ar-EG"/>
        </w:rPr>
        <w:tab/>
        <w:t>نظر كفاءة استخدام الطاقة ذات الصلة بالمشروعات في إطار عمليات الصندوق المتعدد الأطراف</w:t>
      </w:r>
    </w:p>
    <w:p w14:paraId="52D27DCB" w14:textId="77777777" w:rsidR="00C018C0" w:rsidRPr="00F13B91" w:rsidRDefault="00C018C0" w:rsidP="00C018C0">
      <w:pPr>
        <w:pStyle w:val="Heading1"/>
        <w:numPr>
          <w:ilvl w:val="0"/>
          <w:numId w:val="0"/>
        </w:numPr>
        <w:bidi/>
        <w:ind w:left="1440" w:hanging="720"/>
        <w:rPr>
          <w:sz w:val="26"/>
          <w:szCs w:val="26"/>
          <w:rtl/>
          <w:lang w:bidi="ar-EG"/>
        </w:rPr>
      </w:pPr>
      <w:r w:rsidRPr="00F13B91">
        <w:rPr>
          <w:rFonts w:hint="cs"/>
          <w:sz w:val="26"/>
          <w:szCs w:val="26"/>
          <w:rtl/>
          <w:lang w:bidi="ar-EG"/>
        </w:rPr>
        <w:t>ثالثا</w:t>
      </w:r>
      <w:r w:rsidRPr="00F13B91">
        <w:rPr>
          <w:rFonts w:hint="cs"/>
          <w:sz w:val="26"/>
          <w:szCs w:val="26"/>
          <w:rtl/>
          <w:lang w:bidi="ar-EG"/>
        </w:rPr>
        <w:tab/>
        <w:t>عرض عام لطرائق التمويل المقترحة للحفاظ على كفاءة استخدام الطاقة في سياق خفض المواد الهيدروفلوروكربونية</w:t>
      </w:r>
    </w:p>
    <w:p w14:paraId="7030A49E" w14:textId="77777777" w:rsidR="00C018C0" w:rsidRPr="00F13B91" w:rsidRDefault="00C018C0" w:rsidP="00C018C0">
      <w:pPr>
        <w:pStyle w:val="Heading1"/>
        <w:numPr>
          <w:ilvl w:val="0"/>
          <w:numId w:val="0"/>
        </w:numPr>
        <w:bidi/>
        <w:ind w:left="1440" w:hanging="720"/>
        <w:rPr>
          <w:sz w:val="26"/>
          <w:szCs w:val="26"/>
          <w:rtl/>
          <w:lang w:bidi="ar-EG"/>
        </w:rPr>
      </w:pPr>
      <w:r w:rsidRPr="00F13B91">
        <w:rPr>
          <w:rFonts w:hint="cs"/>
          <w:sz w:val="26"/>
          <w:szCs w:val="26"/>
          <w:rtl/>
          <w:lang w:bidi="ar-EG"/>
        </w:rPr>
        <w:t>رابعا</w:t>
      </w:r>
      <w:r w:rsidRPr="00F13B91">
        <w:rPr>
          <w:rFonts w:hint="cs"/>
          <w:sz w:val="26"/>
          <w:szCs w:val="26"/>
          <w:rtl/>
          <w:lang w:bidi="ar-EG"/>
        </w:rPr>
        <w:tab/>
        <w:t>الجوانب الرئيسية للمشروعات والأنشطة ذات الصلة بالحفاظ و/ أو تعزيز كفاءة استخدام الطاقة في أثناء خفض المواد الهيدروفلوروكربونية في قطاع التصنيع والخدمة وتحديد أولوياتها</w:t>
      </w:r>
    </w:p>
    <w:p w14:paraId="1528335E" w14:textId="77777777" w:rsidR="00C018C0" w:rsidRPr="00F13B91" w:rsidRDefault="00C018C0" w:rsidP="00C018C0">
      <w:pPr>
        <w:pStyle w:val="Heading1"/>
        <w:numPr>
          <w:ilvl w:val="0"/>
          <w:numId w:val="0"/>
        </w:numPr>
        <w:bidi/>
        <w:ind w:left="1440" w:hanging="720"/>
        <w:rPr>
          <w:sz w:val="26"/>
          <w:szCs w:val="26"/>
          <w:rtl/>
          <w:lang w:bidi="ar-EG"/>
        </w:rPr>
      </w:pPr>
      <w:r w:rsidRPr="00F13B91">
        <w:rPr>
          <w:rFonts w:hint="cs"/>
          <w:sz w:val="26"/>
          <w:szCs w:val="26"/>
          <w:rtl/>
          <w:lang w:bidi="ar-EG"/>
        </w:rPr>
        <w:t>خامسا</w:t>
      </w:r>
      <w:r w:rsidRPr="00F13B91">
        <w:rPr>
          <w:rFonts w:hint="cs"/>
          <w:sz w:val="26"/>
          <w:szCs w:val="26"/>
          <w:rtl/>
          <w:lang w:bidi="ar-EG"/>
        </w:rPr>
        <w:tab/>
        <w:t>المعايير المتعلقة بالمشروعات للحفاظ و/أو تعزيز كفاءة استخدام الطاقة في سياق خفض المواد الهيدروفلوروكربونية</w:t>
      </w:r>
    </w:p>
    <w:p w14:paraId="42475B44" w14:textId="77777777" w:rsidR="00C018C0" w:rsidRPr="00F13B91" w:rsidRDefault="00C018C0" w:rsidP="00C018C0">
      <w:pPr>
        <w:pStyle w:val="Heading1"/>
        <w:numPr>
          <w:ilvl w:val="0"/>
          <w:numId w:val="0"/>
        </w:numPr>
        <w:bidi/>
        <w:ind w:left="1440" w:hanging="720"/>
        <w:rPr>
          <w:sz w:val="26"/>
          <w:szCs w:val="26"/>
          <w:rtl/>
          <w:lang w:bidi="ar-EG"/>
        </w:rPr>
      </w:pPr>
      <w:r w:rsidRPr="00F13B91">
        <w:rPr>
          <w:rFonts w:hint="cs"/>
          <w:sz w:val="26"/>
          <w:szCs w:val="26"/>
          <w:rtl/>
          <w:lang w:bidi="ar-EG"/>
        </w:rPr>
        <w:t>سادسا</w:t>
      </w:r>
      <w:r w:rsidRPr="00F13B91">
        <w:rPr>
          <w:rFonts w:hint="cs"/>
          <w:sz w:val="26"/>
          <w:szCs w:val="26"/>
          <w:rtl/>
          <w:lang w:bidi="ar-EG"/>
        </w:rPr>
        <w:tab/>
        <w:t>رصد المشروعات وتقييم الآثار</w:t>
      </w:r>
    </w:p>
    <w:p w14:paraId="4685096F" w14:textId="77777777" w:rsidR="00C018C0" w:rsidRPr="00F13B91" w:rsidRDefault="00C018C0" w:rsidP="001D4FD2">
      <w:pPr>
        <w:pStyle w:val="Heading1"/>
        <w:keepNext/>
        <w:keepLines/>
        <w:numPr>
          <w:ilvl w:val="0"/>
          <w:numId w:val="0"/>
        </w:numPr>
        <w:bidi/>
        <w:ind w:left="1440" w:hanging="720"/>
        <w:rPr>
          <w:sz w:val="26"/>
          <w:szCs w:val="26"/>
          <w:rtl/>
          <w:lang w:bidi="ar-EG"/>
        </w:rPr>
      </w:pPr>
      <w:r w:rsidRPr="00F13B91">
        <w:rPr>
          <w:rFonts w:hint="cs"/>
          <w:sz w:val="26"/>
          <w:szCs w:val="26"/>
          <w:rtl/>
          <w:lang w:bidi="ar-EG"/>
        </w:rPr>
        <w:lastRenderedPageBreak/>
        <w:t>سابعا</w:t>
      </w:r>
      <w:r w:rsidRPr="00F13B91">
        <w:rPr>
          <w:rFonts w:hint="cs"/>
          <w:sz w:val="26"/>
          <w:szCs w:val="26"/>
          <w:rtl/>
          <w:lang w:bidi="ar-EG"/>
        </w:rPr>
        <w:tab/>
        <w:t>الخلاصة</w:t>
      </w:r>
    </w:p>
    <w:p w14:paraId="78C7B6F8" w14:textId="77777777" w:rsidR="00C018C0" w:rsidRPr="00F13B91" w:rsidRDefault="00C018C0" w:rsidP="001D4FD2">
      <w:pPr>
        <w:pStyle w:val="Heading1"/>
        <w:keepNext/>
        <w:keepLines/>
        <w:numPr>
          <w:ilvl w:val="0"/>
          <w:numId w:val="0"/>
        </w:numPr>
        <w:bidi/>
        <w:ind w:left="1440" w:hanging="720"/>
        <w:rPr>
          <w:sz w:val="26"/>
          <w:szCs w:val="26"/>
          <w:rtl/>
          <w:lang w:bidi="ar-EG"/>
        </w:rPr>
      </w:pPr>
      <w:bookmarkStart w:id="0" w:name="_Hlk117608899"/>
      <w:r w:rsidRPr="00F13B91">
        <w:rPr>
          <w:rFonts w:hint="cs"/>
          <w:sz w:val="26"/>
          <w:szCs w:val="26"/>
          <w:rtl/>
          <w:lang w:bidi="ar-EG"/>
        </w:rPr>
        <w:t>ثامنا</w:t>
      </w:r>
      <w:r w:rsidRPr="00F13B91">
        <w:rPr>
          <w:rFonts w:hint="cs"/>
          <w:sz w:val="26"/>
          <w:szCs w:val="26"/>
          <w:rtl/>
          <w:lang w:bidi="ar-EG"/>
        </w:rPr>
        <w:tab/>
        <w:t>التوصية</w:t>
      </w:r>
    </w:p>
    <w:bookmarkEnd w:id="0"/>
    <w:p w14:paraId="20C34B85" w14:textId="77777777" w:rsidR="00C018C0" w:rsidRPr="00F13B91" w:rsidRDefault="00C018C0" w:rsidP="00C018C0">
      <w:pPr>
        <w:bidi/>
        <w:ind w:left="720" w:hanging="720"/>
        <w:rPr>
          <w:b/>
          <w:bCs/>
          <w:sz w:val="26"/>
          <w:szCs w:val="26"/>
          <w:rtl/>
          <w:lang w:bidi="ar-EG"/>
        </w:rPr>
      </w:pPr>
      <w:r w:rsidRPr="00F13B91">
        <w:rPr>
          <w:rFonts w:hint="cs"/>
          <w:b/>
          <w:bCs/>
          <w:sz w:val="26"/>
          <w:szCs w:val="26"/>
          <w:rtl/>
          <w:lang w:bidi="ar-EG"/>
        </w:rPr>
        <w:t>أولا</w:t>
      </w:r>
      <w:r w:rsidRPr="00F13B91">
        <w:rPr>
          <w:rFonts w:hint="cs"/>
          <w:b/>
          <w:bCs/>
          <w:sz w:val="26"/>
          <w:szCs w:val="26"/>
          <w:rtl/>
          <w:lang w:bidi="ar-EG"/>
        </w:rPr>
        <w:tab/>
        <w:t>تحليل للجوانب المؤسسية لمعالجة كفاءة استخدام الطاقة في سياق خفض المواد الهيدروفلوروكربونية في إطار الصندوق المتعدد الأطراف</w:t>
      </w:r>
    </w:p>
    <w:p w14:paraId="7F34F7DE" w14:textId="77777777" w:rsidR="00C018C0" w:rsidRPr="00F13B91" w:rsidRDefault="00C018C0" w:rsidP="00C018C0">
      <w:pPr>
        <w:pStyle w:val="ListParagraph"/>
        <w:bidi/>
        <w:spacing w:after="0" w:line="240" w:lineRule="auto"/>
        <w:contextualSpacing w:val="0"/>
        <w:jc w:val="both"/>
        <w:outlineLvl w:val="0"/>
        <w:rPr>
          <w:rFonts w:ascii="Times New Roman" w:hAnsi="Times New Roman" w:cs="Times New Roman"/>
          <w:sz w:val="26"/>
          <w:szCs w:val="26"/>
        </w:rPr>
      </w:pPr>
    </w:p>
    <w:p w14:paraId="2E15F596" w14:textId="77777777" w:rsidR="00C018C0" w:rsidRPr="00F13B91" w:rsidRDefault="00C018C0" w:rsidP="00C018C0">
      <w:pPr>
        <w:pStyle w:val="Heading1"/>
        <w:bidi/>
        <w:rPr>
          <w:sz w:val="26"/>
          <w:szCs w:val="26"/>
        </w:rPr>
      </w:pPr>
      <w:r w:rsidRPr="00F13B91">
        <w:rPr>
          <w:rFonts w:hint="cs"/>
          <w:sz w:val="26"/>
          <w:szCs w:val="26"/>
          <w:rtl/>
        </w:rPr>
        <w:t>أنشئ الصندوق المتعدد الأطراف لتوفير المساعدات التقنية والمالية لبلدان المادة 5 لتحقيق التزاماتها الخاصة بالامتثال في إطار بروتوكول مونتريال وتعديلاتها وتسوياتها. وي حين أن مقترح الصندوق المتعدد الأطراف يتعلق أساسا بتوفير المساعدات للأنشطة التي تتعلق بصورة مباشرة بخفض المواد التي يراقبها بروتوكول مونتريال لتحقيق الامتثال، وقدمت الأطراف توجيهات إضافية لبروتوكول مونتريال، وطلبت من اللجنة التنفيذية دعم الإجراءات الأخرى في بلدان المادة 5 التي لا تؤدي مباشرة الى خفض المواد الخاضعة للرقابة ولكنها تنطوي على هدف أوسع نطاقا لحماية طبقة الأوزون والبيئة.</w:t>
      </w:r>
    </w:p>
    <w:p w14:paraId="1B7B51BD" w14:textId="77777777" w:rsidR="00C018C0" w:rsidRPr="00F13B91" w:rsidRDefault="00C018C0" w:rsidP="00C018C0">
      <w:pPr>
        <w:pStyle w:val="Heading1"/>
        <w:bidi/>
        <w:rPr>
          <w:sz w:val="26"/>
          <w:szCs w:val="26"/>
        </w:rPr>
      </w:pPr>
      <w:r w:rsidRPr="00F13B91">
        <w:rPr>
          <w:rFonts w:hint="cs"/>
          <w:sz w:val="26"/>
          <w:szCs w:val="26"/>
          <w:rtl/>
        </w:rPr>
        <w:t>وخلال الاجتماع التسعين عندما وافقت الأطراف على تعديلات على البروتوكول فيما يتعلق بالمواد الهيدروكلوروفلوروكربونية، طلب من اللجنة التنفيذية إيلاء الأولوية للمشروعات والبرامج التي تتسم بمردودية التكاليف مع التركيز على البدائل التي تقلل من الآثار الأخرى على البيئة بما في ذلك على المناخ وغيره من العوامل ذات الصلة التي تأخذ في الاعتبار القدرات المنخفضة على الاحترار العالمي والعوامل الأخرى ذات الصلة. وفي هذا السياق قدم الصندوق المتعدد الأطراف أيضا موارد إضافية للمشروعات والأنشطة التي تطبق التكنولوجيات المنخفضة القدرة على الاحترار العالمي. فعلى سبيل المثال قدم المقرر 60/44 التمويل بحد أقصى يزيد بنسبة 25 في المائة عن الحد الأقصى لمردودية التكاليف لمشروعات خفض المواد الهيدروفلوروكربونية، إذا لزم الأمر، لتطبيق التكنولوجيات البديلة المنخفضة القدرة على الاحترار العالمي.</w:t>
      </w:r>
    </w:p>
    <w:p w14:paraId="64FB75C2" w14:textId="77777777" w:rsidR="00C018C0" w:rsidRPr="00F13B91" w:rsidRDefault="00C018C0" w:rsidP="00C018C0">
      <w:pPr>
        <w:pStyle w:val="Heading1"/>
        <w:bidi/>
        <w:rPr>
          <w:sz w:val="26"/>
          <w:szCs w:val="26"/>
        </w:rPr>
      </w:pPr>
      <w:r w:rsidRPr="00F13B91">
        <w:rPr>
          <w:rFonts w:hint="cs"/>
          <w:sz w:val="26"/>
          <w:szCs w:val="26"/>
          <w:rtl/>
        </w:rPr>
        <w:t>وقررت الأطراف في بروتوكول مونتريال أيضا في السابق</w:t>
      </w:r>
      <w:r w:rsidRPr="00F13B91">
        <w:rPr>
          <w:rStyle w:val="FootnoteReference"/>
          <w:sz w:val="26"/>
          <w:szCs w:val="26"/>
        </w:rPr>
        <w:footnoteReference w:id="9"/>
      </w:r>
      <w:r w:rsidRPr="00F13B91">
        <w:rPr>
          <w:rFonts w:hint="cs"/>
          <w:sz w:val="26"/>
          <w:szCs w:val="26"/>
          <w:rtl/>
        </w:rPr>
        <w:t xml:space="preserve"> تمويل بلدان المادة 5 لمعالجة المسائل التي لا تتعلق بعملية الخفض المباشر لاستهلاك المواد الخاضعة للرقابة وتيسير عملية التحويل الى البدائل الصديقة للبيئة الأخرى. وحصلت على الدعم من الإجراءات النوعية من اللجنة التنفيذية استنادا الى التوجيهات المقدمة من الأطراف.</w:t>
      </w:r>
    </w:p>
    <w:p w14:paraId="1DE172DD" w14:textId="77777777" w:rsidR="00C018C0" w:rsidRPr="00F13B91" w:rsidRDefault="00C018C0" w:rsidP="00C018C0">
      <w:pPr>
        <w:pStyle w:val="Heading1"/>
        <w:bidi/>
        <w:rPr>
          <w:sz w:val="26"/>
          <w:szCs w:val="26"/>
        </w:rPr>
      </w:pPr>
      <w:r w:rsidRPr="00F13B91">
        <w:rPr>
          <w:rFonts w:hint="cs"/>
          <w:sz w:val="26"/>
          <w:szCs w:val="26"/>
          <w:rtl/>
        </w:rPr>
        <w:t xml:space="preserve">وبناء على ذلك </w:t>
      </w:r>
      <w:r w:rsidRPr="00F13B91">
        <w:rPr>
          <w:sz w:val="26"/>
          <w:szCs w:val="26"/>
          <w:rtl/>
        </w:rPr>
        <w:t xml:space="preserve">اتخذت اللجنة التنفيذية </w:t>
      </w:r>
      <w:r w:rsidRPr="00F13B91">
        <w:rPr>
          <w:rFonts w:hint="cs"/>
          <w:sz w:val="26"/>
          <w:szCs w:val="26"/>
          <w:rtl/>
        </w:rPr>
        <w:t>م</w:t>
      </w:r>
      <w:r w:rsidRPr="00F13B91">
        <w:rPr>
          <w:sz w:val="26"/>
          <w:szCs w:val="26"/>
          <w:rtl/>
        </w:rPr>
        <w:t xml:space="preserve">قررات لتوفير الدعم التمويلي ، </w:t>
      </w:r>
      <w:r w:rsidRPr="00F13B91">
        <w:rPr>
          <w:rFonts w:hint="cs"/>
          <w:sz w:val="26"/>
          <w:szCs w:val="26"/>
          <w:rtl/>
        </w:rPr>
        <w:t>إعمالا</w:t>
      </w:r>
      <w:r w:rsidRPr="00F13B91">
        <w:rPr>
          <w:sz w:val="26"/>
          <w:szCs w:val="26"/>
          <w:rtl/>
        </w:rPr>
        <w:t xml:space="preserve"> </w:t>
      </w:r>
      <w:r w:rsidRPr="00F13B91">
        <w:rPr>
          <w:rFonts w:hint="cs"/>
          <w:sz w:val="26"/>
          <w:szCs w:val="26"/>
          <w:rtl/>
        </w:rPr>
        <w:t>ل</w:t>
      </w:r>
      <w:r w:rsidRPr="00F13B91">
        <w:rPr>
          <w:sz w:val="26"/>
          <w:szCs w:val="26"/>
          <w:rtl/>
        </w:rPr>
        <w:t xml:space="preserve">مقررات الأطراف ، لمعالجة </w:t>
      </w:r>
      <w:r w:rsidRPr="00F13B91">
        <w:rPr>
          <w:rFonts w:hint="cs"/>
          <w:sz w:val="26"/>
          <w:szCs w:val="26"/>
          <w:rtl/>
        </w:rPr>
        <w:t>بعض المسائل التي</w:t>
      </w:r>
      <w:r w:rsidRPr="00F13B91">
        <w:rPr>
          <w:sz w:val="26"/>
          <w:szCs w:val="26"/>
          <w:rtl/>
        </w:rPr>
        <w:t xml:space="preserve"> لها </w:t>
      </w:r>
      <w:r w:rsidRPr="00F13B91">
        <w:rPr>
          <w:rFonts w:hint="cs"/>
          <w:sz w:val="26"/>
          <w:szCs w:val="26"/>
          <w:rtl/>
        </w:rPr>
        <w:t>آثار</w:t>
      </w:r>
      <w:r w:rsidRPr="00F13B91">
        <w:rPr>
          <w:sz w:val="26"/>
          <w:szCs w:val="26"/>
          <w:rtl/>
        </w:rPr>
        <w:t xml:space="preserve"> مباش</w:t>
      </w:r>
      <w:r w:rsidRPr="00F13B91">
        <w:rPr>
          <w:rFonts w:hint="cs"/>
          <w:sz w:val="26"/>
          <w:szCs w:val="26"/>
          <w:rtl/>
        </w:rPr>
        <w:t>رة</w:t>
      </w:r>
      <w:r w:rsidRPr="00F13B91">
        <w:rPr>
          <w:sz w:val="26"/>
          <w:szCs w:val="26"/>
          <w:rtl/>
        </w:rPr>
        <w:t xml:space="preserve"> وفوري</w:t>
      </w:r>
      <w:r w:rsidRPr="00F13B91">
        <w:rPr>
          <w:rFonts w:hint="cs"/>
          <w:sz w:val="26"/>
          <w:szCs w:val="26"/>
          <w:rtl/>
        </w:rPr>
        <w:t>ة</w:t>
      </w:r>
      <w:r w:rsidRPr="00F13B91">
        <w:rPr>
          <w:sz w:val="26"/>
          <w:szCs w:val="26"/>
          <w:rtl/>
        </w:rPr>
        <w:t xml:space="preserve"> على الامتثال. </w:t>
      </w:r>
      <w:r w:rsidRPr="00F13B91">
        <w:rPr>
          <w:rFonts w:hint="cs"/>
          <w:sz w:val="26"/>
          <w:szCs w:val="26"/>
          <w:rtl/>
        </w:rPr>
        <w:t>و</w:t>
      </w:r>
      <w:r w:rsidRPr="00F13B91">
        <w:rPr>
          <w:sz w:val="26"/>
          <w:szCs w:val="26"/>
          <w:rtl/>
        </w:rPr>
        <w:t xml:space="preserve">نظر في نوافذ التمويل </w:t>
      </w:r>
      <w:r w:rsidRPr="00F13B91">
        <w:rPr>
          <w:rFonts w:hint="cs"/>
          <w:sz w:val="26"/>
          <w:szCs w:val="26"/>
          <w:rtl/>
        </w:rPr>
        <w:t>بموجب</w:t>
      </w:r>
      <w:r w:rsidRPr="00F13B91">
        <w:rPr>
          <w:sz w:val="26"/>
          <w:szCs w:val="26"/>
          <w:rtl/>
        </w:rPr>
        <w:t xml:space="preserve"> الصندوق </w:t>
      </w:r>
      <w:r w:rsidRPr="00F13B91">
        <w:rPr>
          <w:rFonts w:hint="cs"/>
          <w:sz w:val="26"/>
          <w:szCs w:val="26"/>
          <w:rtl/>
        </w:rPr>
        <w:t>ال</w:t>
      </w:r>
      <w:r w:rsidRPr="00F13B91">
        <w:rPr>
          <w:sz w:val="26"/>
          <w:szCs w:val="26"/>
          <w:rtl/>
        </w:rPr>
        <w:t xml:space="preserve">متعدد الأطراف </w:t>
      </w:r>
      <w:r w:rsidRPr="00F13B91">
        <w:rPr>
          <w:rFonts w:hint="cs"/>
          <w:sz w:val="26"/>
          <w:szCs w:val="26"/>
          <w:rtl/>
        </w:rPr>
        <w:t>للأهداف</w:t>
      </w:r>
      <w:r w:rsidRPr="00F13B91">
        <w:rPr>
          <w:sz w:val="26"/>
          <w:szCs w:val="26"/>
          <w:rtl/>
        </w:rPr>
        <w:t xml:space="preserve"> </w:t>
      </w:r>
      <w:r w:rsidRPr="00F13B91">
        <w:rPr>
          <w:rFonts w:hint="cs"/>
          <w:sz w:val="26"/>
          <w:szCs w:val="26"/>
          <w:rtl/>
        </w:rPr>
        <w:t>النوعية</w:t>
      </w:r>
      <w:r w:rsidRPr="00F13B91">
        <w:rPr>
          <w:sz w:val="26"/>
          <w:szCs w:val="26"/>
          <w:rtl/>
        </w:rPr>
        <w:t xml:space="preserve">، </w:t>
      </w:r>
      <w:r w:rsidRPr="00F13B91">
        <w:rPr>
          <w:rFonts w:hint="cs"/>
          <w:sz w:val="26"/>
          <w:szCs w:val="26"/>
          <w:rtl/>
        </w:rPr>
        <w:t>ومن أمثلة ذلك</w:t>
      </w:r>
      <w:r w:rsidRPr="00F13B91">
        <w:rPr>
          <w:sz w:val="26"/>
          <w:szCs w:val="26"/>
          <w:rtl/>
        </w:rPr>
        <w:t>:</w:t>
      </w:r>
    </w:p>
    <w:p w14:paraId="6D004486" w14:textId="77777777" w:rsidR="00C018C0" w:rsidRPr="00F13B91" w:rsidRDefault="00C018C0" w:rsidP="00C018C0">
      <w:pPr>
        <w:pStyle w:val="Heading2"/>
        <w:bidi/>
        <w:rPr>
          <w:sz w:val="26"/>
          <w:szCs w:val="26"/>
          <w:lang w:bidi="ar-EG"/>
        </w:rPr>
      </w:pPr>
      <w:r w:rsidRPr="00F13B91">
        <w:rPr>
          <w:rFonts w:hint="cs"/>
          <w:sz w:val="26"/>
          <w:szCs w:val="26"/>
          <w:rtl/>
          <w:lang w:bidi="ar-EG"/>
        </w:rPr>
        <w:t xml:space="preserve">نافذة بمبلغ </w:t>
      </w:r>
      <w:r w:rsidRPr="00F13B91">
        <w:rPr>
          <w:sz w:val="26"/>
          <w:szCs w:val="26"/>
        </w:rPr>
        <w:t>15.2</w:t>
      </w:r>
      <w:r w:rsidRPr="00F13B91">
        <w:rPr>
          <w:rFonts w:hint="cs"/>
          <w:sz w:val="26"/>
          <w:szCs w:val="26"/>
          <w:rtl/>
          <w:lang w:bidi="ar-EG"/>
        </w:rPr>
        <w:t xml:space="preserve"> مليون دولار أمريكي لقطاع تبريد المباني في 2005 أنشئ استنادا الى المقرر 16/13 للأطراف في بروتوكول مونتريال (المقرر 45/4(ج))؛</w:t>
      </w:r>
    </w:p>
    <w:p w14:paraId="3E51CA62" w14:textId="77777777" w:rsidR="00C018C0" w:rsidRPr="00F13B91" w:rsidRDefault="00C018C0" w:rsidP="00C018C0">
      <w:pPr>
        <w:pStyle w:val="Heading2"/>
        <w:bidi/>
        <w:rPr>
          <w:sz w:val="26"/>
          <w:szCs w:val="26"/>
        </w:rPr>
      </w:pPr>
      <w:r w:rsidRPr="00F13B91">
        <w:rPr>
          <w:rFonts w:hint="cs"/>
          <w:sz w:val="26"/>
          <w:szCs w:val="26"/>
          <w:rtl/>
          <w:lang w:bidi="ar-EG"/>
        </w:rPr>
        <w:t xml:space="preserve">نافذة بمبلغ </w:t>
      </w:r>
      <w:r w:rsidRPr="00F13B91">
        <w:rPr>
          <w:sz w:val="26"/>
          <w:szCs w:val="26"/>
        </w:rPr>
        <w:t>11.53</w:t>
      </w:r>
      <w:r w:rsidRPr="00F13B91">
        <w:rPr>
          <w:rFonts w:hint="cs"/>
          <w:sz w:val="26"/>
          <w:szCs w:val="26"/>
          <w:rtl/>
          <w:lang w:bidi="ar-EG"/>
        </w:rPr>
        <w:t xml:space="preserve"> مليون دولار أمريكي</w:t>
      </w:r>
      <w:r w:rsidRPr="00F13B91">
        <w:rPr>
          <w:rFonts w:hint="cs"/>
          <w:sz w:val="26"/>
          <w:szCs w:val="26"/>
          <w:rtl/>
        </w:rPr>
        <w:t xml:space="preserve"> للمشروعات الرائدة لتدمير المواد المستنفدة للأوزون غير المطلوبة التي أنشئت إعمالا للمقرر 20/7 للأطراف في بروتوكول مونتريال.</w:t>
      </w:r>
    </w:p>
    <w:p w14:paraId="62CDD543" w14:textId="77777777" w:rsidR="00C018C0" w:rsidRPr="00F13B91" w:rsidRDefault="00C018C0" w:rsidP="00C018C0">
      <w:pPr>
        <w:pStyle w:val="Heading1"/>
        <w:bidi/>
        <w:rPr>
          <w:sz w:val="26"/>
          <w:szCs w:val="26"/>
        </w:rPr>
      </w:pPr>
      <w:r w:rsidRPr="00F13B91">
        <w:rPr>
          <w:rFonts w:hint="cs"/>
          <w:sz w:val="26"/>
          <w:szCs w:val="26"/>
          <w:rtl/>
        </w:rPr>
        <w:t>وعلاوة على ذلك، وافقت اللجنة التنفيذية من خلال المقرر 77/60(د)، على أن التمويل من عدة بلدان من غير العاملة بالمادة 5 ل</w:t>
      </w:r>
      <w:r w:rsidRPr="00F13B91">
        <w:rPr>
          <w:rFonts w:hint="cs"/>
          <w:sz w:val="26"/>
          <w:szCs w:val="26"/>
          <w:rtl/>
        </w:rPr>
        <w:tab/>
      </w:r>
      <w:r w:rsidRPr="00F13B91">
        <w:rPr>
          <w:rFonts w:hint="cs"/>
          <w:sz w:val="26"/>
          <w:szCs w:val="26"/>
          <w:rtl/>
          <w:lang w:bidi="ar-EG"/>
        </w:rPr>
        <w:t xml:space="preserve">تقديم الدعم للبداية السريعة لتلك الأطراف العاملة بالمادة 5 لتنفيذ تعديل كيجالي من خلال أنشطة التمكين، وفي حين لم تكن هذه الأنشطة لا ترتبط بصورة مباشرة بأهداف الامتثال المباشر فقد أسعمت في تعزيز </w:t>
      </w:r>
      <w:r w:rsidRPr="00F13B91">
        <w:rPr>
          <w:rFonts w:hint="cs"/>
          <w:sz w:val="26"/>
          <w:szCs w:val="26"/>
          <w:rtl/>
          <w:lang w:bidi="ar-EG"/>
        </w:rPr>
        <w:lastRenderedPageBreak/>
        <w:t>الأهداف الشاملة لإدراج البلدان في خفض المواد الهيدروفلوروكربونية بأن تصبح هذه الأطراف أعضاء في تعديل كيجالي والشروع في بعض الأنشطة.</w:t>
      </w:r>
    </w:p>
    <w:p w14:paraId="0D7B4602" w14:textId="77777777" w:rsidR="00C018C0" w:rsidRPr="00F13B91" w:rsidRDefault="00C018C0" w:rsidP="00C018C0">
      <w:pPr>
        <w:pStyle w:val="Heading1"/>
        <w:bidi/>
        <w:rPr>
          <w:sz w:val="26"/>
          <w:szCs w:val="26"/>
        </w:rPr>
      </w:pPr>
      <w:r w:rsidRPr="00F13B91">
        <w:rPr>
          <w:rFonts w:hint="cs"/>
          <w:sz w:val="26"/>
          <w:szCs w:val="26"/>
          <w:rtl/>
        </w:rPr>
        <w:t xml:space="preserve">وتوضح هذه الأمثلة أن هناك فرصا متاحة للنظر في التمويل الذي قد يمثل إضافة واستكمالا لتلك الخاصة بالوفاء بأهداف الامتثال لبروتوكول مونتريال، واتخذت اللجنة التنفيذية مقررات فيما </w:t>
      </w:r>
      <w:r w:rsidRPr="00F13B91">
        <w:rPr>
          <w:rFonts w:hint="cs"/>
          <w:sz w:val="26"/>
          <w:szCs w:val="26"/>
          <w:rtl/>
          <w:lang w:bidi="ar-EG"/>
        </w:rPr>
        <w:t>اتخذت من دعم سابق لهذه الأنشطة عن إطار إزالة المواد المستنفدة للأوزون.</w:t>
      </w:r>
    </w:p>
    <w:p w14:paraId="4D3965F6" w14:textId="77777777" w:rsidR="00C018C0" w:rsidRPr="00F13B91" w:rsidRDefault="00C018C0" w:rsidP="00C018C0">
      <w:pPr>
        <w:pStyle w:val="Heading1"/>
        <w:bidi/>
        <w:rPr>
          <w:sz w:val="26"/>
          <w:szCs w:val="26"/>
        </w:rPr>
      </w:pPr>
      <w:r w:rsidRPr="00F13B91">
        <w:rPr>
          <w:rFonts w:hint="cs"/>
          <w:sz w:val="26"/>
          <w:szCs w:val="26"/>
          <w:rtl/>
        </w:rPr>
        <w:t>وتتخذ الكثير من الحكومات خطوات لتنفيذ معايير كفاءة استخدام الطاقة الضخ الحراري في أجهزة تكييف الهواء. ونظرا لأن هذه المعايير قد لا تعالج بصورة كاملة نوع غازات التبريد (أي ما إذا كان غاز التبريد تتسم بانخفاض أو زيادة قدرات الاحترار العالمي) المستخدمة في المعدات فإنه يمكن أن تحقق بفعالية أهداف خفض المواد الهيدروفلوروكربونية بالنظر الى أن بعض المعدات المعتمدة على الهيدروفلوروكربون قد أفضل كفاءة لاستخدام الطاقة في الوقت الراهن في حين مازال يمكن الحصول على المعدات التي تتسم بالقدرة المنخفضة للاحترار العالمي التي تتسم بكفاءة استخدام الطاقة.</w:t>
      </w:r>
    </w:p>
    <w:p w14:paraId="2E0960CA" w14:textId="77777777" w:rsidR="00C018C0" w:rsidRPr="00F13B91" w:rsidRDefault="00C018C0" w:rsidP="00C018C0">
      <w:pPr>
        <w:pStyle w:val="Heading1"/>
        <w:bidi/>
        <w:rPr>
          <w:sz w:val="26"/>
          <w:szCs w:val="26"/>
        </w:rPr>
      </w:pPr>
      <w:r w:rsidRPr="00F13B91">
        <w:rPr>
          <w:rFonts w:hint="cs"/>
          <w:sz w:val="26"/>
          <w:szCs w:val="26"/>
          <w:rtl/>
        </w:rPr>
        <w:t xml:space="preserve">وخلال إقرار تعديل كيجالي لخفض المواد الهيدروفلوروكربونية، طلبت الأطراف من اللجنة التنفيذية أن تضع، لدى وضع المبادئ التوجيهية لتكاليف خفض الهيدروفلوروكربون، توجيهات للتكاليف ترتبط بالحفاظ و/أو تعزيز كفاءة استخدام الطاقة للأجهزة والمعدات المنخفضة القدرة على الاحترار العالمي أو التي تنعدم هذه القدرة مع ملاحظة دور المؤسسات في معالجة كفاءة استخدام الطاقة في الوقت المناسب. (الفقرة 22 من المقرر 28/2). وإعمالا للفقرة 16 من المقرر 28/2، قررت اللجنة التنفيذية خلال الاجتماع التاسع والثمانين أن تقدم دعما إضافيا للبلدان التي ينخفض فيها حجم الاستهلاك عندما يلزم الأمر لتطبيق بدائل المواد الهيدروكلوروفلوروكربوننية التي تتسم بانخفاض أو عدم القدرة على الاحترار العالمي. وللحفاظ أو تعزيز كفاءة استخدام الطلقة في قطاع خدمة التبريد (المقرر 89/6). وعلاوة على ذلك قرر الأطراف في بروتوكول مونتريال. وقررت الأطراف </w:t>
      </w:r>
      <w:r w:rsidRPr="00F13B91">
        <w:rPr>
          <w:rFonts w:hint="cs"/>
          <w:i/>
          <w:iCs/>
          <w:sz w:val="26"/>
          <w:szCs w:val="26"/>
          <w:rtl/>
        </w:rPr>
        <w:t>ضمن جملة أمور</w:t>
      </w:r>
      <w:r w:rsidRPr="00F13B91">
        <w:rPr>
          <w:rFonts w:hint="cs"/>
          <w:sz w:val="26"/>
          <w:szCs w:val="26"/>
          <w:rtl/>
        </w:rPr>
        <w:t xml:space="preserve"> خلال اجتماعها الرابع والثلاثين في نوفمبر/ تشرين الثاني 2022 أن تطلب من اللجنة التنفيذية مواصلة تقديم الدعم للأنشطة الرامية الى الحفاظ و/أو تعزيز كفاءة استخدام الطاقة في سياق خفض المواد الهيدروفلوروكربونية في البلدان التي ستقوم بذلك. على النحو الوارد في مشروع المقرر، والتمكن للحصول المعزز وتيسير التحول الى كفاءة استخدام الطاقة والتكنولوجيات المنخفضة القدرة على الاحترار العالمي.</w:t>
      </w:r>
    </w:p>
    <w:p w14:paraId="38D2F7BB" w14:textId="77777777" w:rsidR="00C018C0" w:rsidRPr="00F13B91" w:rsidRDefault="00C018C0" w:rsidP="00C018C0">
      <w:pPr>
        <w:pStyle w:val="Heading1"/>
        <w:bidi/>
        <w:rPr>
          <w:sz w:val="26"/>
          <w:szCs w:val="26"/>
        </w:rPr>
      </w:pPr>
      <w:r w:rsidRPr="00F13B91">
        <w:rPr>
          <w:rFonts w:hint="cs"/>
          <w:sz w:val="26"/>
          <w:szCs w:val="26"/>
          <w:rtl/>
        </w:rPr>
        <w:t>وتبين المقررات المشار إليها أعلاه من جانب الأطراف واللجنة التنفيذية أن هناك مقررات اتخذت في السابق في إطار الصندوق المتعدد الأطراف لمعالجة المسائل ذات الأولوية المرتبطة بإزالة و/أو خفض استهلاك في بروتوكول مونتريال والمشروعات التي تسهم في تحقيق منافع إضافية للبيئة. وعلى الرغم من أن المسائل المتعلقة بكفاءة استخدام الطاقة لا تتعلق بالامتثال وليس لها أهداف رقابة محددة أو قياسات أداء متفق عليها للقياس والرصد والإبلاغ عن المنجزات في أهداف كفاءة استخدام الطاقة، فإنه إعمالا للمقرر 28/2 يمكن أخذها في الاعتبار لدى التمويل من خلال الصندوق المتعدد الأطراف من خلال مقرر تتخذه اللجنة التنفيذية مع التوجيهات ذات الصلة.</w:t>
      </w:r>
    </w:p>
    <w:p w14:paraId="10768C51" w14:textId="77777777" w:rsidR="00C018C0" w:rsidRPr="00F13B91" w:rsidRDefault="00C018C0" w:rsidP="00C018C0">
      <w:pPr>
        <w:bidi/>
        <w:ind w:left="720" w:hanging="720"/>
        <w:outlineLvl w:val="0"/>
        <w:rPr>
          <w:b/>
          <w:bCs/>
          <w:sz w:val="26"/>
          <w:szCs w:val="26"/>
          <w:rtl/>
        </w:rPr>
      </w:pPr>
      <w:r w:rsidRPr="00F13B91">
        <w:rPr>
          <w:rFonts w:hint="cs"/>
          <w:b/>
          <w:bCs/>
          <w:sz w:val="26"/>
          <w:szCs w:val="26"/>
          <w:rtl/>
        </w:rPr>
        <w:t>ثانيا</w:t>
      </w:r>
      <w:r w:rsidRPr="00F13B91">
        <w:rPr>
          <w:rFonts w:hint="cs"/>
          <w:b/>
          <w:bCs/>
          <w:sz w:val="26"/>
          <w:szCs w:val="26"/>
          <w:rtl/>
        </w:rPr>
        <w:tab/>
        <w:t>نظر المشروعات ذات الصلة بكفاءة استخدام الطاقة في إطار عمليات الصندوق المتعدد الأطراف</w:t>
      </w:r>
    </w:p>
    <w:p w14:paraId="2EF1A890" w14:textId="77777777" w:rsidR="00C018C0" w:rsidRPr="00F13B91" w:rsidRDefault="00C018C0" w:rsidP="00C018C0">
      <w:pPr>
        <w:pStyle w:val="ListParagraph"/>
        <w:bidi/>
        <w:spacing w:after="0" w:line="240" w:lineRule="auto"/>
        <w:contextualSpacing w:val="0"/>
        <w:jc w:val="both"/>
        <w:outlineLvl w:val="0"/>
        <w:rPr>
          <w:rFonts w:ascii="Times New Roman" w:hAnsi="Times New Roman" w:cs="Times New Roman"/>
          <w:sz w:val="26"/>
          <w:szCs w:val="26"/>
          <w:rtl/>
          <w:lang w:bidi="ar-EG"/>
        </w:rPr>
      </w:pPr>
    </w:p>
    <w:p w14:paraId="07DC6B71" w14:textId="77777777" w:rsidR="00C018C0" w:rsidRPr="00F13B91" w:rsidRDefault="00C018C0" w:rsidP="00C018C0">
      <w:pPr>
        <w:pStyle w:val="Heading1"/>
        <w:bidi/>
        <w:rPr>
          <w:sz w:val="26"/>
          <w:szCs w:val="26"/>
        </w:rPr>
      </w:pPr>
      <w:r w:rsidRPr="00F13B91">
        <w:rPr>
          <w:rFonts w:hint="cs"/>
          <w:sz w:val="26"/>
          <w:szCs w:val="26"/>
          <w:rtl/>
        </w:rPr>
        <w:t>ويعمل الصندوق المتعدد الأطراف في التخطيط المالي واستعراض المشروعات والموافقة عليها، ورصد وتقييم المشروعات المنتهية وفقا للسياسات والمبادئ التوجيهية التي وضعتها اللجنة التنفيذية منذ إنشائها ولدى نظر خيارات التشغيل المتعلقة بتمويل المشروعات ذات الصلة بكفاءة استخدام الطاقة سياق خفض المواد الهيدروفلوروكربونية، ويمكن في هذه الظروف والمبادئ التوجيهية أن تتبع نفس هذه الإجراءات مع بعض الظروف والمبادئ التوجيهية النوعية التي قد تحددها اللجنة التنفيذية لتحديد المشروعات. ويمكن تطبيق هذه الإجراءات أيضا على الخيار 1 والخيار 2 ولا بد وأن تعمل بموجب الافتراضات التالية:</w:t>
      </w:r>
    </w:p>
    <w:p w14:paraId="2E127A56" w14:textId="77777777" w:rsidR="00C018C0" w:rsidRPr="00F13B91" w:rsidRDefault="00C018C0" w:rsidP="00C018C0">
      <w:pPr>
        <w:pStyle w:val="Heading2"/>
        <w:bidi/>
        <w:rPr>
          <w:sz w:val="26"/>
          <w:szCs w:val="26"/>
          <w:lang w:bidi="ar-EG"/>
        </w:rPr>
      </w:pPr>
      <w:r w:rsidRPr="00F13B91">
        <w:rPr>
          <w:rFonts w:hint="cs"/>
          <w:sz w:val="26"/>
          <w:szCs w:val="26"/>
          <w:rtl/>
          <w:lang w:bidi="ar-EG"/>
        </w:rPr>
        <w:t>سيتم في إطار الخيار 1 حفظ أو تعزيز كفاءة استخدام الطاقة بموجب المساهمات العادية للصندوق المتعدد الأطراف بالإضافة الى التكاليف المتعلقة بإجراءات الحفظ التي سوف تسهم في تحقيق الامتثال (مثل مشروعات خفض المواد الهيدروفلوروكربونية)؛</w:t>
      </w:r>
    </w:p>
    <w:p w14:paraId="15EBF622" w14:textId="77777777" w:rsidR="00C018C0" w:rsidRPr="00F13B91" w:rsidRDefault="00C018C0" w:rsidP="00C018C0">
      <w:pPr>
        <w:pStyle w:val="Heading2"/>
        <w:bidi/>
        <w:rPr>
          <w:sz w:val="26"/>
          <w:szCs w:val="26"/>
        </w:rPr>
      </w:pPr>
      <w:r w:rsidRPr="00F13B91">
        <w:rPr>
          <w:rFonts w:hint="cs"/>
          <w:sz w:val="26"/>
          <w:szCs w:val="26"/>
          <w:rtl/>
          <w:lang w:bidi="ar-EG"/>
        </w:rPr>
        <w:lastRenderedPageBreak/>
        <w:t>وسيتم بموجب الخيار الثاني تقديم الأموال بواسطة البلدان المانحة غير العاملة بالمادة 5 (مثل خارج المساهمات العادية للصندوق المتعدد الأطراف) إتاحتها بصورة مطلقة لأنشطة كفاءة استخدام الطاقة حيث تتباين التمويل بمرور الوقت من ثم نظر المشروعات الواردة تحت هذا الخيار عندما يتوافر التمويل وعلاوة على ذلك، قد تتوافر ظروف نوعية ترتبط باستخدام هذه الأموال التي تطلبها البلدان المانحة، وسوف تحتاج اللجنة التنفيذية الى المواقة أولا على هذه الظروف الخاصة بالأنشطة المرتبطة بكفاءة استخدام الطاقة باستخدام هذه الأموال.</w:t>
      </w:r>
    </w:p>
    <w:p w14:paraId="184E355E" w14:textId="77777777" w:rsidR="00C018C0" w:rsidRPr="00F13B91" w:rsidRDefault="00C018C0" w:rsidP="00C018C0">
      <w:pPr>
        <w:pStyle w:val="Heading1"/>
        <w:bidi/>
        <w:rPr>
          <w:sz w:val="26"/>
          <w:szCs w:val="26"/>
        </w:rPr>
      </w:pPr>
      <w:r w:rsidRPr="00F13B91">
        <w:rPr>
          <w:rFonts w:hint="cs"/>
          <w:sz w:val="26"/>
          <w:szCs w:val="26"/>
          <w:rtl/>
        </w:rPr>
        <w:t>وفي حالة أن ترغب اللجنة التنفيذية في إمكانية تمويل هذه الأنشطة الواردة في الخيار 1 والخيار 2، سوف يتعين إدراجها في خطط الأعمال المتتالية لفترة الثلاث سنوات المقدمة من الوكالات الثنائية والمنفذة. وسوف يتيح إدراجها في خطة الأعمال تقديم هذه المشروعات كجزء من خطط خفض المواد الهيدروفلوروكربونية في تعديل كيجالي أو في المشروعات المختلفة وسوف تتبع هذه المشروعات عندئذ المشروعات الموحدة الواردة أدناه وعملية الموافقة بما في ذلك تحويل الأموال ومعدلات صرفها. وعلاوة على ذلك، سوف تخضع هذه المشروعات، لدى الموافقة عليها، لإجراءات رصد المشروعات والإبلاغ</w:t>
      </w:r>
      <w:r w:rsidRPr="00F13B91">
        <w:rPr>
          <w:rStyle w:val="FootnoteReference"/>
          <w:sz w:val="26"/>
          <w:szCs w:val="26"/>
        </w:rPr>
        <w:footnoteReference w:id="10"/>
      </w:r>
      <w:r w:rsidRPr="00F13B91">
        <w:rPr>
          <w:rFonts w:hint="cs"/>
          <w:sz w:val="26"/>
          <w:szCs w:val="26"/>
          <w:rtl/>
        </w:rPr>
        <w:t xml:space="preserve"> المعمول بها في الصندوق المتعدد الأطراف التي يمكن أن تتضمن معايير رصد المشروعات النوعية التي قد تطلبها البلدان المانحة في حالة الخيار 2.</w:t>
      </w:r>
    </w:p>
    <w:p w14:paraId="0B6227C6" w14:textId="77777777" w:rsidR="00C018C0" w:rsidRPr="00F13B91" w:rsidRDefault="00C018C0" w:rsidP="00C018C0">
      <w:pPr>
        <w:pStyle w:val="Heading1"/>
        <w:bidi/>
        <w:rPr>
          <w:sz w:val="26"/>
          <w:szCs w:val="26"/>
        </w:rPr>
      </w:pPr>
      <w:r w:rsidRPr="00F13B91">
        <w:rPr>
          <w:rFonts w:hint="cs"/>
          <w:sz w:val="26"/>
          <w:szCs w:val="26"/>
          <w:rtl/>
        </w:rPr>
        <w:t xml:space="preserve">وتتعلق الوثيقة </w:t>
      </w:r>
      <w:r w:rsidRPr="00F13B91">
        <w:rPr>
          <w:sz w:val="26"/>
          <w:szCs w:val="26"/>
        </w:rPr>
        <w:t>UNEP/</w:t>
      </w:r>
      <w:proofErr w:type="spellStart"/>
      <w:r w:rsidRPr="00F13B91">
        <w:rPr>
          <w:sz w:val="26"/>
          <w:szCs w:val="26"/>
        </w:rPr>
        <w:t>OzL.Pro</w:t>
      </w:r>
      <w:proofErr w:type="spellEnd"/>
      <w:r w:rsidRPr="00F13B91">
        <w:rPr>
          <w:sz w:val="26"/>
          <w:szCs w:val="26"/>
        </w:rPr>
        <w:t>/ExCom/91/63</w:t>
      </w:r>
      <w:r w:rsidRPr="00F13B91">
        <w:rPr>
          <w:rFonts w:hint="cs"/>
          <w:sz w:val="26"/>
          <w:szCs w:val="26"/>
          <w:rtl/>
        </w:rPr>
        <w:t xml:space="preserve"> بالمعايير الخاصة بالمشروعات الخاصة بحفظ و/أو تعزيز كفاءة استخدام الطاقة وفي حين أن تلك قد تكون قد صممت بصورة خاصة بالأولوية المحددة بالمشروعات الرائدة للأنشطة المتعلقة بكفاءة استخدام الطاقة، وسوف يستخدم نفس الشي</w:t>
      </w:r>
      <w:r w:rsidRPr="00F13B91">
        <w:rPr>
          <w:rFonts w:hint="eastAsia"/>
          <w:sz w:val="26"/>
          <w:szCs w:val="26"/>
          <w:rtl/>
        </w:rPr>
        <w:t>ء</w:t>
      </w:r>
      <w:r w:rsidRPr="00F13B91">
        <w:rPr>
          <w:rFonts w:hint="cs"/>
          <w:sz w:val="26"/>
          <w:szCs w:val="26"/>
          <w:rtl/>
        </w:rPr>
        <w:t xml:space="preserve"> في تحديد نوع الأنشطة أو المشروعات التي تحافظ أو تعزز كفاءة استخدام الطاقة في سياق خفض المواد الهيدروفلوروكربونية التي يمكن نظرها </w:t>
      </w:r>
      <w:r w:rsidRPr="00F13B91">
        <w:rPr>
          <w:sz w:val="26"/>
          <w:szCs w:val="26"/>
          <w:rtl/>
        </w:rPr>
        <w:t>في كلا الخيارين</w:t>
      </w:r>
      <w:r w:rsidRPr="00F13B91">
        <w:rPr>
          <w:rFonts w:hint="cs"/>
          <w:sz w:val="26"/>
          <w:szCs w:val="26"/>
          <w:rtl/>
        </w:rPr>
        <w:t>.</w:t>
      </w:r>
    </w:p>
    <w:p w14:paraId="4F9C9B7D" w14:textId="77777777" w:rsidR="00C018C0" w:rsidRPr="00F13B91" w:rsidRDefault="00C018C0" w:rsidP="00C018C0">
      <w:pPr>
        <w:pStyle w:val="Heading1"/>
        <w:bidi/>
        <w:rPr>
          <w:sz w:val="26"/>
          <w:szCs w:val="26"/>
        </w:rPr>
      </w:pPr>
      <w:r w:rsidRPr="00F13B91">
        <w:rPr>
          <w:rFonts w:hint="cs"/>
          <w:sz w:val="26"/>
          <w:szCs w:val="26"/>
          <w:rtl/>
        </w:rPr>
        <w:t>وباختصار توفر</w:t>
      </w:r>
      <w:r w:rsidRPr="00F13B91">
        <w:rPr>
          <w:rFonts w:hint="cs"/>
          <w:sz w:val="26"/>
          <w:szCs w:val="26"/>
          <w:rtl/>
          <w:lang w:bidi="ar-EG"/>
        </w:rPr>
        <w:t>العمليات والإجراءات الحالية في الصندوق المتعدد الأطراف الإطار لنظر المشروعات التي تحافظ و/أو تعزز كفاءة استخدام الطاقة باستخدام أي من خيارات التمويل. وسعيا الى ضمان كفاية التمويل</w:t>
      </w:r>
      <w:r w:rsidRPr="00F13B91">
        <w:rPr>
          <w:rFonts w:hint="cs"/>
          <w:sz w:val="26"/>
          <w:szCs w:val="26"/>
          <w:rtl/>
        </w:rPr>
        <w:t xml:space="preserve"> لهذه المشروعات وفي حالة الخيار 1، قد تختار اللجنة التنفيذية تخصيص أموال كجزء من خطة الأعمال في الصندوق المتعدد الأطراف للتمكين من نظر هذه الأنشطة. وبالنسبة للخيار 2، يمكن للبلدان المانحة التي ترغب في أن تمول بصورة مطلقة هذه الأنشطة في إطار الصندوق المتعدد الأطراف أن توافق على التمويل بالإضافة الى نطاق والظروف السائدة بشأن إمكانية تقديم التمويل للأنشطة المتعلقة بكفاءة استخدام الطاقة في سياق خفض المواد الهيدروفلوروكربونية بشرط موافقة اللجنة التنفيذية.</w:t>
      </w:r>
    </w:p>
    <w:p w14:paraId="4605EBF7" w14:textId="77777777" w:rsidR="00C018C0" w:rsidRPr="00F13B91" w:rsidRDefault="00C018C0" w:rsidP="00C018C0">
      <w:pPr>
        <w:pStyle w:val="Heading1"/>
        <w:bidi/>
        <w:rPr>
          <w:sz w:val="26"/>
          <w:szCs w:val="26"/>
        </w:rPr>
      </w:pPr>
      <w:r w:rsidRPr="00F13B91">
        <w:rPr>
          <w:rFonts w:hint="cs"/>
          <w:sz w:val="26"/>
          <w:szCs w:val="26"/>
          <w:rtl/>
        </w:rPr>
        <w:t>وبالنسبة للمشروعات والأنشطة ذات الصلة بكفاءة استخدام الطاقة، يتعين تحديد المبادئ التوجيهية التشغيلية مثل طريقة التمويل، ومجالات الأولوية للتمويل، وعمليات الرصد والإبلاغ ومستويات التمويل بصورة مفصلة والموافقة عليها بواسطة اللجنة التنفيذية.</w:t>
      </w:r>
    </w:p>
    <w:p w14:paraId="6C3A4F99" w14:textId="77777777" w:rsidR="00C018C0" w:rsidRPr="00F13B91" w:rsidRDefault="00C018C0" w:rsidP="00C018C0">
      <w:pPr>
        <w:keepNext/>
        <w:bidi/>
        <w:ind w:left="720" w:hanging="720"/>
        <w:rPr>
          <w:b/>
          <w:bCs/>
          <w:sz w:val="26"/>
          <w:szCs w:val="26"/>
          <w:rtl/>
        </w:rPr>
      </w:pPr>
      <w:r w:rsidRPr="00F13B91">
        <w:rPr>
          <w:rFonts w:hint="cs"/>
          <w:b/>
          <w:bCs/>
          <w:sz w:val="26"/>
          <w:szCs w:val="26"/>
          <w:rtl/>
        </w:rPr>
        <w:t>ثالثا</w:t>
      </w:r>
      <w:r w:rsidRPr="00F13B91">
        <w:rPr>
          <w:rFonts w:hint="cs"/>
          <w:b/>
          <w:bCs/>
          <w:sz w:val="26"/>
          <w:szCs w:val="26"/>
          <w:rtl/>
        </w:rPr>
        <w:tab/>
        <w:t>عرض عام لطرائق التمويل المقترحة للحفاظ على كفاءة استخدام الطاقة في سياق خفض المواد الهيدروفلوروكربونية</w:t>
      </w:r>
    </w:p>
    <w:p w14:paraId="140C9DDD" w14:textId="77777777" w:rsidR="00C018C0" w:rsidRPr="00F13B91" w:rsidRDefault="00C018C0" w:rsidP="00C018C0">
      <w:pPr>
        <w:pStyle w:val="ListParagraph"/>
        <w:keepNext/>
        <w:bidi/>
        <w:spacing w:after="0" w:line="240" w:lineRule="auto"/>
        <w:ind w:left="0"/>
        <w:contextualSpacing w:val="0"/>
        <w:jc w:val="both"/>
        <w:outlineLvl w:val="0"/>
        <w:rPr>
          <w:rFonts w:ascii="Times New Roman" w:hAnsi="Times New Roman" w:cs="Times New Roman"/>
          <w:sz w:val="26"/>
          <w:szCs w:val="26"/>
          <w:rtl/>
          <w:lang w:bidi="ar-EG"/>
        </w:rPr>
      </w:pPr>
    </w:p>
    <w:p w14:paraId="4310F5BC" w14:textId="77777777" w:rsidR="00C018C0" w:rsidRPr="00F13B91" w:rsidRDefault="00C018C0" w:rsidP="00C018C0">
      <w:pPr>
        <w:pStyle w:val="Heading1"/>
        <w:bidi/>
        <w:rPr>
          <w:sz w:val="26"/>
          <w:szCs w:val="26"/>
        </w:rPr>
      </w:pPr>
      <w:r w:rsidRPr="00F13B91">
        <w:rPr>
          <w:rFonts w:hint="cs"/>
          <w:sz w:val="26"/>
          <w:szCs w:val="26"/>
          <w:rtl/>
        </w:rPr>
        <w:t xml:space="preserve">وسعيا الى </w:t>
      </w:r>
      <w:r w:rsidRPr="00F13B91">
        <w:rPr>
          <w:rFonts w:hint="cs"/>
          <w:sz w:val="26"/>
          <w:szCs w:val="26"/>
          <w:rtl/>
          <w:lang w:bidi="ar-EG"/>
        </w:rPr>
        <w:t>تحديد كيفية تمويل هذه الأنشطة المتعلقة بكفاءة استخدام الطاقة في بلدان المادة 5 في سياق المبادئ التوجيهية الحالية للصندوق المتعدد الأطراف، تبين وجود حاجة الى النظر في الجوانب التالية مع الإشارة الى المشروعات للمحافظة أو تعزيز كفاءة الطاقة في حين أن خفض المواد الهيدروفلوروكربونية كجزء من تعديل كيجالي و/أو تلك التي قدمت إعمالا للمقرر 87/50(</w:t>
      </w:r>
      <w:r w:rsidRPr="00F13B91">
        <w:rPr>
          <w:sz w:val="26"/>
          <w:szCs w:val="26"/>
          <w:rtl/>
          <w:lang w:bidi="ar-EG"/>
        </w:rPr>
        <w:t>ﻫ</w:t>
      </w:r>
      <w:r w:rsidRPr="00F13B91">
        <w:rPr>
          <w:rFonts w:hint="cs"/>
          <w:sz w:val="26"/>
          <w:szCs w:val="26"/>
          <w:rtl/>
          <w:lang w:bidi="ar-EG"/>
        </w:rPr>
        <w:t>)</w:t>
      </w:r>
      <w:r w:rsidRPr="00F13B91">
        <w:rPr>
          <w:rFonts w:hint="cs"/>
          <w:sz w:val="26"/>
          <w:szCs w:val="26"/>
          <w:rtl/>
        </w:rPr>
        <w:t>:</w:t>
      </w:r>
    </w:p>
    <w:p w14:paraId="7CB00DF3" w14:textId="77777777" w:rsidR="00C018C0" w:rsidRPr="00F13B91" w:rsidRDefault="00C018C0" w:rsidP="00C018C0">
      <w:pPr>
        <w:pStyle w:val="Heading2"/>
        <w:bidi/>
        <w:rPr>
          <w:sz w:val="26"/>
          <w:szCs w:val="26"/>
        </w:rPr>
      </w:pPr>
      <w:r w:rsidRPr="00F13B91">
        <w:rPr>
          <w:rFonts w:hint="cs"/>
          <w:i/>
          <w:iCs/>
          <w:sz w:val="26"/>
          <w:szCs w:val="26"/>
          <w:rtl/>
        </w:rPr>
        <w:t>التكاليف المباشرة للعناصر اللازمة لتصنيع معدات كفاءة الطاقة</w:t>
      </w:r>
      <w:r w:rsidRPr="00F13B91">
        <w:rPr>
          <w:rFonts w:hint="cs"/>
          <w:sz w:val="26"/>
          <w:szCs w:val="26"/>
          <w:rtl/>
        </w:rPr>
        <w:t>: ولاحظت فرقة مهام العمل بشأن كفاءة الطاقة التابعة لفريق تقييم التكنولوجيا والتقييم الاقتصادي والتقارير التقنية الأخرى أن التكاليف المباشرة الأولية المرتبطة بتصنيع معدات كفاءة الطاقة تشكل عائقا هاما أمام استخدام هذه المعدات. وتتسبب هذه دائما نتيجة لانخفاض حجم إنتاج العناصر اللازمة لتحسين كفاءة الطاقة. وأصب</w:t>
      </w:r>
      <w:r w:rsidRPr="00F13B91">
        <w:rPr>
          <w:rFonts w:hint="cs"/>
          <w:sz w:val="26"/>
          <w:szCs w:val="26"/>
          <w:rtl/>
          <w:lang w:bidi="ar-EG"/>
        </w:rPr>
        <w:t xml:space="preserve">ح </w:t>
      </w:r>
      <w:r w:rsidRPr="00F13B91">
        <w:rPr>
          <w:rFonts w:hint="cs"/>
          <w:sz w:val="26"/>
          <w:szCs w:val="26"/>
          <w:rtl/>
          <w:lang w:bidi="ar-EG"/>
        </w:rPr>
        <w:lastRenderedPageBreak/>
        <w:t>الصانعون، والمركبون والمستخدمون أكثر دراية بهذه التكنولوجيات الجديدة والعناصر المطلوبة وسوف يسهم ذلك في زيادة الحصول على تلك المعدات التي يمكن أن تؤدي في نهاية المطاف الى خفض التكاليف؛</w:t>
      </w:r>
    </w:p>
    <w:p w14:paraId="09142F9F" w14:textId="77777777" w:rsidR="00C018C0" w:rsidRPr="00F13B91" w:rsidRDefault="00C018C0" w:rsidP="00C018C0">
      <w:pPr>
        <w:pStyle w:val="Heading2"/>
        <w:bidi/>
        <w:rPr>
          <w:sz w:val="26"/>
          <w:szCs w:val="26"/>
        </w:rPr>
      </w:pPr>
      <w:r w:rsidRPr="00F13B91">
        <w:rPr>
          <w:rFonts w:hint="cs"/>
          <w:i/>
          <w:iCs/>
          <w:sz w:val="26"/>
          <w:szCs w:val="26"/>
          <w:rtl/>
        </w:rPr>
        <w:t>اعتبارات الوفورات في تكاليف الطاقة للمستهلكين</w:t>
      </w:r>
      <w:r w:rsidRPr="00F13B91">
        <w:rPr>
          <w:rStyle w:val="FootnoteReference"/>
          <w:sz w:val="26"/>
          <w:szCs w:val="26"/>
        </w:rPr>
        <w:footnoteReference w:id="11"/>
      </w:r>
      <w:r w:rsidRPr="00F13B91">
        <w:rPr>
          <w:rFonts w:hint="cs"/>
          <w:sz w:val="26"/>
          <w:szCs w:val="26"/>
          <w:rtl/>
        </w:rPr>
        <w:t xml:space="preserve"> فسوف يؤدي استخدام معدات كفاءة الطاقة الى وفورات في استهلاك الطاقة للمستخدمين بالنظر الى أن الوفورات في الطاقة في استخدام الكهرباء/ الطاقة وفي اوقت الحالي فإن معدات كفاءة الطاقة المتوافرة في التكاليف السوقية بما يزيد عن تلت التي ليست كذلك، وبصفة عامة فإن هذه التكاليف الإضافية التي تقع على عاتق المستهلك قد يتم استرجاعها من خلال الوفورات في استخدام الطاقة إلاّ أن الشكوك العامة من جانب المستهلكين بشأن فترة الاسترجاع</w:t>
      </w:r>
      <w:r w:rsidRPr="00F13B91">
        <w:rPr>
          <w:rStyle w:val="FootnoteReference"/>
          <w:sz w:val="26"/>
          <w:szCs w:val="26"/>
        </w:rPr>
        <w:footnoteReference w:id="12"/>
      </w:r>
      <w:r w:rsidRPr="00F13B91">
        <w:rPr>
          <w:rFonts w:hint="cs"/>
          <w:sz w:val="26"/>
          <w:szCs w:val="26"/>
          <w:rtl/>
        </w:rPr>
        <w:t xml:space="preserve"> ترجع الى عدم اليقين من الوفورات الفعلية التي سوف يتكبدها المستهلكين. وفي حين أن المخططات المالية (مثل التمويل لدى تقديم الفاتورة للحكومات لخفض أسعار معدات كفاءة الطاقة) يمكن أن تحفز المستهلكين على شراء معدات كفاءة الطاقة، وستطور وتحتاج الى بناء القدرات الخاصة بالمؤسسات المالية وتوفر سلسلة الإمداد بالمعدات (مثل التجار وموزعي المعدات وموفري التبريد كخدمة) لزيادة التطبيق. وعلاوة على ذلك، تشير خبرات تنفيذ البرامج المماثلة التي تتضمن إعانات على شراء المعدات تشير الى أن أي مخطط ينشأ عن نتائج إعانات المعدات، على أساس مؤقت الى فقدان أثارها بمجرد إزالة الإعانات؛</w:t>
      </w:r>
    </w:p>
    <w:p w14:paraId="6673A27A" w14:textId="77777777" w:rsidR="00C018C0" w:rsidRPr="00F13B91" w:rsidRDefault="00C018C0" w:rsidP="00C018C0">
      <w:pPr>
        <w:pStyle w:val="Heading2"/>
        <w:bidi/>
        <w:rPr>
          <w:sz w:val="26"/>
          <w:szCs w:val="26"/>
        </w:rPr>
      </w:pPr>
      <w:r w:rsidRPr="00F13B91">
        <w:rPr>
          <w:rFonts w:hint="cs"/>
          <w:i/>
          <w:iCs/>
          <w:sz w:val="26"/>
          <w:szCs w:val="26"/>
          <w:rtl/>
        </w:rPr>
        <w:t>التكاليف الإضافية لرجال الصناعات الذين ينتجون معدات كفاءة الطاقة</w:t>
      </w:r>
      <w:r w:rsidRPr="00F13B91">
        <w:rPr>
          <w:rFonts w:hint="cs"/>
          <w:sz w:val="26"/>
          <w:szCs w:val="26"/>
          <w:rtl/>
        </w:rPr>
        <w:t>: وكما أشير في (أ) أعلاه، ينبغي عادة أن يتحمل رجال الصناعة التكاليف المرتفعة لإنتاج نواتج كفاءة استخدام الطاقة في المراحل الأولية.</w:t>
      </w:r>
      <w:r w:rsidRPr="00F13B91">
        <w:rPr>
          <w:rStyle w:val="FootnoteReference"/>
          <w:sz w:val="26"/>
          <w:szCs w:val="26"/>
        </w:rPr>
        <w:t xml:space="preserve"> </w:t>
      </w:r>
      <w:r w:rsidRPr="00F13B91">
        <w:rPr>
          <w:rStyle w:val="FootnoteReference"/>
          <w:sz w:val="26"/>
          <w:szCs w:val="26"/>
        </w:rPr>
        <w:footnoteReference w:id="13"/>
      </w:r>
      <w:r w:rsidRPr="00F13B91">
        <w:rPr>
          <w:rFonts w:hint="cs"/>
          <w:sz w:val="26"/>
          <w:szCs w:val="26"/>
          <w:rtl/>
          <w:lang w:bidi="ar-EG"/>
        </w:rPr>
        <w:t xml:space="preserve"> ولا تعتبر</w:t>
      </w:r>
      <w:r w:rsidRPr="00F13B91">
        <w:rPr>
          <w:rFonts w:hint="cs"/>
          <w:sz w:val="26"/>
          <w:szCs w:val="26"/>
          <w:rtl/>
        </w:rPr>
        <w:t xml:space="preserve"> هذه التكاليف الإضافية بكفاءة استخدام الطاقة، في سياق المبادئ التوجيهية الحالية للتمويل إضافية بموجب الصندوق المتعدد الأطراف ولا تتأهل للتمويل ومن ثم قررت المنشئات المستفيدة إنتاج معدات كفاءة الطاقة بجانب أو بعد التمويل الى البدائل، وتتحمل الصناعة هذه التكاليف الإضافية، ويمكن عادة نقلها الى المستهلكين، وعملا على خفض التكاليف الإضافية للمستهلكين، يمكن تصميم التكاليف الإضافية الأولية بالنظر الى أن هذه سوف تيسر تطبيق نواتج كفاءة استخدام الطاقة بأسعار مقارنة مع تلك التي تتوافر حاليا في السوق؛</w:t>
      </w:r>
    </w:p>
    <w:p w14:paraId="7D2D199A" w14:textId="77777777" w:rsidR="00C018C0" w:rsidRPr="00F13B91" w:rsidRDefault="00C018C0" w:rsidP="00C018C0">
      <w:pPr>
        <w:pStyle w:val="Heading2"/>
        <w:bidi/>
        <w:rPr>
          <w:sz w:val="26"/>
          <w:szCs w:val="26"/>
        </w:rPr>
      </w:pPr>
      <w:r w:rsidRPr="00F13B91">
        <w:rPr>
          <w:rFonts w:hint="cs"/>
          <w:i/>
          <w:iCs/>
          <w:sz w:val="26"/>
          <w:szCs w:val="26"/>
          <w:rtl/>
        </w:rPr>
        <w:t>تطبيق منهجية لحساب التكاليف المرتبطة بالتحسينات المحسوبة، في كفاءة استخدام الطاقة والتي تختلف عن حساب التكاليف الإضافية</w:t>
      </w:r>
      <w:r w:rsidRPr="00F13B91">
        <w:rPr>
          <w:rFonts w:hint="cs"/>
          <w:sz w:val="26"/>
          <w:szCs w:val="26"/>
          <w:rtl/>
        </w:rPr>
        <w:t>. وقدم الصندوق المتعدد الأطراف التمويل للتكاليف الإضافية المتعلقة بخفض المواد التي تخضع للرقابة بموجب بروتوكول مونتريال لتمكين بلدان المادة 5 من تحقيق أهداف الامتثال. وبالنسبة لكفاءة الطاقة، ونظرا لأن هذه التكاليف لا تتعلق باستبدال المواد الخاضعة للرقابة ببديل، لن تعتبر تكاليف إضافية لتحقيق أهداف الامتثال، وسوف تتباين تكاليف الأنشطة الإضافية ولا تعتبر تكاليف إضافية لتحقيق أهداف الامتثال. وقد تتباين التكاليف الإضافية للمحافظة أو تعزيز كفاءة الطاقة في سياق خفض المواد الهيدروفلوروكربونية استنادا الى الاستراتيجية الوطنية الشاملة للبلد ونوع الأنشطة التي ستنفذ في سياق خفض المواد الهيدروفلوروكربونية وتوقيت التنفيذ ومستوى الطموح في مستويات كفاية استخدام الطاقة، وتشمل هذه التكاليف عادة الارتقاء بالتكنولوجيا وتقلل من الوقت اعتمادا على الزيادة في أسعار العناصر وغيرها من التدخلات التقنية. وقد تتوافر بعض الفرص لخفض التكاليف الشاملة المرتبطة بالتحويل الى البدائل عندما ينظر الى التحسينات في كفاءة استخدام الطاقة بطريقة متزامنة مع التعديلات الشاملة في المنشأة.</w:t>
      </w:r>
    </w:p>
    <w:p w14:paraId="463C2FBE" w14:textId="77777777" w:rsidR="00C018C0" w:rsidRPr="00F13B91" w:rsidRDefault="00C018C0" w:rsidP="00C018C0">
      <w:pPr>
        <w:pStyle w:val="Heading1"/>
        <w:bidi/>
        <w:rPr>
          <w:sz w:val="26"/>
          <w:szCs w:val="26"/>
        </w:rPr>
      </w:pPr>
      <w:r w:rsidRPr="00F13B91">
        <w:rPr>
          <w:rFonts w:hint="cs"/>
          <w:sz w:val="26"/>
          <w:szCs w:val="26"/>
          <w:rtl/>
        </w:rPr>
        <w:t xml:space="preserve">ويمكن النظر في مراعاة المنافع المشتركة المحتملة لخفض المواد الهيدروفلوروكربونية التي تتضمن توفير الحوافز لموردي المعدات لتحقيق مستويات الكفاءة المستخدمة ودعم من السياسات والقواعد لتحقيق كفاءة استخدام </w:t>
      </w:r>
      <w:r w:rsidRPr="00F13B91">
        <w:rPr>
          <w:rFonts w:hint="cs"/>
          <w:sz w:val="26"/>
          <w:szCs w:val="26"/>
          <w:rtl/>
        </w:rPr>
        <w:lastRenderedPageBreak/>
        <w:t>الطاقة خلال خفض المواد الهيدروفلوروكربونية ودعم بناء القدرات بما في ذلك التدريب والمساعدات ال</w:t>
      </w:r>
      <w:r w:rsidRPr="00F13B91">
        <w:rPr>
          <w:rFonts w:hint="cs"/>
          <w:sz w:val="26"/>
          <w:szCs w:val="26"/>
          <w:rtl/>
          <w:lang w:bidi="ar-EG"/>
        </w:rPr>
        <w:t>تقنية لفنيي التركيب والمستخدمين النهائيين والدعم لرصد وتقييم نواتج كفاءة استخدام الطاقة، و دعم التوعية وإرشادات المعلومات لأصحاب الشأن المعنيين ويمكن أن تقرر اللجنة التنفيذية في السياسات والتوجيهات النوعية الخاصة بتمويل المشروعات لتوفير هذه الأموال الإضافية.</w:t>
      </w:r>
    </w:p>
    <w:p w14:paraId="0E005D2D" w14:textId="77777777" w:rsidR="00C018C0" w:rsidRPr="00F13B91" w:rsidRDefault="00C018C0" w:rsidP="00C018C0">
      <w:pPr>
        <w:pStyle w:val="Heading1"/>
        <w:bidi/>
        <w:rPr>
          <w:sz w:val="26"/>
          <w:szCs w:val="26"/>
        </w:rPr>
      </w:pPr>
      <w:r w:rsidRPr="00F13B91">
        <w:rPr>
          <w:rFonts w:hint="cs"/>
          <w:sz w:val="26"/>
          <w:szCs w:val="26"/>
          <w:rtl/>
        </w:rPr>
        <w:t>وفي حالة تنفيذ عناصر تحسينات كفاءة استخدام الطاقة مع مشروعات خفض المواد الهيدروفلوروكربونية بطريقة متزامنة مع مراعاة كل من تدابير كفاءة استخدام الطاقة وموارد البنية التحتية. بما في ذلك الخفض في تكاليف التعبئة ودورات وضع النواتج المتزامنة وتكاليف الأشغال المدنية المثلى وخفض الوقت المتاح للمرفق.</w:t>
      </w:r>
      <w:r w:rsidRPr="00F13B91">
        <w:rPr>
          <w:rStyle w:val="FootnoteReference"/>
          <w:sz w:val="26"/>
          <w:szCs w:val="26"/>
        </w:rPr>
        <w:t xml:space="preserve"> </w:t>
      </w:r>
      <w:r w:rsidRPr="00F13B91">
        <w:rPr>
          <w:rStyle w:val="FootnoteReference"/>
          <w:sz w:val="26"/>
          <w:szCs w:val="26"/>
        </w:rPr>
        <w:footnoteReference w:id="14"/>
      </w:r>
    </w:p>
    <w:p w14:paraId="3F032FF6" w14:textId="77777777" w:rsidR="00C018C0" w:rsidRPr="00F13B91" w:rsidRDefault="00C018C0" w:rsidP="00C018C0">
      <w:pPr>
        <w:pStyle w:val="Heading1"/>
        <w:bidi/>
        <w:rPr>
          <w:sz w:val="26"/>
          <w:szCs w:val="26"/>
        </w:rPr>
      </w:pPr>
      <w:r w:rsidRPr="00F13B91">
        <w:rPr>
          <w:rFonts w:hint="cs"/>
          <w:sz w:val="26"/>
          <w:szCs w:val="26"/>
          <w:rtl/>
        </w:rPr>
        <w:t>ويقدم الجدول 1 توضيحات نموذجية م</w:t>
      </w:r>
      <w:r w:rsidRPr="00F13B91">
        <w:rPr>
          <w:rFonts w:hint="cs"/>
          <w:sz w:val="26"/>
          <w:szCs w:val="26"/>
          <w:rtl/>
          <w:lang w:bidi="ar-EG"/>
        </w:rPr>
        <w:t>نفصلة والتنفيذ المتزامن لأنشطة تعزيز كفاءة استخدام الطاقة أثناء خفض المواد الهيدروفلوروكربونية من حيث تأثير كفاءة استخدام الطاقة وتكاليف منشأة تصنيع الوحدات المتفرقة الصغيرة. وترد التفاصيل الإضافية في المرفق بهذه الوثيقة.</w:t>
      </w:r>
    </w:p>
    <w:p w14:paraId="7853B513" w14:textId="77777777" w:rsidR="00C018C0" w:rsidRPr="00F13B91" w:rsidRDefault="00C018C0" w:rsidP="00C018C0">
      <w:pPr>
        <w:pStyle w:val="Heading1"/>
        <w:numPr>
          <w:ilvl w:val="0"/>
          <w:numId w:val="0"/>
        </w:numPr>
        <w:bidi/>
        <w:spacing w:after="0"/>
        <w:rPr>
          <w:b/>
          <w:bCs/>
          <w:sz w:val="26"/>
          <w:szCs w:val="26"/>
          <w:rtl/>
          <w:lang w:bidi="ar-EG"/>
        </w:rPr>
      </w:pPr>
      <w:r w:rsidRPr="00F13B91">
        <w:rPr>
          <w:rFonts w:hint="cs"/>
          <w:b/>
          <w:bCs/>
          <w:sz w:val="26"/>
          <w:szCs w:val="26"/>
          <w:rtl/>
          <w:lang w:bidi="ar-EG"/>
        </w:rPr>
        <w:t xml:space="preserve">الجدول 1: انعكاسات أنشطة التنفيذ لتعزيز كفاءة استخدام الطاقة في منشأة تصنيع أجهزة تكييف الهواء المتفرقة الصغيرة بطرق متزامنة مع تحويل غازات التبريد </w:t>
      </w:r>
    </w:p>
    <w:p w14:paraId="3E568965" w14:textId="77777777" w:rsidR="00C018C0" w:rsidRPr="00717983" w:rsidRDefault="00C018C0" w:rsidP="00C018C0">
      <w:pPr>
        <w:bidi/>
        <w:rPr>
          <w:rtl/>
          <w:lang w:bidi="ar-EG"/>
        </w:rPr>
      </w:pPr>
    </w:p>
    <w:tbl>
      <w:tblPr>
        <w:bidiVisual/>
        <w:tblW w:w="0" w:type="auto"/>
        <w:tblCellMar>
          <w:left w:w="0" w:type="dxa"/>
          <w:right w:w="0" w:type="dxa"/>
        </w:tblCellMar>
        <w:tblLook w:val="04A0" w:firstRow="1" w:lastRow="0" w:firstColumn="1" w:lastColumn="0" w:noHBand="0" w:noVBand="1"/>
      </w:tblPr>
      <w:tblGrid>
        <w:gridCol w:w="726"/>
        <w:gridCol w:w="3793"/>
        <w:gridCol w:w="2622"/>
        <w:gridCol w:w="2199"/>
      </w:tblGrid>
      <w:tr w:rsidR="00C018C0" w:rsidRPr="002E0A7E" w14:paraId="34FA2BDE" w14:textId="77777777" w:rsidTr="00A17DF9">
        <w:tc>
          <w:tcPr>
            <w:tcW w:w="725"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hideMark/>
          </w:tcPr>
          <w:p w14:paraId="18E1CC53" w14:textId="77777777" w:rsidR="00C018C0" w:rsidRPr="002E0A7E" w:rsidRDefault="00C018C0" w:rsidP="00A17DF9">
            <w:pPr>
              <w:bidi/>
              <w:spacing w:before="100" w:beforeAutospacing="1" w:after="100" w:afterAutospacing="1"/>
              <w:rPr>
                <w:color w:val="313131"/>
                <w:sz w:val="20"/>
                <w:szCs w:val="20"/>
              </w:rPr>
            </w:pPr>
            <w:r>
              <w:rPr>
                <w:rFonts w:hint="cs"/>
                <w:b/>
                <w:bCs/>
                <w:color w:val="313131"/>
                <w:sz w:val="20"/>
                <w:szCs w:val="20"/>
                <w:rtl/>
                <w:lang w:val="en-US"/>
              </w:rPr>
              <w:t>المرجع</w:t>
            </w:r>
            <w:r w:rsidRPr="002E0A7E">
              <w:rPr>
                <w:b/>
                <w:bCs/>
                <w:color w:val="313131"/>
                <w:sz w:val="20"/>
                <w:szCs w:val="20"/>
                <w:lang w:val="en-US"/>
              </w:rPr>
              <w:t>.</w:t>
            </w:r>
          </w:p>
        </w:tc>
        <w:tc>
          <w:tcPr>
            <w:tcW w:w="3819"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29683D75" w14:textId="77777777" w:rsidR="00C018C0" w:rsidRPr="002E0A7E" w:rsidRDefault="00C018C0" w:rsidP="00A17DF9">
            <w:pPr>
              <w:bidi/>
              <w:spacing w:before="100" w:beforeAutospacing="1" w:after="100" w:afterAutospacing="1"/>
              <w:rPr>
                <w:color w:val="313131"/>
                <w:sz w:val="20"/>
                <w:szCs w:val="20"/>
              </w:rPr>
            </w:pPr>
            <w:r w:rsidRPr="002E0A7E">
              <w:rPr>
                <w:b/>
                <w:bCs/>
                <w:color w:val="313131"/>
                <w:sz w:val="20"/>
                <w:szCs w:val="20"/>
                <w:lang w:val="en-US"/>
              </w:rPr>
              <w:t> </w:t>
            </w:r>
          </w:p>
        </w:tc>
        <w:tc>
          <w:tcPr>
            <w:tcW w:w="2639"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1F0A78EA" w14:textId="77777777" w:rsidR="00C018C0" w:rsidRPr="002E0A7E" w:rsidRDefault="00C018C0" w:rsidP="00A17DF9">
            <w:pPr>
              <w:bidi/>
              <w:spacing w:before="100" w:beforeAutospacing="1" w:after="100" w:afterAutospacing="1"/>
              <w:jc w:val="left"/>
              <w:rPr>
                <w:color w:val="313131"/>
                <w:sz w:val="20"/>
                <w:szCs w:val="20"/>
              </w:rPr>
            </w:pPr>
            <w:r>
              <w:rPr>
                <w:rFonts w:hint="cs"/>
                <w:b/>
                <w:bCs/>
                <w:color w:val="313131"/>
                <w:sz w:val="20"/>
                <w:szCs w:val="20"/>
                <w:rtl/>
                <w:lang w:val="en-US"/>
              </w:rPr>
              <w:t>الزيادة في تأثيرات كفاءة استخدام الطاقة (نسبة مئوية)</w:t>
            </w:r>
          </w:p>
        </w:tc>
        <w:tc>
          <w:tcPr>
            <w:tcW w:w="2212"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6FCD6074" w14:textId="77777777" w:rsidR="00C018C0" w:rsidRPr="002E0A7E" w:rsidRDefault="00C018C0" w:rsidP="00A17DF9">
            <w:pPr>
              <w:bidi/>
              <w:spacing w:before="100" w:beforeAutospacing="1" w:after="100" w:afterAutospacing="1"/>
              <w:jc w:val="left"/>
              <w:rPr>
                <w:color w:val="313131"/>
                <w:sz w:val="20"/>
                <w:szCs w:val="20"/>
              </w:rPr>
            </w:pPr>
            <w:r>
              <w:rPr>
                <w:rFonts w:hint="cs"/>
                <w:b/>
                <w:bCs/>
                <w:color w:val="313131"/>
                <w:sz w:val="20"/>
                <w:szCs w:val="20"/>
                <w:rtl/>
                <w:lang w:val="en-US"/>
              </w:rPr>
              <w:t>تحويل التكاليف بالمقارنة بخط الأساس (نسبة مئوية)</w:t>
            </w:r>
          </w:p>
        </w:tc>
      </w:tr>
      <w:tr w:rsidR="00C018C0" w:rsidRPr="002E0A7E" w14:paraId="5890B7D0" w14:textId="77777777" w:rsidTr="00A17DF9">
        <w:tc>
          <w:tcPr>
            <w:tcW w:w="725"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7C71A283" w14:textId="77777777" w:rsidR="00C018C0" w:rsidRPr="002E0A7E" w:rsidRDefault="00C018C0" w:rsidP="00A17DF9">
            <w:pPr>
              <w:bidi/>
              <w:spacing w:before="100" w:beforeAutospacing="1" w:after="100" w:afterAutospacing="1"/>
              <w:rPr>
                <w:color w:val="313131"/>
                <w:sz w:val="20"/>
                <w:szCs w:val="20"/>
              </w:rPr>
            </w:pPr>
            <w:r>
              <w:rPr>
                <w:rFonts w:hint="cs"/>
                <w:color w:val="313131"/>
                <w:sz w:val="20"/>
                <w:szCs w:val="20"/>
                <w:rtl/>
                <w:lang w:val="en-US"/>
              </w:rPr>
              <w:t>ألف</w:t>
            </w:r>
          </w:p>
        </w:tc>
        <w:tc>
          <w:tcPr>
            <w:tcW w:w="3819" w:type="dxa"/>
            <w:tcBorders>
              <w:top w:val="nil"/>
              <w:left w:val="nil"/>
              <w:bottom w:val="single" w:sz="8" w:space="0" w:color="auto"/>
              <w:right w:val="single" w:sz="8" w:space="0" w:color="auto"/>
            </w:tcBorders>
            <w:tcMar>
              <w:top w:w="0" w:type="dxa"/>
              <w:left w:w="108" w:type="dxa"/>
              <w:bottom w:w="0" w:type="dxa"/>
              <w:right w:w="108" w:type="dxa"/>
            </w:tcMar>
            <w:hideMark/>
          </w:tcPr>
          <w:p w14:paraId="2E7464A4" w14:textId="77777777" w:rsidR="00C018C0" w:rsidRPr="00273715" w:rsidRDefault="00C018C0" w:rsidP="00A17DF9">
            <w:pPr>
              <w:bidi/>
              <w:spacing w:before="100" w:beforeAutospacing="1" w:after="100" w:afterAutospacing="1"/>
              <w:rPr>
                <w:color w:val="313131"/>
                <w:sz w:val="20"/>
                <w:szCs w:val="20"/>
                <w:rtl/>
                <w:lang w:val="en-US" w:bidi="ar-EG"/>
              </w:rPr>
            </w:pPr>
            <w:r>
              <w:rPr>
                <w:rFonts w:hint="cs"/>
                <w:color w:val="313131"/>
                <w:sz w:val="20"/>
                <w:szCs w:val="20"/>
                <w:rtl/>
                <w:lang w:val="en-US" w:bidi="ar-EG"/>
              </w:rPr>
              <w:t xml:space="preserve">تحويل غازات التبريد فقط </w:t>
            </w:r>
            <w:r>
              <w:rPr>
                <w:color w:val="313131"/>
                <w:sz w:val="20"/>
                <w:szCs w:val="20"/>
                <w:rtl/>
                <w:lang w:val="en-US" w:bidi="ar-EG"/>
              </w:rPr>
              <w:t>–</w:t>
            </w:r>
            <w:r>
              <w:rPr>
                <w:rFonts w:hint="cs"/>
                <w:color w:val="313131"/>
                <w:sz w:val="20"/>
                <w:szCs w:val="20"/>
                <w:rtl/>
                <w:lang w:val="en-US" w:bidi="ar-EG"/>
              </w:rPr>
              <w:t xml:space="preserve"> عدم تداخل تحسين كفاءة استخدام الطاقة</w:t>
            </w:r>
          </w:p>
        </w:tc>
        <w:tc>
          <w:tcPr>
            <w:tcW w:w="2639" w:type="dxa"/>
            <w:tcBorders>
              <w:top w:val="nil"/>
              <w:left w:val="nil"/>
              <w:bottom w:val="single" w:sz="8" w:space="0" w:color="auto"/>
              <w:right w:val="single" w:sz="8" w:space="0" w:color="auto"/>
            </w:tcBorders>
            <w:tcMar>
              <w:top w:w="0" w:type="dxa"/>
              <w:left w:w="108" w:type="dxa"/>
              <w:bottom w:w="0" w:type="dxa"/>
              <w:right w:w="108" w:type="dxa"/>
            </w:tcMar>
            <w:hideMark/>
          </w:tcPr>
          <w:p w14:paraId="4245B488" w14:textId="77777777" w:rsidR="00C018C0" w:rsidRPr="00273715" w:rsidRDefault="00C018C0" w:rsidP="00A17DF9">
            <w:pPr>
              <w:bidi/>
              <w:spacing w:before="100" w:beforeAutospacing="1" w:after="100" w:afterAutospacing="1"/>
              <w:jc w:val="center"/>
              <w:rPr>
                <w:color w:val="313131"/>
                <w:sz w:val="20"/>
                <w:szCs w:val="20"/>
                <w:lang w:val="en-US" w:bidi="ar-EG"/>
              </w:rPr>
            </w:pPr>
            <w:r>
              <w:rPr>
                <w:rFonts w:hint="cs"/>
                <w:color w:val="313131"/>
                <w:sz w:val="20"/>
                <w:szCs w:val="20"/>
                <w:rtl/>
                <w:lang w:val="en-US" w:bidi="ar-EG"/>
              </w:rPr>
              <w:t>+/- 2 في المائة</w:t>
            </w:r>
          </w:p>
        </w:tc>
        <w:tc>
          <w:tcPr>
            <w:tcW w:w="2212" w:type="dxa"/>
            <w:tcBorders>
              <w:top w:val="nil"/>
              <w:left w:val="nil"/>
              <w:bottom w:val="single" w:sz="8" w:space="0" w:color="auto"/>
              <w:right w:val="single" w:sz="8" w:space="0" w:color="auto"/>
            </w:tcBorders>
            <w:tcMar>
              <w:top w:w="0" w:type="dxa"/>
              <w:left w:w="108" w:type="dxa"/>
              <w:bottom w:w="0" w:type="dxa"/>
              <w:right w:w="108" w:type="dxa"/>
            </w:tcMar>
            <w:hideMark/>
          </w:tcPr>
          <w:p w14:paraId="072B8DCA" w14:textId="77777777" w:rsidR="00C018C0" w:rsidRPr="002E0A7E" w:rsidRDefault="00C018C0" w:rsidP="00A17DF9">
            <w:pPr>
              <w:bidi/>
              <w:jc w:val="center"/>
              <w:rPr>
                <w:color w:val="313131"/>
                <w:sz w:val="20"/>
                <w:szCs w:val="20"/>
                <w:lang w:val="en-US"/>
              </w:rPr>
            </w:pPr>
            <w:r w:rsidRPr="002E0A7E">
              <w:rPr>
                <w:color w:val="313131"/>
                <w:sz w:val="20"/>
                <w:szCs w:val="20"/>
                <w:lang w:val="en-US"/>
              </w:rPr>
              <w:t>100</w:t>
            </w:r>
          </w:p>
          <w:p w14:paraId="2CEB43B1" w14:textId="77777777" w:rsidR="00C018C0" w:rsidRPr="002E0A7E" w:rsidRDefault="00C018C0" w:rsidP="00A17DF9">
            <w:pPr>
              <w:bidi/>
              <w:jc w:val="center"/>
              <w:rPr>
                <w:b/>
                <w:color w:val="313131"/>
                <w:sz w:val="20"/>
                <w:szCs w:val="20"/>
              </w:rPr>
            </w:pPr>
            <w:r>
              <w:rPr>
                <w:rFonts w:hint="cs"/>
                <w:b/>
                <w:bCs/>
                <w:color w:val="313131"/>
                <w:sz w:val="20"/>
                <w:szCs w:val="20"/>
                <w:rtl/>
              </w:rPr>
              <w:t>(خط الأساس)</w:t>
            </w:r>
          </w:p>
        </w:tc>
      </w:tr>
      <w:tr w:rsidR="00C018C0" w:rsidRPr="00A94C04" w14:paraId="4BE72B5C" w14:textId="77777777" w:rsidTr="00A17DF9">
        <w:tc>
          <w:tcPr>
            <w:tcW w:w="725"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42E89096" w14:textId="77777777" w:rsidR="00C018C0" w:rsidRPr="002E0A7E" w:rsidRDefault="00C018C0" w:rsidP="00A17DF9">
            <w:pPr>
              <w:bidi/>
              <w:spacing w:before="100" w:beforeAutospacing="1" w:after="100" w:afterAutospacing="1"/>
              <w:rPr>
                <w:color w:val="313131"/>
                <w:sz w:val="20"/>
                <w:szCs w:val="20"/>
              </w:rPr>
            </w:pPr>
            <w:r>
              <w:rPr>
                <w:rFonts w:hint="cs"/>
                <w:color w:val="313131"/>
                <w:sz w:val="20"/>
                <w:szCs w:val="20"/>
                <w:rtl/>
                <w:lang w:val="en-US"/>
              </w:rPr>
              <w:t>ألف1</w:t>
            </w:r>
          </w:p>
        </w:tc>
        <w:tc>
          <w:tcPr>
            <w:tcW w:w="3819" w:type="dxa"/>
            <w:tcBorders>
              <w:top w:val="nil"/>
              <w:left w:val="nil"/>
              <w:bottom w:val="single" w:sz="8" w:space="0" w:color="auto"/>
              <w:right w:val="single" w:sz="8" w:space="0" w:color="auto"/>
            </w:tcBorders>
            <w:tcMar>
              <w:top w:w="0" w:type="dxa"/>
              <w:left w:w="108" w:type="dxa"/>
              <w:bottom w:w="0" w:type="dxa"/>
              <w:right w:w="108" w:type="dxa"/>
            </w:tcMar>
            <w:hideMark/>
          </w:tcPr>
          <w:p w14:paraId="6EFFA527" w14:textId="77777777" w:rsidR="00C018C0" w:rsidRPr="00273715" w:rsidRDefault="00C018C0" w:rsidP="00A17DF9">
            <w:pPr>
              <w:bidi/>
              <w:spacing w:before="100" w:beforeAutospacing="1" w:after="100" w:afterAutospacing="1"/>
              <w:rPr>
                <w:color w:val="313131"/>
                <w:sz w:val="20"/>
                <w:szCs w:val="20"/>
                <w:rtl/>
                <w:lang w:val="en-US" w:bidi="ar-EG"/>
              </w:rPr>
            </w:pPr>
            <w:r>
              <w:rPr>
                <w:rFonts w:hint="cs"/>
                <w:color w:val="313131"/>
                <w:sz w:val="20"/>
                <w:szCs w:val="20"/>
                <w:rtl/>
                <w:lang w:val="en-US" w:bidi="ar-EG"/>
              </w:rPr>
              <w:t>تحويل غازات التبريد وتحسين كفاءة استخدام الطاقة من خلال المساعدات التقنية بشأن اختيار وترشيد العناصر فقط</w:t>
            </w:r>
          </w:p>
        </w:tc>
        <w:tc>
          <w:tcPr>
            <w:tcW w:w="2639" w:type="dxa"/>
            <w:tcBorders>
              <w:top w:val="nil"/>
              <w:left w:val="nil"/>
              <w:bottom w:val="single" w:sz="8" w:space="0" w:color="auto"/>
              <w:right w:val="single" w:sz="8" w:space="0" w:color="auto"/>
            </w:tcBorders>
            <w:tcMar>
              <w:top w:w="0" w:type="dxa"/>
              <w:left w:w="108" w:type="dxa"/>
              <w:bottom w:w="0" w:type="dxa"/>
              <w:right w:w="108" w:type="dxa"/>
            </w:tcMar>
            <w:hideMark/>
          </w:tcPr>
          <w:p w14:paraId="606FC120" w14:textId="77777777" w:rsidR="00C018C0" w:rsidRPr="002E0A7E" w:rsidRDefault="00C018C0" w:rsidP="00A17DF9">
            <w:pPr>
              <w:bidi/>
              <w:spacing w:before="100" w:beforeAutospacing="1" w:after="100" w:afterAutospacing="1"/>
              <w:jc w:val="center"/>
              <w:rPr>
                <w:color w:val="313131"/>
                <w:sz w:val="20"/>
                <w:szCs w:val="20"/>
              </w:rPr>
            </w:pPr>
            <w:r w:rsidRPr="002E0A7E">
              <w:rPr>
                <w:color w:val="313131"/>
                <w:sz w:val="20"/>
                <w:szCs w:val="20"/>
                <w:lang w:val="en-US"/>
              </w:rPr>
              <w:t xml:space="preserve">2 </w:t>
            </w:r>
            <w:proofErr w:type="gramStart"/>
            <w:r>
              <w:rPr>
                <w:rFonts w:hint="cs"/>
                <w:color w:val="313131"/>
                <w:sz w:val="20"/>
                <w:szCs w:val="20"/>
                <w:rtl/>
                <w:lang w:val="en-US"/>
              </w:rPr>
              <w:t xml:space="preserve">- </w:t>
            </w:r>
            <w:r w:rsidRPr="002E0A7E">
              <w:rPr>
                <w:color w:val="313131"/>
                <w:sz w:val="20"/>
                <w:szCs w:val="20"/>
                <w:lang w:val="en-US"/>
              </w:rPr>
              <w:t xml:space="preserve"> 7</w:t>
            </w:r>
            <w:proofErr w:type="gramEnd"/>
            <w:r w:rsidRPr="002E0A7E">
              <w:rPr>
                <w:color w:val="313131"/>
                <w:sz w:val="20"/>
                <w:szCs w:val="20"/>
                <w:lang w:val="en-US"/>
              </w:rPr>
              <w:t xml:space="preserve"> </w:t>
            </w:r>
            <w:r>
              <w:rPr>
                <w:rFonts w:hint="cs"/>
                <w:color w:val="313131"/>
                <w:sz w:val="20"/>
                <w:szCs w:val="20"/>
                <w:rtl/>
                <w:lang w:val="en-US"/>
              </w:rPr>
              <w:t>في المائة</w:t>
            </w:r>
          </w:p>
        </w:tc>
        <w:tc>
          <w:tcPr>
            <w:tcW w:w="2212" w:type="dxa"/>
            <w:tcBorders>
              <w:top w:val="nil"/>
              <w:left w:val="nil"/>
              <w:bottom w:val="single" w:sz="8" w:space="0" w:color="auto"/>
              <w:right w:val="single" w:sz="8" w:space="0" w:color="auto"/>
            </w:tcBorders>
            <w:tcMar>
              <w:top w:w="0" w:type="dxa"/>
              <w:left w:w="108" w:type="dxa"/>
              <w:bottom w:w="0" w:type="dxa"/>
              <w:right w:w="108" w:type="dxa"/>
            </w:tcMar>
            <w:hideMark/>
          </w:tcPr>
          <w:p w14:paraId="3A50E17C" w14:textId="77777777" w:rsidR="00C018C0" w:rsidRPr="00A94C04" w:rsidRDefault="00C018C0" w:rsidP="00A17DF9">
            <w:pPr>
              <w:bidi/>
              <w:spacing w:before="100" w:beforeAutospacing="1" w:after="100" w:afterAutospacing="1"/>
              <w:jc w:val="center"/>
              <w:rPr>
                <w:color w:val="313131"/>
                <w:sz w:val="20"/>
                <w:szCs w:val="20"/>
              </w:rPr>
            </w:pPr>
            <w:r w:rsidRPr="002E0A7E">
              <w:rPr>
                <w:color w:val="313131"/>
                <w:sz w:val="20"/>
                <w:szCs w:val="20"/>
                <w:lang w:val="en-US"/>
              </w:rPr>
              <w:t>100</w:t>
            </w:r>
          </w:p>
        </w:tc>
      </w:tr>
      <w:tr w:rsidR="00C018C0" w:rsidRPr="00A94C04" w14:paraId="24FD3DC4" w14:textId="77777777" w:rsidTr="00A17DF9">
        <w:tc>
          <w:tcPr>
            <w:tcW w:w="725" w:type="dxa"/>
            <w:tcBorders>
              <w:top w:val="nil"/>
              <w:left w:val="single" w:sz="8" w:space="0" w:color="auto"/>
              <w:bottom w:val="single" w:sz="8" w:space="0" w:color="auto"/>
              <w:right w:val="single" w:sz="8" w:space="0" w:color="auto"/>
            </w:tcBorders>
            <w:shd w:val="clear" w:color="auto" w:fill="auto"/>
            <w:tcMar>
              <w:top w:w="0" w:type="dxa"/>
              <w:left w:w="108" w:type="dxa"/>
              <w:bottom w:w="0" w:type="dxa"/>
              <w:right w:w="108" w:type="dxa"/>
            </w:tcMar>
            <w:hideMark/>
          </w:tcPr>
          <w:p w14:paraId="7E77560A" w14:textId="77777777" w:rsidR="00C018C0" w:rsidRPr="00A94C04" w:rsidRDefault="00C018C0" w:rsidP="00A17DF9">
            <w:pPr>
              <w:bidi/>
              <w:spacing w:before="100" w:beforeAutospacing="1" w:after="100" w:afterAutospacing="1"/>
              <w:rPr>
                <w:color w:val="313131"/>
                <w:sz w:val="20"/>
                <w:szCs w:val="20"/>
              </w:rPr>
            </w:pPr>
            <w:r w:rsidRPr="00A94C04">
              <w:rPr>
                <w:b/>
                <w:bCs/>
                <w:color w:val="313131"/>
                <w:sz w:val="20"/>
                <w:szCs w:val="20"/>
                <w:lang w:val="en-US"/>
              </w:rPr>
              <w:t> </w:t>
            </w:r>
          </w:p>
        </w:tc>
        <w:tc>
          <w:tcPr>
            <w:tcW w:w="8670" w:type="dxa"/>
            <w:gridSpan w:val="3"/>
            <w:tcBorders>
              <w:top w:val="nil"/>
              <w:left w:val="nil"/>
              <w:bottom w:val="single" w:sz="8" w:space="0" w:color="auto"/>
              <w:right w:val="single" w:sz="8" w:space="0" w:color="auto"/>
            </w:tcBorders>
            <w:shd w:val="clear" w:color="auto" w:fill="auto"/>
            <w:tcMar>
              <w:top w:w="0" w:type="dxa"/>
              <w:left w:w="108" w:type="dxa"/>
              <w:bottom w:w="0" w:type="dxa"/>
              <w:right w:w="108" w:type="dxa"/>
            </w:tcMar>
            <w:hideMark/>
          </w:tcPr>
          <w:p w14:paraId="432CB3DF" w14:textId="77777777" w:rsidR="00C018C0" w:rsidRPr="00A94C04" w:rsidRDefault="00C018C0" w:rsidP="00A17DF9">
            <w:pPr>
              <w:bidi/>
              <w:spacing w:before="100" w:beforeAutospacing="1" w:after="100" w:afterAutospacing="1"/>
              <w:rPr>
                <w:b/>
                <w:bCs/>
                <w:color w:val="313131"/>
                <w:sz w:val="20"/>
                <w:szCs w:val="20"/>
                <w:rtl/>
                <w:lang w:bidi="ar-EG"/>
              </w:rPr>
            </w:pPr>
            <w:r>
              <w:rPr>
                <w:rFonts w:hint="cs"/>
                <w:b/>
                <w:bCs/>
                <w:color w:val="313131"/>
                <w:sz w:val="20"/>
                <w:szCs w:val="20"/>
                <w:rtl/>
                <w:lang w:bidi="ar-EG"/>
              </w:rPr>
              <w:t>تنفيذ تدخلات كفاءة استخدام الطاقة مع الاختيار المكثف المناسب وترشيد تبادل الحرارة</w:t>
            </w:r>
          </w:p>
        </w:tc>
      </w:tr>
      <w:tr w:rsidR="00C018C0" w:rsidRPr="00A94C04" w14:paraId="5CA2236A" w14:textId="77777777" w:rsidTr="00A17DF9">
        <w:tc>
          <w:tcPr>
            <w:tcW w:w="725" w:type="dxa"/>
            <w:tcBorders>
              <w:top w:val="nil"/>
              <w:left w:val="single" w:sz="8" w:space="0" w:color="auto"/>
              <w:bottom w:val="single" w:sz="8" w:space="0" w:color="auto"/>
              <w:right w:val="single" w:sz="8" w:space="0" w:color="auto"/>
            </w:tcBorders>
            <w:shd w:val="clear" w:color="auto" w:fill="auto"/>
            <w:tcMar>
              <w:top w:w="0" w:type="dxa"/>
              <w:left w:w="108" w:type="dxa"/>
              <w:bottom w:w="0" w:type="dxa"/>
              <w:right w:w="108" w:type="dxa"/>
            </w:tcMar>
            <w:hideMark/>
          </w:tcPr>
          <w:p w14:paraId="2237542F" w14:textId="77777777" w:rsidR="00C018C0" w:rsidRPr="00A94C04" w:rsidRDefault="00C018C0" w:rsidP="00A17DF9">
            <w:pPr>
              <w:bidi/>
              <w:spacing w:before="100" w:beforeAutospacing="1" w:after="100" w:afterAutospacing="1"/>
              <w:rPr>
                <w:color w:val="313131"/>
                <w:sz w:val="20"/>
                <w:szCs w:val="20"/>
              </w:rPr>
            </w:pPr>
            <w:r>
              <w:rPr>
                <w:rFonts w:hint="cs"/>
                <w:color w:val="313131"/>
                <w:sz w:val="20"/>
                <w:szCs w:val="20"/>
                <w:rtl/>
                <w:lang w:val="en-US"/>
              </w:rPr>
              <w:t>باء</w:t>
            </w:r>
          </w:p>
        </w:tc>
        <w:tc>
          <w:tcPr>
            <w:tcW w:w="3819" w:type="dxa"/>
            <w:tcBorders>
              <w:top w:val="nil"/>
              <w:left w:val="nil"/>
              <w:bottom w:val="single" w:sz="8" w:space="0" w:color="auto"/>
              <w:right w:val="single" w:sz="8" w:space="0" w:color="auto"/>
            </w:tcBorders>
            <w:shd w:val="clear" w:color="auto" w:fill="auto"/>
            <w:tcMar>
              <w:top w:w="0" w:type="dxa"/>
              <w:left w:w="108" w:type="dxa"/>
              <w:bottom w:w="0" w:type="dxa"/>
              <w:right w:w="108" w:type="dxa"/>
            </w:tcMar>
            <w:hideMark/>
          </w:tcPr>
          <w:p w14:paraId="3FA54998" w14:textId="77777777" w:rsidR="00C018C0" w:rsidRPr="000B6280" w:rsidRDefault="00C018C0" w:rsidP="00A17DF9">
            <w:pPr>
              <w:bidi/>
              <w:spacing w:before="100" w:beforeAutospacing="1" w:after="100" w:afterAutospacing="1"/>
              <w:rPr>
                <w:color w:val="313131"/>
                <w:sz w:val="20"/>
                <w:szCs w:val="20"/>
                <w:rtl/>
                <w:lang w:val="en-US" w:bidi="ar-EG"/>
              </w:rPr>
            </w:pPr>
            <w:r>
              <w:rPr>
                <w:rFonts w:hint="cs"/>
                <w:color w:val="313131"/>
                <w:sz w:val="20"/>
                <w:szCs w:val="20"/>
                <w:rtl/>
                <w:lang w:val="en-US" w:bidi="ar-EG"/>
              </w:rPr>
              <w:t>تحويل غازات التبريد وتحسين كفاءة استخدام الطاقة المنفذة بصورة إفرادية</w:t>
            </w:r>
          </w:p>
        </w:tc>
        <w:tc>
          <w:tcPr>
            <w:tcW w:w="2639" w:type="dxa"/>
            <w:tcBorders>
              <w:top w:val="nil"/>
              <w:left w:val="nil"/>
              <w:bottom w:val="single" w:sz="8" w:space="0" w:color="auto"/>
              <w:right w:val="single" w:sz="8" w:space="0" w:color="auto"/>
            </w:tcBorders>
            <w:shd w:val="clear" w:color="auto" w:fill="auto"/>
            <w:tcMar>
              <w:top w:w="0" w:type="dxa"/>
              <w:left w:w="108" w:type="dxa"/>
              <w:bottom w:w="0" w:type="dxa"/>
              <w:right w:w="108" w:type="dxa"/>
            </w:tcMar>
            <w:hideMark/>
          </w:tcPr>
          <w:p w14:paraId="430520BD" w14:textId="77777777" w:rsidR="00C018C0" w:rsidRPr="00A94C04" w:rsidRDefault="00C018C0" w:rsidP="00A17DF9">
            <w:pPr>
              <w:bidi/>
              <w:spacing w:before="100" w:beforeAutospacing="1" w:after="100" w:afterAutospacing="1"/>
              <w:jc w:val="center"/>
              <w:rPr>
                <w:color w:val="313131"/>
                <w:sz w:val="20"/>
                <w:szCs w:val="20"/>
              </w:rPr>
            </w:pPr>
            <w:r w:rsidRPr="00A94C04">
              <w:rPr>
                <w:color w:val="313131"/>
                <w:sz w:val="20"/>
                <w:szCs w:val="20"/>
                <w:lang w:val="en-US"/>
              </w:rPr>
              <w:t xml:space="preserve">7 </w:t>
            </w:r>
            <w:proofErr w:type="gramStart"/>
            <w:r>
              <w:rPr>
                <w:rFonts w:hint="cs"/>
                <w:color w:val="313131"/>
                <w:sz w:val="20"/>
                <w:szCs w:val="20"/>
                <w:rtl/>
                <w:lang w:val="en-US"/>
              </w:rPr>
              <w:t xml:space="preserve">- </w:t>
            </w:r>
            <w:r w:rsidRPr="00A94C04">
              <w:rPr>
                <w:color w:val="313131"/>
                <w:sz w:val="20"/>
                <w:szCs w:val="20"/>
                <w:lang w:val="en-US"/>
              </w:rPr>
              <w:t xml:space="preserve"> 15</w:t>
            </w:r>
            <w:proofErr w:type="gramEnd"/>
            <w:r w:rsidRPr="00A94C04">
              <w:rPr>
                <w:color w:val="313131"/>
                <w:sz w:val="20"/>
                <w:szCs w:val="20"/>
                <w:lang w:val="en-US"/>
              </w:rPr>
              <w:t xml:space="preserve"> </w:t>
            </w:r>
            <w:r>
              <w:rPr>
                <w:rFonts w:hint="cs"/>
                <w:color w:val="313131"/>
                <w:sz w:val="20"/>
                <w:szCs w:val="20"/>
                <w:rtl/>
                <w:lang w:val="en-US"/>
              </w:rPr>
              <w:t xml:space="preserve"> في المائة</w:t>
            </w:r>
          </w:p>
        </w:tc>
        <w:tc>
          <w:tcPr>
            <w:tcW w:w="2212" w:type="dxa"/>
            <w:tcBorders>
              <w:top w:val="nil"/>
              <w:left w:val="nil"/>
              <w:bottom w:val="single" w:sz="8" w:space="0" w:color="auto"/>
              <w:right w:val="single" w:sz="8" w:space="0" w:color="auto"/>
            </w:tcBorders>
            <w:shd w:val="clear" w:color="auto" w:fill="auto"/>
            <w:tcMar>
              <w:top w:w="0" w:type="dxa"/>
              <w:left w:w="108" w:type="dxa"/>
              <w:bottom w:w="0" w:type="dxa"/>
              <w:right w:w="108" w:type="dxa"/>
            </w:tcMar>
            <w:hideMark/>
          </w:tcPr>
          <w:p w14:paraId="36C5C84E" w14:textId="77777777" w:rsidR="00C018C0" w:rsidRPr="00A94C04" w:rsidRDefault="00C018C0" w:rsidP="00A17DF9">
            <w:pPr>
              <w:bidi/>
              <w:spacing w:before="100" w:beforeAutospacing="1" w:after="100" w:afterAutospacing="1"/>
              <w:jc w:val="center"/>
              <w:rPr>
                <w:color w:val="313131"/>
                <w:sz w:val="20"/>
                <w:szCs w:val="20"/>
              </w:rPr>
            </w:pPr>
            <w:r>
              <w:rPr>
                <w:sz w:val="20"/>
                <w:szCs w:val="20"/>
              </w:rPr>
              <w:t>~</w:t>
            </w:r>
            <w:r w:rsidRPr="00A94C04">
              <w:rPr>
                <w:sz w:val="20"/>
                <w:szCs w:val="20"/>
              </w:rPr>
              <w:t>1</w:t>
            </w:r>
            <w:r>
              <w:rPr>
                <w:sz w:val="20"/>
                <w:szCs w:val="20"/>
              </w:rPr>
              <w:t>40</w:t>
            </w:r>
          </w:p>
        </w:tc>
      </w:tr>
      <w:tr w:rsidR="00C018C0" w:rsidRPr="00A94C04" w14:paraId="0D41F819" w14:textId="77777777" w:rsidTr="00A17DF9">
        <w:tc>
          <w:tcPr>
            <w:tcW w:w="725" w:type="dxa"/>
            <w:tcBorders>
              <w:top w:val="nil"/>
              <w:left w:val="single" w:sz="8" w:space="0" w:color="auto"/>
              <w:bottom w:val="single" w:sz="8" w:space="0" w:color="auto"/>
              <w:right w:val="single" w:sz="8" w:space="0" w:color="auto"/>
            </w:tcBorders>
            <w:shd w:val="clear" w:color="auto" w:fill="auto"/>
            <w:tcMar>
              <w:top w:w="0" w:type="dxa"/>
              <w:left w:w="108" w:type="dxa"/>
              <w:bottom w:w="0" w:type="dxa"/>
              <w:right w:w="108" w:type="dxa"/>
            </w:tcMar>
            <w:hideMark/>
          </w:tcPr>
          <w:p w14:paraId="5335737F" w14:textId="77777777" w:rsidR="00C018C0" w:rsidRPr="00A94C04" w:rsidRDefault="00C018C0" w:rsidP="00A17DF9">
            <w:pPr>
              <w:bidi/>
              <w:spacing w:before="100" w:beforeAutospacing="1" w:after="100" w:afterAutospacing="1"/>
              <w:rPr>
                <w:color w:val="313131"/>
                <w:sz w:val="20"/>
                <w:szCs w:val="20"/>
              </w:rPr>
            </w:pPr>
            <w:r>
              <w:rPr>
                <w:rFonts w:hint="cs"/>
                <w:color w:val="313131"/>
                <w:sz w:val="20"/>
                <w:szCs w:val="20"/>
                <w:rtl/>
                <w:lang w:val="en-US"/>
              </w:rPr>
              <w:t>باء</w:t>
            </w:r>
            <w:r>
              <w:rPr>
                <w:color w:val="313131"/>
                <w:sz w:val="20"/>
                <w:szCs w:val="20"/>
              </w:rPr>
              <w:t>1</w:t>
            </w:r>
          </w:p>
        </w:tc>
        <w:tc>
          <w:tcPr>
            <w:tcW w:w="3819" w:type="dxa"/>
            <w:tcBorders>
              <w:top w:val="nil"/>
              <w:left w:val="nil"/>
              <w:bottom w:val="single" w:sz="8" w:space="0" w:color="auto"/>
              <w:right w:val="single" w:sz="8" w:space="0" w:color="auto"/>
            </w:tcBorders>
            <w:shd w:val="clear" w:color="auto" w:fill="auto"/>
            <w:tcMar>
              <w:top w:w="0" w:type="dxa"/>
              <w:left w:w="108" w:type="dxa"/>
              <w:bottom w:w="0" w:type="dxa"/>
              <w:right w:w="108" w:type="dxa"/>
            </w:tcMar>
            <w:hideMark/>
          </w:tcPr>
          <w:p w14:paraId="449CAEBF" w14:textId="77777777" w:rsidR="00C018C0" w:rsidRPr="00B62F62" w:rsidRDefault="00C018C0" w:rsidP="00A17DF9">
            <w:pPr>
              <w:bidi/>
              <w:spacing w:before="100" w:beforeAutospacing="1" w:after="100" w:afterAutospacing="1"/>
              <w:rPr>
                <w:color w:val="313131"/>
                <w:sz w:val="20"/>
                <w:szCs w:val="20"/>
                <w:rtl/>
                <w:lang w:val="en-US" w:bidi="ar-EG"/>
              </w:rPr>
            </w:pPr>
            <w:r w:rsidRPr="000B6280">
              <w:rPr>
                <w:color w:val="313131"/>
                <w:sz w:val="20"/>
                <w:szCs w:val="20"/>
                <w:rtl/>
                <w:lang w:val="en-US" w:bidi="ar-EG"/>
              </w:rPr>
              <w:t xml:space="preserve">تحويل </w:t>
            </w:r>
            <w:r>
              <w:rPr>
                <w:rFonts w:hint="cs"/>
                <w:color w:val="313131"/>
                <w:sz w:val="20"/>
                <w:szCs w:val="20"/>
                <w:rtl/>
                <w:lang w:val="en-US" w:bidi="ar-EG"/>
              </w:rPr>
              <w:t>غازات التبريد</w:t>
            </w:r>
            <w:r w:rsidRPr="000B6280">
              <w:rPr>
                <w:color w:val="313131"/>
                <w:sz w:val="20"/>
                <w:szCs w:val="20"/>
                <w:rtl/>
                <w:lang w:val="en-US" w:bidi="ar-EG"/>
              </w:rPr>
              <w:t xml:space="preserve"> </w:t>
            </w:r>
            <w:r>
              <w:rPr>
                <w:rFonts w:hint="cs"/>
                <w:color w:val="313131"/>
                <w:sz w:val="20"/>
                <w:szCs w:val="20"/>
                <w:rtl/>
                <w:lang w:val="en-US" w:bidi="ar-EG"/>
              </w:rPr>
              <w:t>و</w:t>
            </w:r>
            <w:r w:rsidRPr="000B6280">
              <w:rPr>
                <w:color w:val="313131"/>
                <w:sz w:val="20"/>
                <w:szCs w:val="20"/>
                <w:rtl/>
                <w:lang w:val="en-US" w:bidi="ar-EG"/>
              </w:rPr>
              <w:t>تدخلات كفاءة</w:t>
            </w:r>
            <w:r>
              <w:rPr>
                <w:rFonts w:hint="cs"/>
                <w:color w:val="313131"/>
                <w:sz w:val="20"/>
                <w:szCs w:val="20"/>
                <w:rtl/>
                <w:lang w:val="en-US" w:bidi="ar-EG"/>
              </w:rPr>
              <w:t xml:space="preserve"> استخدام</w:t>
            </w:r>
            <w:r w:rsidRPr="000B6280">
              <w:rPr>
                <w:color w:val="313131"/>
                <w:sz w:val="20"/>
                <w:szCs w:val="20"/>
                <w:rtl/>
                <w:lang w:val="en-US" w:bidi="ar-EG"/>
              </w:rPr>
              <w:t xml:space="preserve"> الطاقة </w:t>
            </w:r>
            <w:r>
              <w:rPr>
                <w:rFonts w:hint="cs"/>
                <w:color w:val="313131"/>
                <w:sz w:val="20"/>
                <w:szCs w:val="20"/>
                <w:rtl/>
                <w:lang w:val="en-US" w:bidi="ar-EG"/>
              </w:rPr>
              <w:t xml:space="preserve">المنفذة </w:t>
            </w:r>
            <w:r w:rsidRPr="000B6280">
              <w:rPr>
                <w:color w:val="313131"/>
                <w:sz w:val="20"/>
                <w:szCs w:val="20"/>
                <w:rtl/>
                <w:lang w:val="en-US" w:bidi="ar-EG"/>
              </w:rPr>
              <w:t xml:space="preserve">بطريقة </w:t>
            </w:r>
            <w:r>
              <w:rPr>
                <w:rFonts w:hint="cs"/>
                <w:color w:val="313131"/>
                <w:sz w:val="20"/>
                <w:szCs w:val="20"/>
                <w:rtl/>
                <w:lang w:val="en-US" w:bidi="ar-EG"/>
              </w:rPr>
              <w:t>تزامنية</w:t>
            </w:r>
          </w:p>
        </w:tc>
        <w:tc>
          <w:tcPr>
            <w:tcW w:w="2639" w:type="dxa"/>
            <w:tcBorders>
              <w:top w:val="nil"/>
              <w:left w:val="nil"/>
              <w:bottom w:val="single" w:sz="8" w:space="0" w:color="auto"/>
              <w:right w:val="single" w:sz="8" w:space="0" w:color="auto"/>
            </w:tcBorders>
            <w:shd w:val="clear" w:color="auto" w:fill="auto"/>
            <w:tcMar>
              <w:top w:w="0" w:type="dxa"/>
              <w:left w:w="108" w:type="dxa"/>
              <w:bottom w:w="0" w:type="dxa"/>
              <w:right w:w="108" w:type="dxa"/>
            </w:tcMar>
            <w:hideMark/>
          </w:tcPr>
          <w:p w14:paraId="49E8A689" w14:textId="77777777" w:rsidR="00C018C0" w:rsidRPr="00A94C04" w:rsidRDefault="00C018C0" w:rsidP="00A17DF9">
            <w:pPr>
              <w:bidi/>
              <w:spacing w:before="100" w:beforeAutospacing="1" w:after="100" w:afterAutospacing="1"/>
              <w:jc w:val="center"/>
              <w:rPr>
                <w:color w:val="313131"/>
                <w:sz w:val="20"/>
                <w:szCs w:val="20"/>
              </w:rPr>
            </w:pPr>
            <w:r w:rsidRPr="00A94C04">
              <w:rPr>
                <w:color w:val="313131"/>
                <w:sz w:val="20"/>
                <w:szCs w:val="20"/>
                <w:lang w:val="en-US"/>
              </w:rPr>
              <w:t xml:space="preserve">7 </w:t>
            </w:r>
            <w:proofErr w:type="gramStart"/>
            <w:r>
              <w:rPr>
                <w:rFonts w:hint="cs"/>
                <w:color w:val="313131"/>
                <w:sz w:val="20"/>
                <w:szCs w:val="20"/>
                <w:rtl/>
                <w:lang w:val="en-US"/>
              </w:rPr>
              <w:t xml:space="preserve">- </w:t>
            </w:r>
            <w:r w:rsidRPr="00A94C04">
              <w:rPr>
                <w:color w:val="313131"/>
                <w:sz w:val="20"/>
                <w:szCs w:val="20"/>
                <w:lang w:val="en-US"/>
              </w:rPr>
              <w:t xml:space="preserve"> 15</w:t>
            </w:r>
            <w:proofErr w:type="gramEnd"/>
            <w:r w:rsidRPr="00A94C04">
              <w:rPr>
                <w:color w:val="313131"/>
                <w:sz w:val="20"/>
                <w:szCs w:val="20"/>
                <w:lang w:val="en-US"/>
              </w:rPr>
              <w:t xml:space="preserve"> </w:t>
            </w:r>
            <w:r>
              <w:rPr>
                <w:rFonts w:hint="cs"/>
                <w:color w:val="313131"/>
                <w:sz w:val="20"/>
                <w:szCs w:val="20"/>
                <w:rtl/>
                <w:lang w:val="en-US"/>
              </w:rPr>
              <w:t xml:space="preserve"> في المائة</w:t>
            </w:r>
          </w:p>
        </w:tc>
        <w:tc>
          <w:tcPr>
            <w:tcW w:w="2212" w:type="dxa"/>
            <w:tcBorders>
              <w:top w:val="nil"/>
              <w:left w:val="nil"/>
              <w:bottom w:val="single" w:sz="8" w:space="0" w:color="auto"/>
              <w:right w:val="single" w:sz="8" w:space="0" w:color="auto"/>
            </w:tcBorders>
            <w:shd w:val="clear" w:color="auto" w:fill="auto"/>
            <w:tcMar>
              <w:top w:w="0" w:type="dxa"/>
              <w:left w:w="108" w:type="dxa"/>
              <w:bottom w:w="0" w:type="dxa"/>
              <w:right w:w="108" w:type="dxa"/>
            </w:tcMar>
            <w:hideMark/>
          </w:tcPr>
          <w:p w14:paraId="7D49A4BE" w14:textId="77777777" w:rsidR="00C018C0" w:rsidRPr="00A94C04" w:rsidRDefault="00C018C0" w:rsidP="00A17DF9">
            <w:pPr>
              <w:bidi/>
              <w:spacing w:before="100" w:beforeAutospacing="1" w:after="100" w:afterAutospacing="1"/>
              <w:jc w:val="center"/>
              <w:rPr>
                <w:color w:val="313131"/>
                <w:sz w:val="20"/>
                <w:szCs w:val="20"/>
              </w:rPr>
            </w:pPr>
            <w:r>
              <w:rPr>
                <w:sz w:val="20"/>
                <w:szCs w:val="20"/>
              </w:rPr>
              <w:t>~</w:t>
            </w:r>
            <w:r w:rsidRPr="00A94C04">
              <w:rPr>
                <w:sz w:val="20"/>
                <w:szCs w:val="20"/>
              </w:rPr>
              <w:t>1</w:t>
            </w:r>
            <w:r>
              <w:rPr>
                <w:sz w:val="20"/>
                <w:szCs w:val="20"/>
              </w:rPr>
              <w:t>20</w:t>
            </w:r>
          </w:p>
        </w:tc>
      </w:tr>
      <w:tr w:rsidR="00C018C0" w:rsidRPr="00A94C04" w14:paraId="1DD0DE72" w14:textId="77777777" w:rsidTr="00A17DF9">
        <w:tc>
          <w:tcPr>
            <w:tcW w:w="725" w:type="dxa"/>
            <w:tcBorders>
              <w:top w:val="nil"/>
              <w:left w:val="single" w:sz="8" w:space="0" w:color="auto"/>
              <w:bottom w:val="single" w:sz="8" w:space="0" w:color="auto"/>
              <w:right w:val="single" w:sz="8" w:space="0" w:color="auto"/>
            </w:tcBorders>
            <w:shd w:val="clear" w:color="auto" w:fill="auto"/>
            <w:tcMar>
              <w:top w:w="0" w:type="dxa"/>
              <w:left w:w="108" w:type="dxa"/>
              <w:bottom w:w="0" w:type="dxa"/>
              <w:right w:w="108" w:type="dxa"/>
            </w:tcMar>
            <w:hideMark/>
          </w:tcPr>
          <w:p w14:paraId="36D7A04A" w14:textId="77777777" w:rsidR="00C018C0" w:rsidRPr="00A94C04" w:rsidRDefault="00C018C0" w:rsidP="00A17DF9">
            <w:pPr>
              <w:bidi/>
              <w:spacing w:before="100" w:beforeAutospacing="1" w:after="100" w:afterAutospacing="1"/>
              <w:rPr>
                <w:color w:val="313131"/>
                <w:sz w:val="20"/>
                <w:szCs w:val="20"/>
              </w:rPr>
            </w:pPr>
            <w:r w:rsidRPr="00A94C04">
              <w:rPr>
                <w:b/>
                <w:bCs/>
                <w:color w:val="313131"/>
                <w:sz w:val="20"/>
                <w:szCs w:val="20"/>
                <w:lang w:val="en-US"/>
              </w:rPr>
              <w:t> </w:t>
            </w:r>
          </w:p>
        </w:tc>
        <w:tc>
          <w:tcPr>
            <w:tcW w:w="8670" w:type="dxa"/>
            <w:gridSpan w:val="3"/>
            <w:tcBorders>
              <w:top w:val="nil"/>
              <w:left w:val="nil"/>
              <w:bottom w:val="single" w:sz="8" w:space="0" w:color="auto"/>
              <w:right w:val="single" w:sz="8" w:space="0" w:color="auto"/>
            </w:tcBorders>
            <w:shd w:val="clear" w:color="auto" w:fill="auto"/>
            <w:tcMar>
              <w:top w:w="0" w:type="dxa"/>
              <w:left w:w="108" w:type="dxa"/>
              <w:bottom w:w="0" w:type="dxa"/>
              <w:right w:w="108" w:type="dxa"/>
            </w:tcMar>
          </w:tcPr>
          <w:p w14:paraId="092CFC1F" w14:textId="77777777" w:rsidR="00C018C0" w:rsidRPr="00A94C04" w:rsidRDefault="00C018C0" w:rsidP="00A17DF9">
            <w:pPr>
              <w:bidi/>
              <w:spacing w:before="100" w:beforeAutospacing="1" w:after="100" w:afterAutospacing="1"/>
              <w:rPr>
                <w:b/>
                <w:bCs/>
                <w:color w:val="313131"/>
                <w:sz w:val="20"/>
                <w:szCs w:val="20"/>
                <w:rtl/>
                <w:lang w:bidi="ar-EG"/>
              </w:rPr>
            </w:pPr>
            <w:r>
              <w:rPr>
                <w:rFonts w:hint="cs"/>
                <w:b/>
                <w:bCs/>
                <w:color w:val="313131"/>
                <w:sz w:val="20"/>
                <w:szCs w:val="20"/>
                <w:rtl/>
                <w:lang w:bidi="ar-EG"/>
              </w:rPr>
              <w:t>تنفيذ تدخلات كفاءة استخدام الطاقة مع المكثف المختلف السرعة وتصميم تبادل الحرارة</w:t>
            </w:r>
          </w:p>
        </w:tc>
      </w:tr>
      <w:tr w:rsidR="00C018C0" w:rsidRPr="00A94C04" w14:paraId="01E8F9BB" w14:textId="77777777" w:rsidTr="00A17DF9">
        <w:tc>
          <w:tcPr>
            <w:tcW w:w="725"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70F28331" w14:textId="77777777" w:rsidR="00C018C0" w:rsidRPr="00A94C04" w:rsidRDefault="00C018C0" w:rsidP="00A17DF9">
            <w:pPr>
              <w:bidi/>
              <w:spacing w:before="100" w:beforeAutospacing="1" w:after="100" w:afterAutospacing="1"/>
              <w:rPr>
                <w:color w:val="313131"/>
                <w:sz w:val="20"/>
                <w:szCs w:val="20"/>
                <w:rtl/>
                <w:lang w:bidi="ar-EG"/>
              </w:rPr>
            </w:pPr>
            <w:r>
              <w:rPr>
                <w:rFonts w:hint="cs"/>
                <w:color w:val="313131"/>
                <w:sz w:val="20"/>
                <w:szCs w:val="20"/>
                <w:rtl/>
                <w:lang w:val="en-US"/>
              </w:rPr>
              <w:t>جيم</w:t>
            </w:r>
          </w:p>
        </w:tc>
        <w:tc>
          <w:tcPr>
            <w:tcW w:w="3819" w:type="dxa"/>
            <w:tcBorders>
              <w:top w:val="nil"/>
              <w:left w:val="nil"/>
              <w:bottom w:val="single" w:sz="8" w:space="0" w:color="auto"/>
              <w:right w:val="single" w:sz="8" w:space="0" w:color="auto"/>
            </w:tcBorders>
            <w:tcMar>
              <w:top w:w="0" w:type="dxa"/>
              <w:left w:w="108" w:type="dxa"/>
              <w:bottom w:w="0" w:type="dxa"/>
              <w:right w:w="108" w:type="dxa"/>
            </w:tcMar>
            <w:hideMark/>
          </w:tcPr>
          <w:p w14:paraId="229FEF74" w14:textId="77777777" w:rsidR="00C018C0" w:rsidRPr="00A94C04" w:rsidRDefault="00C018C0" w:rsidP="00A17DF9">
            <w:pPr>
              <w:bidi/>
              <w:spacing w:before="100" w:beforeAutospacing="1" w:after="100" w:afterAutospacing="1"/>
              <w:rPr>
                <w:color w:val="313131"/>
                <w:sz w:val="20"/>
                <w:szCs w:val="20"/>
              </w:rPr>
            </w:pPr>
            <w:r>
              <w:rPr>
                <w:rFonts w:hint="cs"/>
                <w:color w:val="313131"/>
                <w:sz w:val="20"/>
                <w:szCs w:val="20"/>
                <w:rtl/>
                <w:lang w:val="en-US" w:bidi="ar-EG"/>
              </w:rPr>
              <w:t>تحويل غازات التبريد و</w:t>
            </w:r>
            <w:r w:rsidRPr="000B6280">
              <w:rPr>
                <w:color w:val="313131"/>
                <w:sz w:val="20"/>
                <w:szCs w:val="20"/>
                <w:rtl/>
                <w:lang w:val="en-US" w:bidi="ar-EG"/>
              </w:rPr>
              <w:t xml:space="preserve">تدخلات </w:t>
            </w:r>
            <w:r>
              <w:rPr>
                <w:rFonts w:hint="cs"/>
                <w:color w:val="313131"/>
                <w:sz w:val="20"/>
                <w:szCs w:val="20"/>
                <w:rtl/>
                <w:lang w:val="en-US" w:bidi="ar-EG"/>
              </w:rPr>
              <w:t>كفاءة استخدام الطاقة المنفذة بصورة إفرادية</w:t>
            </w:r>
          </w:p>
        </w:tc>
        <w:tc>
          <w:tcPr>
            <w:tcW w:w="2639" w:type="dxa"/>
            <w:tcBorders>
              <w:top w:val="nil"/>
              <w:left w:val="nil"/>
              <w:bottom w:val="single" w:sz="8" w:space="0" w:color="auto"/>
              <w:right w:val="single" w:sz="8" w:space="0" w:color="auto"/>
            </w:tcBorders>
            <w:tcMar>
              <w:top w:w="0" w:type="dxa"/>
              <w:left w:w="108" w:type="dxa"/>
              <w:bottom w:w="0" w:type="dxa"/>
              <w:right w:w="108" w:type="dxa"/>
            </w:tcMar>
            <w:hideMark/>
          </w:tcPr>
          <w:p w14:paraId="6CB20A55" w14:textId="77777777" w:rsidR="00C018C0" w:rsidRPr="00A94C04" w:rsidRDefault="00C018C0" w:rsidP="00A17DF9">
            <w:pPr>
              <w:bidi/>
              <w:spacing w:before="100" w:beforeAutospacing="1" w:after="100" w:afterAutospacing="1"/>
              <w:jc w:val="center"/>
              <w:rPr>
                <w:color w:val="313131"/>
                <w:sz w:val="20"/>
                <w:szCs w:val="20"/>
              </w:rPr>
            </w:pPr>
            <w:r w:rsidRPr="00A94C04">
              <w:rPr>
                <w:color w:val="313131"/>
                <w:sz w:val="20"/>
                <w:szCs w:val="20"/>
                <w:lang w:val="en-US"/>
              </w:rPr>
              <w:t xml:space="preserve">15 </w:t>
            </w:r>
            <w:proofErr w:type="gramStart"/>
            <w:r>
              <w:rPr>
                <w:rFonts w:hint="cs"/>
                <w:color w:val="313131"/>
                <w:sz w:val="20"/>
                <w:szCs w:val="20"/>
                <w:rtl/>
                <w:lang w:val="en-US"/>
              </w:rPr>
              <w:t xml:space="preserve">- </w:t>
            </w:r>
            <w:r w:rsidRPr="00A94C04">
              <w:rPr>
                <w:color w:val="313131"/>
                <w:sz w:val="20"/>
                <w:szCs w:val="20"/>
                <w:lang w:val="en-US"/>
              </w:rPr>
              <w:t xml:space="preserve"> 25</w:t>
            </w:r>
            <w:proofErr w:type="gramEnd"/>
            <w:r w:rsidRPr="00A94C04">
              <w:rPr>
                <w:color w:val="313131"/>
                <w:sz w:val="20"/>
                <w:szCs w:val="20"/>
                <w:lang w:val="en-US"/>
              </w:rPr>
              <w:t xml:space="preserve"> </w:t>
            </w:r>
            <w:r>
              <w:rPr>
                <w:rFonts w:hint="cs"/>
                <w:color w:val="313131"/>
                <w:sz w:val="20"/>
                <w:szCs w:val="20"/>
                <w:rtl/>
                <w:lang w:val="en-US"/>
              </w:rPr>
              <w:t xml:space="preserve"> في المائة</w:t>
            </w:r>
          </w:p>
        </w:tc>
        <w:tc>
          <w:tcPr>
            <w:tcW w:w="2212" w:type="dxa"/>
            <w:tcBorders>
              <w:top w:val="nil"/>
              <w:left w:val="nil"/>
              <w:bottom w:val="single" w:sz="8" w:space="0" w:color="auto"/>
              <w:right w:val="single" w:sz="8" w:space="0" w:color="auto"/>
            </w:tcBorders>
            <w:tcMar>
              <w:top w:w="0" w:type="dxa"/>
              <w:left w:w="108" w:type="dxa"/>
              <w:bottom w:w="0" w:type="dxa"/>
              <w:right w:w="108" w:type="dxa"/>
            </w:tcMar>
            <w:hideMark/>
          </w:tcPr>
          <w:p w14:paraId="05434CE1" w14:textId="77777777" w:rsidR="00C018C0" w:rsidRPr="00A94C04" w:rsidRDefault="00C018C0" w:rsidP="00A17DF9">
            <w:pPr>
              <w:bidi/>
              <w:spacing w:before="100" w:beforeAutospacing="1" w:after="100" w:afterAutospacing="1"/>
              <w:jc w:val="center"/>
              <w:rPr>
                <w:color w:val="313131"/>
                <w:sz w:val="20"/>
                <w:szCs w:val="20"/>
              </w:rPr>
            </w:pPr>
            <w:r>
              <w:rPr>
                <w:sz w:val="20"/>
                <w:szCs w:val="20"/>
              </w:rPr>
              <w:t>~</w:t>
            </w:r>
            <w:r w:rsidRPr="00A94C04">
              <w:rPr>
                <w:sz w:val="20"/>
                <w:szCs w:val="20"/>
              </w:rPr>
              <w:t>23</w:t>
            </w:r>
            <w:r>
              <w:rPr>
                <w:sz w:val="20"/>
                <w:szCs w:val="20"/>
              </w:rPr>
              <w:t>0</w:t>
            </w:r>
          </w:p>
        </w:tc>
      </w:tr>
      <w:tr w:rsidR="00C018C0" w:rsidRPr="00A94C04" w14:paraId="784FF832" w14:textId="77777777" w:rsidTr="00A17DF9">
        <w:tc>
          <w:tcPr>
            <w:tcW w:w="725"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61C131EE" w14:textId="77777777" w:rsidR="00C018C0" w:rsidRPr="00A94C04" w:rsidRDefault="00C018C0" w:rsidP="00A17DF9">
            <w:pPr>
              <w:bidi/>
              <w:spacing w:before="100" w:beforeAutospacing="1" w:after="100" w:afterAutospacing="1"/>
              <w:rPr>
                <w:color w:val="313131"/>
                <w:sz w:val="20"/>
                <w:szCs w:val="20"/>
              </w:rPr>
            </w:pPr>
            <w:r>
              <w:rPr>
                <w:rFonts w:hint="cs"/>
                <w:color w:val="313131"/>
                <w:sz w:val="20"/>
                <w:szCs w:val="20"/>
                <w:rtl/>
                <w:lang w:val="en-US"/>
              </w:rPr>
              <w:t>جيم</w:t>
            </w:r>
            <w:r>
              <w:rPr>
                <w:color w:val="313131"/>
                <w:sz w:val="20"/>
                <w:szCs w:val="20"/>
                <w:lang w:val="en-US"/>
              </w:rPr>
              <w:t>1</w:t>
            </w:r>
          </w:p>
        </w:tc>
        <w:tc>
          <w:tcPr>
            <w:tcW w:w="3819" w:type="dxa"/>
            <w:tcBorders>
              <w:top w:val="nil"/>
              <w:left w:val="nil"/>
              <w:bottom w:val="single" w:sz="8" w:space="0" w:color="auto"/>
              <w:right w:val="single" w:sz="8" w:space="0" w:color="auto"/>
            </w:tcBorders>
            <w:tcMar>
              <w:top w:w="0" w:type="dxa"/>
              <w:left w:w="108" w:type="dxa"/>
              <w:bottom w:w="0" w:type="dxa"/>
              <w:right w:w="108" w:type="dxa"/>
            </w:tcMar>
            <w:hideMark/>
          </w:tcPr>
          <w:p w14:paraId="4BA55DBD" w14:textId="77777777" w:rsidR="00C018C0" w:rsidRPr="00A94C04" w:rsidRDefault="00C018C0" w:rsidP="00A17DF9">
            <w:pPr>
              <w:bidi/>
              <w:spacing w:before="100" w:beforeAutospacing="1" w:after="100" w:afterAutospacing="1"/>
              <w:rPr>
                <w:color w:val="313131"/>
                <w:sz w:val="20"/>
                <w:szCs w:val="20"/>
                <w:rtl/>
                <w:lang w:bidi="ar-EG"/>
              </w:rPr>
            </w:pPr>
            <w:r w:rsidRPr="000B6280">
              <w:rPr>
                <w:color w:val="313131"/>
                <w:sz w:val="20"/>
                <w:szCs w:val="20"/>
                <w:rtl/>
                <w:lang w:val="en-US" w:bidi="ar-EG"/>
              </w:rPr>
              <w:t xml:space="preserve">تحويل </w:t>
            </w:r>
            <w:r>
              <w:rPr>
                <w:rFonts w:hint="cs"/>
                <w:color w:val="313131"/>
                <w:sz w:val="20"/>
                <w:szCs w:val="20"/>
                <w:rtl/>
                <w:lang w:val="en-US" w:bidi="ar-EG"/>
              </w:rPr>
              <w:t>غازات التبريد</w:t>
            </w:r>
            <w:r w:rsidRPr="000B6280">
              <w:rPr>
                <w:color w:val="313131"/>
                <w:sz w:val="20"/>
                <w:szCs w:val="20"/>
                <w:rtl/>
                <w:lang w:val="en-US" w:bidi="ar-EG"/>
              </w:rPr>
              <w:t xml:space="preserve"> </w:t>
            </w:r>
            <w:r>
              <w:rPr>
                <w:rFonts w:hint="cs"/>
                <w:color w:val="313131"/>
                <w:sz w:val="20"/>
                <w:szCs w:val="20"/>
                <w:rtl/>
                <w:lang w:val="en-US" w:bidi="ar-EG"/>
              </w:rPr>
              <w:t>و</w:t>
            </w:r>
            <w:r w:rsidRPr="000B6280">
              <w:rPr>
                <w:color w:val="313131"/>
                <w:sz w:val="20"/>
                <w:szCs w:val="20"/>
                <w:rtl/>
                <w:lang w:val="en-US" w:bidi="ar-EG"/>
              </w:rPr>
              <w:t>تدخلات كفاءة</w:t>
            </w:r>
            <w:r>
              <w:rPr>
                <w:rFonts w:hint="cs"/>
                <w:color w:val="313131"/>
                <w:sz w:val="20"/>
                <w:szCs w:val="20"/>
                <w:rtl/>
                <w:lang w:val="en-US" w:bidi="ar-EG"/>
              </w:rPr>
              <w:t xml:space="preserve"> استخدام</w:t>
            </w:r>
            <w:r w:rsidRPr="000B6280">
              <w:rPr>
                <w:color w:val="313131"/>
                <w:sz w:val="20"/>
                <w:szCs w:val="20"/>
                <w:rtl/>
                <w:lang w:val="en-US" w:bidi="ar-EG"/>
              </w:rPr>
              <w:t xml:space="preserve"> الطاقة </w:t>
            </w:r>
            <w:r>
              <w:rPr>
                <w:rFonts w:hint="cs"/>
                <w:color w:val="313131"/>
                <w:sz w:val="20"/>
                <w:szCs w:val="20"/>
                <w:rtl/>
                <w:lang w:val="en-US" w:bidi="ar-EG"/>
              </w:rPr>
              <w:t xml:space="preserve">المنفذة </w:t>
            </w:r>
            <w:r w:rsidRPr="000B6280">
              <w:rPr>
                <w:color w:val="313131"/>
                <w:sz w:val="20"/>
                <w:szCs w:val="20"/>
                <w:rtl/>
                <w:lang w:val="en-US" w:bidi="ar-EG"/>
              </w:rPr>
              <w:t xml:space="preserve">بطريقة </w:t>
            </w:r>
            <w:r>
              <w:rPr>
                <w:rFonts w:hint="cs"/>
                <w:color w:val="313131"/>
                <w:sz w:val="20"/>
                <w:szCs w:val="20"/>
                <w:rtl/>
                <w:lang w:val="en-US" w:bidi="ar-EG"/>
              </w:rPr>
              <w:t>تزامنية</w:t>
            </w:r>
          </w:p>
        </w:tc>
        <w:tc>
          <w:tcPr>
            <w:tcW w:w="2639" w:type="dxa"/>
            <w:tcBorders>
              <w:top w:val="nil"/>
              <w:left w:val="nil"/>
              <w:bottom w:val="single" w:sz="8" w:space="0" w:color="auto"/>
              <w:right w:val="single" w:sz="8" w:space="0" w:color="auto"/>
            </w:tcBorders>
            <w:tcMar>
              <w:top w:w="0" w:type="dxa"/>
              <w:left w:w="108" w:type="dxa"/>
              <w:bottom w:w="0" w:type="dxa"/>
              <w:right w:w="108" w:type="dxa"/>
            </w:tcMar>
            <w:hideMark/>
          </w:tcPr>
          <w:p w14:paraId="220A0A2E" w14:textId="77777777" w:rsidR="00C018C0" w:rsidRPr="00A94C04" w:rsidRDefault="00C018C0" w:rsidP="00A17DF9">
            <w:pPr>
              <w:bidi/>
              <w:spacing w:before="100" w:beforeAutospacing="1" w:after="100" w:afterAutospacing="1"/>
              <w:jc w:val="center"/>
              <w:rPr>
                <w:color w:val="313131"/>
                <w:sz w:val="20"/>
                <w:szCs w:val="20"/>
              </w:rPr>
            </w:pPr>
            <w:r w:rsidRPr="00A94C04">
              <w:rPr>
                <w:color w:val="313131"/>
                <w:sz w:val="20"/>
                <w:szCs w:val="20"/>
                <w:lang w:val="en-US"/>
              </w:rPr>
              <w:t xml:space="preserve">15 </w:t>
            </w:r>
            <w:proofErr w:type="gramStart"/>
            <w:r>
              <w:rPr>
                <w:rFonts w:hint="cs"/>
                <w:color w:val="313131"/>
                <w:sz w:val="20"/>
                <w:szCs w:val="20"/>
                <w:rtl/>
                <w:lang w:val="en-US"/>
              </w:rPr>
              <w:t xml:space="preserve">- </w:t>
            </w:r>
            <w:r w:rsidRPr="00A94C04">
              <w:rPr>
                <w:color w:val="313131"/>
                <w:sz w:val="20"/>
                <w:szCs w:val="20"/>
                <w:lang w:val="en-US"/>
              </w:rPr>
              <w:t xml:space="preserve"> 25</w:t>
            </w:r>
            <w:proofErr w:type="gramEnd"/>
            <w:r w:rsidRPr="00A94C04">
              <w:rPr>
                <w:color w:val="313131"/>
                <w:sz w:val="20"/>
                <w:szCs w:val="20"/>
                <w:lang w:val="en-US"/>
              </w:rPr>
              <w:t xml:space="preserve"> </w:t>
            </w:r>
            <w:r>
              <w:rPr>
                <w:rFonts w:hint="cs"/>
                <w:color w:val="313131"/>
                <w:sz w:val="20"/>
                <w:szCs w:val="20"/>
                <w:rtl/>
                <w:lang w:val="en-US"/>
              </w:rPr>
              <w:t xml:space="preserve"> في المائة</w:t>
            </w:r>
          </w:p>
        </w:tc>
        <w:tc>
          <w:tcPr>
            <w:tcW w:w="2212" w:type="dxa"/>
            <w:tcBorders>
              <w:top w:val="nil"/>
              <w:left w:val="nil"/>
              <w:bottom w:val="single" w:sz="8" w:space="0" w:color="auto"/>
              <w:right w:val="single" w:sz="8" w:space="0" w:color="auto"/>
            </w:tcBorders>
            <w:tcMar>
              <w:top w:w="0" w:type="dxa"/>
              <w:left w:w="108" w:type="dxa"/>
              <w:bottom w:w="0" w:type="dxa"/>
              <w:right w:w="108" w:type="dxa"/>
            </w:tcMar>
            <w:hideMark/>
          </w:tcPr>
          <w:p w14:paraId="76355D7A" w14:textId="77777777" w:rsidR="00C018C0" w:rsidRPr="00A94C04" w:rsidRDefault="00C018C0" w:rsidP="00A17DF9">
            <w:pPr>
              <w:bidi/>
              <w:spacing w:before="100" w:beforeAutospacing="1" w:after="100" w:afterAutospacing="1"/>
              <w:jc w:val="center"/>
              <w:rPr>
                <w:color w:val="313131"/>
                <w:sz w:val="20"/>
                <w:szCs w:val="20"/>
              </w:rPr>
            </w:pPr>
            <w:r>
              <w:rPr>
                <w:sz w:val="20"/>
                <w:szCs w:val="20"/>
              </w:rPr>
              <w:t>~</w:t>
            </w:r>
            <w:r w:rsidRPr="00A94C04">
              <w:rPr>
                <w:sz w:val="20"/>
                <w:szCs w:val="20"/>
              </w:rPr>
              <w:t>19</w:t>
            </w:r>
            <w:r>
              <w:rPr>
                <w:sz w:val="20"/>
                <w:szCs w:val="20"/>
              </w:rPr>
              <w:t>5</w:t>
            </w:r>
          </w:p>
        </w:tc>
      </w:tr>
    </w:tbl>
    <w:p w14:paraId="2EF17F24" w14:textId="77777777" w:rsidR="00C018C0" w:rsidRPr="00C223A3" w:rsidRDefault="00C018C0" w:rsidP="00C018C0">
      <w:pPr>
        <w:pStyle w:val="Heading1"/>
        <w:numPr>
          <w:ilvl w:val="0"/>
          <w:numId w:val="0"/>
        </w:numPr>
        <w:bidi/>
        <w:spacing w:after="120"/>
        <w:rPr>
          <w:sz w:val="20"/>
          <w:szCs w:val="20"/>
        </w:rPr>
      </w:pPr>
    </w:p>
    <w:p w14:paraId="01A74DFE" w14:textId="77777777" w:rsidR="00C018C0" w:rsidRPr="00F13B91" w:rsidRDefault="00C018C0" w:rsidP="00C018C0">
      <w:pPr>
        <w:pStyle w:val="Heading1"/>
        <w:bidi/>
        <w:rPr>
          <w:sz w:val="26"/>
          <w:szCs w:val="26"/>
        </w:rPr>
      </w:pPr>
      <w:bookmarkStart w:id="1" w:name="_Hlk118386190"/>
      <w:r w:rsidRPr="00F13B91">
        <w:rPr>
          <w:rFonts w:hint="cs"/>
          <w:sz w:val="26"/>
          <w:szCs w:val="26"/>
          <w:rtl/>
        </w:rPr>
        <w:t>ويبين المثال الوارد أعلاه بأنه بالنسبة لهذه المثال المحدد، إذا نفذ بطريقة تزامنية يمكن أن يحقق وفورات في كفاءة استخدام الطاقة المحسنة للمعدات والنواتج خلال تحويل غازات التبريد في سياق خفض المواد الهيدروفلوروكربونية. وعلاوة على الوفورات في التكاليف، فإن التنفيذ المتزامن لكفاءة استخدام الطاقة وخفض المواد الهيدروفلوروكربونية سوف يتيح لبلدان المادة 5 العمل بصورة وثيقة مع الصناعة في وضع السياسات الشاملة لدعم تنفيذ تدابير كفاءة استخدام الطاقة وخفض المواد الهيدروفلوروكربونية.</w:t>
      </w:r>
    </w:p>
    <w:bookmarkEnd w:id="1"/>
    <w:p w14:paraId="0A67A872" w14:textId="77777777" w:rsidR="00C018C0" w:rsidRPr="00F13B91" w:rsidRDefault="00C018C0" w:rsidP="00C018C0">
      <w:pPr>
        <w:pStyle w:val="Heading1"/>
        <w:bidi/>
        <w:rPr>
          <w:sz w:val="26"/>
          <w:szCs w:val="26"/>
        </w:rPr>
      </w:pPr>
      <w:r w:rsidRPr="00F13B91">
        <w:rPr>
          <w:rFonts w:hint="cs"/>
          <w:sz w:val="26"/>
          <w:szCs w:val="26"/>
          <w:rtl/>
        </w:rPr>
        <w:t>واستنادا الى المشاورات مع مختلف مؤسسات التمويل والمالية، أشارت الأمانة الى أنه في بعض الحالات يكون للتمويل خارج موارد الصندوق المتعدد الأطراف المستخدمة في الأنشطة المتعلقة بكفاءة استخدام الطاقة تأثير مباشر عن تطبيقات التبريد وتكييف الهواء (أي أنشطة كفاءة استخدام الطاقة في برامج القطاع للتبريد المستدام في مخازن الأغذية وتوزيعها والسياحة المستدامة). ولذا ينبغي تصميم تمويل مشروعات عناصر كفاءة استخدام الطاقة مع خفض المواد الهيدروفلوروكربونية بطريقة تتجنب التمويل بهذه الأنشطة غير الممولة من الصندوق المتعدد الأطراف. وينبغي أن يضمن البنيان ال</w:t>
      </w:r>
      <w:r w:rsidRPr="00F13B91">
        <w:rPr>
          <w:rFonts w:hint="cs"/>
          <w:sz w:val="26"/>
          <w:szCs w:val="26"/>
          <w:rtl/>
          <w:lang w:bidi="ar-EG"/>
        </w:rPr>
        <w:t xml:space="preserve">مالي للمشروعات أن تكامل الأنشطة في أعلى مستوى وتجنب الازدواجية مما يتطلب التعاون الوثيق بين المؤسسات والوحدات التنظيمية على المستوى الوطني ومستوى الوكالات وعلى مستوى أمانة الصندوق </w:t>
      </w:r>
      <w:r w:rsidRPr="00F13B91">
        <w:rPr>
          <w:rFonts w:hint="cs"/>
          <w:sz w:val="26"/>
          <w:szCs w:val="26"/>
          <w:rtl/>
          <w:lang w:bidi="ar-EG"/>
        </w:rPr>
        <w:lastRenderedPageBreak/>
        <w:t>والأجهزة المعادلة والمشروعات التي تتناول كفاءة استخدام الطاقة في تطبيقات التبريد وتكييف الهواء ومضخات الحرارة.</w:t>
      </w:r>
    </w:p>
    <w:p w14:paraId="45B5E678" w14:textId="77777777" w:rsidR="00C018C0" w:rsidRPr="00F13B91" w:rsidRDefault="00C018C0" w:rsidP="00C018C0">
      <w:pPr>
        <w:pStyle w:val="Heading1"/>
        <w:bidi/>
        <w:rPr>
          <w:sz w:val="26"/>
          <w:szCs w:val="26"/>
        </w:rPr>
      </w:pPr>
      <w:r w:rsidRPr="00F13B91">
        <w:rPr>
          <w:rFonts w:hint="cs"/>
          <w:sz w:val="26"/>
          <w:szCs w:val="26"/>
          <w:rtl/>
        </w:rPr>
        <w:t xml:space="preserve">وتتضمن الوثيقة </w:t>
      </w:r>
      <w:r w:rsidRPr="00F13B91">
        <w:rPr>
          <w:sz w:val="26"/>
          <w:szCs w:val="26"/>
        </w:rPr>
        <w:t>UNEP/</w:t>
      </w:r>
      <w:proofErr w:type="spellStart"/>
      <w:r w:rsidRPr="00F13B91">
        <w:rPr>
          <w:sz w:val="26"/>
          <w:szCs w:val="26"/>
        </w:rPr>
        <w:t>OzL.Pro</w:t>
      </w:r>
      <w:proofErr w:type="spellEnd"/>
      <w:r w:rsidRPr="00F13B91">
        <w:rPr>
          <w:sz w:val="26"/>
          <w:szCs w:val="26"/>
        </w:rPr>
        <w:t>/ExCom/91/65</w:t>
      </w:r>
      <w:r w:rsidRPr="00F13B91">
        <w:rPr>
          <w:rFonts w:hint="cs"/>
          <w:sz w:val="26"/>
          <w:szCs w:val="26"/>
          <w:rtl/>
        </w:rPr>
        <w:t xml:space="preserve"> عرضا عاما لكيفية ضمان التكامل بين الأموال بموارد من خارج الصندوق المتعدد الأطراف.</w:t>
      </w:r>
    </w:p>
    <w:p w14:paraId="6E5772C1" w14:textId="77777777" w:rsidR="00C018C0" w:rsidRPr="00F13B91" w:rsidRDefault="00C018C0" w:rsidP="00C018C0">
      <w:pPr>
        <w:keepNext/>
        <w:keepLines/>
        <w:bidi/>
        <w:ind w:left="720" w:hanging="720"/>
        <w:rPr>
          <w:b/>
          <w:bCs/>
          <w:sz w:val="26"/>
          <w:szCs w:val="26"/>
          <w:rtl/>
        </w:rPr>
      </w:pPr>
      <w:r w:rsidRPr="00F13B91">
        <w:rPr>
          <w:rFonts w:hint="cs"/>
          <w:b/>
          <w:bCs/>
          <w:sz w:val="26"/>
          <w:szCs w:val="26"/>
          <w:rtl/>
        </w:rPr>
        <w:t>رابعا</w:t>
      </w:r>
      <w:r w:rsidRPr="00F13B91">
        <w:rPr>
          <w:rFonts w:hint="cs"/>
          <w:b/>
          <w:bCs/>
          <w:sz w:val="26"/>
          <w:szCs w:val="26"/>
          <w:rtl/>
        </w:rPr>
        <w:tab/>
        <w:t>الجوانب الرئيسية للمشروعات والأنشطة ذات الصلة بالحفاظ و/ أو تعزيز كفاءة استخدام الطاقة في أثناء خفض المواد الهيدروفلوروكربونية في قطاع التصنيع والخدمة وتحديد أولوياتها</w:t>
      </w:r>
    </w:p>
    <w:p w14:paraId="2BDA4083" w14:textId="77777777" w:rsidR="00C018C0" w:rsidRPr="00F13B91" w:rsidRDefault="00C018C0" w:rsidP="00C018C0">
      <w:pPr>
        <w:pStyle w:val="ListParagraph"/>
        <w:keepNext/>
        <w:keepLines/>
        <w:bidi/>
        <w:spacing w:after="0" w:line="240" w:lineRule="auto"/>
        <w:jc w:val="both"/>
        <w:rPr>
          <w:rFonts w:ascii="Times New Roman" w:hAnsi="Times New Roman" w:cs="Times New Roman"/>
          <w:b/>
          <w:bCs/>
          <w:sz w:val="26"/>
          <w:szCs w:val="26"/>
          <w:rtl/>
          <w:lang w:bidi="ar-EG"/>
        </w:rPr>
      </w:pPr>
    </w:p>
    <w:p w14:paraId="6EE9B8BB" w14:textId="77777777" w:rsidR="00C018C0" w:rsidRPr="00F13B91" w:rsidRDefault="00C018C0" w:rsidP="00C018C0">
      <w:pPr>
        <w:pStyle w:val="Heading1"/>
        <w:bidi/>
        <w:rPr>
          <w:sz w:val="26"/>
          <w:szCs w:val="26"/>
        </w:rPr>
      </w:pPr>
      <w:r w:rsidRPr="00F13B91">
        <w:rPr>
          <w:rFonts w:hint="cs"/>
          <w:sz w:val="26"/>
          <w:szCs w:val="26"/>
          <w:rtl/>
        </w:rPr>
        <w:t xml:space="preserve">سوف تشمل الأنشطة التي تدعم التحسينات في كفاءة استخدام الطاقة في المعدات استخدام طائفة من الحوافز لمصنعي المعدات لتحقيق مستويات كفاءة استخدام الطاقة، والسياسات والقواعد، ودعم بناء القدرات بما في ذلك إرشادات التدريب والتوعية والمعلومات لأصحاب الشأن في الصناعة ودعم المستهلكين التي تعد ضرورية لمعالجة كل من عوامل "دفع العرض" و"جذب الطلب" لتحقيق التحول الى تكنولوجيات كفاءة استخدام الطاقة ويؤدي ذلك أيضا الى دعم التدابير الأخرى فيما يتجاوز فترة التنفيذ لضمان أن الصناعة </w:t>
      </w:r>
      <w:r w:rsidRPr="00F13B91">
        <w:rPr>
          <w:rFonts w:hint="cs"/>
          <w:sz w:val="26"/>
          <w:szCs w:val="26"/>
          <w:rtl/>
          <w:lang w:bidi="ar-EG"/>
        </w:rPr>
        <w:t>تتحول الى معدات كفاءة استخدام الطاقة بطريقة مستدامة. وترد أدناه المشروعات التي يتعين نظرها للمحافظة أو تعزيز كفاءة استخدام الطاقة مع خفض المواد الهيدوفلوروكربونية:</w:t>
      </w:r>
    </w:p>
    <w:p w14:paraId="1760C14B" w14:textId="77777777" w:rsidR="00C018C0" w:rsidRPr="00F13B91" w:rsidRDefault="00C018C0" w:rsidP="00C018C0">
      <w:pPr>
        <w:keepNext/>
        <w:keepLines/>
        <w:bidi/>
        <w:rPr>
          <w:i/>
          <w:iCs/>
          <w:sz w:val="26"/>
          <w:szCs w:val="26"/>
          <w:rtl/>
          <w:lang w:bidi="ar-EG"/>
        </w:rPr>
      </w:pPr>
      <w:r w:rsidRPr="00F13B91">
        <w:rPr>
          <w:rFonts w:hint="cs"/>
          <w:i/>
          <w:iCs/>
          <w:sz w:val="26"/>
          <w:szCs w:val="26"/>
          <w:rtl/>
          <w:lang w:bidi="ar-EG"/>
        </w:rPr>
        <w:t>تصنيع وتركيب المعدات بما في ذلك دعم المنشئات الصغيرة والمتوسطة الحجم</w:t>
      </w:r>
    </w:p>
    <w:p w14:paraId="75E40853" w14:textId="77777777" w:rsidR="00C018C0" w:rsidRPr="00F13B91" w:rsidRDefault="00C018C0" w:rsidP="00C018C0">
      <w:pPr>
        <w:keepNext/>
        <w:keepLines/>
        <w:bidi/>
        <w:rPr>
          <w:i/>
          <w:iCs/>
          <w:sz w:val="26"/>
          <w:szCs w:val="26"/>
          <w:rtl/>
          <w:lang w:bidi="ar-EG"/>
        </w:rPr>
      </w:pPr>
    </w:p>
    <w:p w14:paraId="48204D31" w14:textId="77777777" w:rsidR="00C018C0" w:rsidRPr="00F13B91" w:rsidRDefault="00C018C0" w:rsidP="00C018C0">
      <w:pPr>
        <w:pStyle w:val="Heading2"/>
        <w:widowControl/>
        <w:bidi/>
        <w:rPr>
          <w:sz w:val="26"/>
          <w:szCs w:val="26"/>
        </w:rPr>
      </w:pPr>
      <w:r w:rsidRPr="00F13B91">
        <w:rPr>
          <w:rFonts w:hint="cs"/>
          <w:sz w:val="26"/>
          <w:szCs w:val="26"/>
          <w:rtl/>
        </w:rPr>
        <w:t>المشروعات الى قطاع التصنيع التي تتضمن تطبيقات تصنيع التبريد المنزلي والتبريد التجاري الذاتي وتكييف الهواء المنزلي وتكييف الهواء التجاري للمحافظة أو تعزيز كفاءة استخدام الطاقة أثناء خفض المواد الهيدروفلوروكربونية، وفي حين من المتوقع أن تكون المشروعات الواردة في القطاعات التطبيقات أعلاه في المراحل الأولى من تنفيذ مشروعات تعديل كيجالي/ ومشروعات خفض استهلاك المواد الهيدروفلوروكربونية، فإن من الممكن تقديم المشروعات الأخرى مثل تكييف الهواء المتنقل، وتصنيع أجهزة تبريد وسائل النقل بالاعتماد على الأولويات الوطنية المحددة؛</w:t>
      </w:r>
    </w:p>
    <w:p w14:paraId="1A3E2027" w14:textId="77777777" w:rsidR="00C018C0" w:rsidRPr="00F13B91" w:rsidRDefault="00C018C0" w:rsidP="00C018C0">
      <w:pPr>
        <w:pStyle w:val="Heading2"/>
        <w:bidi/>
        <w:rPr>
          <w:sz w:val="26"/>
          <w:szCs w:val="26"/>
        </w:rPr>
      </w:pPr>
      <w:r w:rsidRPr="00F13B91">
        <w:rPr>
          <w:rFonts w:hint="cs"/>
          <w:sz w:val="26"/>
          <w:szCs w:val="26"/>
          <w:rtl/>
        </w:rPr>
        <w:t>المساعدات التقنية وبناء القدرات للمنشئات الصغيرة والمتوسطة الحجم لإعادة تصميم المشروعات والحصول على تكنولوجيات كفاءة استخدام الطاقة لتيسير اعتماد هذه التكنولوجيات خلال خفض المواد الهيدروفلوروكربونية؛</w:t>
      </w:r>
    </w:p>
    <w:p w14:paraId="5C64395B" w14:textId="77777777" w:rsidR="00C018C0" w:rsidRPr="00F13B91" w:rsidRDefault="00C018C0" w:rsidP="00C018C0">
      <w:pPr>
        <w:pStyle w:val="Heading2"/>
        <w:bidi/>
        <w:rPr>
          <w:sz w:val="26"/>
          <w:szCs w:val="26"/>
        </w:rPr>
      </w:pPr>
      <w:r w:rsidRPr="00F13B91">
        <w:rPr>
          <w:rFonts w:hint="cs"/>
          <w:sz w:val="26"/>
          <w:szCs w:val="26"/>
          <w:rtl/>
        </w:rPr>
        <w:t>المساعدات التقنية وبناء القدرات لتصميم وتركيب القدرات الكبيرة لمعدات التبريد وتكييف الهواء ومضخات الحرارة (مثل نظام التبريد التجاري الكبير ومنظومة تكييف الهواء المركزية) للمحافظة على كفاءة استخدام الطاقة أثناء تطبيق التكنولوجيات المعتمدة على غازات التبريد المنخفضة القدرة على الاحترار العالمي.</w:t>
      </w:r>
    </w:p>
    <w:p w14:paraId="0BF932F3" w14:textId="77777777" w:rsidR="00C018C0" w:rsidRPr="00F13B91" w:rsidRDefault="00C018C0" w:rsidP="00C018C0">
      <w:pPr>
        <w:bidi/>
        <w:rPr>
          <w:i/>
          <w:iCs/>
          <w:sz w:val="26"/>
          <w:szCs w:val="26"/>
        </w:rPr>
      </w:pPr>
      <w:r w:rsidRPr="00F13B91">
        <w:rPr>
          <w:rFonts w:hint="cs"/>
          <w:i/>
          <w:iCs/>
          <w:sz w:val="26"/>
          <w:szCs w:val="26"/>
          <w:rtl/>
        </w:rPr>
        <w:t>التدريب والدعم التقني لقطاع الخدمة</w:t>
      </w:r>
      <w:r w:rsidRPr="00F13B91">
        <w:rPr>
          <w:rStyle w:val="FootnoteReference"/>
          <w:i/>
          <w:iCs/>
          <w:sz w:val="26"/>
          <w:szCs w:val="26"/>
        </w:rPr>
        <w:footnoteReference w:id="15"/>
      </w:r>
    </w:p>
    <w:p w14:paraId="7224546A" w14:textId="77777777" w:rsidR="00C018C0" w:rsidRPr="00F13B91" w:rsidRDefault="00C018C0" w:rsidP="00C018C0">
      <w:pPr>
        <w:bidi/>
        <w:rPr>
          <w:i/>
          <w:iCs/>
          <w:sz w:val="26"/>
          <w:szCs w:val="26"/>
        </w:rPr>
      </w:pPr>
    </w:p>
    <w:p w14:paraId="76C752ED" w14:textId="77777777" w:rsidR="00C018C0" w:rsidRPr="00F13B91" w:rsidRDefault="00C018C0" w:rsidP="00C018C0">
      <w:pPr>
        <w:pStyle w:val="Heading2"/>
        <w:bidi/>
        <w:rPr>
          <w:sz w:val="26"/>
          <w:szCs w:val="26"/>
          <w:lang w:bidi="ar-EG"/>
        </w:rPr>
      </w:pPr>
      <w:r w:rsidRPr="00F13B91">
        <w:rPr>
          <w:rFonts w:hint="cs"/>
          <w:sz w:val="26"/>
          <w:szCs w:val="26"/>
          <w:rtl/>
          <w:lang w:bidi="ar-EG"/>
        </w:rPr>
        <w:t xml:space="preserve">المساعدات التقنية لبرامج التدريب واعتماد الفنيين بما في ذلك البرامج على الويب وبرامج التدريب الإقليمية للمحافظة على كفاءة معدات التبريد وتكييف الهواء ومضخات الحرارة بما في ذلك العمليات الخاصة بالتبريد مع التدريب الجاري في قطاع خدمة التبريد وغير ذلك من البرامج الخاصة ببناء القدرات لخفض المواد الهيدروفلوروكربونية ويمكن لهذه الأنشطة أن تعتمد على برامج التدريب واعتماد الفنيين التي كانت قد مولت بالفعل بموجب خطط إدارة إزالة المواد الهيدروكلوروفلوروكربونية وتنفيذ مشروعات تعديل كيجالي بما في ذلك الوحدات الإضافية المتعلقة </w:t>
      </w:r>
      <w:r w:rsidRPr="00F13B91">
        <w:rPr>
          <w:rFonts w:hint="cs"/>
          <w:sz w:val="26"/>
          <w:szCs w:val="26"/>
          <w:rtl/>
          <w:lang w:bidi="ar-EG"/>
        </w:rPr>
        <w:lastRenderedPageBreak/>
        <w:t>بالتدريب الأساسي على إصلاح المكونات الإلكترونية التي تستخدم اقتصاديا بواسطة نواتج كفاءة استخدام الطاقة المتقدمة؛</w:t>
      </w:r>
    </w:p>
    <w:p w14:paraId="57C54801" w14:textId="77777777" w:rsidR="00C018C0" w:rsidRPr="00F13B91" w:rsidRDefault="00C018C0" w:rsidP="00C018C0">
      <w:pPr>
        <w:pStyle w:val="Heading2"/>
        <w:bidi/>
        <w:rPr>
          <w:sz w:val="26"/>
          <w:szCs w:val="26"/>
        </w:rPr>
      </w:pPr>
      <w:r w:rsidRPr="00F13B91">
        <w:rPr>
          <w:rFonts w:hint="cs"/>
          <w:sz w:val="26"/>
          <w:szCs w:val="26"/>
          <w:rtl/>
        </w:rPr>
        <w:t>المشروعات الإيضاحية المصممة للمستخدمين والموجهة إليهم والتي تنطبق وتتدرج</w:t>
      </w:r>
      <w:r w:rsidRPr="00F13B91">
        <w:rPr>
          <w:rFonts w:hint="cs"/>
          <w:sz w:val="26"/>
          <w:szCs w:val="26"/>
          <w:rtl/>
          <w:lang w:bidi="ar-EG"/>
        </w:rPr>
        <w:t>،</w:t>
      </w:r>
      <w:r w:rsidRPr="00F13B91">
        <w:rPr>
          <w:rStyle w:val="FootnoteReference"/>
          <w:sz w:val="26"/>
          <w:szCs w:val="26"/>
        </w:rPr>
        <w:footnoteReference w:id="16"/>
      </w:r>
      <w:r w:rsidRPr="00F13B91">
        <w:rPr>
          <w:rFonts w:hint="cs"/>
          <w:sz w:val="26"/>
          <w:szCs w:val="26"/>
          <w:rtl/>
        </w:rPr>
        <w:t xml:space="preserve"> والمتعلقة بالدرجة الأولى بكفاءة استخدام الطاقة في معدات التبريد وتكييف الهواء ومضخات الحرارة ومنتجات الرغاوي باستخدام التكنولوجيات المنخفضة القدرة على الاحترار العالمي؛</w:t>
      </w:r>
    </w:p>
    <w:p w14:paraId="46683C95" w14:textId="77777777" w:rsidR="00C018C0" w:rsidRPr="00F13B91" w:rsidRDefault="00C018C0" w:rsidP="00C018C0">
      <w:pPr>
        <w:keepNext/>
        <w:bidi/>
        <w:rPr>
          <w:i/>
          <w:iCs/>
          <w:sz w:val="26"/>
          <w:szCs w:val="26"/>
        </w:rPr>
      </w:pPr>
      <w:r w:rsidRPr="00F13B91">
        <w:rPr>
          <w:rFonts w:hint="cs"/>
          <w:i/>
          <w:iCs/>
          <w:sz w:val="26"/>
          <w:szCs w:val="26"/>
          <w:rtl/>
        </w:rPr>
        <w:t>المعايير الدنيا لأداء الطاقة وبرامج التوسيم وغير ذلك من التدابير</w:t>
      </w:r>
    </w:p>
    <w:p w14:paraId="27E90163" w14:textId="77777777" w:rsidR="00C018C0" w:rsidRPr="00F13B91" w:rsidRDefault="00C018C0" w:rsidP="00C018C0">
      <w:pPr>
        <w:pStyle w:val="ListParagraph"/>
        <w:keepNext/>
        <w:bidi/>
        <w:spacing w:after="0" w:line="240" w:lineRule="auto"/>
        <w:ind w:left="360"/>
        <w:jc w:val="both"/>
        <w:rPr>
          <w:rFonts w:ascii="Times New Roman" w:hAnsi="Times New Roman" w:cs="Times New Roman"/>
          <w:sz w:val="26"/>
          <w:szCs w:val="26"/>
        </w:rPr>
      </w:pPr>
    </w:p>
    <w:p w14:paraId="30E703F7" w14:textId="77777777" w:rsidR="00C018C0" w:rsidRPr="00F13B91" w:rsidRDefault="00C018C0" w:rsidP="00C018C0">
      <w:pPr>
        <w:pStyle w:val="Heading2"/>
        <w:keepNext/>
        <w:bidi/>
        <w:rPr>
          <w:sz w:val="26"/>
          <w:szCs w:val="26"/>
        </w:rPr>
      </w:pPr>
      <w:r w:rsidRPr="00F13B91">
        <w:rPr>
          <w:rFonts w:hint="cs"/>
          <w:sz w:val="26"/>
          <w:szCs w:val="26"/>
          <w:rtl/>
        </w:rPr>
        <w:t>وضع وتعزيز المستويات الدنيا لأداء الطاقة (مثل برامج التوسيم) لإدراج الأحكام الجارية لتعديل كيجالي المتعلقة بالمواد الخاضعة للرقابة في معدات التبريد وتكييف الهواء ومضخات الحرارة ومنتجات الرغاوي؛</w:t>
      </w:r>
      <w:r w:rsidRPr="00F13B91">
        <w:rPr>
          <w:rStyle w:val="FootnoteReference"/>
          <w:sz w:val="26"/>
          <w:szCs w:val="26"/>
        </w:rPr>
        <w:footnoteReference w:id="17"/>
      </w:r>
      <w:r w:rsidRPr="00F13B91">
        <w:rPr>
          <w:rFonts w:hint="cs"/>
          <w:sz w:val="26"/>
          <w:szCs w:val="26"/>
          <w:rtl/>
        </w:rPr>
        <w:t xml:space="preserve"> التي يمكن أن تضمن العمليات الخاصة بالتحسين المستدام لكفاءة الطاقة والخفض التدريجي في المستويات القصوى لقدرات الاحترار العالمي لغازات التبريد بمرور الوقت؛</w:t>
      </w:r>
      <w:r w:rsidRPr="00F13B91">
        <w:rPr>
          <w:rStyle w:val="FootnoteReference"/>
          <w:sz w:val="26"/>
          <w:szCs w:val="26"/>
        </w:rPr>
        <w:footnoteReference w:id="18"/>
      </w:r>
    </w:p>
    <w:p w14:paraId="298FDBC5" w14:textId="77777777" w:rsidR="00C018C0" w:rsidRPr="00F13B91" w:rsidRDefault="00C018C0" w:rsidP="00C018C0">
      <w:pPr>
        <w:pStyle w:val="Heading2"/>
        <w:bidi/>
        <w:rPr>
          <w:sz w:val="26"/>
          <w:szCs w:val="26"/>
        </w:rPr>
      </w:pPr>
      <w:r w:rsidRPr="00F13B91">
        <w:rPr>
          <w:rFonts w:hint="cs"/>
          <w:sz w:val="26"/>
          <w:szCs w:val="26"/>
          <w:rtl/>
          <w:lang w:bidi="ar-EG"/>
        </w:rPr>
        <w:t>وضع نهج إقليمي، حسب مقتضى الحال، لتنفيذ المستويات الدنيا لأداء الطاقة واختبارها والتحقق منها؛</w:t>
      </w:r>
    </w:p>
    <w:p w14:paraId="0EEEE185" w14:textId="77777777" w:rsidR="00C018C0" w:rsidRPr="00F13B91" w:rsidRDefault="00C018C0" w:rsidP="00C018C0">
      <w:pPr>
        <w:pStyle w:val="Heading2"/>
        <w:bidi/>
        <w:rPr>
          <w:sz w:val="26"/>
          <w:szCs w:val="26"/>
        </w:rPr>
      </w:pPr>
      <w:r w:rsidRPr="00F13B91">
        <w:rPr>
          <w:rFonts w:hint="cs"/>
          <w:sz w:val="26"/>
          <w:szCs w:val="26"/>
          <w:rtl/>
          <w:lang w:bidi="ar-EG"/>
        </w:rPr>
        <w:t>بناء القدرات لإنشاء مراكز لاختبار كفاءة الطاقة والتحقق على المستوى الوطني والإقليمي لمعدات التبريد وتكييف الهواء ومضخات الحرارة؛</w:t>
      </w:r>
    </w:p>
    <w:p w14:paraId="7D4E73B2" w14:textId="77777777" w:rsidR="00C018C0" w:rsidRPr="00F13B91" w:rsidRDefault="00C018C0" w:rsidP="00C018C0">
      <w:pPr>
        <w:pStyle w:val="Heading2"/>
        <w:bidi/>
        <w:rPr>
          <w:sz w:val="26"/>
          <w:szCs w:val="26"/>
        </w:rPr>
      </w:pPr>
      <w:r w:rsidRPr="00F13B91">
        <w:rPr>
          <w:rFonts w:hint="cs"/>
          <w:sz w:val="26"/>
          <w:szCs w:val="26"/>
          <w:rtl/>
        </w:rPr>
        <w:t>المساعدات التقنية لوضع معايير كفاءة استخدام الطاقة من خلال الاتفاقات الوطنية في البلدان لرصد مردودية التكاليف والإبلاغ عن تحقيق المستويات الدنيا لأداء الطاقة؛</w:t>
      </w:r>
    </w:p>
    <w:p w14:paraId="45B95F56" w14:textId="77777777" w:rsidR="00C018C0" w:rsidRPr="00F13B91" w:rsidRDefault="00C018C0" w:rsidP="00C018C0">
      <w:pPr>
        <w:bidi/>
        <w:rPr>
          <w:i/>
          <w:iCs/>
          <w:sz w:val="26"/>
          <w:szCs w:val="26"/>
          <w:rtl/>
          <w:lang w:bidi="ar-EG"/>
        </w:rPr>
      </w:pPr>
      <w:r w:rsidRPr="00F13B91">
        <w:rPr>
          <w:rFonts w:hint="cs"/>
          <w:i/>
          <w:iCs/>
          <w:sz w:val="26"/>
          <w:szCs w:val="26"/>
          <w:rtl/>
          <w:lang w:bidi="ar-EG"/>
        </w:rPr>
        <w:t>التنسيق المؤسسي مع أصحاب المصلحة  في كفاءة استخدام الطاقة وبناء قدرات وحدات الأوزون الوطنية</w:t>
      </w:r>
    </w:p>
    <w:p w14:paraId="738B40D4" w14:textId="77777777" w:rsidR="00C018C0" w:rsidRPr="00F13B91" w:rsidRDefault="00C018C0" w:rsidP="00C018C0">
      <w:pPr>
        <w:bidi/>
        <w:rPr>
          <w:i/>
          <w:iCs/>
          <w:sz w:val="26"/>
          <w:szCs w:val="26"/>
          <w:rtl/>
          <w:lang w:bidi="ar-EG"/>
        </w:rPr>
      </w:pPr>
    </w:p>
    <w:p w14:paraId="4042F602" w14:textId="77777777" w:rsidR="00C018C0" w:rsidRPr="00F13B91" w:rsidRDefault="00C018C0" w:rsidP="00C018C0">
      <w:pPr>
        <w:pStyle w:val="Heading2"/>
        <w:bidi/>
        <w:rPr>
          <w:sz w:val="26"/>
          <w:szCs w:val="26"/>
        </w:rPr>
      </w:pPr>
      <w:r w:rsidRPr="00F13B91">
        <w:rPr>
          <w:rFonts w:hint="cs"/>
          <w:sz w:val="26"/>
          <w:szCs w:val="26"/>
          <w:rtl/>
          <w:lang w:bidi="ar-EG"/>
        </w:rPr>
        <w:t>تقديم ال</w:t>
      </w:r>
      <w:r w:rsidRPr="00F13B91">
        <w:rPr>
          <w:sz w:val="26"/>
          <w:szCs w:val="26"/>
          <w:rtl/>
        </w:rPr>
        <w:t xml:space="preserve">دعم </w:t>
      </w:r>
      <w:r w:rsidRPr="00F13B91">
        <w:rPr>
          <w:rFonts w:hint="cs"/>
          <w:sz w:val="26"/>
          <w:szCs w:val="26"/>
          <w:rtl/>
        </w:rPr>
        <w:t>ل</w:t>
      </w:r>
      <w:r w:rsidRPr="00F13B91">
        <w:rPr>
          <w:sz w:val="26"/>
          <w:szCs w:val="26"/>
          <w:rtl/>
        </w:rPr>
        <w:t xml:space="preserve">تعزيز التنسيق المؤسسي بين وحدة الأوزون الوطنية والسلطات الوطنية </w:t>
      </w:r>
      <w:r w:rsidRPr="00F13B91">
        <w:rPr>
          <w:rFonts w:hint="cs"/>
          <w:sz w:val="26"/>
          <w:szCs w:val="26"/>
          <w:rtl/>
        </w:rPr>
        <w:t>المعنية ب</w:t>
      </w:r>
      <w:r w:rsidRPr="00F13B91">
        <w:rPr>
          <w:sz w:val="26"/>
          <w:szCs w:val="26"/>
          <w:rtl/>
        </w:rPr>
        <w:t>كفاءة</w:t>
      </w:r>
      <w:r w:rsidRPr="00F13B91">
        <w:rPr>
          <w:rFonts w:hint="cs"/>
          <w:sz w:val="26"/>
          <w:szCs w:val="26"/>
          <w:rtl/>
        </w:rPr>
        <w:t xml:space="preserve"> استخدام</w:t>
      </w:r>
      <w:r w:rsidRPr="00F13B91">
        <w:rPr>
          <w:sz w:val="26"/>
          <w:szCs w:val="26"/>
          <w:rtl/>
        </w:rPr>
        <w:t xml:space="preserve"> الطاقة </w:t>
      </w:r>
      <w:r w:rsidRPr="00F13B91">
        <w:rPr>
          <w:rFonts w:hint="cs"/>
          <w:sz w:val="26"/>
          <w:szCs w:val="26"/>
          <w:rtl/>
        </w:rPr>
        <w:t>لتيسير</w:t>
      </w:r>
      <w:r w:rsidRPr="00F13B91">
        <w:rPr>
          <w:sz w:val="26"/>
          <w:szCs w:val="26"/>
          <w:rtl/>
        </w:rPr>
        <w:t xml:space="preserve"> إدراج الأحكام ذات الصلة </w:t>
      </w:r>
      <w:r w:rsidRPr="00F13B91">
        <w:rPr>
          <w:rFonts w:hint="cs"/>
          <w:sz w:val="26"/>
          <w:szCs w:val="26"/>
          <w:rtl/>
        </w:rPr>
        <w:t>في</w:t>
      </w:r>
      <w:r w:rsidRPr="00F13B91">
        <w:rPr>
          <w:sz w:val="26"/>
          <w:szCs w:val="26"/>
          <w:rtl/>
        </w:rPr>
        <w:t xml:space="preserve"> تعديل كيغالي في الأنشطة المتعلقة بكفاءة الطاقة</w:t>
      </w:r>
      <w:r w:rsidRPr="00F13B91">
        <w:rPr>
          <w:rFonts w:hint="cs"/>
          <w:sz w:val="26"/>
          <w:szCs w:val="26"/>
          <w:rtl/>
        </w:rPr>
        <w:t xml:space="preserve"> للتبريد وتكييف الهواء ومضخات الحرارة وقطاع الرغاوي؛</w:t>
      </w:r>
    </w:p>
    <w:p w14:paraId="63E48144" w14:textId="77777777" w:rsidR="00C018C0" w:rsidRPr="00F13B91" w:rsidRDefault="00C018C0" w:rsidP="00C018C0">
      <w:pPr>
        <w:pStyle w:val="Heading2"/>
        <w:bidi/>
        <w:rPr>
          <w:sz w:val="26"/>
          <w:szCs w:val="26"/>
        </w:rPr>
      </w:pPr>
      <w:r w:rsidRPr="00F13B91">
        <w:rPr>
          <w:sz w:val="26"/>
          <w:szCs w:val="26"/>
          <w:rtl/>
        </w:rPr>
        <w:t>بناء</w:t>
      </w:r>
      <w:r w:rsidRPr="00F13B91">
        <w:rPr>
          <w:rFonts w:hint="cs"/>
          <w:sz w:val="26"/>
          <w:szCs w:val="26"/>
          <w:rtl/>
        </w:rPr>
        <w:t xml:space="preserve"> </w:t>
      </w:r>
      <w:r w:rsidRPr="00F13B91">
        <w:rPr>
          <w:sz w:val="26"/>
          <w:szCs w:val="26"/>
          <w:rtl/>
        </w:rPr>
        <w:t xml:space="preserve">قدرات وحدة الأوزون الوطنية </w:t>
      </w:r>
      <w:r w:rsidRPr="00F13B91">
        <w:rPr>
          <w:rFonts w:hint="cs"/>
          <w:sz w:val="26"/>
          <w:szCs w:val="26"/>
          <w:rtl/>
        </w:rPr>
        <w:t>لوضع</w:t>
      </w:r>
      <w:r w:rsidRPr="00F13B91">
        <w:rPr>
          <w:sz w:val="26"/>
          <w:szCs w:val="26"/>
          <w:rtl/>
        </w:rPr>
        <w:t xml:space="preserve"> وإدارة </w:t>
      </w:r>
      <w:r w:rsidRPr="00F13B91">
        <w:rPr>
          <w:rFonts w:hint="cs"/>
          <w:sz w:val="26"/>
          <w:szCs w:val="26"/>
          <w:rtl/>
        </w:rPr>
        <w:t>ال</w:t>
      </w:r>
      <w:r w:rsidRPr="00F13B91">
        <w:rPr>
          <w:sz w:val="26"/>
          <w:szCs w:val="26"/>
          <w:rtl/>
        </w:rPr>
        <w:t>مش</w:t>
      </w:r>
      <w:r w:rsidRPr="00F13B91">
        <w:rPr>
          <w:rFonts w:hint="cs"/>
          <w:sz w:val="26"/>
          <w:szCs w:val="26"/>
          <w:rtl/>
        </w:rPr>
        <w:t>روعات</w:t>
      </w:r>
      <w:r w:rsidRPr="00F13B91">
        <w:rPr>
          <w:sz w:val="26"/>
          <w:szCs w:val="26"/>
          <w:rtl/>
        </w:rPr>
        <w:t xml:space="preserve"> </w:t>
      </w:r>
      <w:r w:rsidRPr="00F13B91">
        <w:rPr>
          <w:rFonts w:hint="cs"/>
          <w:sz w:val="26"/>
          <w:szCs w:val="26"/>
          <w:rtl/>
        </w:rPr>
        <w:t>التي تحافظ</w:t>
      </w:r>
      <w:r w:rsidRPr="00F13B91">
        <w:rPr>
          <w:sz w:val="26"/>
          <w:szCs w:val="26"/>
          <w:rtl/>
        </w:rPr>
        <w:t xml:space="preserve"> و/ أو كفاءة </w:t>
      </w:r>
      <w:r w:rsidRPr="00F13B91">
        <w:rPr>
          <w:rFonts w:hint="cs"/>
          <w:sz w:val="26"/>
          <w:szCs w:val="26"/>
          <w:rtl/>
        </w:rPr>
        <w:t xml:space="preserve">استخدام </w:t>
      </w:r>
      <w:r w:rsidRPr="00F13B91">
        <w:rPr>
          <w:sz w:val="26"/>
          <w:szCs w:val="26"/>
          <w:rtl/>
        </w:rPr>
        <w:t xml:space="preserve">الطاقة </w:t>
      </w:r>
      <w:r w:rsidRPr="00F13B91">
        <w:rPr>
          <w:rFonts w:hint="cs"/>
          <w:sz w:val="26"/>
          <w:szCs w:val="26"/>
          <w:rtl/>
        </w:rPr>
        <w:t>أثناء خفض المواد الهيدروفلوروكربونية</w:t>
      </w:r>
      <w:r w:rsidRPr="00F13B91">
        <w:rPr>
          <w:sz w:val="26"/>
          <w:szCs w:val="26"/>
          <w:rtl/>
        </w:rPr>
        <w:t>؛</w:t>
      </w:r>
    </w:p>
    <w:p w14:paraId="5040060A" w14:textId="77777777" w:rsidR="00C018C0" w:rsidRPr="00F13B91" w:rsidRDefault="00C018C0" w:rsidP="00C018C0">
      <w:pPr>
        <w:pStyle w:val="Heading2"/>
        <w:bidi/>
        <w:rPr>
          <w:sz w:val="26"/>
          <w:szCs w:val="26"/>
        </w:rPr>
      </w:pPr>
      <w:r w:rsidRPr="00F13B91">
        <w:rPr>
          <w:rFonts w:hint="cs"/>
          <w:sz w:val="26"/>
          <w:szCs w:val="26"/>
          <w:rtl/>
        </w:rPr>
        <w:t>بناء القدرات لأجهزة الجمارك والإنفاذ للرقابة والرصد على المعدات المستوردة لضمان تطابقها مع مستويات كفاءة الطاقة ومخططات توسيم غازات التبريد التي تغطي قطاعات التبريد وتكييف الهواء ومضخات الحرارة باستخدام الغازات البديلة؛</w:t>
      </w:r>
    </w:p>
    <w:p w14:paraId="43347C88" w14:textId="77777777" w:rsidR="00C018C0" w:rsidRPr="00F13B91" w:rsidRDefault="00C018C0" w:rsidP="00C018C0">
      <w:pPr>
        <w:keepNext/>
        <w:keepLines/>
        <w:bidi/>
        <w:rPr>
          <w:i/>
          <w:iCs/>
          <w:sz w:val="26"/>
          <w:szCs w:val="26"/>
          <w:rtl/>
          <w:lang w:bidi="ar-EG"/>
        </w:rPr>
      </w:pPr>
      <w:r w:rsidRPr="00F13B91">
        <w:rPr>
          <w:rFonts w:hint="cs"/>
          <w:i/>
          <w:iCs/>
          <w:sz w:val="26"/>
          <w:szCs w:val="26"/>
          <w:rtl/>
          <w:lang w:bidi="ar-EG"/>
        </w:rPr>
        <w:lastRenderedPageBreak/>
        <w:t>الدعم المالي لاعتماد التكنولوجيات المعتمدة على الغازات البديلة لتحقيق كفاءة استخدام الطاقة</w:t>
      </w:r>
    </w:p>
    <w:p w14:paraId="4F9A5183" w14:textId="77777777" w:rsidR="00C018C0" w:rsidRPr="00F13B91" w:rsidRDefault="00C018C0" w:rsidP="00C018C0">
      <w:pPr>
        <w:keepNext/>
        <w:keepLines/>
        <w:bidi/>
        <w:rPr>
          <w:sz w:val="26"/>
          <w:szCs w:val="26"/>
          <w:rtl/>
          <w:lang w:bidi="ar-EG"/>
        </w:rPr>
      </w:pPr>
    </w:p>
    <w:p w14:paraId="6E35DBD7" w14:textId="77777777" w:rsidR="00C018C0" w:rsidRPr="00F13B91" w:rsidRDefault="00C018C0" w:rsidP="00C018C0">
      <w:pPr>
        <w:pStyle w:val="Heading2"/>
        <w:keepNext/>
        <w:keepLines/>
        <w:bidi/>
        <w:rPr>
          <w:sz w:val="26"/>
          <w:szCs w:val="26"/>
        </w:rPr>
      </w:pPr>
      <w:r w:rsidRPr="00F13B91">
        <w:rPr>
          <w:rFonts w:hint="cs"/>
          <w:sz w:val="26"/>
          <w:szCs w:val="26"/>
          <w:rtl/>
        </w:rPr>
        <w:t>تقديم الدعم لبناء القدرات لتمويل المؤسسات للترويج لاعتماد بدائل كفاءة استخدام الطاقة أثناء خفض المواد الهيدروفلوروكربونية؛</w:t>
      </w:r>
    </w:p>
    <w:p w14:paraId="233FAB5D" w14:textId="77777777" w:rsidR="00C018C0" w:rsidRPr="00F13B91" w:rsidRDefault="00C018C0" w:rsidP="00C018C0">
      <w:pPr>
        <w:pStyle w:val="Heading2"/>
        <w:bidi/>
        <w:rPr>
          <w:sz w:val="26"/>
          <w:szCs w:val="26"/>
        </w:rPr>
      </w:pPr>
      <w:r w:rsidRPr="00F13B91">
        <w:rPr>
          <w:rFonts w:hint="cs"/>
          <w:sz w:val="26"/>
          <w:szCs w:val="26"/>
          <w:rtl/>
        </w:rPr>
        <w:t>وضع معايير مالية لتحقيق التعاون الوثيق مع مؤسسات التمويل (مثل المؤسسات المالية الوطنية والإقليمية) وغيرها من المنظمات التي تمول الأجهزة لإقرار بدائل كفاءة استخدام الطاقة أثناء خفض المواد الهيدروفلوروكربونية؛</w:t>
      </w:r>
    </w:p>
    <w:p w14:paraId="5C9DC3C2" w14:textId="77777777" w:rsidR="00C018C0" w:rsidRPr="00F13B91" w:rsidRDefault="00C018C0" w:rsidP="00C018C0">
      <w:pPr>
        <w:pStyle w:val="Heading2"/>
        <w:bidi/>
        <w:rPr>
          <w:sz w:val="26"/>
          <w:szCs w:val="26"/>
        </w:rPr>
      </w:pPr>
      <w:r w:rsidRPr="00F13B91">
        <w:rPr>
          <w:rFonts w:hint="cs"/>
          <w:sz w:val="26"/>
          <w:szCs w:val="26"/>
          <w:rtl/>
        </w:rPr>
        <w:t>وضع برامج تحفيز ضريبية لتصنيع وتركيب واستيراد المعدات المعتمدة على غازات التبريد البديلة لتحقيق كفاءة استخدام الطاقة لخفض التكاليف الأولية المرتفعة لاعتماد هذه المعدات؛</w:t>
      </w:r>
    </w:p>
    <w:p w14:paraId="2B6BD36D" w14:textId="77777777" w:rsidR="00C018C0" w:rsidRPr="00F13B91" w:rsidRDefault="00C018C0" w:rsidP="00C018C0">
      <w:pPr>
        <w:keepNext/>
        <w:bidi/>
        <w:rPr>
          <w:i/>
          <w:iCs/>
          <w:sz w:val="26"/>
          <w:szCs w:val="26"/>
          <w:rtl/>
          <w:lang w:bidi="ar-EG"/>
        </w:rPr>
      </w:pPr>
      <w:r w:rsidRPr="00F13B91">
        <w:rPr>
          <w:rFonts w:hint="cs"/>
          <w:i/>
          <w:iCs/>
          <w:sz w:val="26"/>
          <w:szCs w:val="26"/>
          <w:rtl/>
          <w:lang w:bidi="ar-EG"/>
        </w:rPr>
        <w:t>إرشادات التوعية والمعلومات</w:t>
      </w:r>
    </w:p>
    <w:p w14:paraId="629AD04A" w14:textId="77777777" w:rsidR="00C018C0" w:rsidRPr="00F13B91" w:rsidRDefault="00C018C0" w:rsidP="00C018C0">
      <w:pPr>
        <w:keepNext/>
        <w:bidi/>
        <w:rPr>
          <w:i/>
          <w:iCs/>
          <w:sz w:val="26"/>
          <w:szCs w:val="26"/>
          <w:rtl/>
          <w:lang w:bidi="ar-EG"/>
        </w:rPr>
      </w:pPr>
    </w:p>
    <w:p w14:paraId="6835A2F6" w14:textId="77777777" w:rsidR="00C018C0" w:rsidRPr="00F13B91" w:rsidRDefault="00C018C0" w:rsidP="00C018C0">
      <w:pPr>
        <w:pStyle w:val="Heading2"/>
        <w:keepNext/>
        <w:bidi/>
        <w:rPr>
          <w:sz w:val="26"/>
          <w:szCs w:val="26"/>
        </w:rPr>
      </w:pPr>
      <w:r w:rsidRPr="00F13B91">
        <w:rPr>
          <w:rFonts w:hint="cs"/>
          <w:sz w:val="26"/>
          <w:szCs w:val="26"/>
          <w:rtl/>
        </w:rPr>
        <w:t>تقديم الدعم لوضع وتنفيذ الأنشطة الإرشادية للتوعية والمعلومات الموجهة للحفاظ و/أو تعزيز كفاءة استخدام الطاقة مع خفض المواد الهيدروفلوروكربونية بما في ذلك نماذج الشراكة بين القطاعين العام والخاص وفي التعاون مع البرامج النوعية الخاصة بالقطاعات الأخرى للترويج لكفاءة استخدام الطاقة مع تطبيق تكنولوجيات غازات التبريد البديلة (مثل قطاع السياحة وقطاع مصايد الأسماك)؛</w:t>
      </w:r>
    </w:p>
    <w:p w14:paraId="6CB9AFC6" w14:textId="77777777" w:rsidR="00C018C0" w:rsidRPr="00F13B91" w:rsidRDefault="00C018C0" w:rsidP="00C018C0">
      <w:pPr>
        <w:bidi/>
        <w:rPr>
          <w:i/>
          <w:iCs/>
          <w:sz w:val="26"/>
          <w:szCs w:val="26"/>
          <w:rtl/>
          <w:lang w:bidi="ar-EG"/>
        </w:rPr>
      </w:pPr>
      <w:r w:rsidRPr="00F13B91">
        <w:rPr>
          <w:rFonts w:hint="cs"/>
          <w:i/>
          <w:iCs/>
          <w:sz w:val="26"/>
          <w:szCs w:val="26"/>
          <w:rtl/>
          <w:lang w:bidi="ar-EG"/>
        </w:rPr>
        <w:t>الرصد وتقييم الآثار</w:t>
      </w:r>
    </w:p>
    <w:p w14:paraId="2A993B2A" w14:textId="77777777" w:rsidR="00C018C0" w:rsidRPr="00F13B91" w:rsidRDefault="00C018C0" w:rsidP="00C018C0">
      <w:pPr>
        <w:bidi/>
        <w:rPr>
          <w:i/>
          <w:iCs/>
          <w:sz w:val="26"/>
          <w:szCs w:val="26"/>
          <w:rtl/>
          <w:lang w:bidi="ar-EG"/>
        </w:rPr>
      </w:pPr>
    </w:p>
    <w:p w14:paraId="537F7407" w14:textId="77777777" w:rsidR="00C018C0" w:rsidRPr="00F13B91" w:rsidRDefault="00C018C0" w:rsidP="00C018C0">
      <w:pPr>
        <w:pStyle w:val="Heading2"/>
        <w:bidi/>
        <w:rPr>
          <w:sz w:val="26"/>
          <w:szCs w:val="26"/>
        </w:rPr>
      </w:pPr>
      <w:r w:rsidRPr="00F13B91">
        <w:rPr>
          <w:rFonts w:hint="cs"/>
          <w:sz w:val="26"/>
          <w:szCs w:val="26"/>
          <w:rtl/>
        </w:rPr>
        <w:t>المساعدات التقنية بما في ذلك الدعم بالأجهزة لمختبرات الاختيار على المستويين الوطني والإقليمي لقياس مستويات كفاءة استخدام الطاقة في معدات التبريد وتكييف الهواء والدفع الحراري. بما في ذلك تلك التي تتناول غازات التبريد القابلة للاشتعال؛</w:t>
      </w:r>
      <w:r w:rsidRPr="00F13B91">
        <w:rPr>
          <w:rStyle w:val="FootnoteReference"/>
          <w:sz w:val="26"/>
          <w:szCs w:val="26"/>
        </w:rPr>
        <w:footnoteReference w:id="19"/>
      </w:r>
    </w:p>
    <w:p w14:paraId="5B930C1B" w14:textId="77777777" w:rsidR="00C018C0" w:rsidRPr="00F13B91" w:rsidRDefault="00C018C0" w:rsidP="00C018C0">
      <w:pPr>
        <w:pStyle w:val="Heading2"/>
        <w:bidi/>
        <w:rPr>
          <w:sz w:val="26"/>
          <w:szCs w:val="26"/>
        </w:rPr>
      </w:pPr>
      <w:r w:rsidRPr="00F13B91">
        <w:rPr>
          <w:rFonts w:hint="cs"/>
          <w:sz w:val="26"/>
          <w:szCs w:val="26"/>
          <w:rtl/>
        </w:rPr>
        <w:t>المساعدات التقنية لوضع وتنفيذ برامج التدريب المتعلقة بكفاءة استخدام الطاقة في معدات التبريد وتكييف الهواء وقدرة الدفع الحراري باستخدام غازات التبريد البديلة لموظفي الجمارك والإنفاذ؛</w:t>
      </w:r>
      <w:r w:rsidRPr="00F13B91">
        <w:rPr>
          <w:rStyle w:val="FootnoteReference"/>
          <w:sz w:val="26"/>
          <w:szCs w:val="26"/>
        </w:rPr>
        <w:footnoteReference w:id="20"/>
      </w:r>
    </w:p>
    <w:p w14:paraId="3344404D" w14:textId="77777777" w:rsidR="00C018C0" w:rsidRPr="00F13B91" w:rsidRDefault="00C018C0" w:rsidP="00C018C0">
      <w:pPr>
        <w:bidi/>
        <w:rPr>
          <w:i/>
          <w:iCs/>
          <w:sz w:val="26"/>
          <w:szCs w:val="26"/>
          <w:rtl/>
          <w:lang w:bidi="ar-EG"/>
        </w:rPr>
      </w:pPr>
      <w:r w:rsidRPr="00F13B91">
        <w:rPr>
          <w:rFonts w:hint="cs"/>
          <w:i/>
          <w:iCs/>
          <w:sz w:val="26"/>
          <w:szCs w:val="26"/>
          <w:rtl/>
          <w:lang w:bidi="ar-EG"/>
        </w:rPr>
        <w:t>الأنشطة الأخرى</w:t>
      </w:r>
    </w:p>
    <w:p w14:paraId="5C63914E" w14:textId="77777777" w:rsidR="00C018C0" w:rsidRPr="00F13B91" w:rsidRDefault="00C018C0" w:rsidP="00C018C0">
      <w:pPr>
        <w:bidi/>
        <w:rPr>
          <w:i/>
          <w:iCs/>
          <w:sz w:val="26"/>
          <w:szCs w:val="26"/>
          <w:rtl/>
          <w:lang w:bidi="ar-EG"/>
        </w:rPr>
      </w:pPr>
    </w:p>
    <w:p w14:paraId="72CA342D" w14:textId="77777777" w:rsidR="00C018C0" w:rsidRPr="00F13B91" w:rsidRDefault="00C018C0" w:rsidP="00C018C0">
      <w:pPr>
        <w:pStyle w:val="Heading2"/>
        <w:bidi/>
        <w:rPr>
          <w:sz w:val="26"/>
          <w:szCs w:val="26"/>
        </w:rPr>
      </w:pPr>
      <w:r w:rsidRPr="00F13B91">
        <w:rPr>
          <w:rFonts w:hint="cs"/>
          <w:sz w:val="26"/>
          <w:szCs w:val="26"/>
          <w:rtl/>
        </w:rPr>
        <w:t>مشروعات التبريد والتهيئة التي تشمل استبدال المواد الهيدروفلوروكربونية. بغازات التبريد البديلة. ونظرا</w:t>
      </w:r>
      <w:r w:rsidRPr="00F13B91">
        <w:rPr>
          <w:rFonts w:hint="cs"/>
          <w:sz w:val="26"/>
          <w:szCs w:val="26"/>
          <w:rtl/>
          <w:lang w:bidi="ar-EG"/>
        </w:rPr>
        <w:t xml:space="preserve"> لضخامة الاحتياجات لتمويل هذه المشروعات، فسوف تمول من خلال الموارد الأخرى غير الصندوق المتعدد الأطراف ويمكن</w:t>
      </w:r>
      <w:r w:rsidRPr="00F13B91">
        <w:rPr>
          <w:rFonts w:hint="cs"/>
          <w:sz w:val="26"/>
          <w:szCs w:val="26"/>
          <w:rtl/>
        </w:rPr>
        <w:t xml:space="preserve"> أن يقتصر التمويل من الصندوق المتعدد الأطراف على الإرشاد بالمعلومات بشأن المشروعات الجيدة وبناء القدرات التقنية؛</w:t>
      </w:r>
    </w:p>
    <w:p w14:paraId="52409031" w14:textId="77777777" w:rsidR="00C018C0" w:rsidRPr="00F13B91" w:rsidRDefault="00C018C0" w:rsidP="00C018C0">
      <w:pPr>
        <w:pStyle w:val="Heading1"/>
        <w:bidi/>
        <w:rPr>
          <w:sz w:val="26"/>
          <w:szCs w:val="26"/>
        </w:rPr>
      </w:pPr>
      <w:r w:rsidRPr="00F13B91">
        <w:rPr>
          <w:rFonts w:hint="cs"/>
          <w:sz w:val="26"/>
          <w:szCs w:val="26"/>
          <w:rtl/>
        </w:rPr>
        <w:t>ونظرا لأن هذه الأنشطة المشار إليها أعلاه ترتبط بصورة مباشرة بخفض المواد الهيدروفلوروكربونية (مثل مشروعات الت</w:t>
      </w:r>
      <w:r w:rsidRPr="00F13B91">
        <w:rPr>
          <w:rFonts w:hint="cs"/>
          <w:sz w:val="26"/>
          <w:szCs w:val="26"/>
          <w:rtl/>
          <w:lang w:bidi="ar-EG"/>
        </w:rPr>
        <w:t>ح</w:t>
      </w:r>
      <w:r w:rsidRPr="00F13B91">
        <w:rPr>
          <w:rFonts w:hint="cs"/>
          <w:sz w:val="26"/>
          <w:szCs w:val="26"/>
          <w:rtl/>
        </w:rPr>
        <w:t>ويل في المنشئات الصناعية، وبناء القدرات في قطاع الخدمة والمؤسسات المعنية بالرصد والإبلاغ)، فإن التدخلات المتعلقة بقطاع الصناعة ومنشئات التجميع والتركيب في معدات التبريد وتكييف الهواء التجارية الضخمة، وقطاع الخدمة، والوضع والتعزيز في المستويات الدنيا لأداء الطاقة وغير ذلك من القياسات، يتعين إيلاء الأولوية للإرشاد بالتوعية والمعلومات وعمليات الرصد والتحقق والتنسيق المؤسسي مع السلطات المعنية بكفاءة استخدام الطاقة وبناء قدرات وحدات الأوزون الوطنية، فضلا عن توقيت تنفيذ هذه الأنشطة (مثل ما إذا كان يتعين أن يسبق أحدهما الآخر أو ينبغي تنفيذها جنبا الى جنب) وأن تستند الى تقييم لاحتياجات البلدان.</w:t>
      </w:r>
    </w:p>
    <w:p w14:paraId="11E88CBB" w14:textId="77777777" w:rsidR="00C018C0" w:rsidRPr="00F13B91" w:rsidRDefault="00C018C0" w:rsidP="00C018C0">
      <w:pPr>
        <w:pStyle w:val="Heading1"/>
        <w:bidi/>
        <w:rPr>
          <w:sz w:val="26"/>
          <w:szCs w:val="26"/>
        </w:rPr>
      </w:pPr>
      <w:bookmarkStart w:id="2" w:name="_Ref118393271"/>
      <w:r w:rsidRPr="00F13B91">
        <w:rPr>
          <w:rFonts w:hint="cs"/>
          <w:sz w:val="26"/>
          <w:szCs w:val="26"/>
          <w:rtl/>
        </w:rPr>
        <w:lastRenderedPageBreak/>
        <w:t>وينبغي القيام بالأنشطة المتعلقة بمستوى المستهلك الممولة للتطبيق المستدام لتكنولوجيا كفاءة استخدام الطاقة المعتمدة على غازات التبريد البديلة، على أساس مستمر مع ملاحظة أن مستوى الدعم التمويلي فضلا عن احتياجات الإرشاد القطرية وخبرات مؤسسات التمويل غير الصندوق المتعدد الأطراف في تصميم وتنفيذ هذه البرامج من خلال شبكاتها الوطنية وقد تحتاج هذه الأنشطة الى الدعم أساسا من الموارد المالية غير تلك المتوافرة لدى الصندوق المتعدد الأطراف.</w:t>
      </w:r>
    </w:p>
    <w:bookmarkEnd w:id="2"/>
    <w:p w14:paraId="216BAF1D" w14:textId="77777777" w:rsidR="00C018C0" w:rsidRPr="00F13B91" w:rsidRDefault="00C018C0" w:rsidP="00C018C0">
      <w:pPr>
        <w:keepNext/>
        <w:keepLines/>
        <w:bidi/>
        <w:ind w:left="720" w:hanging="720"/>
        <w:rPr>
          <w:b/>
          <w:bCs/>
          <w:sz w:val="26"/>
          <w:szCs w:val="26"/>
          <w:rtl/>
        </w:rPr>
      </w:pPr>
      <w:r w:rsidRPr="00F13B91">
        <w:rPr>
          <w:rFonts w:hint="cs"/>
          <w:b/>
          <w:bCs/>
          <w:sz w:val="26"/>
          <w:szCs w:val="26"/>
          <w:rtl/>
        </w:rPr>
        <w:t>خامسا</w:t>
      </w:r>
      <w:r w:rsidRPr="00F13B91">
        <w:rPr>
          <w:rFonts w:hint="cs"/>
          <w:b/>
          <w:bCs/>
          <w:sz w:val="26"/>
          <w:szCs w:val="26"/>
          <w:rtl/>
        </w:rPr>
        <w:tab/>
        <w:t>المعايير المتعلقة بالمشروعات للحفاظ و/أو تعزيز كفاءة استخدام الطاقة في سياق خفض المواد الهيدروفلوروكربونية</w:t>
      </w:r>
    </w:p>
    <w:p w14:paraId="3B29A275" w14:textId="77777777" w:rsidR="00C018C0" w:rsidRPr="00F13B91" w:rsidRDefault="00C018C0" w:rsidP="00C018C0">
      <w:pPr>
        <w:pStyle w:val="Heading1"/>
        <w:keepNext/>
        <w:numPr>
          <w:ilvl w:val="0"/>
          <w:numId w:val="0"/>
        </w:numPr>
        <w:bidi/>
        <w:ind w:left="720" w:hanging="720"/>
        <w:rPr>
          <w:sz w:val="26"/>
          <w:szCs w:val="26"/>
          <w:rtl/>
          <w:lang w:bidi="ar-EG"/>
        </w:rPr>
      </w:pPr>
    </w:p>
    <w:p w14:paraId="474A41D0" w14:textId="77777777" w:rsidR="00C018C0" w:rsidRPr="00F13B91" w:rsidRDefault="00C018C0" w:rsidP="00C018C0">
      <w:pPr>
        <w:pStyle w:val="Heading1"/>
        <w:bidi/>
        <w:rPr>
          <w:sz w:val="26"/>
          <w:szCs w:val="26"/>
        </w:rPr>
      </w:pPr>
      <w:r w:rsidRPr="00F13B91">
        <w:rPr>
          <w:rFonts w:hint="cs"/>
          <w:sz w:val="26"/>
          <w:szCs w:val="26"/>
          <w:rtl/>
        </w:rPr>
        <w:t xml:space="preserve">تقترح الوثيقة </w:t>
      </w:r>
      <w:r w:rsidRPr="00F13B91">
        <w:rPr>
          <w:sz w:val="26"/>
          <w:szCs w:val="26"/>
        </w:rPr>
        <w:t>UNEP/</w:t>
      </w:r>
      <w:proofErr w:type="spellStart"/>
      <w:r w:rsidRPr="00F13B91">
        <w:rPr>
          <w:sz w:val="26"/>
          <w:szCs w:val="26"/>
        </w:rPr>
        <w:t>OzL.Pro</w:t>
      </w:r>
      <w:proofErr w:type="spellEnd"/>
      <w:r w:rsidRPr="00F13B91">
        <w:rPr>
          <w:sz w:val="26"/>
          <w:szCs w:val="26"/>
        </w:rPr>
        <w:t>/ExCom/91/63</w:t>
      </w:r>
      <w:r w:rsidRPr="00F13B91">
        <w:rPr>
          <w:rFonts w:hint="cs"/>
          <w:sz w:val="26"/>
          <w:szCs w:val="26"/>
          <w:rtl/>
        </w:rPr>
        <w:t xml:space="preserve"> معايير للمشروعات الرائدة للمحافظة و/أو تعزيز كفاءة استخدام الطاقة في حين تكون هذه الأنشطة قد صممت بصورة خاصة لإيلاء الأولوية للمشروعات الرائدة للأنشطة ذات الصلة بكفاءة استخدام الطاقة، فإن هذه العناصر شاملة ويمكن استخدامها في تحديد نوع الأنشطة/ المشروعات التي تحافظ و/أو تعزيز كفاءة استخدام الطاقة خلال خفض المواد الهيدروفلوروكربونية والتي يمكن نظرها تحت كلا الخيارين. وترد تلك فيمايلي:</w:t>
      </w:r>
    </w:p>
    <w:p w14:paraId="06CBA434" w14:textId="77777777" w:rsidR="00C018C0" w:rsidRPr="00F13B91" w:rsidRDefault="00C018C0" w:rsidP="00C018C0">
      <w:pPr>
        <w:pStyle w:val="Heading2"/>
        <w:bidi/>
        <w:rPr>
          <w:sz w:val="26"/>
          <w:szCs w:val="26"/>
          <w:lang w:eastAsia="en-CA"/>
        </w:rPr>
      </w:pPr>
      <w:r w:rsidRPr="00F13B91">
        <w:rPr>
          <w:rFonts w:hint="cs"/>
          <w:sz w:val="26"/>
          <w:szCs w:val="26"/>
          <w:rtl/>
          <w:lang w:eastAsia="en-CA"/>
        </w:rPr>
        <w:t>المشروعات التي تقدم في سياق خفض المواد الهيدروفلوروكربونية في قطاعات التصنيع والتجميع والتركيب والخدمة؛</w:t>
      </w:r>
      <w:r w:rsidRPr="00F13B91">
        <w:rPr>
          <w:sz w:val="26"/>
          <w:szCs w:val="26"/>
          <w:vertAlign w:val="superscript"/>
          <w:lang w:eastAsia="en-CA"/>
        </w:rPr>
        <w:footnoteReference w:id="21"/>
      </w:r>
    </w:p>
    <w:p w14:paraId="4D6717FC" w14:textId="77777777" w:rsidR="00C018C0" w:rsidRPr="00F13B91" w:rsidRDefault="00C018C0" w:rsidP="00C018C0">
      <w:pPr>
        <w:pStyle w:val="Heading2"/>
        <w:bidi/>
        <w:rPr>
          <w:sz w:val="26"/>
          <w:szCs w:val="26"/>
          <w:lang w:eastAsia="en-CA"/>
        </w:rPr>
      </w:pPr>
      <w:r w:rsidRPr="00F13B91">
        <w:rPr>
          <w:rFonts w:hint="cs"/>
          <w:sz w:val="26"/>
          <w:szCs w:val="26"/>
          <w:rtl/>
          <w:lang w:eastAsia="en-CA"/>
        </w:rPr>
        <w:t>المشروعات التي يمكن أن تتضمن معلومات من الحكومة المعنية بأن:</w:t>
      </w:r>
    </w:p>
    <w:p w14:paraId="07100820" w14:textId="77777777" w:rsidR="00C018C0" w:rsidRPr="00F13B91" w:rsidRDefault="00C018C0" w:rsidP="00C018C0">
      <w:pPr>
        <w:pStyle w:val="Heading3"/>
        <w:bidi/>
        <w:rPr>
          <w:sz w:val="26"/>
          <w:szCs w:val="26"/>
          <w:lang w:eastAsia="en-CA"/>
        </w:rPr>
      </w:pPr>
      <w:r w:rsidRPr="00F13B91">
        <w:rPr>
          <w:rFonts w:hint="cs"/>
          <w:sz w:val="26"/>
          <w:szCs w:val="26"/>
          <w:rtl/>
          <w:lang w:eastAsia="en-CA"/>
        </w:rPr>
        <w:t>البلد لديه المستويات الدنيا لأداء كفاءة استخدام الطاقة وآلية لرصد وتقييم تنفيذها للقطاع/ التطبيق المعني؛</w:t>
      </w:r>
    </w:p>
    <w:p w14:paraId="0D14647B" w14:textId="77777777" w:rsidR="00C018C0" w:rsidRPr="00F13B91" w:rsidRDefault="00C018C0" w:rsidP="00C018C0">
      <w:pPr>
        <w:pStyle w:val="Heading3"/>
        <w:bidi/>
        <w:rPr>
          <w:sz w:val="26"/>
          <w:szCs w:val="26"/>
          <w:lang w:eastAsia="en-CA"/>
        </w:rPr>
      </w:pPr>
      <w:r w:rsidRPr="00F13B91">
        <w:rPr>
          <w:rFonts w:hint="cs"/>
          <w:sz w:val="26"/>
          <w:szCs w:val="26"/>
          <w:rtl/>
          <w:lang w:eastAsia="en-CA"/>
        </w:rPr>
        <w:t>سوف تقوم وحدة الأوزون الوطنية بالتنسيق مع السلطات المعنية بكفاءة استخدام الطاقة لإدراج قدرات الاحترار العالمي لغازات التبريد في مستويات كفاءة استخدام الطاقة للقطاع وتحسين مستويات كفاءة استخدام الطاقة بصورة مستدامة فيما يتجاوز الإطار الزمني للمشروع في القطاعات/ التطبيقات ذات الصلة حيثما يكون ممكنا؛</w:t>
      </w:r>
    </w:p>
    <w:p w14:paraId="625F86A4" w14:textId="77777777" w:rsidR="00C018C0" w:rsidRPr="00F13B91" w:rsidRDefault="00C018C0" w:rsidP="00C018C0">
      <w:pPr>
        <w:pStyle w:val="Heading3"/>
        <w:bidi/>
        <w:rPr>
          <w:sz w:val="26"/>
          <w:szCs w:val="26"/>
          <w:lang w:eastAsia="en-CA"/>
        </w:rPr>
      </w:pPr>
      <w:r w:rsidRPr="00F13B91">
        <w:rPr>
          <w:rFonts w:hint="cs"/>
          <w:sz w:val="26"/>
          <w:szCs w:val="26"/>
          <w:rtl/>
          <w:lang w:eastAsia="en-CA"/>
        </w:rPr>
        <w:t>لن يسفر المشروع عن ازدواج الأنشطة الممولة من الصندوق المتعدد الأطراف مع تلك الممولة من موارد غير تلك الخاصة بالصندوق المتعدد الأطراف في حالة أن تحشد بلدان المادة 5 أو لا تحشد التمويل من موارد غير الصندوق المتعدد الأطراف لعناصر كفاءة استخدام الطاقة؛</w:t>
      </w:r>
    </w:p>
    <w:p w14:paraId="05BD381E" w14:textId="77777777" w:rsidR="00C018C0" w:rsidRPr="00F13B91" w:rsidRDefault="00C018C0" w:rsidP="00C018C0">
      <w:pPr>
        <w:pStyle w:val="Heading3"/>
        <w:bidi/>
        <w:rPr>
          <w:sz w:val="26"/>
          <w:szCs w:val="26"/>
          <w:lang w:eastAsia="en-CA"/>
        </w:rPr>
      </w:pPr>
      <w:r w:rsidRPr="00F13B91">
        <w:rPr>
          <w:rFonts w:hint="cs"/>
          <w:sz w:val="26"/>
          <w:szCs w:val="26"/>
          <w:rtl/>
          <w:lang w:eastAsia="en-CA"/>
        </w:rPr>
        <w:t>يمكن رصد آثار المشروع استنادا الى إطار للرصد والإبلاغ محدود بطريقة جيدة؛</w:t>
      </w:r>
      <w:r w:rsidRPr="00F13B91">
        <w:rPr>
          <w:rStyle w:val="FootnoteReference"/>
          <w:sz w:val="26"/>
          <w:szCs w:val="26"/>
          <w:lang w:eastAsia="en-CA"/>
        </w:rPr>
        <w:footnoteReference w:id="22"/>
      </w:r>
    </w:p>
    <w:p w14:paraId="471E9803" w14:textId="77777777" w:rsidR="00C018C0" w:rsidRPr="00F13B91" w:rsidRDefault="00C018C0" w:rsidP="00651DCB">
      <w:pPr>
        <w:pStyle w:val="Heading3"/>
        <w:keepNext/>
        <w:keepLines/>
        <w:bidi/>
        <w:rPr>
          <w:sz w:val="26"/>
          <w:szCs w:val="26"/>
          <w:lang w:eastAsia="en-CA"/>
        </w:rPr>
      </w:pPr>
      <w:r w:rsidRPr="00F13B91">
        <w:rPr>
          <w:rFonts w:hint="cs"/>
          <w:sz w:val="26"/>
          <w:szCs w:val="26"/>
          <w:rtl/>
          <w:lang w:eastAsia="en-CA"/>
        </w:rPr>
        <w:lastRenderedPageBreak/>
        <w:t>يكون للمشروع موعد انتهاء لا يتجاوز 36 شهرا من تاريخ الموافقة بواسطة اللجنة التنفيذية وتقرير مفصل للمشروع يقدم للجنة التنفيذية في غضون ستة أشهر من موعد انتهاء المشروع؛</w:t>
      </w:r>
    </w:p>
    <w:p w14:paraId="7BBA7F02" w14:textId="77777777" w:rsidR="00C018C0" w:rsidRPr="00F13B91" w:rsidRDefault="00C018C0" w:rsidP="00C018C0">
      <w:pPr>
        <w:pStyle w:val="Heading2"/>
        <w:bidi/>
        <w:rPr>
          <w:sz w:val="26"/>
          <w:szCs w:val="26"/>
          <w:lang w:eastAsia="en-CA"/>
        </w:rPr>
      </w:pPr>
      <w:r w:rsidRPr="00F13B91">
        <w:rPr>
          <w:rFonts w:hint="cs"/>
          <w:sz w:val="26"/>
          <w:szCs w:val="26"/>
          <w:rtl/>
          <w:lang w:eastAsia="en-CA"/>
        </w:rPr>
        <w:t>وبالنسبة للبلدان التي ليس لديها مستويات دنيا لأداء الطاقة، وتلك المشروعات التي سوف تسهم في وضع المستويات الدنيا لأداء الطاقة والأنشطة الأولية للتوعية وبناء القدرات للإنفاذ سوف تنظر، على أساس الفهم بأن هذه الظروف المشار إليها في الفقرات الفرعية (ب)(2) و(ب)5 أعلاه سوف تطبق؛</w:t>
      </w:r>
    </w:p>
    <w:p w14:paraId="3CA75A5A" w14:textId="77777777" w:rsidR="00C018C0" w:rsidRPr="00F13B91" w:rsidRDefault="00C018C0" w:rsidP="00C018C0">
      <w:pPr>
        <w:pStyle w:val="Heading1"/>
        <w:bidi/>
        <w:rPr>
          <w:sz w:val="26"/>
          <w:szCs w:val="26"/>
          <w:lang w:eastAsia="en-CA"/>
        </w:rPr>
      </w:pPr>
      <w:bookmarkStart w:id="3" w:name="_Ref118392921"/>
      <w:r w:rsidRPr="00F13B91">
        <w:rPr>
          <w:rFonts w:hint="cs"/>
          <w:sz w:val="26"/>
          <w:szCs w:val="26"/>
          <w:rtl/>
          <w:lang w:eastAsia="en-CA"/>
        </w:rPr>
        <w:t>وعلاوة على ذلك، يمكن تقييم المشروعات استنادا الى أدائها المتوقع وسوف تقدم الفقرات التالية عرضا عاما موجزا للمؤشرات الرئيسية لأداء المشروع التي سوف ينظر لتقييم أداء المشروع.</w:t>
      </w:r>
    </w:p>
    <w:bookmarkEnd w:id="3"/>
    <w:p w14:paraId="7B41F473" w14:textId="77777777" w:rsidR="00C018C0" w:rsidRPr="00F13B91" w:rsidRDefault="00C018C0" w:rsidP="00C018C0">
      <w:pPr>
        <w:pStyle w:val="Heading2"/>
        <w:numPr>
          <w:ilvl w:val="1"/>
          <w:numId w:val="34"/>
        </w:numPr>
        <w:tabs>
          <w:tab w:val="clear" w:pos="0"/>
          <w:tab w:val="num" w:pos="1800"/>
        </w:tabs>
        <w:bidi/>
        <w:ind w:left="1800" w:hanging="360"/>
        <w:rPr>
          <w:sz w:val="26"/>
          <w:szCs w:val="26"/>
          <w:lang w:eastAsia="en-CA"/>
        </w:rPr>
      </w:pPr>
      <w:r w:rsidRPr="00F13B91">
        <w:rPr>
          <w:rFonts w:hint="cs"/>
          <w:sz w:val="26"/>
          <w:szCs w:val="26"/>
          <w:rtl/>
          <w:lang w:eastAsia="en-CA"/>
        </w:rPr>
        <w:t>تحدد الأهداف مايلي:</w:t>
      </w:r>
    </w:p>
    <w:p w14:paraId="2C4BE41A" w14:textId="77777777" w:rsidR="00C018C0" w:rsidRPr="00F13B91" w:rsidRDefault="00C018C0" w:rsidP="00C018C0">
      <w:pPr>
        <w:pStyle w:val="Heading3"/>
        <w:bidi/>
        <w:rPr>
          <w:sz w:val="26"/>
          <w:szCs w:val="26"/>
          <w:lang w:eastAsia="en-CA"/>
        </w:rPr>
      </w:pPr>
      <w:r w:rsidRPr="00F13B91">
        <w:rPr>
          <w:rFonts w:hint="cs"/>
          <w:sz w:val="26"/>
          <w:szCs w:val="26"/>
          <w:rtl/>
          <w:lang w:eastAsia="en-CA"/>
        </w:rPr>
        <w:t>النسبة المئوية للزيادة في مستويات كفاءة استخدام الطاقة بالمقارنة بمستوى خط الأساس؛</w:t>
      </w:r>
    </w:p>
    <w:p w14:paraId="767A8AE4" w14:textId="77777777" w:rsidR="00C018C0" w:rsidRPr="00F13B91" w:rsidRDefault="00C018C0" w:rsidP="00C018C0">
      <w:pPr>
        <w:pStyle w:val="Heading3"/>
        <w:bidi/>
        <w:rPr>
          <w:sz w:val="26"/>
          <w:szCs w:val="26"/>
          <w:lang w:eastAsia="en-CA"/>
        </w:rPr>
      </w:pPr>
      <w:r w:rsidRPr="00F13B91">
        <w:rPr>
          <w:rFonts w:hint="cs"/>
          <w:sz w:val="26"/>
          <w:szCs w:val="26"/>
          <w:rtl/>
          <w:lang w:eastAsia="en-CA"/>
        </w:rPr>
        <w:t>تأثير خفض الاستهلاك الكلي للطاقة على الوات/ ساعة؛</w:t>
      </w:r>
    </w:p>
    <w:p w14:paraId="562F37AD" w14:textId="77777777" w:rsidR="00C018C0" w:rsidRPr="00F13B91" w:rsidRDefault="00C018C0" w:rsidP="00C018C0">
      <w:pPr>
        <w:pStyle w:val="Heading2"/>
        <w:numPr>
          <w:ilvl w:val="1"/>
          <w:numId w:val="34"/>
        </w:numPr>
        <w:tabs>
          <w:tab w:val="clear" w:pos="0"/>
          <w:tab w:val="num" w:pos="1800"/>
        </w:tabs>
        <w:bidi/>
        <w:ind w:left="1800" w:hanging="360"/>
        <w:rPr>
          <w:sz w:val="26"/>
          <w:szCs w:val="26"/>
          <w:lang w:eastAsia="en-CA"/>
        </w:rPr>
      </w:pPr>
      <w:r w:rsidRPr="00F13B91">
        <w:rPr>
          <w:rFonts w:hint="cs"/>
          <w:sz w:val="26"/>
          <w:szCs w:val="26"/>
          <w:rtl/>
          <w:lang w:eastAsia="en-CA"/>
        </w:rPr>
        <w:t>التكرار في القطاع/ التطبيق المعني في البلد و/أو ما وراء الحدود الجغرافية؛</w:t>
      </w:r>
    </w:p>
    <w:p w14:paraId="6C77C295" w14:textId="77777777" w:rsidR="00C018C0" w:rsidRPr="00F13B91" w:rsidRDefault="00C018C0" w:rsidP="00C018C0">
      <w:pPr>
        <w:pStyle w:val="Heading2"/>
        <w:numPr>
          <w:ilvl w:val="1"/>
          <w:numId w:val="34"/>
        </w:numPr>
        <w:tabs>
          <w:tab w:val="clear" w:pos="0"/>
          <w:tab w:val="num" w:pos="1800"/>
        </w:tabs>
        <w:bidi/>
        <w:ind w:left="1800" w:hanging="360"/>
        <w:rPr>
          <w:sz w:val="26"/>
          <w:szCs w:val="26"/>
          <w:lang w:eastAsia="en-CA"/>
        </w:rPr>
      </w:pPr>
      <w:r w:rsidRPr="00F13B91">
        <w:rPr>
          <w:rFonts w:hint="cs"/>
          <w:sz w:val="26"/>
          <w:szCs w:val="26"/>
          <w:rtl/>
          <w:lang w:eastAsia="en-CA"/>
        </w:rPr>
        <w:t>نسبة التمويل المطلوبة لتقديرات كيلووات/ ساعة من الطاقة التي تم اقتصادها (دولار أمريكي/ كيلووات/ ساعة)</w:t>
      </w:r>
    </w:p>
    <w:p w14:paraId="4970CD0F" w14:textId="77777777" w:rsidR="00C018C0" w:rsidRPr="00F13B91" w:rsidRDefault="00C018C0" w:rsidP="00C018C0">
      <w:pPr>
        <w:pStyle w:val="Heading1"/>
        <w:bidi/>
        <w:rPr>
          <w:sz w:val="26"/>
          <w:szCs w:val="26"/>
          <w:lang w:eastAsia="en-CA" w:bidi="ar-EG"/>
        </w:rPr>
      </w:pPr>
      <w:bookmarkStart w:id="4" w:name="_Ref118392938"/>
      <w:r w:rsidRPr="00F13B91">
        <w:rPr>
          <w:rFonts w:hint="cs"/>
          <w:sz w:val="26"/>
          <w:szCs w:val="26"/>
          <w:rtl/>
          <w:lang w:eastAsia="en-CA"/>
        </w:rPr>
        <w:t>ولاحظت الأمانة كذلك أن أثار التحسن في كفاءة استخدام الطاقة للأنشطة التي لا تتعلق بالتمويل في تصنيع و/أو التجميع والتركيب يتعذر تقديمها في العلاقة بين "السبب والأثر" التي يصعب تحديدها بسهولة. وتتضمن الفقرات 37 الى 39 أدناه مناقشات بشأن هذا الموضوع ولذا فإن هذه الأنشطة سوف تحتاج الى تقييم استنادا الى المعايير العريضة التي يتوقع أن تدفع الآثار</w:t>
      </w:r>
      <w:r w:rsidRPr="00F13B91">
        <w:rPr>
          <w:rFonts w:hint="cs"/>
          <w:sz w:val="26"/>
          <w:szCs w:val="26"/>
          <w:rtl/>
          <w:lang w:eastAsia="en-CA" w:bidi="ar-EG"/>
        </w:rPr>
        <w:t xml:space="preserve"> (مثل عدد الايجابيات المستخلصة في برامج التوعية، وعدد الفنيين الذين تم تدريبهم) والتقديرات المقدمة في أنشطة المشروع المحددة المقترحة ولاسيما كيفية هذا الدعم في تنفيذ التكنولوجيات المتعلقة بكفاءة استخدام الطاقة.</w:t>
      </w:r>
    </w:p>
    <w:bookmarkEnd w:id="4"/>
    <w:p w14:paraId="077786E7" w14:textId="77777777" w:rsidR="00C018C0" w:rsidRPr="00F13B91" w:rsidRDefault="00C018C0" w:rsidP="00C018C0">
      <w:pPr>
        <w:keepNext/>
        <w:keepLines/>
        <w:bidi/>
        <w:ind w:left="720" w:hanging="720"/>
        <w:rPr>
          <w:b/>
          <w:bCs/>
          <w:sz w:val="26"/>
          <w:szCs w:val="26"/>
          <w:rtl/>
        </w:rPr>
      </w:pPr>
      <w:r w:rsidRPr="00F13B91">
        <w:rPr>
          <w:rFonts w:hint="cs"/>
          <w:b/>
          <w:bCs/>
          <w:sz w:val="26"/>
          <w:szCs w:val="26"/>
          <w:rtl/>
        </w:rPr>
        <w:t>سادسا</w:t>
      </w:r>
      <w:r w:rsidRPr="00F13B91">
        <w:rPr>
          <w:rFonts w:hint="cs"/>
          <w:b/>
          <w:bCs/>
          <w:sz w:val="26"/>
          <w:szCs w:val="26"/>
          <w:rtl/>
        </w:rPr>
        <w:tab/>
        <w:t>رصد المشروعات وتقييم الآثار</w:t>
      </w:r>
    </w:p>
    <w:p w14:paraId="0F7F0637" w14:textId="77777777" w:rsidR="00C018C0" w:rsidRPr="00F13B91" w:rsidRDefault="00C018C0" w:rsidP="00C018C0">
      <w:pPr>
        <w:bidi/>
        <w:rPr>
          <w:b/>
          <w:bCs/>
          <w:sz w:val="26"/>
          <w:szCs w:val="26"/>
        </w:rPr>
      </w:pPr>
    </w:p>
    <w:p w14:paraId="171E2B99" w14:textId="77777777" w:rsidR="00C018C0" w:rsidRPr="00F13B91" w:rsidRDefault="00C018C0" w:rsidP="00C018C0">
      <w:pPr>
        <w:pStyle w:val="Heading1"/>
        <w:bidi/>
        <w:rPr>
          <w:sz w:val="26"/>
          <w:szCs w:val="26"/>
        </w:rPr>
      </w:pPr>
      <w:r w:rsidRPr="00F13B91">
        <w:rPr>
          <w:rFonts w:hint="cs"/>
          <w:sz w:val="26"/>
          <w:szCs w:val="26"/>
          <w:rtl/>
        </w:rPr>
        <w:t>تغطي عملية الرصد والتقييم للمشروعات المتعلقة بكفاءة استخدام الطاقة رصد التقدم التشغيلي والمالي الذي سيتبع عملية رصد المشروعات العادية مع تعديلات تتضمن المعايير المتعلقة بكفاءة استخدام الطاقة.</w:t>
      </w:r>
    </w:p>
    <w:p w14:paraId="7B7B4839" w14:textId="77777777" w:rsidR="00C018C0" w:rsidRPr="00F13B91" w:rsidRDefault="00C018C0" w:rsidP="00C018C0">
      <w:pPr>
        <w:pStyle w:val="Heading1"/>
        <w:bidi/>
        <w:rPr>
          <w:sz w:val="26"/>
          <w:szCs w:val="26"/>
        </w:rPr>
      </w:pPr>
      <w:r w:rsidRPr="00F13B91">
        <w:rPr>
          <w:rFonts w:hint="cs"/>
          <w:sz w:val="26"/>
          <w:szCs w:val="26"/>
          <w:rtl/>
        </w:rPr>
        <w:t>وسوف يتضمن رصد التقدم التشغيلي للمشروعات المتعلقة بكفاءة استخدام الطاقة مايلي بصورة عريضة:</w:t>
      </w:r>
    </w:p>
    <w:p w14:paraId="438EA306" w14:textId="77777777" w:rsidR="00C018C0" w:rsidRPr="00F13B91" w:rsidRDefault="00C018C0" w:rsidP="00C018C0">
      <w:pPr>
        <w:pStyle w:val="Heading2"/>
        <w:bidi/>
        <w:rPr>
          <w:sz w:val="26"/>
          <w:szCs w:val="26"/>
        </w:rPr>
      </w:pPr>
      <w:r w:rsidRPr="00F13B91">
        <w:rPr>
          <w:rFonts w:hint="cs"/>
          <w:sz w:val="26"/>
          <w:szCs w:val="26"/>
          <w:rtl/>
        </w:rPr>
        <w:t xml:space="preserve">حالة تنفيذ الأنشطة (مثل تنفيذ المشروعات التي تتضمن تغييرات في التكنولوجيا الى التكنولوجيا المعنية بكفاءة استخدام الطاقة وتنفيذ وتحديث القواعد الوطنية بشأن كفاءة استخدام الطاقة و/أو غيرها من القواعد التي تشمل أحكام تعديل كيجالي الملائمة </w:t>
      </w:r>
      <w:r w:rsidRPr="00F13B91">
        <w:rPr>
          <w:sz w:val="26"/>
          <w:szCs w:val="26"/>
          <w:lang w:val="en-US"/>
        </w:rPr>
        <w:t>]</w:t>
      </w:r>
      <w:r w:rsidRPr="00F13B91">
        <w:rPr>
          <w:rFonts w:hint="cs"/>
          <w:sz w:val="26"/>
          <w:szCs w:val="26"/>
          <w:rtl/>
          <w:lang w:val="en-US" w:bidi="ar-EG"/>
        </w:rPr>
        <w:t>الى أقصى حد ممكن</w:t>
      </w:r>
      <w:r w:rsidRPr="00F13B91">
        <w:rPr>
          <w:sz w:val="26"/>
          <w:szCs w:val="26"/>
          <w:lang w:val="en-US" w:bidi="ar-EG"/>
        </w:rPr>
        <w:t>[</w:t>
      </w:r>
      <w:r w:rsidRPr="00F13B91">
        <w:rPr>
          <w:rFonts w:hint="cs"/>
          <w:sz w:val="26"/>
          <w:szCs w:val="26"/>
          <w:rtl/>
          <w:lang w:val="en-US" w:bidi="ar-EG"/>
        </w:rPr>
        <w:t>)</w:t>
      </w:r>
    </w:p>
    <w:p w14:paraId="521101CF" w14:textId="77777777" w:rsidR="00C018C0" w:rsidRPr="00F13B91" w:rsidRDefault="00C018C0" w:rsidP="00651DCB">
      <w:pPr>
        <w:pStyle w:val="Heading2"/>
        <w:keepNext/>
        <w:keepLines/>
        <w:bidi/>
        <w:rPr>
          <w:sz w:val="26"/>
          <w:szCs w:val="26"/>
        </w:rPr>
      </w:pPr>
      <w:r w:rsidRPr="00F13B91">
        <w:rPr>
          <w:rFonts w:hint="cs"/>
          <w:sz w:val="26"/>
          <w:szCs w:val="26"/>
          <w:rtl/>
        </w:rPr>
        <w:lastRenderedPageBreak/>
        <w:t>آثار كفاءة استخدام الطاقة من حيث الطاقة بالكيلووات التي يجري توفيرها والانخفاضات في ثاني أكسيد الكربون استنادا الى أنصبة السوق من معدات التبريد وتكييف الهواء ومضخات التبادل الحراري التي يجري تصنيعها أو استيرادها في المستويات الدنيا لأداء الطاقة الجديدة مع مستوياتها السابقة.</w:t>
      </w:r>
      <w:r w:rsidRPr="00F13B91">
        <w:rPr>
          <w:rStyle w:val="FootnoteReference"/>
          <w:sz w:val="26"/>
          <w:szCs w:val="26"/>
        </w:rPr>
        <w:t xml:space="preserve"> </w:t>
      </w:r>
      <w:r w:rsidRPr="00F13B91">
        <w:rPr>
          <w:rStyle w:val="FootnoteReference"/>
          <w:sz w:val="26"/>
          <w:szCs w:val="26"/>
        </w:rPr>
        <w:footnoteReference w:id="23"/>
      </w:r>
    </w:p>
    <w:p w14:paraId="717F39DD" w14:textId="77777777" w:rsidR="00C018C0" w:rsidRPr="00F13B91" w:rsidRDefault="00C018C0" w:rsidP="00C018C0">
      <w:pPr>
        <w:pStyle w:val="ListParagraph"/>
        <w:keepNext/>
        <w:bidi/>
        <w:spacing w:line="240" w:lineRule="auto"/>
        <w:ind w:left="0"/>
        <w:rPr>
          <w:rFonts w:ascii="Times New Roman" w:hAnsi="Times New Roman" w:cs="Times New Roman"/>
          <w:sz w:val="26"/>
          <w:szCs w:val="26"/>
          <w:u w:val="single"/>
        </w:rPr>
      </w:pPr>
      <w:r w:rsidRPr="00F13B91">
        <w:rPr>
          <w:rFonts w:ascii="Times New Roman" w:hAnsi="Times New Roman" w:cs="Times New Roman" w:hint="cs"/>
          <w:sz w:val="26"/>
          <w:szCs w:val="26"/>
          <w:u w:val="single"/>
          <w:rtl/>
        </w:rPr>
        <w:t>تصنيع المعدات</w:t>
      </w:r>
    </w:p>
    <w:p w14:paraId="38DBC10E" w14:textId="77777777" w:rsidR="00C018C0" w:rsidRPr="00F13B91" w:rsidRDefault="00C018C0" w:rsidP="00C018C0">
      <w:pPr>
        <w:pStyle w:val="ListParagraph"/>
        <w:keepNext/>
        <w:bidi/>
        <w:spacing w:after="0" w:line="240" w:lineRule="auto"/>
        <w:ind w:left="0"/>
        <w:rPr>
          <w:rFonts w:ascii="Times New Roman" w:hAnsi="Times New Roman" w:cs="Times New Roman"/>
          <w:sz w:val="26"/>
          <w:szCs w:val="26"/>
          <w:u w:val="single"/>
        </w:rPr>
      </w:pPr>
    </w:p>
    <w:p w14:paraId="618A13F8" w14:textId="77777777" w:rsidR="00C018C0" w:rsidRPr="00F13B91" w:rsidRDefault="00C018C0" w:rsidP="00C018C0">
      <w:pPr>
        <w:pStyle w:val="Heading1"/>
        <w:bidi/>
        <w:rPr>
          <w:sz w:val="26"/>
          <w:szCs w:val="26"/>
        </w:rPr>
      </w:pPr>
      <w:bookmarkStart w:id="5" w:name="_Ref118392426"/>
      <w:r w:rsidRPr="00F13B91">
        <w:rPr>
          <w:rFonts w:hint="cs"/>
          <w:sz w:val="26"/>
          <w:szCs w:val="26"/>
          <w:rtl/>
        </w:rPr>
        <w:t>وفي حالة المشروعات في تصنيع المعدات، سوف تشمل التدخلات تحويل المعدات الى التكنولوجيات المعنية بكفاءة استخدام الطاقة (مثل التغير في المكثفات الى السرعات المختلفة من السرعة الثابتة وتبادلات الحرارة التي تتسم بالكفاءة المحسنة للطاقة والمراوح وغير ذلك من المعدات التي تتسم بكفاءة استخدام الطاقة والضوابط وغير ذلك من المكونات الخاصة بتشغيل النظام بكفاءة استخدام الطاقة) وسوف يسفر ذلك عن إنتاج النواتج التي تغطيها مشروعات التمويل وتسفر في نفس الوقت عن تحسن شامل في كفاءة استخدام الطاقة في حافظة المنتجات في المنشأة المست</w:t>
      </w:r>
      <w:r w:rsidRPr="00F13B91">
        <w:rPr>
          <w:rFonts w:hint="cs"/>
          <w:sz w:val="26"/>
          <w:szCs w:val="26"/>
          <w:rtl/>
          <w:lang w:bidi="ar-EG"/>
        </w:rPr>
        <w:t>فيدة. ويمكن تحديد أهداف كفاءة استخدام الطاقة عند مستوى عملي وممكن إلاّ أنه قد يحتاج الى مستويات جارية، وسوف يمثل ذلك المستوى الأدنى الذي يتعين تحقيقه بواسطة المشروعات التي سوف تنظر. واستنادا الى مستويات كفاءة استخدام الطاقة المستهلكة في الأسواق المختلفة (أي المحلية والمستوردة)، يمكن تقييم الوفورات بالكيلووات/ ساعة والانخفاض السنوي في ثاني أكسيد الكربون من خلال هذه المشروعات التي يمكن تقييمها.</w:t>
      </w:r>
    </w:p>
    <w:bookmarkEnd w:id="5"/>
    <w:p w14:paraId="092D01CA" w14:textId="77777777" w:rsidR="00C018C0" w:rsidRPr="00F13B91" w:rsidRDefault="00C018C0" w:rsidP="00C018C0">
      <w:pPr>
        <w:pStyle w:val="ListParagraph"/>
        <w:keepNext/>
        <w:bidi/>
        <w:spacing w:after="0" w:line="240" w:lineRule="auto"/>
        <w:ind w:left="0"/>
        <w:jc w:val="both"/>
        <w:rPr>
          <w:rFonts w:ascii="Times New Roman" w:hAnsi="Times New Roman" w:cs="Times New Roman"/>
          <w:sz w:val="26"/>
          <w:szCs w:val="26"/>
          <w:u w:val="single"/>
          <w:rtl/>
          <w:lang w:bidi="ar-EG"/>
        </w:rPr>
      </w:pPr>
      <w:r w:rsidRPr="00F13B91">
        <w:rPr>
          <w:rFonts w:ascii="Times New Roman" w:hAnsi="Times New Roman" w:cs="Times New Roman" w:hint="cs"/>
          <w:sz w:val="26"/>
          <w:szCs w:val="26"/>
          <w:u w:val="single"/>
          <w:rtl/>
          <w:lang w:bidi="ar-EG"/>
        </w:rPr>
        <w:t>المشروعات التي لا تتعلق بالتصنيع و/أو التحويل</w:t>
      </w:r>
    </w:p>
    <w:p w14:paraId="1EAA5D0E" w14:textId="77777777" w:rsidR="00C018C0" w:rsidRPr="00F13B91" w:rsidRDefault="00C018C0" w:rsidP="00C018C0">
      <w:pPr>
        <w:pStyle w:val="ListParagraph"/>
        <w:keepNext/>
        <w:bidi/>
        <w:spacing w:after="0" w:line="240" w:lineRule="auto"/>
        <w:ind w:left="0"/>
        <w:jc w:val="both"/>
        <w:rPr>
          <w:rFonts w:ascii="Times New Roman" w:hAnsi="Times New Roman" w:cs="Times New Roman"/>
          <w:sz w:val="26"/>
          <w:szCs w:val="26"/>
          <w:rtl/>
          <w:lang w:bidi="ar-EG"/>
        </w:rPr>
      </w:pPr>
    </w:p>
    <w:p w14:paraId="08C09E2F" w14:textId="77777777" w:rsidR="00C018C0" w:rsidRPr="00F13B91" w:rsidRDefault="00C018C0" w:rsidP="00C018C0">
      <w:pPr>
        <w:pStyle w:val="Heading1"/>
        <w:keepNext/>
        <w:bidi/>
        <w:rPr>
          <w:sz w:val="26"/>
          <w:szCs w:val="26"/>
        </w:rPr>
      </w:pPr>
      <w:r w:rsidRPr="00F13B91">
        <w:rPr>
          <w:rFonts w:hint="cs"/>
          <w:sz w:val="26"/>
          <w:szCs w:val="26"/>
          <w:rtl/>
        </w:rPr>
        <w:t>في حالة المشروعات التي لا تتعلق بصورة مباشرة بالتحويل (مثل إرشادات التوعية والمعلومات بشأن تكنولوجيا كفاءة استخدام الطاقة، وبناء القدرات لمختلف أصحاب المصلحة والارتقاء بالتدريب واعتماد الفنيين لإدراج عناصر كفاءة استخدام الطاقة، ودعم المعدات وبناء قدرات مؤسسات التدريب). ويمكن أن يشكل قياس آثار هذه الأنشطة الى تحسين كفاءة استخدام الطاقة مشكلة.</w:t>
      </w:r>
      <w:r w:rsidRPr="00F13B91">
        <w:rPr>
          <w:rStyle w:val="FootnoteReference"/>
          <w:sz w:val="26"/>
          <w:szCs w:val="26"/>
        </w:rPr>
        <w:t xml:space="preserve"> </w:t>
      </w:r>
      <w:r w:rsidRPr="00F13B91">
        <w:rPr>
          <w:rStyle w:val="FootnoteReference"/>
          <w:sz w:val="26"/>
          <w:szCs w:val="26"/>
        </w:rPr>
        <w:footnoteReference w:id="24"/>
      </w:r>
      <w:r w:rsidRPr="00F13B91">
        <w:rPr>
          <w:rFonts w:hint="cs"/>
          <w:sz w:val="26"/>
          <w:szCs w:val="26"/>
          <w:rtl/>
        </w:rPr>
        <w:t xml:space="preserve"> ويقدم الجدول 2 عرضا عاما للأنشطة المحتملة التي يمكن نظرها للمحافظة و/أو تعزيز كفاءة استخدام الطاقة خلال خفض المواد الهيدروفلوروكربونية، ومؤشرات النشاط والملاحظات بشأن الكيفية التي يمكن بها قياس الآثار.</w:t>
      </w:r>
    </w:p>
    <w:p w14:paraId="6081181C" w14:textId="77777777" w:rsidR="00C018C0" w:rsidRPr="00252675" w:rsidRDefault="00C018C0" w:rsidP="00C018C0">
      <w:pPr>
        <w:bidi/>
        <w:rPr>
          <w:b/>
          <w:bCs/>
          <w:rtl/>
          <w:lang w:bidi="ar-EG"/>
        </w:rPr>
      </w:pPr>
      <w:r>
        <w:rPr>
          <w:rFonts w:hint="cs"/>
          <w:b/>
          <w:bCs/>
          <w:rtl/>
          <w:lang w:bidi="ar-EG"/>
        </w:rPr>
        <w:t>الجدول 2: الأنشطة والمؤشرات للمشروعات التي لا تتعلق بالتحويل في التصنيع و/أو التجميع والتركيب</w:t>
      </w:r>
    </w:p>
    <w:tbl>
      <w:tblPr>
        <w:tblStyle w:val="TableGrid"/>
        <w:bidiVisual/>
        <w:tblW w:w="9535" w:type="dxa"/>
        <w:tblLayout w:type="fixed"/>
        <w:tblLook w:val="06A0" w:firstRow="1" w:lastRow="0" w:firstColumn="1" w:lastColumn="0" w:noHBand="1" w:noVBand="1"/>
      </w:tblPr>
      <w:tblGrid>
        <w:gridCol w:w="2065"/>
        <w:gridCol w:w="2703"/>
        <w:gridCol w:w="4767"/>
      </w:tblGrid>
      <w:tr w:rsidR="00C018C0" w:rsidRPr="005857E2" w14:paraId="2BF5D46B" w14:textId="77777777" w:rsidTr="00A17DF9">
        <w:trPr>
          <w:tblHeader/>
        </w:trPr>
        <w:tc>
          <w:tcPr>
            <w:tcW w:w="2065" w:type="dxa"/>
            <w:tcMar>
              <w:left w:w="72" w:type="dxa"/>
              <w:right w:w="72" w:type="dxa"/>
            </w:tcMar>
          </w:tcPr>
          <w:p w14:paraId="5386DC5D" w14:textId="77777777" w:rsidR="00C018C0" w:rsidRDefault="00C018C0" w:rsidP="00A17DF9">
            <w:pPr>
              <w:bidi/>
              <w:jc w:val="center"/>
              <w:rPr>
                <w:b/>
                <w:bCs/>
                <w:sz w:val="20"/>
                <w:szCs w:val="20"/>
                <w:rtl/>
              </w:rPr>
            </w:pPr>
          </w:p>
          <w:p w14:paraId="77C0AEBA" w14:textId="77777777" w:rsidR="00C018C0" w:rsidRDefault="00C018C0" w:rsidP="00A17DF9">
            <w:pPr>
              <w:bidi/>
              <w:jc w:val="center"/>
              <w:rPr>
                <w:b/>
                <w:bCs/>
                <w:sz w:val="20"/>
                <w:szCs w:val="20"/>
                <w:rtl/>
              </w:rPr>
            </w:pPr>
            <w:r>
              <w:rPr>
                <w:rFonts w:hint="cs"/>
                <w:b/>
                <w:bCs/>
                <w:sz w:val="20"/>
                <w:szCs w:val="20"/>
                <w:rtl/>
              </w:rPr>
              <w:t>المادة</w:t>
            </w:r>
          </w:p>
          <w:p w14:paraId="35FC18B2" w14:textId="77777777" w:rsidR="00C018C0" w:rsidRPr="005857E2" w:rsidRDefault="00C018C0" w:rsidP="00A17DF9">
            <w:pPr>
              <w:bidi/>
              <w:jc w:val="center"/>
              <w:rPr>
                <w:b/>
                <w:bCs/>
                <w:sz w:val="20"/>
                <w:szCs w:val="20"/>
              </w:rPr>
            </w:pPr>
          </w:p>
        </w:tc>
        <w:tc>
          <w:tcPr>
            <w:tcW w:w="2703" w:type="dxa"/>
            <w:tcMar>
              <w:left w:w="72" w:type="dxa"/>
              <w:right w:w="72" w:type="dxa"/>
            </w:tcMar>
          </w:tcPr>
          <w:p w14:paraId="234C39B6" w14:textId="77777777" w:rsidR="00C018C0" w:rsidRDefault="00C018C0" w:rsidP="00A17DF9">
            <w:pPr>
              <w:bidi/>
              <w:jc w:val="center"/>
              <w:rPr>
                <w:b/>
                <w:bCs/>
                <w:sz w:val="20"/>
                <w:szCs w:val="20"/>
                <w:rtl/>
              </w:rPr>
            </w:pPr>
          </w:p>
          <w:p w14:paraId="3E4EB4D0" w14:textId="77777777" w:rsidR="00C018C0" w:rsidRPr="005857E2" w:rsidRDefault="00C018C0" w:rsidP="00A17DF9">
            <w:pPr>
              <w:bidi/>
              <w:jc w:val="center"/>
              <w:rPr>
                <w:b/>
                <w:bCs/>
                <w:sz w:val="20"/>
                <w:szCs w:val="20"/>
              </w:rPr>
            </w:pPr>
            <w:r>
              <w:rPr>
                <w:rFonts w:hint="cs"/>
                <w:b/>
                <w:bCs/>
                <w:sz w:val="20"/>
                <w:szCs w:val="20"/>
                <w:rtl/>
              </w:rPr>
              <w:t>مؤشرات مستوى النشاط</w:t>
            </w:r>
          </w:p>
        </w:tc>
        <w:tc>
          <w:tcPr>
            <w:tcW w:w="4767" w:type="dxa"/>
            <w:tcMar>
              <w:left w:w="72" w:type="dxa"/>
              <w:right w:w="72" w:type="dxa"/>
            </w:tcMar>
          </w:tcPr>
          <w:p w14:paraId="6C7B6427" w14:textId="77777777" w:rsidR="00C018C0" w:rsidRDefault="00C018C0" w:rsidP="00A17DF9">
            <w:pPr>
              <w:bidi/>
              <w:jc w:val="center"/>
              <w:rPr>
                <w:b/>
                <w:bCs/>
                <w:sz w:val="20"/>
                <w:szCs w:val="20"/>
                <w:rtl/>
              </w:rPr>
            </w:pPr>
            <w:r>
              <w:rPr>
                <w:rFonts w:hint="cs"/>
                <w:b/>
                <w:bCs/>
                <w:sz w:val="20"/>
                <w:szCs w:val="20"/>
                <w:rtl/>
              </w:rPr>
              <w:t>ا</w:t>
            </w:r>
          </w:p>
          <w:p w14:paraId="54BE2F24" w14:textId="77777777" w:rsidR="00C018C0" w:rsidRDefault="00C018C0" w:rsidP="00A17DF9">
            <w:pPr>
              <w:bidi/>
              <w:jc w:val="center"/>
              <w:rPr>
                <w:b/>
                <w:bCs/>
                <w:sz w:val="20"/>
                <w:szCs w:val="20"/>
                <w:rtl/>
              </w:rPr>
            </w:pPr>
            <w:r>
              <w:rPr>
                <w:rFonts w:hint="cs"/>
                <w:b/>
                <w:bCs/>
                <w:sz w:val="20"/>
                <w:szCs w:val="20"/>
                <w:rtl/>
              </w:rPr>
              <w:t>لملاحظات على قياس الآثار</w:t>
            </w:r>
          </w:p>
          <w:p w14:paraId="1F236567" w14:textId="77777777" w:rsidR="00C018C0" w:rsidRPr="005857E2" w:rsidRDefault="00C018C0" w:rsidP="00A17DF9">
            <w:pPr>
              <w:bidi/>
              <w:jc w:val="center"/>
              <w:rPr>
                <w:b/>
                <w:bCs/>
                <w:sz w:val="20"/>
                <w:szCs w:val="20"/>
              </w:rPr>
            </w:pPr>
          </w:p>
        </w:tc>
      </w:tr>
      <w:tr w:rsidR="00C018C0" w:rsidRPr="005857E2" w14:paraId="3D02003A" w14:textId="77777777" w:rsidTr="00A17DF9">
        <w:tc>
          <w:tcPr>
            <w:tcW w:w="2065" w:type="dxa"/>
            <w:tcMar>
              <w:left w:w="72" w:type="dxa"/>
              <w:right w:w="72" w:type="dxa"/>
            </w:tcMar>
          </w:tcPr>
          <w:p w14:paraId="10E2E8F6" w14:textId="77777777" w:rsidR="00C018C0" w:rsidRPr="005857E2" w:rsidRDefault="00C018C0" w:rsidP="00A17DF9">
            <w:pPr>
              <w:bidi/>
              <w:jc w:val="left"/>
              <w:rPr>
                <w:sz w:val="20"/>
                <w:szCs w:val="20"/>
              </w:rPr>
            </w:pPr>
            <w:r>
              <w:rPr>
                <w:rFonts w:hint="cs"/>
                <w:sz w:val="20"/>
                <w:szCs w:val="20"/>
                <w:rtl/>
              </w:rPr>
              <w:t>الإرشاد بالتوعية والمعلومات</w:t>
            </w:r>
          </w:p>
        </w:tc>
        <w:tc>
          <w:tcPr>
            <w:tcW w:w="2703" w:type="dxa"/>
            <w:tcMar>
              <w:left w:w="72" w:type="dxa"/>
              <w:right w:w="72" w:type="dxa"/>
            </w:tcMar>
          </w:tcPr>
          <w:p w14:paraId="6C0FE1E8" w14:textId="77777777" w:rsidR="00C018C0" w:rsidRPr="005857E2" w:rsidRDefault="00C018C0" w:rsidP="00A17DF9">
            <w:pPr>
              <w:bidi/>
              <w:jc w:val="left"/>
              <w:rPr>
                <w:sz w:val="20"/>
                <w:szCs w:val="20"/>
                <w:rtl/>
              </w:rPr>
            </w:pPr>
            <w:r>
              <w:rPr>
                <w:rFonts w:hint="cs"/>
                <w:sz w:val="20"/>
                <w:szCs w:val="20"/>
                <w:rtl/>
              </w:rPr>
              <w:t>حجم الأنشطة بمجموعات ولم يتم التوصل الى ردود الآثار ولم تعقد برامج وغير ذلك</w:t>
            </w:r>
          </w:p>
        </w:tc>
        <w:tc>
          <w:tcPr>
            <w:tcW w:w="4767" w:type="dxa"/>
            <w:tcMar>
              <w:left w:w="72" w:type="dxa"/>
              <w:right w:w="72" w:type="dxa"/>
            </w:tcMar>
          </w:tcPr>
          <w:p w14:paraId="385A787E" w14:textId="77777777" w:rsidR="00C018C0" w:rsidRDefault="00C018C0" w:rsidP="00A17DF9">
            <w:pPr>
              <w:bidi/>
              <w:jc w:val="left"/>
              <w:rPr>
                <w:sz w:val="20"/>
                <w:szCs w:val="20"/>
                <w:rtl/>
                <w:lang w:bidi="ar-EG"/>
              </w:rPr>
            </w:pPr>
            <w:r>
              <w:rPr>
                <w:rFonts w:hint="cs"/>
                <w:sz w:val="20"/>
                <w:szCs w:val="20"/>
                <w:rtl/>
                <w:lang w:bidi="ar-EG"/>
              </w:rPr>
              <w:t>من المتعذر قياس الآثار المباشرة المرتبطة بالأنشطة المعنية التي تنفذ بموجب البرنامج والمدى الذي يمكن أن يصل إليه الإرشاد بالتوعية والمعلومات في تغيير سلوك المستهلكين والترويج لاعتماد المعدات المعتمدة على غازات التبريد البديلة التي تتسم بكفاءة استخدام الطاقة</w:t>
            </w:r>
          </w:p>
          <w:p w14:paraId="01CD5351" w14:textId="77777777" w:rsidR="00C018C0" w:rsidRPr="005857E2" w:rsidRDefault="00C018C0" w:rsidP="00A17DF9">
            <w:pPr>
              <w:bidi/>
              <w:jc w:val="left"/>
              <w:rPr>
                <w:sz w:val="20"/>
                <w:szCs w:val="20"/>
                <w:rtl/>
                <w:lang w:bidi="ar-EG"/>
              </w:rPr>
            </w:pPr>
          </w:p>
        </w:tc>
      </w:tr>
      <w:tr w:rsidR="00C018C0" w:rsidRPr="005857E2" w14:paraId="41920736" w14:textId="77777777" w:rsidTr="00A17DF9">
        <w:tc>
          <w:tcPr>
            <w:tcW w:w="2065" w:type="dxa"/>
            <w:tcMar>
              <w:left w:w="72" w:type="dxa"/>
              <w:right w:w="72" w:type="dxa"/>
            </w:tcMar>
          </w:tcPr>
          <w:p w14:paraId="10CF7496" w14:textId="77777777" w:rsidR="00C018C0" w:rsidRPr="005E43FC" w:rsidRDefault="00C018C0" w:rsidP="00A17DF9">
            <w:pPr>
              <w:bidi/>
              <w:jc w:val="left"/>
              <w:rPr>
                <w:sz w:val="20"/>
                <w:szCs w:val="20"/>
                <w:highlight w:val="yellow"/>
              </w:rPr>
            </w:pPr>
            <w:r>
              <w:rPr>
                <w:rFonts w:hint="cs"/>
                <w:sz w:val="20"/>
                <w:szCs w:val="20"/>
                <w:rtl/>
              </w:rPr>
              <w:t>وضع المستويات الدنيا لأداء الطاقة</w:t>
            </w:r>
          </w:p>
        </w:tc>
        <w:tc>
          <w:tcPr>
            <w:tcW w:w="2703" w:type="dxa"/>
            <w:tcMar>
              <w:left w:w="72" w:type="dxa"/>
              <w:right w:w="72" w:type="dxa"/>
            </w:tcMar>
          </w:tcPr>
          <w:p w14:paraId="01B85BDD" w14:textId="77777777" w:rsidR="00C018C0" w:rsidRPr="005857E2" w:rsidRDefault="00C018C0" w:rsidP="00A17DF9">
            <w:pPr>
              <w:bidi/>
              <w:jc w:val="left"/>
              <w:rPr>
                <w:sz w:val="20"/>
                <w:szCs w:val="20"/>
              </w:rPr>
            </w:pPr>
            <w:r>
              <w:rPr>
                <w:rFonts w:hint="cs"/>
                <w:sz w:val="20"/>
                <w:szCs w:val="20"/>
                <w:rtl/>
              </w:rPr>
              <w:t>وضع وتنفيذ المعايير والمحدثات في المستويات</w:t>
            </w:r>
          </w:p>
        </w:tc>
        <w:tc>
          <w:tcPr>
            <w:tcW w:w="4767" w:type="dxa"/>
            <w:tcMar>
              <w:left w:w="72" w:type="dxa"/>
              <w:right w:w="72" w:type="dxa"/>
            </w:tcMar>
          </w:tcPr>
          <w:p w14:paraId="18A8D7B3" w14:textId="77777777" w:rsidR="00C018C0" w:rsidRDefault="00C018C0" w:rsidP="00A17DF9">
            <w:pPr>
              <w:bidi/>
              <w:jc w:val="left"/>
              <w:rPr>
                <w:sz w:val="20"/>
                <w:szCs w:val="20"/>
                <w:rtl/>
                <w:lang w:bidi="ar-EG"/>
              </w:rPr>
            </w:pPr>
            <w:r>
              <w:rPr>
                <w:rFonts w:hint="cs"/>
                <w:sz w:val="20"/>
                <w:szCs w:val="20"/>
                <w:rtl/>
                <w:lang w:bidi="ar-EG"/>
              </w:rPr>
              <w:t>تؤدي نتائج التحسينات في المستويات الدنيا لأداء الطاقة (بالمتحفظ) الى تحسين شامل في أداء حافظة المنتجات، ويمكن القياس بشرط توافر البيانات عن الإمداد والاستخدام للمعدات بأداء أفضل لكفاءة استخدام الطاقة في السوق</w:t>
            </w:r>
          </w:p>
          <w:p w14:paraId="20679A2A" w14:textId="77777777" w:rsidR="00C018C0" w:rsidRPr="005857E2" w:rsidRDefault="00C018C0" w:rsidP="00A17DF9">
            <w:pPr>
              <w:bidi/>
              <w:jc w:val="left"/>
              <w:rPr>
                <w:sz w:val="20"/>
                <w:szCs w:val="20"/>
                <w:rtl/>
                <w:lang w:bidi="ar-EG"/>
              </w:rPr>
            </w:pPr>
          </w:p>
        </w:tc>
      </w:tr>
      <w:tr w:rsidR="00C018C0" w:rsidRPr="005857E2" w14:paraId="71E04AFB" w14:textId="77777777" w:rsidTr="00A17DF9">
        <w:tc>
          <w:tcPr>
            <w:tcW w:w="2065" w:type="dxa"/>
            <w:tcMar>
              <w:left w:w="72" w:type="dxa"/>
              <w:right w:w="72" w:type="dxa"/>
            </w:tcMar>
          </w:tcPr>
          <w:p w14:paraId="1A2B872C" w14:textId="77777777" w:rsidR="00C018C0" w:rsidRPr="005857E2" w:rsidRDefault="00C018C0" w:rsidP="00A17DF9">
            <w:pPr>
              <w:bidi/>
              <w:jc w:val="left"/>
              <w:rPr>
                <w:sz w:val="20"/>
                <w:szCs w:val="20"/>
              </w:rPr>
            </w:pPr>
            <w:r>
              <w:rPr>
                <w:rFonts w:hint="cs"/>
                <w:sz w:val="20"/>
                <w:szCs w:val="20"/>
                <w:rtl/>
              </w:rPr>
              <w:lastRenderedPageBreak/>
              <w:t>برامج التوسيم</w:t>
            </w:r>
          </w:p>
        </w:tc>
        <w:tc>
          <w:tcPr>
            <w:tcW w:w="2703" w:type="dxa"/>
            <w:tcMar>
              <w:left w:w="72" w:type="dxa"/>
              <w:right w:w="72" w:type="dxa"/>
            </w:tcMar>
          </w:tcPr>
          <w:p w14:paraId="12ED73AF" w14:textId="77777777" w:rsidR="00C018C0" w:rsidRPr="005857E2" w:rsidRDefault="00C018C0" w:rsidP="00A17DF9">
            <w:pPr>
              <w:bidi/>
              <w:jc w:val="left"/>
              <w:rPr>
                <w:sz w:val="20"/>
                <w:szCs w:val="20"/>
              </w:rPr>
            </w:pPr>
            <w:r>
              <w:rPr>
                <w:rFonts w:hint="cs"/>
                <w:sz w:val="20"/>
                <w:szCs w:val="20"/>
                <w:rtl/>
              </w:rPr>
              <w:t>وضع وإنفاذ برامج التوسيم</w:t>
            </w:r>
          </w:p>
        </w:tc>
        <w:tc>
          <w:tcPr>
            <w:tcW w:w="4767" w:type="dxa"/>
            <w:tcMar>
              <w:left w:w="72" w:type="dxa"/>
              <w:right w:w="72" w:type="dxa"/>
            </w:tcMar>
          </w:tcPr>
          <w:p w14:paraId="3A7BCC1A" w14:textId="77777777" w:rsidR="00C018C0" w:rsidRDefault="00C018C0" w:rsidP="00A17DF9">
            <w:pPr>
              <w:bidi/>
              <w:jc w:val="left"/>
              <w:rPr>
                <w:sz w:val="20"/>
                <w:szCs w:val="20"/>
                <w:rtl/>
                <w:lang w:bidi="ar-EG"/>
              </w:rPr>
            </w:pPr>
            <w:r>
              <w:rPr>
                <w:rFonts w:hint="cs"/>
                <w:sz w:val="20"/>
                <w:szCs w:val="20"/>
                <w:rtl/>
                <w:lang w:bidi="ar-EG"/>
              </w:rPr>
              <w:t>من المتعذر قياس الآثار المباشرة- المرتبطة بالمدى الذي تصل إليه برامج التوسيم في تغيير سلوك المستهلكين والترويج لتطبيق المعدات المعتمدة على غازات التبريد البديلة التي تتسم بكفاءة استخدام الطاقة.</w:t>
            </w:r>
          </w:p>
          <w:p w14:paraId="3A51DEE2" w14:textId="77777777" w:rsidR="00C018C0" w:rsidRPr="005857E2" w:rsidRDefault="00C018C0" w:rsidP="00A17DF9">
            <w:pPr>
              <w:bidi/>
              <w:jc w:val="left"/>
              <w:rPr>
                <w:sz w:val="20"/>
                <w:szCs w:val="20"/>
                <w:rtl/>
                <w:lang w:bidi="ar-EG"/>
              </w:rPr>
            </w:pPr>
          </w:p>
        </w:tc>
      </w:tr>
      <w:tr w:rsidR="00C018C0" w:rsidRPr="005857E2" w14:paraId="101A19FF" w14:textId="77777777" w:rsidTr="00A17DF9">
        <w:tc>
          <w:tcPr>
            <w:tcW w:w="2065" w:type="dxa"/>
            <w:tcMar>
              <w:left w:w="72" w:type="dxa"/>
              <w:right w:w="72" w:type="dxa"/>
            </w:tcMar>
          </w:tcPr>
          <w:p w14:paraId="44A978F1" w14:textId="77777777" w:rsidR="00C018C0" w:rsidRPr="005857E2" w:rsidRDefault="00C018C0" w:rsidP="00A17DF9">
            <w:pPr>
              <w:bidi/>
              <w:jc w:val="left"/>
              <w:rPr>
                <w:sz w:val="20"/>
                <w:szCs w:val="20"/>
              </w:rPr>
            </w:pPr>
            <w:r>
              <w:rPr>
                <w:rFonts w:hint="cs"/>
                <w:sz w:val="20"/>
                <w:szCs w:val="20"/>
                <w:rtl/>
              </w:rPr>
              <w:t>تحديث برامج التدريب واعتماد الفنيين</w:t>
            </w:r>
          </w:p>
        </w:tc>
        <w:tc>
          <w:tcPr>
            <w:tcW w:w="2703" w:type="dxa"/>
            <w:tcMar>
              <w:left w:w="72" w:type="dxa"/>
              <w:right w:w="72" w:type="dxa"/>
            </w:tcMar>
          </w:tcPr>
          <w:p w14:paraId="349195D6" w14:textId="77777777" w:rsidR="00C018C0" w:rsidRPr="005857E2" w:rsidRDefault="00C018C0" w:rsidP="00A17DF9">
            <w:pPr>
              <w:bidi/>
              <w:jc w:val="left"/>
              <w:rPr>
                <w:sz w:val="20"/>
                <w:szCs w:val="20"/>
              </w:rPr>
            </w:pPr>
            <w:r>
              <w:rPr>
                <w:rFonts w:hint="cs"/>
                <w:sz w:val="20"/>
                <w:szCs w:val="20"/>
                <w:rtl/>
              </w:rPr>
              <w:t>لم يتم تحديث أو ترقية أي برامج</w:t>
            </w:r>
          </w:p>
        </w:tc>
        <w:tc>
          <w:tcPr>
            <w:tcW w:w="4767" w:type="dxa"/>
            <w:tcMar>
              <w:left w:w="72" w:type="dxa"/>
              <w:right w:w="72" w:type="dxa"/>
            </w:tcMar>
          </w:tcPr>
          <w:p w14:paraId="502DF5E1" w14:textId="77777777" w:rsidR="00C018C0" w:rsidRDefault="00C018C0" w:rsidP="00A17DF9">
            <w:pPr>
              <w:bidi/>
              <w:jc w:val="left"/>
              <w:rPr>
                <w:sz w:val="20"/>
                <w:szCs w:val="20"/>
                <w:rtl/>
                <w:lang w:bidi="ar-EG"/>
              </w:rPr>
            </w:pPr>
            <w:r>
              <w:rPr>
                <w:rFonts w:hint="cs"/>
                <w:sz w:val="20"/>
                <w:szCs w:val="20"/>
                <w:rtl/>
                <w:lang w:bidi="ar-EG"/>
              </w:rPr>
              <w:t>من المتعذر القياس المرتبط بالمدى الذي يصل إليه تدريب الفنيين في تركيب والمحافظة ومعدات الخدمة لضمان أنها تعمل بكفاءة</w:t>
            </w:r>
          </w:p>
          <w:p w14:paraId="0E3E88FD" w14:textId="77777777" w:rsidR="00C018C0" w:rsidRPr="005857E2" w:rsidRDefault="00C018C0" w:rsidP="00A17DF9">
            <w:pPr>
              <w:bidi/>
              <w:jc w:val="left"/>
              <w:rPr>
                <w:sz w:val="20"/>
                <w:szCs w:val="20"/>
                <w:rtl/>
                <w:lang w:bidi="ar-EG"/>
              </w:rPr>
            </w:pPr>
          </w:p>
        </w:tc>
      </w:tr>
      <w:tr w:rsidR="00C018C0" w:rsidRPr="005857E2" w14:paraId="738B84ED" w14:textId="77777777" w:rsidTr="00A17DF9">
        <w:tc>
          <w:tcPr>
            <w:tcW w:w="2065" w:type="dxa"/>
            <w:tcMar>
              <w:left w:w="72" w:type="dxa"/>
              <w:right w:w="72" w:type="dxa"/>
            </w:tcMar>
          </w:tcPr>
          <w:p w14:paraId="5463F512" w14:textId="77777777" w:rsidR="00C018C0" w:rsidRPr="005857E2" w:rsidRDefault="00C018C0" w:rsidP="00A17DF9">
            <w:pPr>
              <w:bidi/>
              <w:jc w:val="left"/>
              <w:rPr>
                <w:sz w:val="20"/>
                <w:szCs w:val="20"/>
                <w:rtl/>
                <w:lang w:bidi="ar-EG"/>
              </w:rPr>
            </w:pPr>
            <w:r w:rsidRPr="00D223B0">
              <w:rPr>
                <w:sz w:val="20"/>
                <w:szCs w:val="20"/>
                <w:rtl/>
                <w:lang w:bidi="ar-EG"/>
              </w:rPr>
              <w:t>بناء القدرات بما في</w:t>
            </w:r>
            <w:r>
              <w:rPr>
                <w:sz w:val="20"/>
                <w:szCs w:val="20"/>
                <w:rtl/>
                <w:lang w:bidi="ar-EG"/>
              </w:rPr>
              <w:t xml:space="preserve"> ذلك برامج التدريب * التي تغطي</w:t>
            </w:r>
            <w:r>
              <w:rPr>
                <w:rFonts w:hint="cs"/>
                <w:sz w:val="20"/>
                <w:szCs w:val="20"/>
                <w:rtl/>
                <w:lang w:bidi="ar-EG"/>
              </w:rPr>
              <w:t xml:space="preserve"> </w:t>
            </w:r>
            <w:r>
              <w:rPr>
                <w:sz w:val="20"/>
                <w:szCs w:val="20"/>
                <w:rtl/>
                <w:lang w:bidi="ar-EG"/>
              </w:rPr>
              <w:t>سلطات ا</w:t>
            </w:r>
            <w:r>
              <w:rPr>
                <w:rFonts w:hint="cs"/>
                <w:sz w:val="20"/>
                <w:szCs w:val="20"/>
                <w:rtl/>
                <w:lang w:bidi="ar-EG"/>
              </w:rPr>
              <w:t>ل</w:t>
            </w:r>
            <w:r>
              <w:rPr>
                <w:sz w:val="20"/>
                <w:szCs w:val="20"/>
                <w:rtl/>
                <w:lang w:bidi="ar-EG"/>
              </w:rPr>
              <w:t>تنظيم</w:t>
            </w:r>
            <w:r w:rsidRPr="00D223B0">
              <w:rPr>
                <w:sz w:val="20"/>
                <w:szCs w:val="20"/>
                <w:rtl/>
                <w:lang w:bidi="ar-EG"/>
              </w:rPr>
              <w:t xml:space="preserve"> وسل</w:t>
            </w:r>
            <w:r>
              <w:rPr>
                <w:rFonts w:hint="cs"/>
                <w:sz w:val="20"/>
                <w:szCs w:val="20"/>
                <w:rtl/>
                <w:lang w:bidi="ar-EG"/>
              </w:rPr>
              <w:t>ا</w:t>
            </w:r>
            <w:r>
              <w:rPr>
                <w:sz w:val="20"/>
                <w:szCs w:val="20"/>
                <w:rtl/>
                <w:lang w:bidi="ar-EG"/>
              </w:rPr>
              <w:t>سل</w:t>
            </w:r>
            <w:r w:rsidRPr="00D223B0">
              <w:rPr>
                <w:sz w:val="20"/>
                <w:szCs w:val="20"/>
                <w:rtl/>
                <w:lang w:bidi="ar-EG"/>
              </w:rPr>
              <w:t xml:space="preserve"> التوزيع</w:t>
            </w:r>
          </w:p>
        </w:tc>
        <w:tc>
          <w:tcPr>
            <w:tcW w:w="2703" w:type="dxa"/>
            <w:tcMar>
              <w:left w:w="72" w:type="dxa"/>
              <w:right w:w="72" w:type="dxa"/>
            </w:tcMar>
          </w:tcPr>
          <w:p w14:paraId="19BD9E8A" w14:textId="77777777" w:rsidR="00C018C0" w:rsidRPr="005857E2" w:rsidRDefault="00C018C0" w:rsidP="00A17DF9">
            <w:pPr>
              <w:bidi/>
              <w:jc w:val="left"/>
              <w:rPr>
                <w:sz w:val="20"/>
                <w:szCs w:val="20"/>
              </w:rPr>
            </w:pPr>
            <w:r>
              <w:rPr>
                <w:rFonts w:hint="cs"/>
                <w:sz w:val="20"/>
                <w:szCs w:val="20"/>
                <w:rtl/>
              </w:rPr>
              <w:t>لم تسلم أي برامج أو استعادة ردود</w:t>
            </w:r>
          </w:p>
        </w:tc>
        <w:tc>
          <w:tcPr>
            <w:tcW w:w="4767" w:type="dxa"/>
            <w:tcMar>
              <w:left w:w="72" w:type="dxa"/>
              <w:right w:w="72" w:type="dxa"/>
            </w:tcMar>
          </w:tcPr>
          <w:p w14:paraId="1A77D64C" w14:textId="77777777" w:rsidR="00C018C0" w:rsidRDefault="00C018C0" w:rsidP="00A17DF9">
            <w:pPr>
              <w:bidi/>
              <w:jc w:val="left"/>
              <w:rPr>
                <w:sz w:val="20"/>
                <w:szCs w:val="20"/>
                <w:rtl/>
                <w:lang w:bidi="ar-EG"/>
              </w:rPr>
            </w:pPr>
            <w:r>
              <w:rPr>
                <w:rFonts w:hint="cs"/>
                <w:sz w:val="20"/>
                <w:szCs w:val="20"/>
                <w:rtl/>
                <w:lang w:bidi="ar-EG"/>
              </w:rPr>
              <w:t xml:space="preserve">من المتعذر </w:t>
            </w:r>
            <w:r w:rsidRPr="00060991">
              <w:rPr>
                <w:sz w:val="20"/>
                <w:szCs w:val="20"/>
                <w:rtl/>
                <w:lang w:bidi="ar-EG"/>
              </w:rPr>
              <w:t xml:space="preserve">القياس - </w:t>
            </w:r>
            <w:r>
              <w:rPr>
                <w:rFonts w:hint="cs"/>
                <w:sz w:val="20"/>
                <w:szCs w:val="20"/>
                <w:rtl/>
                <w:lang w:bidi="ar-EG"/>
              </w:rPr>
              <w:t>ال</w:t>
            </w:r>
            <w:r w:rsidRPr="00060991">
              <w:rPr>
                <w:sz w:val="20"/>
                <w:szCs w:val="20"/>
                <w:rtl/>
                <w:lang w:bidi="ar-EG"/>
              </w:rPr>
              <w:t>مرتبط بمدى قدرة الأفراد المدربين على تنفيذ تدابير لتسهيل اعتماد معدات مبردة ذات كفاءة في استخدام الطاقة منخفضة القدرة على الاحترار العالمي والتحكم في توريد هذه المعدات ومراقبتها</w:t>
            </w:r>
          </w:p>
          <w:p w14:paraId="0264E400" w14:textId="77777777" w:rsidR="00C018C0" w:rsidRPr="005857E2" w:rsidRDefault="00C018C0" w:rsidP="00A17DF9">
            <w:pPr>
              <w:bidi/>
              <w:jc w:val="left"/>
              <w:rPr>
                <w:sz w:val="20"/>
                <w:szCs w:val="20"/>
                <w:rtl/>
                <w:lang w:bidi="ar-EG"/>
              </w:rPr>
            </w:pPr>
          </w:p>
        </w:tc>
      </w:tr>
      <w:tr w:rsidR="00C018C0" w:rsidRPr="005857E2" w14:paraId="0DA9FB90" w14:textId="77777777" w:rsidTr="00A17DF9">
        <w:tc>
          <w:tcPr>
            <w:tcW w:w="2065" w:type="dxa"/>
            <w:tcMar>
              <w:left w:w="72" w:type="dxa"/>
              <w:right w:w="72" w:type="dxa"/>
            </w:tcMar>
          </w:tcPr>
          <w:p w14:paraId="4A776964" w14:textId="77777777" w:rsidR="00C018C0" w:rsidRPr="005857E2" w:rsidRDefault="00C018C0" w:rsidP="00A17DF9">
            <w:pPr>
              <w:bidi/>
              <w:jc w:val="left"/>
              <w:rPr>
                <w:sz w:val="20"/>
                <w:szCs w:val="20"/>
                <w:lang w:bidi="ar-EG"/>
              </w:rPr>
            </w:pPr>
            <w:r w:rsidRPr="00EA5B2E">
              <w:rPr>
                <w:sz w:val="20"/>
                <w:szCs w:val="20"/>
                <w:rtl/>
              </w:rPr>
              <w:t>التعاون والتنسيق المؤسسي</w:t>
            </w:r>
          </w:p>
        </w:tc>
        <w:tc>
          <w:tcPr>
            <w:tcW w:w="2703" w:type="dxa"/>
            <w:tcMar>
              <w:left w:w="72" w:type="dxa"/>
              <w:right w:w="72" w:type="dxa"/>
            </w:tcMar>
          </w:tcPr>
          <w:p w14:paraId="62130475" w14:textId="77777777" w:rsidR="00C018C0" w:rsidRDefault="00C018C0" w:rsidP="00A17DF9">
            <w:pPr>
              <w:bidi/>
              <w:jc w:val="left"/>
              <w:rPr>
                <w:sz w:val="20"/>
                <w:szCs w:val="20"/>
                <w:rtl/>
              </w:rPr>
            </w:pPr>
            <w:r>
              <w:rPr>
                <w:rFonts w:hint="cs"/>
                <w:sz w:val="20"/>
                <w:szCs w:val="20"/>
                <w:rtl/>
              </w:rPr>
              <w:t>لم تجر أي برامج، اتفاق بشأن التنسيق والتعاون بين وحدات الأوزون الوطنية والسلطات المعنية بكفاءة استخدام الطاقة</w:t>
            </w:r>
          </w:p>
          <w:p w14:paraId="0E9EE243" w14:textId="77777777" w:rsidR="00C018C0" w:rsidRPr="005857E2" w:rsidRDefault="00C018C0" w:rsidP="00A17DF9">
            <w:pPr>
              <w:bidi/>
              <w:jc w:val="left"/>
              <w:rPr>
                <w:sz w:val="20"/>
                <w:szCs w:val="20"/>
              </w:rPr>
            </w:pPr>
          </w:p>
        </w:tc>
        <w:tc>
          <w:tcPr>
            <w:tcW w:w="4767" w:type="dxa"/>
            <w:tcMar>
              <w:left w:w="72" w:type="dxa"/>
              <w:right w:w="72" w:type="dxa"/>
            </w:tcMar>
          </w:tcPr>
          <w:p w14:paraId="005ACB15" w14:textId="77777777" w:rsidR="00C018C0" w:rsidRDefault="00C018C0" w:rsidP="00A17DF9">
            <w:pPr>
              <w:bidi/>
              <w:jc w:val="left"/>
              <w:rPr>
                <w:sz w:val="20"/>
                <w:szCs w:val="20"/>
                <w:rtl/>
              </w:rPr>
            </w:pPr>
            <w:r>
              <w:rPr>
                <w:rFonts w:hint="cs"/>
                <w:sz w:val="20"/>
                <w:szCs w:val="20"/>
                <w:rtl/>
              </w:rPr>
              <w:t>يمكن القياس استنادا الى الاتفاقات الحالية بما في ذلك أحكام تعديل كيجالي في المستويات</w:t>
            </w:r>
          </w:p>
          <w:p w14:paraId="362D9495" w14:textId="77777777" w:rsidR="00C018C0" w:rsidRPr="005857E2" w:rsidRDefault="00C018C0" w:rsidP="00A17DF9">
            <w:pPr>
              <w:bidi/>
              <w:jc w:val="left"/>
              <w:rPr>
                <w:sz w:val="20"/>
                <w:szCs w:val="20"/>
              </w:rPr>
            </w:pPr>
          </w:p>
        </w:tc>
      </w:tr>
    </w:tbl>
    <w:p w14:paraId="4D248699" w14:textId="77777777" w:rsidR="00C018C0" w:rsidRPr="005857E2" w:rsidRDefault="00C018C0" w:rsidP="00C018C0">
      <w:pPr>
        <w:bidi/>
        <w:rPr>
          <w:sz w:val="18"/>
          <w:szCs w:val="18"/>
        </w:rPr>
      </w:pPr>
      <w:r w:rsidRPr="005857E2">
        <w:rPr>
          <w:sz w:val="18"/>
          <w:szCs w:val="18"/>
        </w:rPr>
        <w:t>*</w:t>
      </w:r>
      <w:r>
        <w:rPr>
          <w:rFonts w:hint="cs"/>
          <w:sz w:val="18"/>
          <w:szCs w:val="18"/>
          <w:rtl/>
          <w:lang w:bidi="ar-EG"/>
        </w:rPr>
        <w:t xml:space="preserve"> يمكن أن يتضمن بناء القدرات تقديم الدعم للمؤسسات الوطنية (مثل، شبكات التجار والموزعين ومؤسسات التدريب وسلطات الرقابة على الواردات والصادرات وصانعي القرارات/ لإجراء الإرشاد بالتدريب والإرشاد للمحافظة و/أو تعزيز كفاءة استخدام الطاقة في سياق خفض المواد الهيدروفلوروكربونية والاجتماعات والمشاورات مع السلطات الوطنية لزيادة المعارف عن تعديل كيجالي وأهمية إدراج تعديل كيجالي في قواعد كفاءة استخدام الطاقة.</w:t>
      </w:r>
    </w:p>
    <w:p w14:paraId="0D4C79C5" w14:textId="77777777" w:rsidR="00C018C0" w:rsidRPr="005857E2" w:rsidRDefault="00C018C0" w:rsidP="00C018C0">
      <w:pPr>
        <w:bidi/>
      </w:pPr>
    </w:p>
    <w:p w14:paraId="49E83A68" w14:textId="77777777" w:rsidR="00C018C0" w:rsidRPr="00F13B91" w:rsidRDefault="00C018C0" w:rsidP="00C018C0">
      <w:pPr>
        <w:pStyle w:val="Heading1"/>
        <w:bidi/>
        <w:rPr>
          <w:sz w:val="26"/>
          <w:szCs w:val="26"/>
        </w:rPr>
      </w:pPr>
      <w:r w:rsidRPr="00F13B91">
        <w:rPr>
          <w:rFonts w:hint="cs"/>
          <w:sz w:val="26"/>
          <w:szCs w:val="26"/>
          <w:rtl/>
        </w:rPr>
        <w:t>ونظرا للتحديات التي تواجه في قياس آثار الأنشطة المتعلقة بكفاءة استخدام الطاقة في الأنشطة غير الاستثمارية، يتعين تحديد مؤشرات النشاط بوضوح ورصدها في الأنشطة الافرادية وحيثما يكون ممكنا. ويمكن إجراء قياسات نوعية للتغييرات في المستويات الدنيا لأداء الطاقة، وتطبيق مخططات التوسيم للتكنولوجيات المعتمدة على غازات التبريد البديلة التي تتسم بكفاءة استخدام الطاقة، والرصد والإبلاغ عن تنفيذ ترتيبات التنسيق المؤسسي والإبلاغ عنه.</w:t>
      </w:r>
    </w:p>
    <w:p w14:paraId="6D157854" w14:textId="77777777" w:rsidR="00C018C0" w:rsidRPr="00F13B91" w:rsidRDefault="00C018C0" w:rsidP="00C018C0">
      <w:pPr>
        <w:pStyle w:val="Heading1"/>
        <w:bidi/>
        <w:rPr>
          <w:sz w:val="26"/>
          <w:szCs w:val="26"/>
        </w:rPr>
      </w:pPr>
      <w:r w:rsidRPr="00F13B91">
        <w:rPr>
          <w:rFonts w:hint="cs"/>
          <w:sz w:val="26"/>
          <w:szCs w:val="26"/>
          <w:rtl/>
        </w:rPr>
        <w:t>ويمكن أن تؤدي المشروعات الإيضاحية والتحفيزية للمستخدمين النهائيين (مثل تركيب المعدات المعتمدة على غازات التبريد المنخفضة القدرة على الاحترار العالمي في السوبر ماركت) الى سرعة تطبيق التكنولوجيات التي تتسم بكفاءة استخدام الطاقة في سياق خفض المواد الهيدروفلوروكربونية ومن ثم يمكن رصد آثار تنفيذ هذه المشروعات من خلال تطبيق هذه التكنولوجيات المتعلقة بكفاءة استخدام الطاقة على المشروعات والسياسات والتدابير للتكرار الإيضاحي والتدرج لضمان أن يكون لهذه المشروعات آثار استدامة.</w:t>
      </w:r>
    </w:p>
    <w:p w14:paraId="6BB61278" w14:textId="77777777" w:rsidR="00C018C0" w:rsidRPr="00F13B91" w:rsidRDefault="00C018C0" w:rsidP="00C018C0">
      <w:pPr>
        <w:keepNext/>
        <w:keepLines/>
        <w:bidi/>
        <w:ind w:left="720" w:hanging="720"/>
        <w:rPr>
          <w:b/>
          <w:bCs/>
          <w:sz w:val="26"/>
          <w:szCs w:val="26"/>
          <w:rtl/>
        </w:rPr>
      </w:pPr>
      <w:r w:rsidRPr="00F13B91">
        <w:rPr>
          <w:rFonts w:hint="cs"/>
          <w:b/>
          <w:bCs/>
          <w:sz w:val="26"/>
          <w:szCs w:val="26"/>
          <w:rtl/>
        </w:rPr>
        <w:t>سابعا</w:t>
      </w:r>
      <w:r w:rsidRPr="00F13B91">
        <w:rPr>
          <w:rFonts w:hint="cs"/>
          <w:b/>
          <w:bCs/>
          <w:sz w:val="26"/>
          <w:szCs w:val="26"/>
          <w:rtl/>
        </w:rPr>
        <w:tab/>
        <w:t>الخلاصة</w:t>
      </w:r>
    </w:p>
    <w:p w14:paraId="42EF6B6C" w14:textId="77777777" w:rsidR="00C018C0" w:rsidRPr="00F13B91" w:rsidRDefault="00C018C0" w:rsidP="00C018C0">
      <w:pPr>
        <w:bidi/>
        <w:rPr>
          <w:b/>
          <w:bCs/>
          <w:sz w:val="26"/>
          <w:szCs w:val="26"/>
        </w:rPr>
      </w:pPr>
    </w:p>
    <w:p w14:paraId="75F8E260" w14:textId="77777777" w:rsidR="00C018C0" w:rsidRPr="00F13B91" w:rsidRDefault="00C018C0" w:rsidP="00C018C0">
      <w:pPr>
        <w:pStyle w:val="Heading1"/>
        <w:bidi/>
        <w:rPr>
          <w:sz w:val="26"/>
          <w:szCs w:val="26"/>
        </w:rPr>
      </w:pPr>
      <w:bookmarkStart w:id="6" w:name="_Ref118392482"/>
      <w:r w:rsidRPr="00F13B91">
        <w:rPr>
          <w:rFonts w:hint="cs"/>
          <w:sz w:val="26"/>
          <w:szCs w:val="26"/>
          <w:rtl/>
        </w:rPr>
        <w:t>يقدم التحليل الوارد أعلاه عرضا عاما للجوانب المؤسسية والمشروعات والمعايير وغير ذلك من العناصر لدى النظر في الإطار التشغيلي للكيفية التي تعامل بها الأنشطة ذات الصلة بالم</w:t>
      </w:r>
      <w:r w:rsidRPr="00F13B91">
        <w:rPr>
          <w:rFonts w:hint="cs"/>
          <w:sz w:val="26"/>
          <w:szCs w:val="26"/>
          <w:rtl/>
          <w:lang w:bidi="ar-EG"/>
        </w:rPr>
        <w:t>حافظة و/أو تعزيز كفاءة استخدام الطاقة في سياق خفض المواد الهيدروفلوروكربونية بموجب الصندوق المتعدد الأطراف في سياق الخيارين 1 و2:</w:t>
      </w:r>
    </w:p>
    <w:bookmarkEnd w:id="6"/>
    <w:p w14:paraId="68117C67" w14:textId="77777777" w:rsidR="00C018C0" w:rsidRPr="00F13B91" w:rsidRDefault="00C018C0" w:rsidP="00C018C0">
      <w:pPr>
        <w:pStyle w:val="Heading2"/>
        <w:bidi/>
        <w:rPr>
          <w:sz w:val="26"/>
          <w:szCs w:val="26"/>
        </w:rPr>
      </w:pPr>
      <w:r w:rsidRPr="00F13B91">
        <w:rPr>
          <w:rFonts w:hint="cs"/>
          <w:sz w:val="26"/>
          <w:szCs w:val="26"/>
          <w:rtl/>
        </w:rPr>
        <w:t>تتوافر فرص في إطار المبادئ التوجيهية للصندوق المتعدد الأطراف لتوفير الدعم للأنشطة الرامية الى المحافظة و/أو تعزيز كفاءة استخدام الطاقة في سياق خفض المواد الهيدروفلوروكربونية من خلال قرار من اللجنة التنفيذية مع ملاحظة الفوائد التي تحققها بفضل التخفيضات في انبعاثات غازات الاحتباس الحراري؛</w:t>
      </w:r>
    </w:p>
    <w:p w14:paraId="01DE5B41" w14:textId="77777777" w:rsidR="00C018C0" w:rsidRPr="00F13B91" w:rsidRDefault="00C018C0" w:rsidP="00C018C0">
      <w:pPr>
        <w:pStyle w:val="Heading2"/>
        <w:keepNext/>
        <w:bidi/>
        <w:rPr>
          <w:sz w:val="26"/>
          <w:szCs w:val="26"/>
        </w:rPr>
      </w:pPr>
      <w:r w:rsidRPr="00F13B91">
        <w:rPr>
          <w:rFonts w:hint="cs"/>
          <w:sz w:val="26"/>
          <w:szCs w:val="26"/>
          <w:rtl/>
        </w:rPr>
        <w:t xml:space="preserve">تنطبق العمليات والإجراءات الخاصة بالصندوق المتعدد الأطراف على تخطيط الأعمال واستعراض المشروعات والموافقة عليها ورصد وتقييم المشروعات المنتهية على كل من الخيارين 1 و2 مما يتفق مع عمليات المشروعات الأخرى ذات الصلة بالامتثال مع ملاحظة أنه بالنسبة للخيار 2، ينبغي أن يتوافر التمويل لدى الصندوق المتعدد الأطراف قبل النظر في المشروعات وأن البلدان المانحة قد </w:t>
      </w:r>
      <w:r w:rsidRPr="00F13B91">
        <w:rPr>
          <w:rFonts w:hint="cs"/>
          <w:sz w:val="26"/>
          <w:szCs w:val="26"/>
          <w:rtl/>
        </w:rPr>
        <w:lastRenderedPageBreak/>
        <w:t>تتطلب شروطا نوعية لاستخدام هذه الأموال الإضافية؛</w:t>
      </w:r>
    </w:p>
    <w:p w14:paraId="4A5F8C4D" w14:textId="77777777" w:rsidR="00C018C0" w:rsidRPr="00F13B91" w:rsidRDefault="00C018C0" w:rsidP="00C018C0">
      <w:pPr>
        <w:pStyle w:val="Heading2"/>
        <w:bidi/>
        <w:rPr>
          <w:sz w:val="26"/>
          <w:szCs w:val="26"/>
        </w:rPr>
      </w:pPr>
      <w:r w:rsidRPr="00F13B91">
        <w:rPr>
          <w:rFonts w:hint="cs"/>
          <w:sz w:val="26"/>
          <w:szCs w:val="26"/>
          <w:rtl/>
        </w:rPr>
        <w:t>وحيثما يتعلق الأمر بالخيارين، تنهض الحاجة الى تحديد المشروعات النوعية ومجالات الأولوية للتمويل والعمليات الخاصة بالرصد والإبلاغ ومؤشرات الأداء الموجهة لتلك الأنشطة التي تحافظ و/أو تعزيز كفاءة استخدام الطاقة في سياق خفض المواد الهيدروفلوروكربونية؛</w:t>
      </w:r>
    </w:p>
    <w:p w14:paraId="4E964EF3" w14:textId="77777777" w:rsidR="00C018C0" w:rsidRPr="00F13B91" w:rsidRDefault="00C018C0" w:rsidP="00C018C0">
      <w:pPr>
        <w:pStyle w:val="Heading2"/>
        <w:bidi/>
        <w:rPr>
          <w:sz w:val="26"/>
          <w:szCs w:val="26"/>
        </w:rPr>
      </w:pPr>
      <w:r w:rsidRPr="00F13B91">
        <w:rPr>
          <w:rFonts w:hint="cs"/>
          <w:sz w:val="26"/>
          <w:szCs w:val="26"/>
          <w:rtl/>
        </w:rPr>
        <w:t>نظرا لأن كفاءة استخدام الطاقة لا تنطوي على أهداف للامتثال لبلدان المادة 5، يتعين وضع منهجية لحساب التكاليف المرتبطة بالتحسينات في كفاءة استخدام الطاقة بخلاف تلك الخاصة بحساب تكاليف التشغيل الإضافية وبمجرد اتخاذ القرار لتمويل هذه الأنشطة في إطار الصندوق المتعدد الأطراف واستنادا الى توجيهات اللجنة التنفيذية بشأن التكاليف بشأن المحافظة و/أو تعزيز كفاءة استخدام الطاقة في سياق خفض المواد الهيدروفلوروكربونية؛</w:t>
      </w:r>
    </w:p>
    <w:p w14:paraId="775F9D1C" w14:textId="77777777" w:rsidR="00C018C0" w:rsidRPr="00F13B91" w:rsidRDefault="00C018C0" w:rsidP="00C018C0">
      <w:pPr>
        <w:pStyle w:val="Heading2"/>
        <w:keepNext/>
        <w:keepLines/>
        <w:bidi/>
        <w:rPr>
          <w:sz w:val="26"/>
          <w:szCs w:val="26"/>
        </w:rPr>
      </w:pPr>
      <w:r w:rsidRPr="00F13B91">
        <w:rPr>
          <w:rFonts w:hint="cs"/>
          <w:sz w:val="26"/>
          <w:szCs w:val="26"/>
          <w:rtl/>
        </w:rPr>
        <w:t>تتوافر فرض لنظر إجراء التنسيق في التكاليف الخاصة بتمويل غازات التبريد عندما يتطلب الأمر إجراء التحسينات في كفاءة استخدام الطاقة في بلدان المادة 5 لوضع سياسات شاملة لدعم تنفيذ التدابير الخاصة بكفاءة استخدام الطاقة في سياق خفض المواد الهيدروفلوروكربونية؛</w:t>
      </w:r>
    </w:p>
    <w:p w14:paraId="2A1B3D66" w14:textId="77777777" w:rsidR="00C018C0" w:rsidRPr="00F13B91" w:rsidRDefault="00C018C0" w:rsidP="00C018C0">
      <w:pPr>
        <w:pStyle w:val="Heading2"/>
        <w:keepNext/>
        <w:keepLines/>
        <w:bidi/>
        <w:rPr>
          <w:sz w:val="26"/>
          <w:szCs w:val="26"/>
        </w:rPr>
      </w:pPr>
      <w:r w:rsidRPr="00F13B91">
        <w:rPr>
          <w:rFonts w:hint="cs"/>
          <w:sz w:val="26"/>
          <w:szCs w:val="26"/>
          <w:rtl/>
        </w:rPr>
        <w:t>سوف يتضمن نوع أنشطة المشروع المتعلقة بتصنيع وتركيب المعدات على النحو الموجز الوارد في الفقرة 28 أعلاه؛</w:t>
      </w:r>
    </w:p>
    <w:p w14:paraId="720F4034" w14:textId="77777777" w:rsidR="00C018C0" w:rsidRPr="00F13B91" w:rsidRDefault="00C018C0" w:rsidP="00C018C0">
      <w:pPr>
        <w:pStyle w:val="Heading2"/>
        <w:bidi/>
        <w:rPr>
          <w:sz w:val="26"/>
          <w:szCs w:val="26"/>
        </w:rPr>
      </w:pPr>
      <w:r w:rsidRPr="00F13B91">
        <w:rPr>
          <w:rFonts w:hint="cs"/>
          <w:sz w:val="26"/>
          <w:szCs w:val="26"/>
          <w:rtl/>
        </w:rPr>
        <w:t>ويتوافر التمويل من الموارد غير تلك الخاصة بالصندوق المتعدد الأطراف للأنشطة المعنية بكفاءة استخدام الطاقة في سياق خفض المواد الهيدروفلوروكربونية، وسوف يوفر ذلك فرصا للتوسع في النتائج من الأنشطة التي تنفذ في إطار التمويل من الصندوق المتعدد الأطراف المتعلقة بكفاءة استخدام الطاقة في سياق خفض المواد الهيدروفلوروكربونية، ويتعين تصميم الهيكل المالي للمشروع حتى يمكن تعزيز التكامل مع أنشطة المشروع مع تجنب الازدواجية؛</w:t>
      </w:r>
    </w:p>
    <w:p w14:paraId="4E1EF60A" w14:textId="77777777" w:rsidR="00C018C0" w:rsidRPr="00F13B91" w:rsidRDefault="00C018C0" w:rsidP="00C018C0">
      <w:pPr>
        <w:pStyle w:val="Heading2"/>
        <w:bidi/>
        <w:rPr>
          <w:sz w:val="26"/>
          <w:szCs w:val="26"/>
        </w:rPr>
      </w:pPr>
      <w:r w:rsidRPr="00F13B91">
        <w:rPr>
          <w:rFonts w:hint="cs"/>
          <w:sz w:val="26"/>
          <w:szCs w:val="26"/>
          <w:rtl/>
        </w:rPr>
        <w:t>ويمكن إيلاء الأولوية للأنشطة التي تشمل التدخلات من جانب الإمداد بالنظر الى أنه يمكن تنفيذ هذه الأنشطة المتعلقة بكفاءة استخدام الطاقة مع مشروعات خفض المواد الهيدروفلوروكربونية، ويمكن على أساس جار تعزيز التنسيق المالي الوطني لتمويل التكنولوجيات المعنية بكفاءة استخدام الطاقة، والتنسيق مع السلطات المعنية بكفاءة استخدام الطاقة لإدراج أحكام تعديل كيجالي في القواعد ذات الصلة بكفاءة استخدام الطاقة والإرشاد بالتوعية والمعلومات للترويج للتكنولوجيات المعنية بكفاءة استخدام الطاقة مما سيساعد في التحفيز على الزيادة المستدامة في الطلب على النواتج والتكنولوجيات الخاصة بكفاءة استخدام الطاقة في تطبيقات التبريد وتكييف الهواء ومضخات التبادل الحراري في سياق خفض المواد الهيدروفلوروكربونية؛</w:t>
      </w:r>
    </w:p>
    <w:p w14:paraId="14D1ADE2" w14:textId="77777777" w:rsidR="00C018C0" w:rsidRPr="00F13B91" w:rsidRDefault="00C018C0" w:rsidP="00C018C0">
      <w:pPr>
        <w:pStyle w:val="Heading2"/>
        <w:bidi/>
        <w:rPr>
          <w:sz w:val="26"/>
          <w:szCs w:val="26"/>
        </w:rPr>
      </w:pPr>
      <w:r w:rsidRPr="00F13B91">
        <w:rPr>
          <w:rFonts w:hint="cs"/>
          <w:sz w:val="26"/>
          <w:szCs w:val="26"/>
          <w:rtl/>
        </w:rPr>
        <w:t xml:space="preserve">ويمكن استخدام المعايير المحددة في الوثيقة </w:t>
      </w:r>
      <w:r w:rsidRPr="00F13B91">
        <w:rPr>
          <w:sz w:val="26"/>
          <w:szCs w:val="26"/>
        </w:rPr>
        <w:t>UNEP/</w:t>
      </w:r>
      <w:proofErr w:type="spellStart"/>
      <w:r w:rsidRPr="00F13B91">
        <w:rPr>
          <w:sz w:val="26"/>
          <w:szCs w:val="26"/>
        </w:rPr>
        <w:t>OzL.Pro</w:t>
      </w:r>
      <w:proofErr w:type="spellEnd"/>
      <w:r w:rsidRPr="00F13B91">
        <w:rPr>
          <w:sz w:val="26"/>
          <w:szCs w:val="26"/>
        </w:rPr>
        <w:t>/ExCom/91/63</w:t>
      </w:r>
      <w:r w:rsidRPr="00F13B91">
        <w:rPr>
          <w:rFonts w:hint="cs"/>
          <w:sz w:val="26"/>
          <w:szCs w:val="26"/>
          <w:rtl/>
        </w:rPr>
        <w:t xml:space="preserve"> (المعايير الخاصة بالمشروعات الرائدة للمحافظة و/أو تعزيز كفاءة استخدام الطاقة في سياق خفض المواد الهيدروفلوروكربونية</w:t>
      </w:r>
      <w:r w:rsidRPr="00F13B91">
        <w:rPr>
          <w:rFonts w:hint="cs"/>
          <w:sz w:val="26"/>
          <w:szCs w:val="26"/>
          <w:rtl/>
          <w:lang w:bidi="ar-EG"/>
        </w:rPr>
        <w:t xml:space="preserve"> </w:t>
      </w:r>
      <w:r w:rsidRPr="00F13B91">
        <w:rPr>
          <w:sz w:val="26"/>
          <w:szCs w:val="26"/>
          <w:rtl/>
          <w:lang w:bidi="ar-EG"/>
        </w:rPr>
        <w:t>(المقرر 90/50 (ب) (1))</w:t>
      </w:r>
      <w:r w:rsidRPr="00F13B91">
        <w:rPr>
          <w:rFonts w:hint="cs"/>
          <w:sz w:val="26"/>
          <w:szCs w:val="26"/>
          <w:rtl/>
        </w:rPr>
        <w:t xml:space="preserve"> في نظر المشروعات الواردة تحت هذه الفئة؛</w:t>
      </w:r>
    </w:p>
    <w:p w14:paraId="4B087F2F" w14:textId="77777777" w:rsidR="00C018C0" w:rsidRPr="00F13B91" w:rsidRDefault="00C018C0" w:rsidP="00C018C0">
      <w:pPr>
        <w:pStyle w:val="Heading2"/>
        <w:bidi/>
        <w:rPr>
          <w:sz w:val="26"/>
          <w:szCs w:val="26"/>
        </w:rPr>
      </w:pPr>
      <w:r w:rsidRPr="00F13B91">
        <w:rPr>
          <w:rFonts w:hint="cs"/>
          <w:sz w:val="26"/>
          <w:szCs w:val="26"/>
          <w:rtl/>
        </w:rPr>
        <w:t>وقد يتباين رصد المشروعات وعمليات تقييم آثارها بحسب نوع المشروعات في سياق أثار مشروعات وأنشطة التحويل ذات الصلة بتنفيذ المستويات الدنيات لأداء الطاقة، ويمكن قياس هذه المشروعات بصورة مباشرة، وقد تحتاج القياسات الخاصة بعناصر المشروع التي لا تتعلق بالتصنيع/ التحويل الى تقييم استنادا الى مستويات الأنشطة.</w:t>
      </w:r>
    </w:p>
    <w:p w14:paraId="488E3402" w14:textId="77777777" w:rsidR="00214227" w:rsidRDefault="00214227">
      <w:pPr>
        <w:jc w:val="left"/>
        <w:rPr>
          <w:b/>
          <w:bCs/>
          <w:sz w:val="26"/>
          <w:szCs w:val="26"/>
          <w:rtl/>
        </w:rPr>
      </w:pPr>
      <w:r>
        <w:rPr>
          <w:b/>
          <w:bCs/>
          <w:sz w:val="26"/>
          <w:szCs w:val="26"/>
          <w:rtl/>
        </w:rPr>
        <w:br w:type="page"/>
      </w:r>
    </w:p>
    <w:p w14:paraId="2003FDE0" w14:textId="086C949E" w:rsidR="00C018C0" w:rsidRPr="00F13B91" w:rsidRDefault="00C018C0" w:rsidP="00C018C0">
      <w:pPr>
        <w:keepNext/>
        <w:keepLines/>
        <w:bidi/>
        <w:ind w:left="720" w:hanging="720"/>
        <w:rPr>
          <w:b/>
          <w:bCs/>
          <w:sz w:val="26"/>
          <w:szCs w:val="26"/>
          <w:rtl/>
        </w:rPr>
      </w:pPr>
      <w:r w:rsidRPr="00F13B91">
        <w:rPr>
          <w:rFonts w:hint="cs"/>
          <w:b/>
          <w:bCs/>
          <w:sz w:val="26"/>
          <w:szCs w:val="26"/>
          <w:rtl/>
        </w:rPr>
        <w:lastRenderedPageBreak/>
        <w:t>ثامنا</w:t>
      </w:r>
      <w:r w:rsidRPr="00F13B91">
        <w:rPr>
          <w:rFonts w:hint="cs"/>
          <w:b/>
          <w:bCs/>
          <w:sz w:val="26"/>
          <w:szCs w:val="26"/>
          <w:rtl/>
        </w:rPr>
        <w:tab/>
        <w:t>التوصية</w:t>
      </w:r>
    </w:p>
    <w:p w14:paraId="542F3F02" w14:textId="77777777" w:rsidR="00C018C0" w:rsidRPr="00F13B91" w:rsidRDefault="00C018C0" w:rsidP="00C018C0">
      <w:pPr>
        <w:bidi/>
        <w:rPr>
          <w:b/>
          <w:bCs/>
          <w:sz w:val="26"/>
          <w:szCs w:val="26"/>
        </w:rPr>
      </w:pPr>
    </w:p>
    <w:p w14:paraId="33911841" w14:textId="77777777" w:rsidR="00C018C0" w:rsidRPr="00F13B91" w:rsidRDefault="00C018C0" w:rsidP="00C018C0">
      <w:pPr>
        <w:pStyle w:val="Heading1"/>
        <w:bidi/>
        <w:rPr>
          <w:sz w:val="26"/>
          <w:szCs w:val="26"/>
        </w:rPr>
      </w:pPr>
      <w:r w:rsidRPr="00F13B91">
        <w:rPr>
          <w:rFonts w:hint="cs"/>
          <w:sz w:val="26"/>
          <w:szCs w:val="26"/>
          <w:rtl/>
        </w:rPr>
        <w:t>قد ترغب اللجنة التنفيذية فيمايلي:</w:t>
      </w:r>
    </w:p>
    <w:p w14:paraId="605C3800" w14:textId="77777777" w:rsidR="00C018C0" w:rsidRPr="00F13B91" w:rsidRDefault="00C018C0" w:rsidP="00C018C0">
      <w:pPr>
        <w:pStyle w:val="Heading2"/>
        <w:bidi/>
        <w:rPr>
          <w:sz w:val="26"/>
          <w:szCs w:val="26"/>
        </w:rPr>
      </w:pPr>
      <w:r w:rsidRPr="00F13B91">
        <w:rPr>
          <w:rFonts w:hint="cs"/>
          <w:sz w:val="26"/>
          <w:szCs w:val="26"/>
          <w:rtl/>
        </w:rPr>
        <w:t xml:space="preserve">أن تحاط علما بالمعلومات الواردة في الوثيقة </w:t>
      </w:r>
      <w:r w:rsidRPr="00F13B91">
        <w:rPr>
          <w:sz w:val="26"/>
          <w:szCs w:val="26"/>
        </w:rPr>
        <w:t>UNEP/</w:t>
      </w:r>
      <w:proofErr w:type="spellStart"/>
      <w:r w:rsidRPr="00F13B91">
        <w:rPr>
          <w:sz w:val="26"/>
          <w:szCs w:val="26"/>
        </w:rPr>
        <w:t>OzL.Pro</w:t>
      </w:r>
      <w:proofErr w:type="spellEnd"/>
      <w:r w:rsidRPr="00F13B91">
        <w:rPr>
          <w:sz w:val="26"/>
          <w:szCs w:val="26"/>
        </w:rPr>
        <w:t>/ExCom/91/64</w:t>
      </w:r>
      <w:r w:rsidRPr="00F13B91">
        <w:rPr>
          <w:rFonts w:hint="cs"/>
          <w:sz w:val="26"/>
          <w:szCs w:val="26"/>
          <w:rtl/>
        </w:rPr>
        <w:t xml:space="preserve"> التي تقدم الإطار التشغيلي لمواصلة توضيح الجوانب المؤسسية والمشروعات والأنشطة التي يمكن أن يضطلع بها الصندوق المتعدد الأطراف للمحافظة و/أو تعزيز كفاءة استخدام الطاقة لتكنولوجيات ومعدات الإحلال في قطاعات التصنيع والخدمة في سياق خفض المواد الهيدروفلوروكربونية (المقرر 90/50(ب)(2))؛</w:t>
      </w:r>
    </w:p>
    <w:p w14:paraId="4CDD2F4A" w14:textId="77777777" w:rsidR="00C018C0" w:rsidRPr="00F13B91" w:rsidRDefault="00C018C0" w:rsidP="00C018C0">
      <w:pPr>
        <w:pStyle w:val="Heading2"/>
        <w:bidi/>
        <w:rPr>
          <w:sz w:val="26"/>
          <w:szCs w:val="26"/>
        </w:rPr>
      </w:pPr>
      <w:r w:rsidRPr="00F13B91">
        <w:rPr>
          <w:rFonts w:hint="cs"/>
          <w:sz w:val="26"/>
          <w:szCs w:val="26"/>
          <w:rtl/>
        </w:rPr>
        <w:t>أن تستكشف فيما إذا كان يمكن النظر في الخيار 1 و/أو الخيار 2 في أنشطة الدعم للمحافظة أو تعزيز كفاءة استخدام الطاقة لتكنولوجيات الإحلال والمعدات في قطاعات التصنيع والخدمة في سياق خفض المواد الهيدروفلوروكربونية؛</w:t>
      </w:r>
    </w:p>
    <w:p w14:paraId="5C6C1B2C" w14:textId="77777777" w:rsidR="00C018C0" w:rsidRPr="00F13B91" w:rsidRDefault="00C018C0" w:rsidP="00C018C0">
      <w:pPr>
        <w:pStyle w:val="Heading2"/>
        <w:keepNext/>
        <w:keepLines/>
        <w:bidi/>
        <w:rPr>
          <w:sz w:val="26"/>
          <w:szCs w:val="26"/>
        </w:rPr>
      </w:pPr>
      <w:r w:rsidRPr="00F13B91">
        <w:rPr>
          <w:rFonts w:hint="cs"/>
          <w:sz w:val="26"/>
          <w:szCs w:val="26"/>
          <w:rtl/>
        </w:rPr>
        <w:t>أن تطلب من الأمانة أن توفر معلومات للنظر من جانب اللجنة التنفيذية في اجتماع مقبل سوف يتحدد إعمالا للمقرر الذي اتخذ في الفقرة الفرعية (ب) أعلاه.</w:t>
      </w:r>
    </w:p>
    <w:p w14:paraId="3A5B5967" w14:textId="77777777" w:rsidR="00C018C0" w:rsidRPr="00F13B91" w:rsidRDefault="00C018C0" w:rsidP="00C018C0">
      <w:pPr>
        <w:pStyle w:val="Title1"/>
        <w:bidi/>
        <w:rPr>
          <w:sz w:val="26"/>
          <w:szCs w:val="26"/>
          <w:rtl/>
          <w:lang w:val="en-CA" w:bidi="ar-EG"/>
        </w:rPr>
      </w:pPr>
    </w:p>
    <w:p w14:paraId="5D8185E7" w14:textId="77777777" w:rsidR="00C018C0" w:rsidRPr="00F13B91" w:rsidRDefault="00C018C0" w:rsidP="00C018C0">
      <w:pPr>
        <w:pStyle w:val="Title1"/>
        <w:bidi/>
        <w:rPr>
          <w:sz w:val="26"/>
          <w:szCs w:val="26"/>
          <w:lang w:val="en-CA"/>
        </w:rPr>
      </w:pPr>
    </w:p>
    <w:p w14:paraId="4CFAE5AE" w14:textId="77777777" w:rsidR="00C018C0" w:rsidRPr="00F13B91" w:rsidRDefault="00C018C0" w:rsidP="00C018C0">
      <w:pPr>
        <w:pStyle w:val="StyleHeader4Para4Left0Firstline0"/>
        <w:numPr>
          <w:ilvl w:val="0"/>
          <w:numId w:val="0"/>
        </w:numPr>
        <w:bidi/>
        <w:jc w:val="left"/>
        <w:rPr>
          <w:sz w:val="26"/>
          <w:szCs w:val="26"/>
        </w:rPr>
      </w:pPr>
    </w:p>
    <w:p w14:paraId="504A1A3A" w14:textId="77777777" w:rsidR="00C018C0" w:rsidRPr="00F13B91" w:rsidRDefault="00C018C0" w:rsidP="00C018C0">
      <w:pPr>
        <w:bidi/>
        <w:rPr>
          <w:sz w:val="26"/>
          <w:szCs w:val="26"/>
        </w:rPr>
        <w:sectPr w:rsidR="00C018C0" w:rsidRPr="00F13B91" w:rsidSect="004416AA">
          <w:headerReference w:type="even" r:id="rId21"/>
          <w:headerReference w:type="default" r:id="rId22"/>
          <w:footerReference w:type="even" r:id="rId23"/>
          <w:footerReference w:type="default" r:id="rId24"/>
          <w:headerReference w:type="first" r:id="rId25"/>
          <w:footerReference w:type="first" r:id="rId26"/>
          <w:pgSz w:w="12240" w:h="15840" w:code="1"/>
          <w:pgMar w:top="720" w:right="1440" w:bottom="864" w:left="1440" w:header="720" w:footer="475" w:gutter="0"/>
          <w:pgNumType w:start="1"/>
          <w:cols w:space="720"/>
          <w:titlePg/>
        </w:sectPr>
      </w:pPr>
    </w:p>
    <w:p w14:paraId="45DD10FD" w14:textId="77777777" w:rsidR="00C018C0" w:rsidRPr="00F13B91" w:rsidRDefault="00C018C0" w:rsidP="00C018C0">
      <w:pPr>
        <w:bidi/>
        <w:jc w:val="center"/>
        <w:rPr>
          <w:b/>
          <w:bCs/>
          <w:sz w:val="26"/>
          <w:szCs w:val="26"/>
        </w:rPr>
      </w:pPr>
      <w:r w:rsidRPr="00F13B91">
        <w:rPr>
          <w:rFonts w:hint="cs"/>
          <w:b/>
          <w:bCs/>
          <w:sz w:val="26"/>
          <w:szCs w:val="26"/>
          <w:rtl/>
        </w:rPr>
        <w:lastRenderedPageBreak/>
        <w:t>المرفق</w:t>
      </w:r>
    </w:p>
    <w:p w14:paraId="4CE1A5A8" w14:textId="77777777" w:rsidR="00C018C0" w:rsidRPr="00F13B91" w:rsidRDefault="00C018C0" w:rsidP="00C018C0">
      <w:pPr>
        <w:bidi/>
        <w:rPr>
          <w:sz w:val="26"/>
          <w:szCs w:val="26"/>
          <w:lang w:bidi="ar-EG"/>
        </w:rPr>
      </w:pPr>
    </w:p>
    <w:p w14:paraId="079CFF84" w14:textId="77777777" w:rsidR="00C018C0" w:rsidRPr="00F13B91" w:rsidRDefault="00C018C0" w:rsidP="00C018C0">
      <w:pPr>
        <w:pStyle w:val="Heading1"/>
        <w:numPr>
          <w:ilvl w:val="0"/>
          <w:numId w:val="0"/>
        </w:numPr>
        <w:bidi/>
        <w:spacing w:after="0"/>
        <w:jc w:val="center"/>
        <w:rPr>
          <w:b/>
          <w:bCs/>
          <w:sz w:val="26"/>
          <w:szCs w:val="26"/>
          <w:rtl/>
          <w:lang w:bidi="ar-EG"/>
        </w:rPr>
      </w:pPr>
      <w:r w:rsidRPr="00F13B91">
        <w:rPr>
          <w:rFonts w:hint="cs"/>
          <w:b/>
          <w:bCs/>
          <w:sz w:val="26"/>
          <w:szCs w:val="26"/>
          <w:rtl/>
          <w:lang w:bidi="ar-EG"/>
        </w:rPr>
        <w:t>انعكاسات تنفيذ الأنشطة لتعزيز كفاءة استخدام الطاقة</w:t>
      </w:r>
      <w:r w:rsidRPr="00F13B91">
        <w:rPr>
          <w:b/>
          <w:bCs/>
          <w:sz w:val="26"/>
          <w:szCs w:val="26"/>
          <w:rtl/>
          <w:lang w:bidi="ar-EG"/>
        </w:rPr>
        <w:br/>
      </w:r>
      <w:r w:rsidRPr="00F13B91">
        <w:rPr>
          <w:rFonts w:hint="cs"/>
          <w:b/>
          <w:bCs/>
          <w:sz w:val="26"/>
          <w:szCs w:val="26"/>
          <w:rtl/>
          <w:lang w:bidi="ar-EG"/>
        </w:rPr>
        <w:t xml:space="preserve"> في سياق خفض المواد الهيدروفلوروكربونية في أجهزة تكييف الهواء </w:t>
      </w:r>
      <w:r w:rsidRPr="00F13B91">
        <w:rPr>
          <w:b/>
          <w:bCs/>
          <w:sz w:val="26"/>
          <w:szCs w:val="26"/>
          <w:rtl/>
          <w:lang w:bidi="ar-EG"/>
        </w:rPr>
        <w:br/>
      </w:r>
      <w:r w:rsidRPr="00F13B91">
        <w:rPr>
          <w:rFonts w:hint="cs"/>
          <w:b/>
          <w:bCs/>
          <w:sz w:val="26"/>
          <w:szCs w:val="26"/>
          <w:rtl/>
          <w:lang w:bidi="ar-EG"/>
        </w:rPr>
        <w:t xml:space="preserve">الموزعة الصغيرة خلال التدخل بطريقة متزامنة </w:t>
      </w:r>
    </w:p>
    <w:p w14:paraId="2D032A7E" w14:textId="77777777" w:rsidR="00C018C0" w:rsidRPr="00F13B91" w:rsidRDefault="00C018C0" w:rsidP="00C018C0">
      <w:pPr>
        <w:bidi/>
        <w:rPr>
          <w:sz w:val="26"/>
          <w:szCs w:val="26"/>
          <w:rtl/>
          <w:lang w:bidi="ar-EG"/>
        </w:rPr>
      </w:pPr>
    </w:p>
    <w:p w14:paraId="6D81FECF" w14:textId="77777777" w:rsidR="00C018C0" w:rsidRPr="00F13B91" w:rsidRDefault="00C018C0" w:rsidP="00C018C0">
      <w:pPr>
        <w:pStyle w:val="Heading1"/>
        <w:numPr>
          <w:ilvl w:val="0"/>
          <w:numId w:val="21"/>
        </w:numPr>
        <w:tabs>
          <w:tab w:val="clear" w:pos="0"/>
          <w:tab w:val="num" w:pos="1080"/>
        </w:tabs>
        <w:bidi/>
        <w:ind w:left="1080" w:hanging="360"/>
        <w:rPr>
          <w:sz w:val="26"/>
          <w:szCs w:val="26"/>
        </w:rPr>
      </w:pPr>
      <w:r w:rsidRPr="00F13B91">
        <w:rPr>
          <w:rFonts w:hint="cs"/>
          <w:sz w:val="26"/>
          <w:szCs w:val="26"/>
          <w:rtl/>
        </w:rPr>
        <w:t>يوضح هذا المرفق انعكاسات تنفيذ التدابير الخاصة بالمحافظة و/أو تعزيز كفاءة استخدام الطاقة  في سياق خفض المواد الهيدروفلوروكربونية، وأنشطة خفض هذه المواد بطريقة متزامنة. ويتمثل في المثال المقدم هنا في حالة تتعلق بتحو</w:t>
      </w:r>
      <w:r w:rsidRPr="00F13B91">
        <w:rPr>
          <w:rFonts w:hint="cs"/>
          <w:sz w:val="26"/>
          <w:szCs w:val="26"/>
          <w:rtl/>
          <w:lang w:bidi="ar-EG"/>
        </w:rPr>
        <w:t xml:space="preserve">يل منشأة لتصنيع أجهزة تكييف الهواء الموزعة الصغيرة التي تنتج معدات تعتمد على غازات </w:t>
      </w:r>
      <w:r w:rsidRPr="00F13B91">
        <w:rPr>
          <w:sz w:val="26"/>
          <w:szCs w:val="26"/>
        </w:rPr>
        <w:t>R-410A</w:t>
      </w:r>
      <w:r w:rsidRPr="00F13B91">
        <w:rPr>
          <w:rFonts w:hint="cs"/>
          <w:sz w:val="26"/>
          <w:szCs w:val="26"/>
          <w:rtl/>
          <w:lang w:bidi="ar-EG"/>
        </w:rPr>
        <w:t xml:space="preserve"> لل</w:t>
      </w:r>
      <w:r w:rsidRPr="00F13B91">
        <w:rPr>
          <w:rFonts w:hint="cs"/>
          <w:sz w:val="26"/>
          <w:szCs w:val="26"/>
          <w:rtl/>
        </w:rPr>
        <w:t>هيدروفلوروكربون-32 كغاز تبريد. وتتمثل الحالة هنا لأغراض الإيضاح والإشارة ولا تمثل تحيزا لنتائج المناقشات الخاصة بالمبادئ التوجيهية للتكاليف في اللجنة التنفيذية.</w:t>
      </w:r>
    </w:p>
    <w:p w14:paraId="2F193FA4" w14:textId="77777777" w:rsidR="00C018C0" w:rsidRPr="00F13B91" w:rsidRDefault="00C018C0" w:rsidP="00C018C0">
      <w:pPr>
        <w:pStyle w:val="Heading1"/>
        <w:bidi/>
        <w:rPr>
          <w:sz w:val="26"/>
          <w:szCs w:val="26"/>
        </w:rPr>
      </w:pPr>
      <w:r w:rsidRPr="00F13B91">
        <w:rPr>
          <w:rFonts w:hint="cs"/>
          <w:sz w:val="26"/>
          <w:szCs w:val="26"/>
          <w:rtl/>
        </w:rPr>
        <w:t xml:space="preserve">ولهذه المنشأة </w:t>
      </w:r>
      <w:r w:rsidRPr="00F13B91">
        <w:rPr>
          <w:sz w:val="26"/>
          <w:szCs w:val="26"/>
        </w:rPr>
        <w:t>ABC</w:t>
      </w:r>
      <w:r w:rsidRPr="00F13B91">
        <w:rPr>
          <w:rFonts w:hint="cs"/>
          <w:sz w:val="26"/>
          <w:szCs w:val="26"/>
          <w:rtl/>
        </w:rPr>
        <w:t xml:space="preserve"> خيارات مختلفة عن تدابير التنفيذ لتعزيز كفاءة استخدام الطاقة في سياق خفض المواد الهيدروفلوروكربونية من خلال مشروعات التحويل. وفيمايلي وصف موجز لخيارات الت</w:t>
      </w:r>
      <w:r w:rsidRPr="00F13B91">
        <w:rPr>
          <w:rFonts w:hint="cs"/>
          <w:sz w:val="26"/>
          <w:szCs w:val="26"/>
          <w:rtl/>
          <w:lang w:bidi="ar-EG"/>
        </w:rPr>
        <w:t>مويل.</w:t>
      </w:r>
    </w:p>
    <w:p w14:paraId="76AB348A" w14:textId="77777777" w:rsidR="00C018C0" w:rsidRPr="00F13B91" w:rsidRDefault="00C018C0" w:rsidP="00C018C0">
      <w:pPr>
        <w:pStyle w:val="Heading2"/>
        <w:bidi/>
        <w:rPr>
          <w:sz w:val="26"/>
          <w:szCs w:val="26"/>
        </w:rPr>
      </w:pPr>
      <w:r w:rsidRPr="00F13B91">
        <w:rPr>
          <w:rFonts w:hint="cs"/>
          <w:sz w:val="26"/>
          <w:szCs w:val="26"/>
          <w:rtl/>
        </w:rPr>
        <w:t>الخيار 1- الدعم التمويلي لتنفيذ فقط التدابير لت</w:t>
      </w:r>
      <w:r w:rsidRPr="00F13B91">
        <w:rPr>
          <w:rFonts w:hint="cs"/>
          <w:sz w:val="26"/>
          <w:szCs w:val="26"/>
          <w:rtl/>
          <w:lang w:bidi="ar-EG"/>
        </w:rPr>
        <w:t>ح</w:t>
      </w:r>
      <w:r w:rsidRPr="00F13B91">
        <w:rPr>
          <w:rFonts w:hint="cs"/>
          <w:sz w:val="26"/>
          <w:szCs w:val="26"/>
          <w:rtl/>
        </w:rPr>
        <w:t>ويل غازات التبريد والتدابير الخاصة بكفاءة استخدام الطاقة (الخيار ألف)؛</w:t>
      </w:r>
    </w:p>
    <w:p w14:paraId="210B9AA8" w14:textId="77777777" w:rsidR="00C018C0" w:rsidRPr="00F13B91" w:rsidRDefault="00C018C0" w:rsidP="00C018C0">
      <w:pPr>
        <w:pStyle w:val="Heading2"/>
        <w:bidi/>
        <w:rPr>
          <w:sz w:val="26"/>
          <w:szCs w:val="26"/>
        </w:rPr>
      </w:pPr>
      <w:r w:rsidRPr="00F13B91">
        <w:rPr>
          <w:rFonts w:hint="cs"/>
          <w:sz w:val="26"/>
          <w:szCs w:val="26"/>
          <w:rtl/>
        </w:rPr>
        <w:t>الخيار 2- الدعم التمويلي لتنفيذ التدابير الخاصة بتحويل غازات التبريد مع الدعم التمويلي لتحسين كفاءة استخدام الطاقة في المعدات من خلال تنظيم العناصر وتنفيذ كلى التدبيرين بطريقة متزامنة (الخيار ألف 1)؛</w:t>
      </w:r>
    </w:p>
    <w:p w14:paraId="5538D0B5" w14:textId="77777777" w:rsidR="00C018C0" w:rsidRPr="00F13B91" w:rsidRDefault="00C018C0" w:rsidP="00C018C0">
      <w:pPr>
        <w:pStyle w:val="Heading2"/>
        <w:bidi/>
        <w:rPr>
          <w:sz w:val="26"/>
          <w:szCs w:val="26"/>
        </w:rPr>
      </w:pPr>
      <w:r w:rsidRPr="00F13B91">
        <w:rPr>
          <w:rFonts w:hint="cs"/>
          <w:sz w:val="26"/>
          <w:szCs w:val="26"/>
          <w:rtl/>
        </w:rPr>
        <w:t>الخيار 3- الدعم التمويلي لتنفيذ التدابير المتعلقة بتحويل غازات التبريد وتنفيذ التحسينات في كفاءة استخدام الطاقة مع اختيار المكثف الملائم وترشيد مبادلة الحرارة، وتنفيذ خفض المواد الهيدروفلوروكربونية، وتدابير كفاءة استخدام الطاقة بصورة إفرادية (الخيار باء)؛</w:t>
      </w:r>
    </w:p>
    <w:p w14:paraId="7FAB9A00" w14:textId="77777777" w:rsidR="00C018C0" w:rsidRPr="00F13B91" w:rsidRDefault="00C018C0" w:rsidP="00C018C0">
      <w:pPr>
        <w:pStyle w:val="Heading2"/>
        <w:bidi/>
        <w:rPr>
          <w:sz w:val="26"/>
          <w:szCs w:val="26"/>
          <w:rtl/>
        </w:rPr>
      </w:pPr>
      <w:r w:rsidRPr="00F13B91">
        <w:rPr>
          <w:sz w:val="26"/>
          <w:szCs w:val="26"/>
          <w:rtl/>
        </w:rPr>
        <w:t xml:space="preserve">تمويل الدعم لتنفيذ تدابير تحويل المبردات وتنفيذ تدخلات كفاءة الطاقة مع الاختيار المناسب للضاغط والمبادلات الحرارية المثلى ؛ تنفيذ الخفض التدريجي </w:t>
      </w:r>
      <w:r w:rsidRPr="00F13B91">
        <w:rPr>
          <w:rFonts w:hint="cs"/>
          <w:sz w:val="26"/>
          <w:szCs w:val="26"/>
          <w:rtl/>
        </w:rPr>
        <w:t>للمواد الهيدروفلوروكربونية</w:t>
      </w:r>
      <w:r w:rsidRPr="00F13B91">
        <w:rPr>
          <w:sz w:val="26"/>
          <w:szCs w:val="26"/>
          <w:rtl/>
        </w:rPr>
        <w:t xml:space="preserve"> وتدابير كفاءة الطاقة بطريقة متزامنة</w:t>
      </w:r>
      <w:r w:rsidRPr="00F13B91">
        <w:rPr>
          <w:rFonts w:hint="cs"/>
          <w:sz w:val="26"/>
          <w:szCs w:val="26"/>
          <w:rtl/>
        </w:rPr>
        <w:t xml:space="preserve"> (الخيار باء1)؛</w:t>
      </w:r>
    </w:p>
    <w:p w14:paraId="753FE191" w14:textId="77777777" w:rsidR="00C018C0" w:rsidRPr="00F13B91" w:rsidRDefault="00C018C0" w:rsidP="00C018C0">
      <w:pPr>
        <w:pStyle w:val="Heading2"/>
        <w:bidi/>
        <w:rPr>
          <w:sz w:val="26"/>
          <w:szCs w:val="26"/>
          <w:rtl/>
        </w:rPr>
      </w:pPr>
      <w:r w:rsidRPr="00F13B91">
        <w:rPr>
          <w:rFonts w:hint="cs"/>
          <w:sz w:val="26"/>
          <w:szCs w:val="26"/>
          <w:rtl/>
        </w:rPr>
        <w:t>الخيار 5- الدعم التمويلي لتنفيذ التدابير المتعلقة بتحويل غازات التبريد وتنفيذ تدخلات كفاءة استخدام الطاقة بمكثف متباين السرعة وتصميم لمبادلة الحرارة وتنفيذ خفض المواد الهيدروفلوروكربونية وتدابير كفاءة استخدام الطاقة بطريقة متزامنة (الخيار جيم)</w:t>
      </w:r>
    </w:p>
    <w:p w14:paraId="2EBD6359" w14:textId="77777777" w:rsidR="00C018C0" w:rsidRPr="00F13B91" w:rsidRDefault="00C018C0" w:rsidP="00C018C0">
      <w:pPr>
        <w:pStyle w:val="Heading2"/>
        <w:bidi/>
        <w:rPr>
          <w:sz w:val="26"/>
          <w:szCs w:val="26"/>
          <w:lang w:bidi="ar-EG"/>
        </w:rPr>
      </w:pPr>
      <w:r w:rsidRPr="00F13B91">
        <w:rPr>
          <w:rFonts w:hint="cs"/>
          <w:sz w:val="26"/>
          <w:szCs w:val="26"/>
          <w:rtl/>
        </w:rPr>
        <w:t>الخيار 6- الدعم التمويلي لتنفيذ التدابير الخاصة بتحويل غازات التبريد وتنفيذ تدخلات كفاءة استخدام الطاقة بمكثفات متباينة السرعة وتصميم المبادل الحراري وتنفيذ خفض المواد الهيدروفلوروكربونية وتدابير كفاءة استخدام الطاقة بطريقة تزامنية (الخيار جيم 1)</w:t>
      </w:r>
    </w:p>
    <w:p w14:paraId="329927EC" w14:textId="77777777" w:rsidR="00C018C0" w:rsidRPr="00F13B91" w:rsidRDefault="00C018C0" w:rsidP="00C018C0">
      <w:pPr>
        <w:bidi/>
        <w:jc w:val="left"/>
        <w:rPr>
          <w:rFonts w:eastAsiaTheme="minorHAnsi"/>
          <w:sz w:val="26"/>
          <w:szCs w:val="26"/>
        </w:rPr>
      </w:pPr>
      <w:r w:rsidRPr="00F13B91">
        <w:rPr>
          <w:sz w:val="26"/>
          <w:szCs w:val="26"/>
        </w:rPr>
        <w:br w:type="page"/>
      </w:r>
    </w:p>
    <w:p w14:paraId="389D535D" w14:textId="77777777" w:rsidR="00C018C0" w:rsidRPr="00E04D75" w:rsidRDefault="00C018C0" w:rsidP="00C018C0">
      <w:pPr>
        <w:pStyle w:val="Heading1"/>
        <w:bidi/>
      </w:pPr>
      <w:r>
        <w:rPr>
          <w:rFonts w:hint="cs"/>
          <w:rtl/>
        </w:rPr>
        <w:lastRenderedPageBreak/>
        <w:t>ويتضمن الشكل 1 الوارد أدناه انعكاسات تنفيذ هذه الخيارات</w:t>
      </w:r>
      <w:r>
        <w:rPr>
          <w:rStyle w:val="FootnoteReference"/>
        </w:rPr>
        <w:footnoteReference w:id="25"/>
      </w:r>
      <w:r w:rsidRPr="00E04D75">
        <w:t xml:space="preserve"> </w:t>
      </w:r>
    </w:p>
    <w:p w14:paraId="0693ED55" w14:textId="77777777" w:rsidR="00C018C0" w:rsidRDefault="00C018C0" w:rsidP="00C018C0">
      <w:pPr>
        <w:pStyle w:val="ListParagraph"/>
        <w:bidi/>
      </w:pPr>
    </w:p>
    <w:p w14:paraId="7404817C" w14:textId="77777777" w:rsidR="00C018C0" w:rsidRDefault="00C018C0" w:rsidP="00C018C0">
      <w:pPr>
        <w:pStyle w:val="ListParagraph"/>
        <w:bidi/>
      </w:pPr>
      <w:r>
        <w:rPr>
          <w:noProof/>
          <w:lang w:val="it-IT" w:eastAsia="it-IT"/>
        </w:rPr>
        <w:drawing>
          <wp:inline distT="0" distB="0" distL="0" distR="0" wp14:anchorId="406B0E1D" wp14:editId="66094227">
            <wp:extent cx="5183945" cy="3719830"/>
            <wp:effectExtent l="0" t="0" r="17145" b="13970"/>
            <wp:docPr id="4" name="Chart 4">
              <a:extLst xmlns:a="http://schemas.openxmlformats.org/drawingml/2006/main">
                <a:ext uri="{FF2B5EF4-FFF2-40B4-BE49-F238E27FC236}">
                  <a16:creationId xmlns:a16="http://schemas.microsoft.com/office/drawing/2014/main" id="{1834E4B3-DDBB-449D-91B8-2C5FB72E978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6BE8674F" w14:textId="77777777" w:rsidR="00C018C0" w:rsidRDefault="00C018C0" w:rsidP="00C018C0">
      <w:pPr>
        <w:pStyle w:val="ListParagraph"/>
        <w:bidi/>
      </w:pPr>
    </w:p>
    <w:p w14:paraId="4DD025E1" w14:textId="77777777" w:rsidR="00C018C0" w:rsidRPr="00F13B91" w:rsidRDefault="00C018C0" w:rsidP="00C018C0">
      <w:pPr>
        <w:pStyle w:val="Heading1"/>
        <w:bidi/>
        <w:rPr>
          <w:sz w:val="26"/>
          <w:szCs w:val="26"/>
        </w:rPr>
      </w:pPr>
      <w:r w:rsidRPr="00F13B91">
        <w:rPr>
          <w:rFonts w:hint="cs"/>
          <w:sz w:val="26"/>
          <w:szCs w:val="26"/>
          <w:rtl/>
        </w:rPr>
        <w:t>ويتبين من هذا الشكل أنه في حالة التنفيذ بطريقة متزامنة، تتوافر وفورات في تحسين كفاءة استخدام الطاقة في المعدات والمنتجات خلال تحويل غازات التبريد في سياق خفض المواد الهيدروفلوروكربونية. وعلاوة على الوفورات في التكاليف فإن التنفيذ المتزامن لكفاءة استخدام الطاقة وخفض المواد الهيدروفلوروكربونية سوف يتيح لبلدان المادة 5 العمل بصورة وثيقة مع الصناعة لوضع السياسات الشامل لدعم تنفيذ تدابير كفاءة استخدام الطاقة مع خفض المواد الهيدروفلوروكربونية.</w:t>
      </w:r>
    </w:p>
    <w:p w14:paraId="4549FD08" w14:textId="77777777" w:rsidR="00C018C0" w:rsidRPr="00E04D75" w:rsidRDefault="00C018C0" w:rsidP="00C018C0">
      <w:pPr>
        <w:bidi/>
        <w:rPr>
          <w:rtl/>
          <w:lang w:bidi="ar-EG"/>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71"/>
        <w:gridCol w:w="1872"/>
        <w:gridCol w:w="1872"/>
        <w:gridCol w:w="1872"/>
        <w:gridCol w:w="1873"/>
      </w:tblGrid>
      <w:tr w:rsidR="00C018C0" w:rsidRPr="009B0D30" w14:paraId="4509FD45" w14:textId="77777777" w:rsidTr="00A17DF9">
        <w:tc>
          <w:tcPr>
            <w:tcW w:w="1871" w:type="dxa"/>
          </w:tcPr>
          <w:p w14:paraId="427D0302" w14:textId="77777777" w:rsidR="00C018C0" w:rsidRPr="009B0D30" w:rsidRDefault="00C018C0" w:rsidP="00A17DF9">
            <w:pPr>
              <w:bidi/>
            </w:pPr>
          </w:p>
        </w:tc>
        <w:tc>
          <w:tcPr>
            <w:tcW w:w="1872" w:type="dxa"/>
          </w:tcPr>
          <w:p w14:paraId="50E93B2B" w14:textId="77777777" w:rsidR="00C018C0" w:rsidRPr="009B0D30" w:rsidRDefault="00C018C0" w:rsidP="00A17DF9">
            <w:pPr>
              <w:bidi/>
            </w:pPr>
          </w:p>
        </w:tc>
        <w:tc>
          <w:tcPr>
            <w:tcW w:w="1872" w:type="dxa"/>
            <w:tcBorders>
              <w:bottom w:val="single" w:sz="4" w:space="0" w:color="auto"/>
            </w:tcBorders>
          </w:tcPr>
          <w:p w14:paraId="1E8FB97D" w14:textId="77777777" w:rsidR="00C018C0" w:rsidRPr="009B0D30" w:rsidRDefault="00C018C0" w:rsidP="00A17DF9">
            <w:pPr>
              <w:bidi/>
            </w:pPr>
          </w:p>
        </w:tc>
        <w:tc>
          <w:tcPr>
            <w:tcW w:w="1872" w:type="dxa"/>
          </w:tcPr>
          <w:p w14:paraId="0ACBB439" w14:textId="77777777" w:rsidR="00C018C0" w:rsidRPr="009B0D30" w:rsidRDefault="00C018C0" w:rsidP="00A17DF9">
            <w:pPr>
              <w:bidi/>
            </w:pPr>
          </w:p>
        </w:tc>
        <w:tc>
          <w:tcPr>
            <w:tcW w:w="1873" w:type="dxa"/>
          </w:tcPr>
          <w:p w14:paraId="43CDB0F2" w14:textId="77777777" w:rsidR="00C018C0" w:rsidRPr="009B0D30" w:rsidRDefault="00C018C0" w:rsidP="00A17DF9">
            <w:pPr>
              <w:bidi/>
            </w:pPr>
          </w:p>
        </w:tc>
      </w:tr>
    </w:tbl>
    <w:p w14:paraId="2B46133D" w14:textId="77777777" w:rsidR="00C018C0" w:rsidRPr="009B0D30" w:rsidRDefault="00C018C0" w:rsidP="00C018C0">
      <w:pPr>
        <w:bidi/>
      </w:pPr>
    </w:p>
    <w:p w14:paraId="39B599B9" w14:textId="06872D47" w:rsidR="00C018C0" w:rsidRPr="00C018C0" w:rsidRDefault="00C018C0" w:rsidP="00C018C0">
      <w:pPr>
        <w:tabs>
          <w:tab w:val="left" w:pos="8405"/>
        </w:tabs>
        <w:bidi/>
        <w:rPr>
          <w:sz w:val="26"/>
          <w:szCs w:val="26"/>
          <w:lang w:bidi="ar-EG"/>
        </w:rPr>
      </w:pPr>
    </w:p>
    <w:sectPr w:rsidR="00C018C0" w:rsidRPr="00C018C0" w:rsidSect="0087328C">
      <w:headerReference w:type="even" r:id="rId28"/>
      <w:footerReference w:type="even" r:id="rId29"/>
      <w:headerReference w:type="first" r:id="rId30"/>
      <w:footerReference w:type="first" r:id="rId31"/>
      <w:footnotePr>
        <w:numRestart w:val="eachSect"/>
      </w:footnotePr>
      <w:pgSz w:w="12240" w:h="15840" w:code="1"/>
      <w:pgMar w:top="720" w:right="1440" w:bottom="864" w:left="1440" w:header="720" w:footer="475" w:gutter="0"/>
      <w:pgNumType w:start="1"/>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D02EB0D" w14:textId="77777777" w:rsidR="004E2977" w:rsidRDefault="004E2977" w:rsidP="004A504B">
      <w:r>
        <w:separator/>
      </w:r>
    </w:p>
  </w:endnote>
  <w:endnote w:type="continuationSeparator" w:id="0">
    <w:p w14:paraId="5249CAE0" w14:textId="77777777" w:rsidR="004E2977" w:rsidRDefault="004E2977" w:rsidP="004A504B">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Simplified Arabic">
    <w:charset w:val="00"/>
    <w:family w:val="roman"/>
    <w:pitch w:val="variable"/>
    <w:sig w:usb0="00002003" w:usb1="00000000" w:usb2="00000000" w:usb3="00000000" w:csb0="00000041" w:csb1="00000000"/>
  </w:font>
  <w:font w:name="Arabic Transparent">
    <w:panose1 w:val="020B0604020202020204"/>
    <w:charset w:val="00"/>
    <w:family w:val="swiss"/>
    <w:pitch w:val="variable"/>
    <w:sig w:usb0="E0002EFF" w:usb1="C000785B" w:usb2="00000009" w:usb3="00000000" w:csb0="000001FF" w:csb1="00000000"/>
  </w:font>
  <w:font w:name="Akhbar MT">
    <w:charset w:val="B2"/>
    <w:family w:val="auto"/>
    <w:pitch w:val="variable"/>
    <w:sig w:usb0="00002001" w:usb1="00000000" w:usb2="00000000" w:usb3="00000000" w:csb0="00000040" w:csb1="00000000"/>
  </w:font>
  <w:font w:name="TimesNewRomanPS-BoldMT">
    <w:altName w:val="Times New Roman"/>
    <w:panose1 w:val="00000000000000000000"/>
    <w:charset w:val="B2"/>
    <w:family w:val="auto"/>
    <w:notTrueType/>
    <w:pitch w:val="default"/>
    <w:sig w:usb0="00002000" w:usb1="00000000" w:usb2="00000000" w:usb3="00000000" w:csb0="00000040" w:csb1="00000000"/>
  </w:font>
  <w:font w:name="TimesNewRomanPSMT">
    <w:altName w:val="Times New Roman"/>
    <w:panose1 w:val="00000000000000000000"/>
    <w:charset w:val="B2"/>
    <w:family w:val="auto"/>
    <w:notTrueType/>
    <w:pitch w:val="default"/>
    <w:sig w:usb0="00002000" w:usb1="00000000" w:usb2="00000000" w:usb3="00000000" w:csb0="00000040" w:csb1="00000000"/>
  </w:font>
  <w:font w:name="SimSun">
    <w:altName w:val="宋体"/>
    <w:panose1 w:val="02010600030101010101"/>
    <w:charset w:val="86"/>
    <w:family w:val="auto"/>
    <w:pitch w:val="variable"/>
    <w:sig w:usb0="000000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E46DD3" w14:textId="0B04AAF1" w:rsidR="00877DBE" w:rsidRPr="0033525D" w:rsidRDefault="00877DBE">
    <w:pPr>
      <w:jc w:val="center"/>
    </w:pPr>
    <w:r>
      <w:fldChar w:fldCharType="begin"/>
    </w:r>
    <w:r>
      <w:instrText xml:space="preserve"> PAGE </w:instrText>
    </w:r>
    <w:r>
      <w:fldChar w:fldCharType="separate"/>
    </w:r>
    <w:r w:rsidR="001C3D29">
      <w:rPr>
        <w:noProof/>
      </w:rPr>
      <w:t>2</w:t>
    </w:r>
    <w:r>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24B9F0" w14:textId="554A34BA" w:rsidR="00877DBE" w:rsidRPr="0033525D" w:rsidRDefault="00877DBE">
    <w:pPr>
      <w:jc w:val="center"/>
    </w:pPr>
    <w:r>
      <w:fldChar w:fldCharType="begin"/>
    </w:r>
    <w:r>
      <w:instrText xml:space="preserve"> PAGE </w:instrText>
    </w:r>
    <w:r>
      <w:fldChar w:fldCharType="separate"/>
    </w:r>
    <w:r w:rsidR="001C3D29">
      <w:rPr>
        <w:noProof/>
      </w:rPr>
      <w:t>3</w:t>
    </w:r>
    <w:r>
      <w:rPr>
        <w:noProof/>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4C0533" w14:textId="77777777" w:rsidR="00877DBE" w:rsidRDefault="00877DBE" w:rsidP="00E30743">
    <w:pPr>
      <w:pBdr>
        <w:top w:val="single" w:sz="4" w:space="1" w:color="auto"/>
        <w:left w:val="single" w:sz="4" w:space="0" w:color="auto"/>
        <w:bottom w:val="single" w:sz="4" w:space="1" w:color="auto"/>
        <w:right w:val="single" w:sz="4" w:space="0" w:color="auto"/>
      </w:pBdr>
      <w:bidi/>
      <w:jc w:val="center"/>
      <w:rPr>
        <w:rFonts w:cs="Arabic Transparent"/>
        <w:rtl/>
      </w:rPr>
    </w:pPr>
    <w:r>
      <w:rPr>
        <w:rFonts w:cs="Arabic Transparent" w:hint="cs"/>
        <w:rtl/>
      </w:rPr>
      <w:t>إن وثائق ما قبل دورات اللجنة التنفيذية للصندوق المتعدد الأطراف لتنفيذ بروتوكول مونتريال</w:t>
    </w:r>
    <w:r>
      <w:rPr>
        <w:rFonts w:cs="Arabic Transparent"/>
      </w:rPr>
      <w:t xml:space="preserve"> </w:t>
    </w:r>
  </w:p>
  <w:p w14:paraId="6E70547F" w14:textId="77777777" w:rsidR="00877DBE" w:rsidRDefault="00877DBE" w:rsidP="00E30743">
    <w:pPr>
      <w:pBdr>
        <w:top w:val="single" w:sz="4" w:space="1" w:color="auto"/>
        <w:left w:val="single" w:sz="4" w:space="0" w:color="auto"/>
        <w:bottom w:val="single" w:sz="4" w:space="1" w:color="auto"/>
        <w:right w:val="single" w:sz="4" w:space="0" w:color="auto"/>
      </w:pBdr>
      <w:bidi/>
      <w:jc w:val="center"/>
      <w:rPr>
        <w:rFonts w:cs="Arabic Transparent"/>
      </w:rPr>
    </w:pPr>
    <w:r>
      <w:rPr>
        <w:rFonts w:cs="Arabic Transparent" w:hint="cs"/>
        <w:rtl/>
      </w:rPr>
      <w:t>قد تصدر دون إخلال بأي قرار تتخذه اللجنة التنفيذية بعد صدورها.</w:t>
    </w:r>
    <w:r>
      <w:rPr>
        <w:rFonts w:cs="Arabic Transparent"/>
      </w:rPr>
      <w:t xml:space="preserve"> </w:t>
    </w:r>
  </w:p>
  <w:p w14:paraId="1A9EFD18" w14:textId="77777777" w:rsidR="00877DBE" w:rsidRPr="00E30743" w:rsidRDefault="00877DBE" w:rsidP="00E30743">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500344814"/>
      <w:docPartObj>
        <w:docPartGallery w:val="Page Numbers (Bottom of Page)"/>
        <w:docPartUnique/>
      </w:docPartObj>
    </w:sdtPr>
    <w:sdtEndPr>
      <w:rPr>
        <w:noProof/>
      </w:rPr>
    </w:sdtEndPr>
    <w:sdtContent>
      <w:p w14:paraId="6995EDF7" w14:textId="31AB7C6B" w:rsidR="00877DBE" w:rsidRDefault="00877DBE">
        <w:pPr>
          <w:pStyle w:val="Footer"/>
          <w:jc w:val="center"/>
        </w:pPr>
        <w:r>
          <w:fldChar w:fldCharType="begin"/>
        </w:r>
        <w:r>
          <w:instrText xml:space="preserve"> PAGE   \* MERGEFORMAT </w:instrText>
        </w:r>
        <w:r>
          <w:fldChar w:fldCharType="separate"/>
        </w:r>
        <w:r w:rsidR="001C3D29">
          <w:rPr>
            <w:noProof/>
          </w:rPr>
          <w:t>1</w:t>
        </w:r>
        <w:r>
          <w:rPr>
            <w:noProof/>
          </w:rPr>
          <w:fldChar w:fldCharType="end"/>
        </w:r>
      </w:p>
    </w:sdtContent>
  </w:sdt>
  <w:p w14:paraId="68369647" w14:textId="77777777" w:rsidR="00877DBE" w:rsidRPr="00634D29" w:rsidRDefault="00877DBE" w:rsidP="00634D29">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53501A" w14:textId="77777777" w:rsidR="00C018C0" w:rsidRPr="0033525D" w:rsidRDefault="00C018C0">
    <w:pPr>
      <w:jc w:val="center"/>
    </w:pPr>
    <w:r>
      <w:fldChar w:fldCharType="begin"/>
    </w:r>
    <w:r>
      <w:instrText xml:space="preserve"> PAGE </w:instrText>
    </w:r>
    <w:r>
      <w:fldChar w:fldCharType="separate"/>
    </w:r>
    <w:r>
      <w:rPr>
        <w:noProof/>
      </w:rPr>
      <w:t>2</w:t>
    </w:r>
    <w:r>
      <w:rPr>
        <w:noProof/>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623260942"/>
      <w:docPartObj>
        <w:docPartGallery w:val="Page Numbers (Bottom of Page)"/>
        <w:docPartUnique/>
      </w:docPartObj>
    </w:sdtPr>
    <w:sdtEndPr>
      <w:rPr>
        <w:noProof/>
      </w:rPr>
    </w:sdtEndPr>
    <w:sdtContent>
      <w:p w14:paraId="0860680E" w14:textId="6EC9020C" w:rsidR="004416AA" w:rsidRDefault="004416AA">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14:paraId="33943CA3" w14:textId="67C2A327" w:rsidR="00C018C0" w:rsidRPr="004416AA" w:rsidRDefault="00C018C0" w:rsidP="004416AA">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65C22F" w14:textId="77777777" w:rsidR="00C018C0" w:rsidRDefault="00C018C0" w:rsidP="000A4C81">
    <w:pPr>
      <w:pBdr>
        <w:top w:val="single" w:sz="4" w:space="1" w:color="auto"/>
        <w:left w:val="single" w:sz="4" w:space="0" w:color="auto"/>
        <w:bottom w:val="single" w:sz="4" w:space="1" w:color="auto"/>
        <w:right w:val="single" w:sz="4" w:space="0" w:color="auto"/>
      </w:pBdr>
      <w:bidi/>
      <w:jc w:val="center"/>
      <w:rPr>
        <w:rFonts w:cs="Arabic Transparent"/>
        <w:rtl/>
      </w:rPr>
    </w:pPr>
    <w:r>
      <w:rPr>
        <w:rFonts w:cs="Arabic Transparent" w:hint="cs"/>
        <w:rtl/>
      </w:rPr>
      <w:t>إن وثائق ما قبل دورات اللجنة التنفيذية للصندوق المتعدد الأطراف لتنفيذ بروتوكول مونتريال</w:t>
    </w:r>
    <w:r>
      <w:rPr>
        <w:rFonts w:cs="Arabic Transparent"/>
      </w:rPr>
      <w:t xml:space="preserve"> </w:t>
    </w:r>
  </w:p>
  <w:p w14:paraId="04D750C1" w14:textId="77777777" w:rsidR="00C018C0" w:rsidRDefault="00C018C0" w:rsidP="000A4C81">
    <w:pPr>
      <w:pBdr>
        <w:top w:val="single" w:sz="4" w:space="1" w:color="auto"/>
        <w:left w:val="single" w:sz="4" w:space="0" w:color="auto"/>
        <w:bottom w:val="single" w:sz="4" w:space="1" w:color="auto"/>
        <w:right w:val="single" w:sz="4" w:space="0" w:color="auto"/>
      </w:pBdr>
      <w:bidi/>
      <w:jc w:val="center"/>
      <w:rPr>
        <w:rFonts w:cs="Arabic Transparent"/>
      </w:rPr>
    </w:pPr>
    <w:r>
      <w:rPr>
        <w:rFonts w:cs="Arabic Transparent" w:hint="cs"/>
        <w:rtl/>
      </w:rPr>
      <w:t>قد تصدر دون إخلال بأي قرار تتخذه اللجنة التنفيذية بعد صدورها.</w:t>
    </w:r>
    <w:r>
      <w:rPr>
        <w:rFonts w:cs="Arabic Transparent"/>
      </w:rPr>
      <w:t xml:space="preserve"> </w:t>
    </w:r>
  </w:p>
  <w:p w14:paraId="5341C11F" w14:textId="77777777" w:rsidR="00C018C0" w:rsidRPr="000A4C81" w:rsidRDefault="00C018C0" w:rsidP="000A4C81">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D4193F" w14:textId="77777777" w:rsidR="00E740FA" w:rsidRPr="0033525D" w:rsidRDefault="00E740FA">
    <w:pPr>
      <w:jc w:val="center"/>
    </w:pPr>
    <w:r>
      <w:fldChar w:fldCharType="begin"/>
    </w:r>
    <w:r>
      <w:instrText xml:space="preserve"> PAGE </w:instrText>
    </w:r>
    <w:r>
      <w:fldChar w:fldCharType="separate"/>
    </w:r>
    <w:r>
      <w:rPr>
        <w:noProof/>
      </w:rPr>
      <w:t>2</w:t>
    </w:r>
    <w:r>
      <w:rPr>
        <w:noProof/>
      </w:rP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985606558"/>
      <w:docPartObj>
        <w:docPartGallery w:val="Page Numbers (Bottom of Page)"/>
        <w:docPartUnique/>
      </w:docPartObj>
    </w:sdtPr>
    <w:sdtEndPr>
      <w:rPr>
        <w:noProof/>
      </w:rPr>
    </w:sdtEndPr>
    <w:sdtContent>
      <w:p w14:paraId="664D13AB" w14:textId="25BFA96E" w:rsidR="001F4ECA" w:rsidRDefault="001F4ECA">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14:paraId="2AA4D036" w14:textId="77777777" w:rsidR="001D4FD2" w:rsidRPr="001D4FD2" w:rsidRDefault="001D4FD2" w:rsidP="001D4FD2">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5BBB419" w14:textId="77777777" w:rsidR="004E2977" w:rsidRDefault="004E2977" w:rsidP="00E30743">
      <w:pPr>
        <w:bidi/>
      </w:pPr>
      <w:r>
        <w:separator/>
      </w:r>
    </w:p>
  </w:footnote>
  <w:footnote w:type="continuationSeparator" w:id="0">
    <w:p w14:paraId="39A3BD88" w14:textId="77777777" w:rsidR="004E2977" w:rsidRDefault="004E2977" w:rsidP="004A504B">
      <w:r>
        <w:continuationSeparator/>
      </w:r>
    </w:p>
  </w:footnote>
  <w:footnote w:id="1">
    <w:p w14:paraId="53BAB186" w14:textId="496319E4" w:rsidR="00877DBE" w:rsidRDefault="00877DBE" w:rsidP="00783CF5">
      <w:pPr>
        <w:pStyle w:val="FootnoteText"/>
        <w:bidi/>
        <w:spacing w:after="60"/>
        <w:rPr>
          <w:rtl/>
          <w:lang w:bidi="ar-EG"/>
        </w:rPr>
      </w:pPr>
      <w:r>
        <w:rPr>
          <w:rStyle w:val="FootnoteReference"/>
        </w:rPr>
        <w:footnoteRef/>
      </w:r>
      <w:r>
        <w:t xml:space="preserve"> </w:t>
      </w:r>
      <w:r>
        <w:rPr>
          <w:rFonts w:hint="cs"/>
          <w:rtl/>
          <w:lang w:bidi="ar-EG"/>
        </w:rPr>
        <w:t xml:space="preserve"> الوثيقة </w:t>
      </w:r>
      <w:r>
        <w:t>UNEP/</w:t>
      </w:r>
      <w:proofErr w:type="spellStart"/>
      <w:r>
        <w:t>OzL.Pro</w:t>
      </w:r>
      <w:proofErr w:type="spellEnd"/>
      <w:r>
        <w:t>/ExCom/92/1</w:t>
      </w:r>
      <w:r>
        <w:rPr>
          <w:rFonts w:hint="cs"/>
          <w:rtl/>
          <w:lang w:bidi="ar-EG"/>
        </w:rPr>
        <w:t>.</w:t>
      </w:r>
    </w:p>
  </w:footnote>
  <w:footnote w:id="2">
    <w:p w14:paraId="3C21C29A" w14:textId="716454A3" w:rsidR="00877DBE" w:rsidRDefault="00877DBE" w:rsidP="009C7C7E">
      <w:pPr>
        <w:pStyle w:val="FootnoteText"/>
        <w:bidi/>
        <w:rPr>
          <w:lang w:val="en-US"/>
        </w:rPr>
      </w:pPr>
      <w:r>
        <w:rPr>
          <w:rStyle w:val="FootnoteReference"/>
        </w:rPr>
        <w:footnoteRef/>
      </w:r>
      <w:r>
        <w:t xml:space="preserve"> </w:t>
      </w:r>
      <w:r>
        <w:rPr>
          <w:rFonts w:hint="cs"/>
          <w:rtl/>
          <w:lang w:val="en-US"/>
        </w:rPr>
        <w:t xml:space="preserve"> </w:t>
      </w:r>
      <w:r>
        <w:rPr>
          <w:rFonts w:hint="cs"/>
          <w:rtl/>
          <w:lang w:val="en-US"/>
        </w:rPr>
        <w:t xml:space="preserve">الوثيقة </w:t>
      </w:r>
      <w:r>
        <w:rPr>
          <w:lang w:val="en-US"/>
        </w:rPr>
        <w:t>UNEP/</w:t>
      </w:r>
      <w:proofErr w:type="spellStart"/>
      <w:r>
        <w:rPr>
          <w:lang w:val="en-US"/>
        </w:rPr>
        <w:t>OzL.Pro</w:t>
      </w:r>
      <w:proofErr w:type="spellEnd"/>
      <w:r>
        <w:rPr>
          <w:lang w:val="en-US"/>
        </w:rPr>
        <w:t>/ExCom/91/72, Annex XXXIII</w:t>
      </w:r>
      <w:r>
        <w:rPr>
          <w:rFonts w:hint="cs"/>
          <w:rtl/>
          <w:lang w:val="en-US"/>
        </w:rPr>
        <w:t>.</w:t>
      </w:r>
    </w:p>
    <w:p w14:paraId="7705B96E" w14:textId="77777777" w:rsidR="00C02B5D" w:rsidRDefault="00C02B5D" w:rsidP="00C02B5D">
      <w:pPr>
        <w:pStyle w:val="FootnoteText"/>
        <w:bidi/>
        <w:rPr>
          <w:lang w:val="en-US"/>
        </w:rPr>
      </w:pPr>
    </w:p>
    <w:p w14:paraId="0A6F5C8F" w14:textId="77777777" w:rsidR="00C02B5D" w:rsidRPr="00674579" w:rsidRDefault="00C02B5D" w:rsidP="00C02B5D">
      <w:pPr>
        <w:pStyle w:val="FootnoteText"/>
        <w:bidi/>
        <w:rPr>
          <w:lang w:val="en-US"/>
        </w:rPr>
      </w:pPr>
    </w:p>
  </w:footnote>
  <w:footnote w:id="3">
    <w:p w14:paraId="0AC1B418" w14:textId="01F7F38C" w:rsidR="00877DBE" w:rsidRPr="007563CE" w:rsidRDefault="00877DBE" w:rsidP="0026639A">
      <w:pPr>
        <w:pStyle w:val="FootnoteText"/>
        <w:bidi/>
      </w:pPr>
      <w:r w:rsidRPr="00CF4D72">
        <w:rPr>
          <w:rStyle w:val="FootnoteReference"/>
        </w:rPr>
        <w:footnoteRef/>
      </w:r>
      <w:r w:rsidRPr="00CF4D72">
        <w:t xml:space="preserve"> </w:t>
      </w:r>
      <w:r>
        <w:rPr>
          <w:rFonts w:hint="cs"/>
          <w:rtl/>
        </w:rPr>
        <w:t xml:space="preserve"> </w:t>
      </w:r>
      <w:r w:rsidRPr="0026639A">
        <w:rPr>
          <w:rtl/>
        </w:rPr>
        <w:t xml:space="preserve">الفقرات 245-252 من الوثيقة </w:t>
      </w:r>
      <w:r w:rsidRPr="0026639A">
        <w:t xml:space="preserve">UNEP / </w:t>
      </w:r>
      <w:proofErr w:type="spellStart"/>
      <w:r w:rsidRPr="0026639A">
        <w:t>OzL.Pro</w:t>
      </w:r>
      <w:proofErr w:type="spellEnd"/>
      <w:r w:rsidRPr="0026639A">
        <w:t xml:space="preserve"> / ExCom / 91/72</w:t>
      </w:r>
      <w:r>
        <w:rPr>
          <w:rFonts w:hint="cs"/>
          <w:rtl/>
        </w:rPr>
        <w:t>.</w:t>
      </w:r>
    </w:p>
  </w:footnote>
  <w:footnote w:id="4">
    <w:p w14:paraId="3EB6CD91" w14:textId="23C98848" w:rsidR="00877DBE" w:rsidRDefault="00877DBE" w:rsidP="00F03F0C">
      <w:pPr>
        <w:pStyle w:val="FootnoteText"/>
        <w:bidi/>
      </w:pPr>
      <w:r>
        <w:rPr>
          <w:rStyle w:val="FootnoteReference"/>
        </w:rPr>
        <w:footnoteRef/>
      </w:r>
      <w:r>
        <w:t> </w:t>
      </w:r>
      <w:r>
        <w:rPr>
          <w:rFonts w:hint="cs"/>
          <w:highlight w:val="yellow"/>
          <w:rtl/>
          <w:lang w:bidi="ar-EG"/>
        </w:rPr>
        <w:t xml:space="preserve"> </w:t>
      </w:r>
      <w:r w:rsidRPr="00C02B5D">
        <w:rPr>
          <w:rFonts w:hint="cs"/>
          <w:rtl/>
          <w:lang w:bidi="ar-EG"/>
        </w:rPr>
        <w:t xml:space="preserve">هذا الخياران المتعلقان بتمويل الأنشطة للحفاظ أو تعزيز كفاءة استخدام الطاقة في التكنولوجيات والمعدات البديلة من خلال المساهمات العادية للصندوق المتعدد الأطراف، </w:t>
      </w:r>
      <w:r w:rsidR="00F03F0C" w:rsidRPr="00C02B5D">
        <w:rPr>
          <w:rFonts w:hint="cs"/>
          <w:rtl/>
          <w:lang w:bidi="ar-EG"/>
        </w:rPr>
        <w:t>(</w:t>
      </w:r>
      <w:r w:rsidRPr="00C02B5D">
        <w:rPr>
          <w:rFonts w:hint="cs"/>
          <w:rtl/>
          <w:lang w:bidi="ar-EG"/>
        </w:rPr>
        <w:t>الخيار الأول</w:t>
      </w:r>
      <w:r w:rsidR="00F03F0C" w:rsidRPr="00C02B5D">
        <w:rPr>
          <w:rFonts w:hint="cs"/>
          <w:rtl/>
          <w:lang w:bidi="ar-EG"/>
        </w:rPr>
        <w:t>) ومن خلال الاموال الإضافية التي تقدم من البلدان المانحة المعنية (مثل من خلال المساهمات العادية خارج الصندوق المتعدد الأطراف) (الخيار الثاني).</w:t>
      </w:r>
    </w:p>
  </w:footnote>
  <w:footnote w:id="5">
    <w:p w14:paraId="4FAE1312" w14:textId="73227B0D" w:rsidR="00877DBE" w:rsidRPr="00775F36" w:rsidRDefault="00877DBE" w:rsidP="00F03F0C">
      <w:pPr>
        <w:pStyle w:val="FootnoteText"/>
        <w:bidi/>
        <w:rPr>
          <w:lang w:val="en-US"/>
        </w:rPr>
      </w:pPr>
      <w:r>
        <w:rPr>
          <w:rStyle w:val="FootnoteReference"/>
        </w:rPr>
        <w:footnoteRef/>
      </w:r>
      <w:r>
        <w:t xml:space="preserve"> </w:t>
      </w:r>
      <w:r w:rsidR="00F03F0C">
        <w:rPr>
          <w:rFonts w:hint="cs"/>
          <w:rtl/>
          <w:lang w:val="en-US"/>
        </w:rPr>
        <w:t xml:space="preserve"> </w:t>
      </w:r>
      <w:r w:rsidR="00F03F0C" w:rsidRPr="00F03F0C">
        <w:rPr>
          <w:rtl/>
          <w:lang w:val="en-US"/>
        </w:rPr>
        <w:t xml:space="preserve">الفقرة 243 من الوثيقة </w:t>
      </w:r>
      <w:r w:rsidR="00F03F0C" w:rsidRPr="00F03F0C">
        <w:rPr>
          <w:lang w:val="en-US"/>
        </w:rPr>
        <w:t xml:space="preserve">UNEP / </w:t>
      </w:r>
      <w:proofErr w:type="spellStart"/>
      <w:r w:rsidR="00F03F0C" w:rsidRPr="00F03F0C">
        <w:rPr>
          <w:lang w:val="en-US"/>
        </w:rPr>
        <w:t>OzL.Pro</w:t>
      </w:r>
      <w:proofErr w:type="spellEnd"/>
      <w:r w:rsidR="00F03F0C" w:rsidRPr="00F03F0C">
        <w:rPr>
          <w:lang w:val="en-US"/>
        </w:rPr>
        <w:t xml:space="preserve"> / ExCom / 91/72</w:t>
      </w:r>
      <w:r w:rsidR="00F03F0C">
        <w:rPr>
          <w:rFonts w:hint="cs"/>
          <w:rtl/>
          <w:lang w:val="en-US"/>
        </w:rPr>
        <w:t>.</w:t>
      </w:r>
    </w:p>
  </w:footnote>
  <w:footnote w:id="6">
    <w:p w14:paraId="3B6A7FD9" w14:textId="51943883" w:rsidR="00877DBE" w:rsidRPr="00A90FCE" w:rsidRDefault="00877DBE" w:rsidP="00F03F0C">
      <w:pPr>
        <w:pStyle w:val="FootnoteText"/>
        <w:bidi/>
        <w:rPr>
          <w:lang w:val="en-US"/>
        </w:rPr>
      </w:pPr>
      <w:r>
        <w:rPr>
          <w:rStyle w:val="FootnoteReference"/>
        </w:rPr>
        <w:footnoteRef/>
      </w:r>
      <w:r>
        <w:t xml:space="preserve"> </w:t>
      </w:r>
      <w:r w:rsidR="00F03F0C">
        <w:rPr>
          <w:rFonts w:hint="cs"/>
          <w:rtl/>
        </w:rPr>
        <w:t xml:space="preserve"> </w:t>
      </w:r>
      <w:r w:rsidR="00F03F0C" w:rsidRPr="00F03F0C">
        <w:rPr>
          <w:rtl/>
          <w:lang w:val="en-US"/>
        </w:rPr>
        <w:t>مستنسخ</w:t>
      </w:r>
      <w:r w:rsidR="00F03F0C">
        <w:rPr>
          <w:rFonts w:hint="cs"/>
          <w:rtl/>
          <w:lang w:val="en-US"/>
        </w:rPr>
        <w:t>ة</w:t>
      </w:r>
      <w:r w:rsidR="00F03F0C" w:rsidRPr="00F03F0C">
        <w:rPr>
          <w:rtl/>
          <w:lang w:val="en-US"/>
        </w:rPr>
        <w:t xml:space="preserve"> من الوثيقة </w:t>
      </w:r>
      <w:r w:rsidR="00F03F0C" w:rsidRPr="00F03F0C">
        <w:rPr>
          <w:lang w:val="en-US"/>
        </w:rPr>
        <w:t xml:space="preserve">UNEP / </w:t>
      </w:r>
      <w:proofErr w:type="spellStart"/>
      <w:r w:rsidR="00F03F0C" w:rsidRPr="00F03F0C">
        <w:rPr>
          <w:lang w:val="en-US"/>
        </w:rPr>
        <w:t>OzL.Pro</w:t>
      </w:r>
      <w:proofErr w:type="spellEnd"/>
      <w:r w:rsidR="00F03F0C" w:rsidRPr="00F03F0C">
        <w:rPr>
          <w:lang w:val="en-US"/>
        </w:rPr>
        <w:t xml:space="preserve"> / ExCom / 91/72</w:t>
      </w:r>
      <w:r w:rsidR="00F03F0C" w:rsidRPr="00F03F0C">
        <w:rPr>
          <w:rtl/>
          <w:lang w:val="en-US"/>
        </w:rPr>
        <w:t xml:space="preserve">، المرفق </w:t>
      </w:r>
      <w:r w:rsidR="00F03F0C">
        <w:rPr>
          <w:rFonts w:hint="cs"/>
          <w:rtl/>
          <w:lang w:val="en-US"/>
        </w:rPr>
        <w:t>33</w:t>
      </w:r>
      <w:r w:rsidR="00F03F0C" w:rsidRPr="00F03F0C">
        <w:rPr>
          <w:rtl/>
          <w:lang w:val="en-US"/>
        </w:rPr>
        <w:t>.</w:t>
      </w:r>
    </w:p>
  </w:footnote>
  <w:footnote w:id="7">
    <w:p w14:paraId="0C3BC749" w14:textId="77777777" w:rsidR="00C018C0" w:rsidRDefault="00C018C0" w:rsidP="00C018C0">
      <w:pPr>
        <w:pStyle w:val="FootnoteText"/>
        <w:bidi/>
        <w:rPr>
          <w:rtl/>
          <w:lang w:bidi="ar-EG"/>
        </w:rPr>
      </w:pPr>
      <w:r>
        <w:rPr>
          <w:rStyle w:val="FootnoteReference"/>
        </w:rPr>
        <w:footnoteRef/>
      </w:r>
      <w:r>
        <w:t xml:space="preserve"> </w:t>
      </w:r>
      <w:r>
        <w:rPr>
          <w:rFonts w:hint="cs"/>
          <w:rtl/>
          <w:lang w:bidi="ar-EG"/>
        </w:rPr>
        <w:t xml:space="preserve"> </w:t>
      </w:r>
      <w:r>
        <w:rPr>
          <w:rFonts w:hint="cs"/>
          <w:rtl/>
          <w:lang w:bidi="ar-EG"/>
        </w:rPr>
        <w:t xml:space="preserve">الوثيقة </w:t>
      </w:r>
      <w:r>
        <w:t>UNEP/</w:t>
      </w:r>
      <w:proofErr w:type="spellStart"/>
      <w:r>
        <w:t>OzL.Pro</w:t>
      </w:r>
      <w:proofErr w:type="spellEnd"/>
      <w:r>
        <w:t>/ExCom/91/1</w:t>
      </w:r>
      <w:r>
        <w:rPr>
          <w:rFonts w:hint="cs"/>
          <w:rtl/>
          <w:lang w:bidi="ar-EG"/>
        </w:rPr>
        <w:t>.</w:t>
      </w:r>
    </w:p>
  </w:footnote>
  <w:footnote w:id="8">
    <w:p w14:paraId="6C58EB52" w14:textId="77777777" w:rsidR="00C018C0" w:rsidRDefault="00C018C0" w:rsidP="00C018C0">
      <w:pPr>
        <w:pStyle w:val="FootnoteText"/>
        <w:bidi/>
        <w:rPr>
          <w:lang w:val="en-US" w:bidi="ar-EG"/>
        </w:rPr>
      </w:pPr>
      <w:r>
        <w:rPr>
          <w:rStyle w:val="FootnoteReference"/>
        </w:rPr>
        <w:footnoteRef/>
      </w:r>
      <w:r>
        <w:t xml:space="preserve"> </w:t>
      </w:r>
      <w:r>
        <w:rPr>
          <w:rFonts w:hint="cs"/>
          <w:rtl/>
          <w:lang w:val="en-US" w:bidi="ar-EG"/>
        </w:rPr>
        <w:t xml:space="preserve"> تحديد الخبرات بما في ذلك الإجراءات والظروف ذات الصلة لتعبئة الموارد المالية للحفاظ و/أو تعزيز كفاءة استخدام الطاقة لدى الاحلال عن المواد الهيدروفلوروكربونية ببدائل منخفضة القدرة على الاحترار العالمي (المقرر 87/51).</w:t>
      </w:r>
    </w:p>
    <w:p w14:paraId="12EB9588" w14:textId="77777777" w:rsidR="00332509" w:rsidRDefault="00332509" w:rsidP="00332509">
      <w:pPr>
        <w:pStyle w:val="FootnoteText"/>
        <w:bidi/>
        <w:rPr>
          <w:lang w:val="en-US" w:bidi="ar-EG"/>
        </w:rPr>
      </w:pPr>
    </w:p>
    <w:p w14:paraId="2A48A4A6" w14:textId="77777777" w:rsidR="00C018C0" w:rsidRDefault="00C018C0" w:rsidP="00C018C0">
      <w:pPr>
        <w:pStyle w:val="FootnoteText"/>
        <w:bidi/>
        <w:rPr>
          <w:lang w:val="en-US" w:bidi="ar-EG"/>
        </w:rPr>
      </w:pPr>
    </w:p>
    <w:p w14:paraId="3FE13185" w14:textId="77777777" w:rsidR="00C018C0" w:rsidRDefault="00C018C0" w:rsidP="00C018C0">
      <w:pPr>
        <w:pStyle w:val="FootnoteText"/>
        <w:bidi/>
      </w:pPr>
    </w:p>
  </w:footnote>
  <w:footnote w:id="9">
    <w:p w14:paraId="3D35A484" w14:textId="77777777" w:rsidR="00C018C0" w:rsidRPr="00C853A0" w:rsidRDefault="00C018C0" w:rsidP="00C018C0">
      <w:pPr>
        <w:pStyle w:val="FootnoteText"/>
        <w:bidi/>
        <w:rPr>
          <w:lang w:val="en-US"/>
        </w:rPr>
      </w:pPr>
      <w:r>
        <w:rPr>
          <w:rStyle w:val="FootnoteReference"/>
        </w:rPr>
        <w:footnoteRef/>
      </w:r>
      <w:r>
        <w:t xml:space="preserve"> </w:t>
      </w:r>
      <w:r>
        <w:rPr>
          <w:rFonts w:hint="cs"/>
          <w:rtl/>
          <w:lang w:bidi="ar-EG"/>
        </w:rPr>
        <w:t xml:space="preserve"> فعلى سبيل المثال فإن المقرر 8/4 في عام 1997-1999 حدد موارد الصندوق المتعدد الأطراف وأدرج 10 ملايين دولار أمريكي لتمكين الأطراف في الماجة 5 من تقديم الإجراءات المتعلقة بقياس بروميد الميثيل في الوقت المناسب مع تعديل كوبنهاجن. ومنح المقرر 9/5 أولوية متقدمة لاستخدام موارد الصندوق لأغراض تحديد وتقييم ومواءمة وبيان البدائل العريضة في أطراف المادة 5 وإتاحة 25 مليون دولار أمريكي سنويا في كل من 1998 و1999 لتيسير أسرع للإجراءات للتمكين من الامتثال لإجراءات الرقابة المتفق عليها لبروميد الميثيل وغيره من المواد. والمقرر 16/13 لبيان أهمية إحلال مواد تبريد المباني المعتمدة على الهيدروفلوروكربون.</w:t>
      </w:r>
    </w:p>
  </w:footnote>
  <w:footnote w:id="10">
    <w:p w14:paraId="4DF536B1" w14:textId="77777777" w:rsidR="00C018C0" w:rsidRPr="0085328A" w:rsidRDefault="00C018C0" w:rsidP="00C018C0">
      <w:pPr>
        <w:pStyle w:val="FootnoteText"/>
        <w:bidi/>
      </w:pPr>
      <w:r>
        <w:rPr>
          <w:rStyle w:val="FootnoteReference"/>
        </w:rPr>
        <w:footnoteRef/>
      </w:r>
      <w:r>
        <w:t xml:space="preserve"> </w:t>
      </w:r>
      <w:r>
        <w:rPr>
          <w:rFonts w:hint="cs"/>
          <w:rtl/>
          <w:lang w:bidi="ar-EG"/>
        </w:rPr>
        <w:t xml:space="preserve"> ويمكن أن يتضمن ذلك التقدم التشغيلي والتقدم المالي ورصد وتقييم الآثار، ويرد المزيد من الأمثلة بشأن ذلك في الفقرات 34 الى 39 أدناه.</w:t>
      </w:r>
    </w:p>
  </w:footnote>
  <w:footnote w:id="11">
    <w:p w14:paraId="533FFCDD" w14:textId="77777777" w:rsidR="00C018C0" w:rsidRDefault="00C018C0" w:rsidP="00C018C0">
      <w:pPr>
        <w:pStyle w:val="FootnoteText"/>
        <w:bidi/>
      </w:pPr>
      <w:r w:rsidRPr="0085328A">
        <w:rPr>
          <w:rStyle w:val="FootnoteReference"/>
        </w:rPr>
        <w:footnoteRef/>
      </w:r>
      <w:r w:rsidRPr="0085328A">
        <w:t xml:space="preserve"> </w:t>
      </w:r>
      <w:r>
        <w:rPr>
          <w:rFonts w:hint="cs"/>
          <w:rtl/>
          <w:lang w:val="en-US" w:bidi="ar-EG"/>
        </w:rPr>
        <w:t xml:space="preserve"> </w:t>
      </w:r>
      <w:r>
        <w:rPr>
          <w:rFonts w:hint="cs"/>
          <w:rtl/>
          <w:lang w:val="en-US" w:bidi="ar-EG"/>
        </w:rPr>
        <w:t xml:space="preserve">يرد عرض عام لهذه الجوانب في الفقرات 25 الى 27 من الوثيقة </w:t>
      </w:r>
      <w:r w:rsidRPr="000A146A">
        <w:t>UNEP/</w:t>
      </w:r>
      <w:proofErr w:type="spellStart"/>
      <w:r w:rsidRPr="000A146A">
        <w:t>OzL.Pro</w:t>
      </w:r>
      <w:proofErr w:type="spellEnd"/>
      <w:r w:rsidRPr="000A146A">
        <w:t>/ExCom/89/12</w:t>
      </w:r>
      <w:r>
        <w:rPr>
          <w:rFonts w:hint="cs"/>
          <w:rtl/>
          <w:lang w:val="en-US" w:bidi="ar-EG"/>
        </w:rPr>
        <w:t>.</w:t>
      </w:r>
    </w:p>
  </w:footnote>
  <w:footnote w:id="12">
    <w:p w14:paraId="58D49EF3" w14:textId="77777777" w:rsidR="00C018C0" w:rsidRDefault="00C018C0" w:rsidP="00C018C0">
      <w:pPr>
        <w:pStyle w:val="FootnoteText"/>
        <w:bidi/>
      </w:pPr>
      <w:r>
        <w:rPr>
          <w:rStyle w:val="FootnoteReference"/>
        </w:rPr>
        <w:footnoteRef/>
      </w:r>
      <w:r>
        <w:t xml:space="preserve"> </w:t>
      </w:r>
      <w:r>
        <w:rPr>
          <w:rFonts w:hint="cs"/>
          <w:rtl/>
          <w:lang w:bidi="ar-EG"/>
        </w:rPr>
        <w:t xml:space="preserve"> </w:t>
      </w:r>
      <w:r>
        <w:rPr>
          <w:rFonts w:hint="cs"/>
          <w:rtl/>
          <w:lang w:bidi="ar-EG"/>
        </w:rPr>
        <w:t xml:space="preserve">مثلما جاء في الفقرة 25 من الوثيقة </w:t>
      </w:r>
      <w:r w:rsidRPr="00BB7EEE">
        <w:t>UNEP/</w:t>
      </w:r>
      <w:proofErr w:type="spellStart"/>
      <w:r w:rsidRPr="00BB7EEE">
        <w:t>OzL.Pro</w:t>
      </w:r>
      <w:proofErr w:type="spellEnd"/>
      <w:r w:rsidRPr="00BB7EEE">
        <w:t>/ExCom/</w:t>
      </w:r>
      <w:r>
        <w:t>89</w:t>
      </w:r>
      <w:r w:rsidRPr="00BB7EEE">
        <w:t>/</w:t>
      </w:r>
      <w:r>
        <w:t>12</w:t>
      </w:r>
      <w:r>
        <w:rPr>
          <w:rFonts w:hint="cs"/>
          <w:rtl/>
          <w:lang w:bidi="ar-EG"/>
        </w:rPr>
        <w:t>، فإن السداد يعتمد على جوانب الوصف لمختلف المستخدمين وأسعار الكهرباء.</w:t>
      </w:r>
    </w:p>
  </w:footnote>
  <w:footnote w:id="13">
    <w:p w14:paraId="6FE2A2FF" w14:textId="77777777" w:rsidR="00C018C0" w:rsidRDefault="00C018C0" w:rsidP="00C018C0">
      <w:pPr>
        <w:pStyle w:val="FootnoteText"/>
        <w:bidi/>
        <w:rPr>
          <w:rtl/>
          <w:lang w:bidi="ar-EG"/>
        </w:rPr>
      </w:pPr>
      <w:r>
        <w:rPr>
          <w:rStyle w:val="FootnoteReference"/>
        </w:rPr>
        <w:footnoteRef/>
      </w:r>
      <w:r>
        <w:t xml:space="preserve"> </w:t>
      </w:r>
      <w:r>
        <w:rPr>
          <w:rFonts w:hint="cs"/>
          <w:rtl/>
          <w:lang w:val="en-US" w:bidi="ar-EG"/>
        </w:rPr>
        <w:t xml:space="preserve"> </w:t>
      </w:r>
      <w:r w:rsidRPr="000D2FBD">
        <w:rPr>
          <w:rtl/>
          <w:lang w:val="en-US" w:bidi="ar-EG"/>
        </w:rPr>
        <w:t xml:space="preserve">مع مرور الوقت </w:t>
      </w:r>
      <w:r>
        <w:rPr>
          <w:rFonts w:hint="cs"/>
          <w:rtl/>
          <w:lang w:val="en-US" w:bidi="ar-EG"/>
        </w:rPr>
        <w:t>و</w:t>
      </w:r>
      <w:r>
        <w:rPr>
          <w:rtl/>
          <w:lang w:val="en-US" w:bidi="ar-EG"/>
        </w:rPr>
        <w:t>مع زيادة حجم الإنتاج</w:t>
      </w:r>
      <w:r w:rsidRPr="000D2FBD">
        <w:rPr>
          <w:rtl/>
          <w:lang w:val="en-US" w:bidi="ar-EG"/>
        </w:rPr>
        <w:t>، ستنخفض التكاليف.</w:t>
      </w:r>
    </w:p>
  </w:footnote>
  <w:footnote w:id="14">
    <w:p w14:paraId="6493FEDB" w14:textId="77777777" w:rsidR="00C018C0" w:rsidRDefault="00C018C0" w:rsidP="00C018C0">
      <w:pPr>
        <w:pStyle w:val="FootnoteText"/>
        <w:bidi/>
      </w:pPr>
      <w:r w:rsidRPr="002E0A7E">
        <w:rPr>
          <w:rStyle w:val="FootnoteReference"/>
        </w:rPr>
        <w:footnoteRef/>
      </w:r>
      <w:r w:rsidRPr="002E0A7E">
        <w:t xml:space="preserve"> </w:t>
      </w:r>
      <w:r>
        <w:rPr>
          <w:rFonts w:hint="cs"/>
          <w:rtl/>
          <w:lang w:val="en-US" w:bidi="ar-EG"/>
        </w:rPr>
        <w:t xml:space="preserve"> القسم 45 من المجلد 3 في المقرر 33/5 مواصلة تقديم المعلومات عن كفاءة استخدام الطاقة والتكنولوجيات المنخفضة القدرة على الاحترار العالمي، مايو/ أيار 2022.</w:t>
      </w:r>
    </w:p>
  </w:footnote>
  <w:footnote w:id="15">
    <w:p w14:paraId="1CA4F8E5" w14:textId="77777777" w:rsidR="00C018C0" w:rsidRDefault="00C018C0" w:rsidP="00C018C0">
      <w:pPr>
        <w:pStyle w:val="FootnoteText"/>
        <w:bidi/>
      </w:pPr>
      <w:r>
        <w:rPr>
          <w:rStyle w:val="FootnoteReference"/>
        </w:rPr>
        <w:footnoteRef/>
      </w:r>
      <w:r>
        <w:t xml:space="preserve"> </w:t>
      </w:r>
      <w:r>
        <w:rPr>
          <w:rFonts w:hint="cs"/>
          <w:rtl/>
          <w:lang w:val="en-US" w:bidi="ar-EG"/>
        </w:rPr>
        <w:t xml:space="preserve"> </w:t>
      </w:r>
      <w:r>
        <w:rPr>
          <w:rFonts w:hint="cs"/>
          <w:rtl/>
          <w:lang w:val="en-US" w:bidi="ar-EG"/>
        </w:rPr>
        <w:t xml:space="preserve">النتائج المستمدة من الدراسة المتعلقة بتقييم المستويات الدنيا لأداء الطاقة في قطاع الخدمة الواردة في الوثيقة </w:t>
      </w:r>
      <w:r w:rsidRPr="0003469F">
        <w:t>UNEP/</w:t>
      </w:r>
      <w:proofErr w:type="spellStart"/>
      <w:r w:rsidRPr="0003469F">
        <w:t>OzL.Pro</w:t>
      </w:r>
      <w:proofErr w:type="spellEnd"/>
      <w:r w:rsidRPr="0003469F">
        <w:t xml:space="preserve">/ExCom/88/10 </w:t>
      </w:r>
      <w:r>
        <w:rPr>
          <w:rFonts w:hint="cs"/>
          <w:rtl/>
          <w:lang w:val="en-US" w:bidi="ar-EG"/>
        </w:rPr>
        <w:t xml:space="preserve"> يمكن أيضا استخدامها في المشروعات ذات الصلة.</w:t>
      </w:r>
    </w:p>
  </w:footnote>
  <w:footnote w:id="16">
    <w:p w14:paraId="7FED1ACA" w14:textId="77777777" w:rsidR="00C018C0" w:rsidRDefault="00C018C0" w:rsidP="00C018C0">
      <w:pPr>
        <w:pStyle w:val="FootnoteText"/>
        <w:bidi/>
      </w:pPr>
      <w:r>
        <w:rPr>
          <w:rStyle w:val="FootnoteReference"/>
        </w:rPr>
        <w:footnoteRef/>
      </w:r>
      <w:r>
        <w:t xml:space="preserve"> </w:t>
      </w:r>
      <w:r>
        <w:rPr>
          <w:rFonts w:hint="cs"/>
          <w:rtl/>
        </w:rPr>
        <w:t xml:space="preserve"> </w:t>
      </w:r>
      <w:r>
        <w:rPr>
          <w:rFonts w:hint="cs"/>
          <w:rtl/>
        </w:rPr>
        <w:t>يقدم المقرر 84/84 معلومات عن المعايير التي يمكن نظرها في التكرار والتكبير.</w:t>
      </w:r>
    </w:p>
  </w:footnote>
  <w:footnote w:id="17">
    <w:p w14:paraId="4629C107" w14:textId="77777777" w:rsidR="00C018C0" w:rsidRPr="00B306FC" w:rsidRDefault="00C018C0" w:rsidP="00C018C0">
      <w:pPr>
        <w:pStyle w:val="FootnoteText"/>
        <w:bidi/>
      </w:pPr>
      <w:r>
        <w:rPr>
          <w:rStyle w:val="FootnoteReference"/>
        </w:rPr>
        <w:footnoteRef/>
      </w:r>
      <w:r>
        <w:t xml:space="preserve"> </w:t>
      </w:r>
      <w:r>
        <w:rPr>
          <w:rFonts w:hint="cs"/>
          <w:rtl/>
          <w:lang w:bidi="ar-EG"/>
        </w:rPr>
        <w:t xml:space="preserve"> </w:t>
      </w:r>
      <w:r>
        <w:rPr>
          <w:rFonts w:hint="cs"/>
          <w:rtl/>
          <w:lang w:bidi="ar-EG"/>
        </w:rPr>
        <w:t>يمكن تقييم احتياجات البلدان لوضع وتعزيز المستويات الدنيا لأداء الطاقة على أساس كل حالة على حدة، وأن تعتمد على وضع رقم الأساس للمستويات الدنيا لأداء الطاقة ومستوى الدعم المتوافر لتعزيز المستويات الدنيا لأداء الطاقة من الموارد غير المتوافرة لدى الصندوق المتعدد الأطراف.</w:t>
      </w:r>
      <w:r w:rsidRPr="00B306FC">
        <w:t xml:space="preserve"> </w:t>
      </w:r>
    </w:p>
  </w:footnote>
  <w:footnote w:id="18">
    <w:p w14:paraId="4ADEF6F2" w14:textId="77777777" w:rsidR="00C018C0" w:rsidRPr="000A2887" w:rsidRDefault="00C018C0" w:rsidP="00C018C0">
      <w:pPr>
        <w:bidi/>
        <w:rPr>
          <w:i/>
          <w:iCs/>
        </w:rPr>
      </w:pPr>
      <w:r w:rsidRPr="00B306FC">
        <w:rPr>
          <w:rStyle w:val="FootnoteReference"/>
        </w:rPr>
        <w:footnoteRef/>
      </w:r>
      <w:r w:rsidRPr="00B306FC">
        <w:t xml:space="preserve"> </w:t>
      </w:r>
      <w:r>
        <w:rPr>
          <w:rFonts w:hint="cs"/>
          <w:sz w:val="20"/>
          <w:szCs w:val="20"/>
          <w:rtl/>
          <w:lang w:bidi="ar-EG"/>
        </w:rPr>
        <w:t xml:space="preserve"> يعتبر تنفيذ المستويات الدنيا لأداء الطاقة شرطا هاما لتصميم وتنفيذ تدابير كفاءة استخدام الطاقة في عدم وجود المستويات الدنيات لأداء الطاقة. ولت تملك الحكومات أي رقابة عادية لبدء وتدعيم تدخلات كفاءة الطاقة في التطبيقات المعنية. </w:t>
      </w:r>
      <w:r>
        <w:rPr>
          <w:rFonts w:hint="cs"/>
          <w:sz w:val="20"/>
          <w:szCs w:val="20"/>
          <w:rtl/>
          <w:lang w:bidi="ar-EG"/>
        </w:rPr>
        <w:t xml:space="preserve">ويمكن معالجة ذلك أيضا في الوثيقة المتعلقة بمشروع المعايير للتمويل بما في ذلك اعتبارات الفقرة التشغيلية 24 من المقرر 28/2 (والفقرة 176 من الوثيقة </w:t>
      </w:r>
      <w:r w:rsidRPr="00765E4F">
        <w:rPr>
          <w:sz w:val="20"/>
          <w:szCs w:val="20"/>
        </w:rPr>
        <w:t>UNEP/</w:t>
      </w:r>
      <w:proofErr w:type="spellStart"/>
      <w:r w:rsidRPr="00765E4F">
        <w:rPr>
          <w:sz w:val="20"/>
          <w:szCs w:val="20"/>
        </w:rPr>
        <w:t>OzL.Pro</w:t>
      </w:r>
      <w:proofErr w:type="spellEnd"/>
      <w:r w:rsidRPr="00765E4F">
        <w:rPr>
          <w:sz w:val="20"/>
          <w:szCs w:val="20"/>
        </w:rPr>
        <w:t>/ExCom/90/40</w:t>
      </w:r>
      <w:r>
        <w:rPr>
          <w:rFonts w:hint="cs"/>
          <w:sz w:val="20"/>
          <w:szCs w:val="20"/>
          <w:rtl/>
          <w:lang w:bidi="ar-EG"/>
        </w:rPr>
        <w:t xml:space="preserve"> والمقرر 90/40(د)) والوثيقة (</w:t>
      </w:r>
      <w:r w:rsidRPr="0072178A">
        <w:rPr>
          <w:sz w:val="20"/>
          <w:szCs w:val="20"/>
        </w:rPr>
        <w:t>UNEP/</w:t>
      </w:r>
      <w:proofErr w:type="spellStart"/>
      <w:r w:rsidRPr="0072178A">
        <w:rPr>
          <w:sz w:val="20"/>
          <w:szCs w:val="20"/>
        </w:rPr>
        <w:t>OzL.Pro</w:t>
      </w:r>
      <w:proofErr w:type="spellEnd"/>
      <w:r w:rsidRPr="0072178A">
        <w:rPr>
          <w:sz w:val="20"/>
          <w:szCs w:val="20"/>
        </w:rPr>
        <w:t>/ExCom/91/62</w:t>
      </w:r>
      <w:r>
        <w:rPr>
          <w:rFonts w:hint="cs"/>
          <w:sz w:val="20"/>
          <w:szCs w:val="20"/>
          <w:rtl/>
          <w:lang w:bidi="ar-EG"/>
        </w:rPr>
        <w:t>).</w:t>
      </w:r>
    </w:p>
  </w:footnote>
  <w:footnote w:id="19">
    <w:p w14:paraId="66B46DBD" w14:textId="77777777" w:rsidR="00C018C0" w:rsidRPr="008D0833" w:rsidRDefault="00C018C0" w:rsidP="00C018C0">
      <w:pPr>
        <w:pStyle w:val="FootnoteText"/>
        <w:bidi/>
      </w:pPr>
      <w:r>
        <w:rPr>
          <w:rStyle w:val="FootnoteReference"/>
        </w:rPr>
        <w:footnoteRef/>
      </w:r>
      <w:r>
        <w:t xml:space="preserve"> </w:t>
      </w:r>
      <w:r>
        <w:rPr>
          <w:rFonts w:hint="cs"/>
          <w:rtl/>
          <w:lang w:val="en-US" w:bidi="ar-EG"/>
        </w:rPr>
        <w:t xml:space="preserve"> ويمكن أن يتضمن ذلك تصميم وعمليات اختبار وتحقق ورصد لمختلف فئات المعدات، والدعم بالأجهزة والتدريب وبناء القدرات لسلطات الاعتماد والرصد، ويمكن النظر الى الحاجة الى هذه التيسيرات على أساس كل حالة على حدة</w:t>
      </w:r>
    </w:p>
  </w:footnote>
  <w:footnote w:id="20">
    <w:p w14:paraId="32E2E4F8" w14:textId="77777777" w:rsidR="00C018C0" w:rsidRPr="0007138C" w:rsidRDefault="00C018C0" w:rsidP="00C018C0">
      <w:pPr>
        <w:pStyle w:val="FootnoteText"/>
        <w:bidi/>
      </w:pPr>
      <w:r>
        <w:rPr>
          <w:rStyle w:val="FootnoteReference"/>
        </w:rPr>
        <w:footnoteRef/>
      </w:r>
      <w:r>
        <w:t xml:space="preserve"> </w:t>
      </w:r>
      <w:r>
        <w:rPr>
          <w:rFonts w:hint="cs"/>
          <w:rtl/>
          <w:lang w:bidi="ar-EG"/>
        </w:rPr>
        <w:t xml:space="preserve"> ويتعلق ذلك بالموظفين المسؤولين عن إنفاذ الامتثال لقواعد كفاءة استخدام الطاقة ذات الصلة بمعدات التبريد وتكييف الهواء وقوة الدفع الحراري.</w:t>
      </w:r>
    </w:p>
  </w:footnote>
  <w:footnote w:id="21">
    <w:p w14:paraId="4576DADB" w14:textId="77777777" w:rsidR="00C018C0" w:rsidRPr="00281CDF" w:rsidRDefault="00C018C0" w:rsidP="00C018C0">
      <w:pPr>
        <w:pStyle w:val="FootnoteText"/>
        <w:bidi/>
        <w:rPr>
          <w:lang w:val="en-US"/>
        </w:rPr>
      </w:pPr>
      <w:r>
        <w:rPr>
          <w:rStyle w:val="FootnoteReference"/>
        </w:rPr>
        <w:footnoteRef/>
      </w:r>
      <w:r>
        <w:t xml:space="preserve"> </w:t>
      </w:r>
      <w:r>
        <w:rPr>
          <w:rFonts w:hint="cs"/>
          <w:rtl/>
          <w:lang w:val="en-US" w:bidi="ar-EG"/>
        </w:rPr>
        <w:t xml:space="preserve"> قررت اللجنة التنفيذية أنه بالنسبة للبلدان التي تختار تنفيذ المشروعات الاستثمارية الإفرادية أو خطط قطاعية قبل تقديم المرحلة الأولى من مشروعات تعديل كيجالي، الموافقة على ضرورة أن تسفر هذه المشروعات خفض المواد الهيدروفلوروكربونية مقابل الاستهلاك المؤهل المحدود في مشروعات تعديل كيجالي وينبغي أن تبين ارتباط المشروع الاستثماري بتحقيق الاستراتيجية الشاملة للبلد والوقت الذي قدم في مشروع تعديل كيجالي مشروعا استثماريا.</w:t>
      </w:r>
    </w:p>
  </w:footnote>
  <w:footnote w:id="22">
    <w:p w14:paraId="7BB6D873" w14:textId="77777777" w:rsidR="00C018C0" w:rsidRDefault="00C018C0" w:rsidP="00C018C0">
      <w:pPr>
        <w:pStyle w:val="FootnoteText"/>
        <w:bidi/>
        <w:spacing w:before="240"/>
      </w:pPr>
      <w:r>
        <w:rPr>
          <w:rStyle w:val="FootnoteReference"/>
        </w:rPr>
        <w:footnoteRef/>
      </w:r>
      <w:r>
        <w:t xml:space="preserve"> </w:t>
      </w:r>
      <w:r>
        <w:rPr>
          <w:rFonts w:hint="cs"/>
          <w:rtl/>
          <w:lang w:bidi="ar-EG"/>
        </w:rPr>
        <w:t xml:space="preserve"> يمكن أن يتضمن ذلك مستوى النشاط/ المنتج (مثل عدد المستخدمين الذين استبدلوا المعدات التي لا تتسم بالكفاءة الحالية بمعدات كفاءة استخدام الطاقة، وعدد برامج التدريب التي أجريت مع عدد الفنيين المتدربين وعدد مختبرات الاختبار والتحقق التي رخصت) وإبلاغ الاستثناءات (مثل عدد حالات استيراد المعدات التي لا تتسم بكفاءة الطاقة غير القانونية) ومستوى الدخل وأن الاتفاق مع السلطات المعنية بكفاءة استخدام الطاقة لإدراج الحدود القصوى للقدرة على الاحترار العالمي (في المستويات الدنيا لأداء الطاقة في معدات التبريد وتكييف الهواء ومضخات الدفع الحراري).</w:t>
      </w:r>
    </w:p>
  </w:footnote>
  <w:footnote w:id="23">
    <w:p w14:paraId="309AAC43" w14:textId="77777777" w:rsidR="00C018C0" w:rsidRPr="00C10593" w:rsidRDefault="00C018C0" w:rsidP="00C018C0">
      <w:pPr>
        <w:pStyle w:val="FootnoteText"/>
        <w:bidi/>
        <w:rPr>
          <w:lang w:val="en-US"/>
        </w:rPr>
      </w:pPr>
      <w:r>
        <w:rPr>
          <w:rStyle w:val="FootnoteReference"/>
        </w:rPr>
        <w:footnoteRef/>
      </w:r>
      <w:r>
        <w:t xml:space="preserve"> </w:t>
      </w:r>
      <w:r>
        <w:rPr>
          <w:rFonts w:hint="cs"/>
          <w:rtl/>
          <w:lang w:val="en-US" w:bidi="ar-EG"/>
        </w:rPr>
        <w:t xml:space="preserve"> هذا تقييم مبسط للآثار، وتجنب المستويات المعتمدة لتقييم الانخفاضات في انبعاثات غازات الاحتباس الحراري الناشئة عن كفاءة استخدام الطاقة وينبغي إدراك أن هذه الأنشطة سوف تتحول ببطء الى كفاءة استخدام الطاقة بمستوى تجميعي بالنظر الى أن مخزونات المعدات سوف تستبدل ببطء بمعدات تتسم بكفاءة استخدام الطاقة.</w:t>
      </w:r>
    </w:p>
  </w:footnote>
  <w:footnote w:id="24">
    <w:p w14:paraId="38CF632D" w14:textId="77777777" w:rsidR="00C018C0" w:rsidRPr="00277784" w:rsidRDefault="00C018C0" w:rsidP="00C018C0">
      <w:pPr>
        <w:pStyle w:val="FootnoteText"/>
        <w:bidi/>
      </w:pPr>
      <w:r>
        <w:rPr>
          <w:rStyle w:val="FootnoteReference"/>
        </w:rPr>
        <w:footnoteRef/>
      </w:r>
      <w:r>
        <w:t xml:space="preserve"> </w:t>
      </w:r>
      <w:r>
        <w:rPr>
          <w:rFonts w:hint="cs"/>
          <w:rtl/>
          <w:lang w:val="en-US" w:bidi="ar-EG"/>
        </w:rPr>
        <w:t xml:space="preserve"> في إطار مشروعات إزالة المواد المستنفدة للأوزون وربما في إطار تنفيذ مروعات تعديل كيجالي، توفر الأنشطة المتعلقة بصورة مباشرة والتي لا تمثل مشروعات تحويل تتعلق بإزالة المواد المستنفدة للأوزون/ خفض استهلاك المواد الهيدروفلوروكربونية يتعذر التيقن إلاّ أن أهمية هذا النشاط في التحول بمردودية التكاليف الى البدائل الخالية من المواد المستنفدة للأوزون والهيدروفلوروكربون تحظى بإدراك جيد ولاسيما في سياق الدعم المقدم للمنشئات الصغيرة وغير الرسمية وقد عالجت عمليات الصندوق المتعدد الأطراف ذلك في السابق من خلال ذكر الآثار على نسبة مستوى التمويل. مهما كان مصدره ولم يمكن ربطها بالإزالة الفعلية.</w:t>
      </w:r>
    </w:p>
  </w:footnote>
  <w:footnote w:id="25">
    <w:p w14:paraId="071C9137" w14:textId="77777777" w:rsidR="00C018C0" w:rsidRDefault="00C018C0" w:rsidP="00C018C0">
      <w:pPr>
        <w:pStyle w:val="FootnoteText"/>
        <w:bidi/>
      </w:pPr>
      <w:r>
        <w:rPr>
          <w:rStyle w:val="FootnoteReference"/>
        </w:rPr>
        <w:footnoteRef/>
      </w:r>
      <w:r>
        <w:t xml:space="preserve"> </w:t>
      </w:r>
      <w:r>
        <w:rPr>
          <w:rFonts w:hint="cs"/>
          <w:rtl/>
          <w:lang w:val="en-US" w:bidi="ar-EG"/>
        </w:rPr>
        <w:t xml:space="preserve"> تتعلق هذه الوفورات بشركة التصنيع </w:t>
      </w:r>
      <w:r>
        <w:t>ABC</w:t>
      </w:r>
      <w:r>
        <w:rPr>
          <w:rFonts w:hint="cs"/>
          <w:rtl/>
          <w:lang w:val="en-US" w:bidi="ar-EG"/>
        </w:rPr>
        <w:t xml:space="preserve"> وأسفرت عن خفض في التكاليف بنسبة 15 في المائة لكفاءة استخدام الطاقة المتزامنة- أسلوب تحويل غازات التبريد بالمقارنة بالتحويلات المنفردة وبالنسبة للقطاعات والشركات الأخرى يختلف حجم الخفض إلاّ أن ذلك قد يتغير.</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63D816" w14:textId="55FAD4B5" w:rsidR="00877DBE" w:rsidRPr="0033525D" w:rsidRDefault="00844963" w:rsidP="00C02B5D">
    <w:pPr>
      <w:jc w:val="right"/>
    </w:pPr>
    <w:r>
      <w:fldChar w:fldCharType="begin"/>
    </w:r>
    <w:r>
      <w:instrText xml:space="preserve"> DOCPROPERTY "Document number"  \* MERGEFORMAT </w:instrText>
    </w:r>
    <w:r>
      <w:fldChar w:fldCharType="separate"/>
    </w:r>
    <w:r w:rsidR="00877DBE">
      <w:t>UNEP/</w:t>
    </w:r>
    <w:proofErr w:type="spellStart"/>
    <w:r w:rsidR="00877DBE">
      <w:t>OzL.Pro</w:t>
    </w:r>
    <w:proofErr w:type="spellEnd"/>
    <w:r w:rsidR="00877DBE">
      <w:t>/ExCom/92/47</w:t>
    </w:r>
    <w:r>
      <w:fldChar w:fldCharType="end"/>
    </w:r>
  </w:p>
  <w:p w14:paraId="2165B270" w14:textId="77777777" w:rsidR="00877DBE" w:rsidRPr="0033525D" w:rsidRDefault="00877DBE"/>
  <w:p w14:paraId="557B427C" w14:textId="77777777" w:rsidR="00877DBE" w:rsidRPr="0033525D" w:rsidRDefault="00877DBE"/>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00E085" w14:textId="4BCA21CC" w:rsidR="00877DBE" w:rsidRPr="0033525D" w:rsidRDefault="00844963" w:rsidP="00C02B5D">
    <w:pPr>
      <w:jc w:val="left"/>
    </w:pPr>
    <w:r>
      <w:fldChar w:fldCharType="begin"/>
    </w:r>
    <w:r>
      <w:instrText xml:space="preserve"> DOCPROPERTY "Document number"  \* MERGEFORMAT </w:instrText>
    </w:r>
    <w:r>
      <w:fldChar w:fldCharType="separate"/>
    </w:r>
    <w:r w:rsidR="00877DBE">
      <w:t>UNEP/</w:t>
    </w:r>
    <w:proofErr w:type="spellStart"/>
    <w:r w:rsidR="00877DBE">
      <w:t>OzL.Pro</w:t>
    </w:r>
    <w:proofErr w:type="spellEnd"/>
    <w:r w:rsidR="00877DBE">
      <w:t>/ExCom/92/47</w:t>
    </w:r>
    <w:r>
      <w:fldChar w:fldCharType="end"/>
    </w:r>
  </w:p>
  <w:p w14:paraId="02B23725" w14:textId="77777777" w:rsidR="00877DBE" w:rsidRPr="0033525D" w:rsidRDefault="00877DBE"/>
  <w:p w14:paraId="09FA3E6B" w14:textId="77777777" w:rsidR="00877DBE" w:rsidRPr="0033525D" w:rsidRDefault="00877DBE">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02BA61" w14:textId="77777777" w:rsidR="00877DBE" w:rsidRPr="0033525D" w:rsidRDefault="00877DBE">
    <w:r w:rsidRPr="0087328C">
      <w:t>UNEP/</w:t>
    </w:r>
    <w:proofErr w:type="spellStart"/>
    <w:r w:rsidRPr="0087328C">
      <w:t>OzL.Pro</w:t>
    </w:r>
    <w:proofErr w:type="spellEnd"/>
    <w:r w:rsidRPr="0087328C">
      <w:t>/ExCom/91/64</w:t>
    </w:r>
  </w:p>
  <w:p w14:paraId="05B4FC59" w14:textId="18DC663F" w:rsidR="00877DBE" w:rsidRDefault="00877DBE">
    <w:r>
      <w:t>Annex</w:t>
    </w:r>
  </w:p>
  <w:p w14:paraId="33EFF8D2" w14:textId="77777777" w:rsidR="00877DBE" w:rsidRPr="0033525D" w:rsidRDefault="00877DBE"/>
  <w:p w14:paraId="0B41A565" w14:textId="77777777" w:rsidR="00877DBE" w:rsidRPr="0033525D" w:rsidRDefault="00877DBE"/>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CF175F" w14:textId="77777777" w:rsidR="00B527AA" w:rsidRDefault="00B527AA" w:rsidP="00B527AA">
    <w:pPr>
      <w:jc w:val="left"/>
    </w:pPr>
    <w:r>
      <w:fldChar w:fldCharType="begin"/>
    </w:r>
    <w:r>
      <w:instrText xml:space="preserve"> DOCPROPERTY "Document number"  \* MERGEFORMAT </w:instrText>
    </w:r>
    <w:r>
      <w:fldChar w:fldCharType="separate"/>
    </w:r>
    <w:r>
      <w:t>UNEP/</w:t>
    </w:r>
    <w:proofErr w:type="spellStart"/>
    <w:r>
      <w:t>OzL.Pro</w:t>
    </w:r>
    <w:proofErr w:type="spellEnd"/>
    <w:r>
      <w:t>/ExCom/92/47</w:t>
    </w:r>
    <w:r>
      <w:fldChar w:fldCharType="end"/>
    </w:r>
  </w:p>
  <w:p w14:paraId="7F998412" w14:textId="5475BE5E" w:rsidR="00195B57" w:rsidRPr="0033525D" w:rsidRDefault="00195B57" w:rsidP="00B527AA">
    <w:pPr>
      <w:jc w:val="left"/>
    </w:pPr>
    <w:r>
      <w:t xml:space="preserve">Annex </w:t>
    </w:r>
  </w:p>
  <w:p w14:paraId="50F48989" w14:textId="77777777" w:rsidR="00877DBE" w:rsidRDefault="00877DBE" w:rsidP="00F15278">
    <w:pPr>
      <w:pStyle w:val="Header"/>
      <w:jc w:val="right"/>
    </w:pPr>
  </w:p>
  <w:p w14:paraId="34C169CC" w14:textId="77777777" w:rsidR="00B527AA" w:rsidRDefault="00B527AA" w:rsidP="00F15278">
    <w:pPr>
      <w:pStyle w:val="Header"/>
      <w:jc w:val="right"/>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FB929D" w14:textId="77777777" w:rsidR="00C018C0" w:rsidRPr="0033525D" w:rsidRDefault="00C018C0" w:rsidP="00CC7BF5">
    <w:pPr>
      <w:jc w:val="left"/>
    </w:pPr>
    <w:r>
      <w:fldChar w:fldCharType="begin"/>
    </w:r>
    <w:r>
      <w:instrText xml:space="preserve"> DOCPROPERTY "Document number"  \* MERGEFORMAT </w:instrText>
    </w:r>
    <w:r>
      <w:fldChar w:fldCharType="separate"/>
    </w:r>
    <w:r>
      <w:t>UNEP/</w:t>
    </w:r>
    <w:proofErr w:type="spellStart"/>
    <w:r>
      <w:t>OzL.Pro</w:t>
    </w:r>
    <w:proofErr w:type="spellEnd"/>
    <w:r>
      <w:t>/ExCom/91/64</w:t>
    </w:r>
    <w:r>
      <w:fldChar w:fldCharType="end"/>
    </w:r>
  </w:p>
  <w:p w14:paraId="6734949B" w14:textId="77777777" w:rsidR="00C018C0" w:rsidRPr="0033525D" w:rsidRDefault="00C018C0"/>
  <w:p w14:paraId="6735FD03" w14:textId="77777777" w:rsidR="00C018C0" w:rsidRPr="0033525D" w:rsidRDefault="00C018C0"/>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5CD2EB" w14:textId="77777777" w:rsidR="00C018C0" w:rsidRPr="0033525D" w:rsidRDefault="00C018C0" w:rsidP="00C95105">
    <w:pPr>
      <w:jc w:val="right"/>
    </w:pPr>
    <w:r>
      <w:fldChar w:fldCharType="begin"/>
    </w:r>
    <w:r>
      <w:instrText xml:space="preserve"> DOCPROPERTY "Document number"  \* MERGEFORMAT </w:instrText>
    </w:r>
    <w:r>
      <w:fldChar w:fldCharType="separate"/>
    </w:r>
    <w:r>
      <w:t>UNEP/</w:t>
    </w:r>
    <w:proofErr w:type="spellStart"/>
    <w:r>
      <w:t>OzL.Pro</w:t>
    </w:r>
    <w:proofErr w:type="spellEnd"/>
    <w:r>
      <w:t>/ExCom/91/64</w:t>
    </w:r>
    <w:r>
      <w:fldChar w:fldCharType="end"/>
    </w:r>
  </w:p>
  <w:p w14:paraId="3114481B" w14:textId="77777777" w:rsidR="00C018C0" w:rsidRPr="0033525D" w:rsidRDefault="00C018C0"/>
  <w:p w14:paraId="721EF944" w14:textId="77777777" w:rsidR="00C018C0" w:rsidRPr="0033525D" w:rsidRDefault="00C018C0">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D0400E" w14:textId="77777777" w:rsidR="00C018C0" w:rsidRDefault="00C018C0" w:rsidP="00F15278">
    <w:pPr>
      <w:pStyle w:val="Header"/>
      <w:jc w:val="right"/>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05D974" w14:textId="77777777" w:rsidR="00E740FA" w:rsidRPr="0033525D" w:rsidRDefault="00E740FA" w:rsidP="00E740FA">
    <w:pPr>
      <w:jc w:val="right"/>
    </w:pPr>
    <w:r>
      <w:fldChar w:fldCharType="begin"/>
    </w:r>
    <w:r>
      <w:instrText xml:space="preserve"> DOCPROPERTY "Document number"  \* MERGEFORMAT </w:instrText>
    </w:r>
    <w:r>
      <w:fldChar w:fldCharType="separate"/>
    </w:r>
    <w:r>
      <w:t>UNEP/</w:t>
    </w:r>
    <w:proofErr w:type="spellStart"/>
    <w:r>
      <w:t>OzL.Pro</w:t>
    </w:r>
    <w:proofErr w:type="spellEnd"/>
    <w:r>
      <w:t>/ExCom/91/64</w:t>
    </w:r>
    <w:r>
      <w:fldChar w:fldCharType="end"/>
    </w:r>
  </w:p>
  <w:p w14:paraId="2773EE4A" w14:textId="5556004A" w:rsidR="00E740FA" w:rsidRPr="0033525D" w:rsidRDefault="00E740FA" w:rsidP="00E740FA">
    <w:pPr>
      <w:jc w:val="right"/>
    </w:pPr>
    <w:r>
      <w:t>Annex</w:t>
    </w:r>
  </w:p>
  <w:p w14:paraId="25895ABC" w14:textId="77777777" w:rsidR="00E740FA" w:rsidRPr="0033525D" w:rsidRDefault="00E740FA"/>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2965FD" w14:textId="77777777" w:rsidR="004849BF" w:rsidRPr="0033525D" w:rsidRDefault="004849BF" w:rsidP="004849BF">
    <w:pPr>
      <w:jc w:val="left"/>
    </w:pPr>
    <w:r>
      <w:fldChar w:fldCharType="begin"/>
    </w:r>
    <w:r>
      <w:instrText xml:space="preserve"> DOCPROPERTY "Document number"  \* MERGEFORMAT </w:instrText>
    </w:r>
    <w:r>
      <w:fldChar w:fldCharType="separate"/>
    </w:r>
    <w:r>
      <w:t>UNEP/</w:t>
    </w:r>
    <w:proofErr w:type="spellStart"/>
    <w:r>
      <w:t>OzL.Pro</w:t>
    </w:r>
    <w:proofErr w:type="spellEnd"/>
    <w:r>
      <w:t>/ExCom/91/64</w:t>
    </w:r>
    <w:r>
      <w:fldChar w:fldCharType="end"/>
    </w:r>
  </w:p>
  <w:p w14:paraId="5A519051" w14:textId="77777777" w:rsidR="00FF4146" w:rsidRDefault="00FF4146" w:rsidP="00C02B5D">
    <w:pPr>
      <w:pStyle w:val="Header"/>
      <w:jc w:val="left"/>
    </w:pPr>
    <w:r>
      <w:t>Annex</w:t>
    </w:r>
  </w:p>
  <w:p w14:paraId="061A5775" w14:textId="77777777" w:rsidR="00FF4146" w:rsidRDefault="00FF4146" w:rsidP="00F15278">
    <w:pPr>
      <w:pStyle w:val="Header"/>
      <w:jc w:val="right"/>
    </w:pPr>
  </w:p>
  <w:p w14:paraId="3B99E9CA" w14:textId="77777777" w:rsidR="00FF4146" w:rsidRDefault="00FF4146" w:rsidP="00F15278">
    <w:pPr>
      <w:pStyle w:val="Header"/>
      <w:jc w:val="righ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F4761E4C"/>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25B627A0"/>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C923A98"/>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B532B57E"/>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E27AF7F0"/>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6CB6EE0C"/>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1DEEBB70"/>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D5C453D2"/>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ADD8EAD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CAF256C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FFFFFFFB"/>
    <w:multiLevelType w:val="multilevel"/>
    <w:tmpl w:val="96F6E5FA"/>
    <w:lvl w:ilvl="0">
      <w:start w:val="1"/>
      <w:numFmt w:val="decimal"/>
      <w:pStyle w:val="Heading1"/>
      <w:lvlText w:val="%1."/>
      <w:lvlJc w:val="left"/>
      <w:pPr>
        <w:tabs>
          <w:tab w:val="num" w:pos="0"/>
        </w:tabs>
        <w:ind w:left="0" w:firstLine="0"/>
      </w:pPr>
      <w:rPr>
        <w:rFonts w:hint="default"/>
      </w:rPr>
    </w:lvl>
    <w:lvl w:ilvl="1">
      <w:start w:val="1"/>
      <w:numFmt w:val="lowerLetter"/>
      <w:pStyle w:val="Heading2"/>
      <w:lvlText w:val="(%2)"/>
      <w:lvlJc w:val="left"/>
      <w:pPr>
        <w:tabs>
          <w:tab w:val="num" w:pos="0"/>
        </w:tabs>
        <w:ind w:left="1440" w:hanging="720"/>
      </w:pPr>
      <w:rPr>
        <w:rFonts w:hint="default"/>
      </w:rPr>
    </w:lvl>
    <w:lvl w:ilvl="2">
      <w:start w:val="1"/>
      <w:numFmt w:val="lowerRoman"/>
      <w:pStyle w:val="Heading3"/>
      <w:lvlText w:val="(%3)"/>
      <w:lvlJc w:val="left"/>
      <w:pPr>
        <w:tabs>
          <w:tab w:val="num" w:pos="0"/>
        </w:tabs>
        <w:ind w:left="2160" w:hanging="720"/>
      </w:pPr>
      <w:rPr>
        <w:rFonts w:hint="default"/>
      </w:rPr>
    </w:lvl>
    <w:lvl w:ilvl="3">
      <w:start w:val="1"/>
      <w:numFmt w:val="lowerLetter"/>
      <w:pStyle w:val="Heading4"/>
      <w:lvlText w:val="%4)"/>
      <w:lvlJc w:val="left"/>
      <w:pPr>
        <w:tabs>
          <w:tab w:val="num" w:pos="-90"/>
        </w:tabs>
        <w:ind w:left="2776" w:hanging="706"/>
      </w:pPr>
      <w:rPr>
        <w:rFonts w:hint="default"/>
        <w:b w:val="0"/>
        <w:i w:val="0"/>
      </w:rPr>
    </w:lvl>
    <w:lvl w:ilvl="4">
      <w:start w:val="1"/>
      <w:numFmt w:val="decimal"/>
      <w:lvlText w:val="(%5)"/>
      <w:lvlJc w:val="left"/>
      <w:pPr>
        <w:tabs>
          <w:tab w:val="num" w:pos="0"/>
        </w:tabs>
        <w:ind w:left="3571" w:hanging="705"/>
      </w:pPr>
      <w:rPr>
        <w:rFonts w:hint="default"/>
      </w:rPr>
    </w:lvl>
    <w:lvl w:ilvl="5">
      <w:start w:val="1"/>
      <w:numFmt w:val="lowerLetter"/>
      <w:pStyle w:val="Heading6"/>
      <w:lvlText w:val="(%6)"/>
      <w:lvlJc w:val="left"/>
      <w:pPr>
        <w:tabs>
          <w:tab w:val="num" w:pos="0"/>
        </w:tabs>
        <w:ind w:left="4291" w:hanging="720"/>
      </w:pPr>
      <w:rPr>
        <w:rFonts w:hint="default"/>
      </w:rPr>
    </w:lvl>
    <w:lvl w:ilvl="6">
      <w:start w:val="1"/>
      <w:numFmt w:val="lowerRoman"/>
      <w:pStyle w:val="Heading7"/>
      <w:lvlText w:val="(%7)"/>
      <w:lvlJc w:val="left"/>
      <w:pPr>
        <w:tabs>
          <w:tab w:val="num" w:pos="0"/>
        </w:tabs>
        <w:ind w:left="4997" w:hanging="706"/>
      </w:pPr>
      <w:rPr>
        <w:rFonts w:hint="default"/>
      </w:rPr>
    </w:lvl>
    <w:lvl w:ilvl="7">
      <w:start w:val="1"/>
      <w:numFmt w:val="lowerLetter"/>
      <w:lvlText w:val="(%8)"/>
      <w:lvlJc w:val="left"/>
      <w:pPr>
        <w:tabs>
          <w:tab w:val="num" w:pos="0"/>
        </w:tabs>
        <w:ind w:left="5702" w:hanging="705"/>
      </w:pPr>
      <w:rPr>
        <w:rFonts w:hint="default"/>
      </w:rPr>
    </w:lvl>
    <w:lvl w:ilvl="8">
      <w:start w:val="1"/>
      <w:numFmt w:val="lowerRoman"/>
      <w:pStyle w:val="Heading9"/>
      <w:lvlText w:val="(%9)"/>
      <w:lvlJc w:val="left"/>
      <w:pPr>
        <w:tabs>
          <w:tab w:val="num" w:pos="0"/>
        </w:tabs>
        <w:ind w:left="6408" w:hanging="706"/>
      </w:pPr>
      <w:rPr>
        <w:rFonts w:hint="default"/>
      </w:rPr>
    </w:lvl>
  </w:abstractNum>
  <w:abstractNum w:abstractNumId="11" w15:restartNumberingAfterBreak="0">
    <w:nsid w:val="03417906"/>
    <w:multiLevelType w:val="hybridMultilevel"/>
    <w:tmpl w:val="67DCE3FA"/>
    <w:lvl w:ilvl="0" w:tplc="10090001">
      <w:start w:val="1"/>
      <w:numFmt w:val="bullet"/>
      <w:lvlText w:val=""/>
      <w:lvlJc w:val="left"/>
      <w:pPr>
        <w:ind w:left="720" w:hanging="360"/>
      </w:pPr>
      <w:rPr>
        <w:rFonts w:ascii="Symbol" w:hAnsi="Symbol" w:hint="default"/>
      </w:rPr>
    </w:lvl>
    <w:lvl w:ilvl="1" w:tplc="10090003">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2" w15:restartNumberingAfterBreak="0">
    <w:nsid w:val="13961A5B"/>
    <w:multiLevelType w:val="hybridMultilevel"/>
    <w:tmpl w:val="A17CC2C4"/>
    <w:lvl w:ilvl="0" w:tplc="64BC001A">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3" w15:restartNumberingAfterBreak="0">
    <w:nsid w:val="2BC6015C"/>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14" w15:restartNumberingAfterBreak="0">
    <w:nsid w:val="326050D8"/>
    <w:multiLevelType w:val="hybridMultilevel"/>
    <w:tmpl w:val="74DA6DBE"/>
    <w:lvl w:ilvl="0" w:tplc="47005CA4">
      <w:start w:val="1"/>
      <w:numFmt w:val="lowerRoman"/>
      <w:pStyle w:val="Heading5"/>
      <w:lvlText w:val="%1."/>
      <w:lvlJc w:val="right"/>
      <w:pPr>
        <w:ind w:left="3583" w:hanging="360"/>
      </w:pPr>
    </w:lvl>
    <w:lvl w:ilvl="1" w:tplc="10090019" w:tentative="1">
      <w:start w:val="1"/>
      <w:numFmt w:val="lowerLetter"/>
      <w:lvlText w:val="%2."/>
      <w:lvlJc w:val="left"/>
      <w:pPr>
        <w:ind w:left="4303" w:hanging="360"/>
      </w:pPr>
    </w:lvl>
    <w:lvl w:ilvl="2" w:tplc="1009001B" w:tentative="1">
      <w:start w:val="1"/>
      <w:numFmt w:val="lowerRoman"/>
      <w:lvlText w:val="%3."/>
      <w:lvlJc w:val="right"/>
      <w:pPr>
        <w:ind w:left="5023" w:hanging="180"/>
      </w:pPr>
    </w:lvl>
    <w:lvl w:ilvl="3" w:tplc="1009000F" w:tentative="1">
      <w:start w:val="1"/>
      <w:numFmt w:val="decimal"/>
      <w:lvlText w:val="%4."/>
      <w:lvlJc w:val="left"/>
      <w:pPr>
        <w:ind w:left="5743" w:hanging="360"/>
      </w:pPr>
    </w:lvl>
    <w:lvl w:ilvl="4" w:tplc="10090019" w:tentative="1">
      <w:start w:val="1"/>
      <w:numFmt w:val="lowerLetter"/>
      <w:lvlText w:val="%5."/>
      <w:lvlJc w:val="left"/>
      <w:pPr>
        <w:ind w:left="6463" w:hanging="360"/>
      </w:pPr>
    </w:lvl>
    <w:lvl w:ilvl="5" w:tplc="1009001B" w:tentative="1">
      <w:start w:val="1"/>
      <w:numFmt w:val="lowerRoman"/>
      <w:lvlText w:val="%6."/>
      <w:lvlJc w:val="right"/>
      <w:pPr>
        <w:ind w:left="7183" w:hanging="180"/>
      </w:pPr>
    </w:lvl>
    <w:lvl w:ilvl="6" w:tplc="1009000F" w:tentative="1">
      <w:start w:val="1"/>
      <w:numFmt w:val="decimal"/>
      <w:lvlText w:val="%7."/>
      <w:lvlJc w:val="left"/>
      <w:pPr>
        <w:ind w:left="7903" w:hanging="360"/>
      </w:pPr>
    </w:lvl>
    <w:lvl w:ilvl="7" w:tplc="10090019" w:tentative="1">
      <w:start w:val="1"/>
      <w:numFmt w:val="lowerLetter"/>
      <w:lvlText w:val="%8."/>
      <w:lvlJc w:val="left"/>
      <w:pPr>
        <w:ind w:left="8623" w:hanging="360"/>
      </w:pPr>
    </w:lvl>
    <w:lvl w:ilvl="8" w:tplc="1009001B" w:tentative="1">
      <w:start w:val="1"/>
      <w:numFmt w:val="lowerRoman"/>
      <w:lvlText w:val="%9."/>
      <w:lvlJc w:val="right"/>
      <w:pPr>
        <w:ind w:left="9343" w:hanging="180"/>
      </w:pPr>
    </w:lvl>
  </w:abstractNum>
  <w:abstractNum w:abstractNumId="15" w15:restartNumberingAfterBreak="0">
    <w:nsid w:val="3A7E421D"/>
    <w:multiLevelType w:val="hybridMultilevel"/>
    <w:tmpl w:val="0A9AFD7C"/>
    <w:lvl w:ilvl="0" w:tplc="4350AB56">
      <w:start w:val="1"/>
      <w:numFmt w:val="arabicAbjad"/>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425F7A19"/>
    <w:multiLevelType w:val="multilevel"/>
    <w:tmpl w:val="B4362F9C"/>
    <w:lvl w:ilvl="0">
      <w:start w:val="1"/>
      <w:numFmt w:val="decimal"/>
      <w:lvlText w:val="%1."/>
      <w:lvlJc w:val="left"/>
      <w:pPr>
        <w:tabs>
          <w:tab w:val="num" w:pos="0"/>
        </w:tabs>
        <w:ind w:left="0" w:firstLine="0"/>
      </w:pPr>
      <w:rPr>
        <w:rFonts w:hint="default"/>
      </w:rPr>
    </w:lvl>
    <w:lvl w:ilvl="1">
      <w:start w:val="1"/>
      <w:numFmt w:val="arabicAbjad"/>
      <w:lvlText w:val="(%2)"/>
      <w:lvlJc w:val="left"/>
      <w:pPr>
        <w:tabs>
          <w:tab w:val="num" w:pos="0"/>
        </w:tabs>
        <w:ind w:left="1440" w:hanging="720"/>
      </w:pPr>
      <w:rPr>
        <w:rFonts w:hint="default"/>
      </w:rPr>
    </w:lvl>
    <w:lvl w:ilvl="2">
      <w:start w:val="1"/>
      <w:numFmt w:val="decimal"/>
      <w:lvlText w:val="(%3)"/>
      <w:lvlJc w:val="left"/>
      <w:pPr>
        <w:tabs>
          <w:tab w:val="num" w:pos="0"/>
        </w:tabs>
        <w:ind w:left="2160" w:hanging="720"/>
      </w:pPr>
      <w:rPr>
        <w:rFonts w:hint="default"/>
      </w:rPr>
    </w:lvl>
    <w:lvl w:ilvl="3">
      <w:start w:val="1"/>
      <w:numFmt w:val="lowerLetter"/>
      <w:lvlText w:val="%4)"/>
      <w:lvlJc w:val="left"/>
      <w:pPr>
        <w:tabs>
          <w:tab w:val="num" w:pos="-90"/>
        </w:tabs>
        <w:ind w:left="2776" w:hanging="706"/>
      </w:pPr>
      <w:rPr>
        <w:rFonts w:hint="default"/>
        <w:b w:val="0"/>
        <w:i w:val="0"/>
      </w:rPr>
    </w:lvl>
    <w:lvl w:ilvl="4">
      <w:start w:val="1"/>
      <w:numFmt w:val="decimal"/>
      <w:lvlText w:val="(%5)"/>
      <w:lvlJc w:val="left"/>
      <w:pPr>
        <w:tabs>
          <w:tab w:val="num" w:pos="0"/>
        </w:tabs>
        <w:ind w:left="3571" w:hanging="705"/>
      </w:pPr>
      <w:rPr>
        <w:rFonts w:hint="default"/>
      </w:rPr>
    </w:lvl>
    <w:lvl w:ilvl="5">
      <w:start w:val="1"/>
      <w:numFmt w:val="lowerLetter"/>
      <w:lvlText w:val="(%6)"/>
      <w:lvlJc w:val="left"/>
      <w:pPr>
        <w:tabs>
          <w:tab w:val="num" w:pos="0"/>
        </w:tabs>
        <w:ind w:left="4291" w:hanging="720"/>
      </w:pPr>
      <w:rPr>
        <w:rFonts w:hint="default"/>
      </w:rPr>
    </w:lvl>
    <w:lvl w:ilvl="6">
      <w:start w:val="1"/>
      <w:numFmt w:val="lowerRoman"/>
      <w:lvlText w:val="(%7)"/>
      <w:lvlJc w:val="left"/>
      <w:pPr>
        <w:tabs>
          <w:tab w:val="num" w:pos="0"/>
        </w:tabs>
        <w:ind w:left="4997" w:hanging="706"/>
      </w:pPr>
      <w:rPr>
        <w:rFonts w:hint="default"/>
      </w:rPr>
    </w:lvl>
    <w:lvl w:ilvl="7">
      <w:start w:val="1"/>
      <w:numFmt w:val="lowerLetter"/>
      <w:lvlText w:val="(%8)"/>
      <w:lvlJc w:val="left"/>
      <w:pPr>
        <w:tabs>
          <w:tab w:val="num" w:pos="0"/>
        </w:tabs>
        <w:ind w:left="5702" w:hanging="705"/>
      </w:pPr>
      <w:rPr>
        <w:rFonts w:hint="default"/>
      </w:rPr>
    </w:lvl>
    <w:lvl w:ilvl="8">
      <w:start w:val="1"/>
      <w:numFmt w:val="lowerRoman"/>
      <w:lvlText w:val="(%9)"/>
      <w:lvlJc w:val="left"/>
      <w:pPr>
        <w:tabs>
          <w:tab w:val="num" w:pos="0"/>
        </w:tabs>
        <w:ind w:left="6408" w:hanging="706"/>
      </w:pPr>
      <w:rPr>
        <w:rFonts w:hint="default"/>
      </w:rPr>
    </w:lvl>
  </w:abstractNum>
  <w:abstractNum w:abstractNumId="17" w15:restartNumberingAfterBreak="0">
    <w:nsid w:val="4E892E7B"/>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8" w15:restartNumberingAfterBreak="0">
    <w:nsid w:val="51C5462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19" w15:restartNumberingAfterBreak="0">
    <w:nsid w:val="6A5877C4"/>
    <w:multiLevelType w:val="hybridMultilevel"/>
    <w:tmpl w:val="E1D663B8"/>
    <w:lvl w:ilvl="0" w:tplc="4350AB56">
      <w:start w:val="1"/>
      <w:numFmt w:val="arabicAbjad"/>
      <w:lvlText w:val="(%1)"/>
      <w:lvlJc w:val="left"/>
      <w:pPr>
        <w:ind w:left="1440" w:hanging="36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0" w15:restartNumberingAfterBreak="0">
    <w:nsid w:val="7E100F2A"/>
    <w:multiLevelType w:val="hybridMultilevel"/>
    <w:tmpl w:val="BD0C0614"/>
    <w:lvl w:ilvl="0" w:tplc="10C23008">
      <w:start w:val="1"/>
      <w:numFmt w:val="lowerLetter"/>
      <w:pStyle w:val="Header4"/>
      <w:lvlText w:val="%1."/>
      <w:lvlJc w:val="left"/>
      <w:pPr>
        <w:tabs>
          <w:tab w:val="num" w:pos="3600"/>
        </w:tabs>
        <w:ind w:left="3600" w:hanging="360"/>
      </w:pPr>
    </w:lvl>
    <w:lvl w:ilvl="1" w:tplc="04090019" w:tentative="1">
      <w:start w:val="1"/>
      <w:numFmt w:val="lowerLetter"/>
      <w:lvlText w:val="%2."/>
      <w:lvlJc w:val="left"/>
      <w:pPr>
        <w:tabs>
          <w:tab w:val="num" w:pos="4320"/>
        </w:tabs>
        <w:ind w:left="4320" w:hanging="360"/>
      </w:pPr>
    </w:lvl>
    <w:lvl w:ilvl="2" w:tplc="0409001B" w:tentative="1">
      <w:start w:val="1"/>
      <w:numFmt w:val="lowerRoman"/>
      <w:lvlText w:val="%3."/>
      <w:lvlJc w:val="right"/>
      <w:pPr>
        <w:tabs>
          <w:tab w:val="num" w:pos="5040"/>
        </w:tabs>
        <w:ind w:left="5040" w:hanging="180"/>
      </w:pPr>
    </w:lvl>
    <w:lvl w:ilvl="3" w:tplc="0409000F" w:tentative="1">
      <w:start w:val="1"/>
      <w:numFmt w:val="decimal"/>
      <w:lvlText w:val="%4."/>
      <w:lvlJc w:val="left"/>
      <w:pPr>
        <w:tabs>
          <w:tab w:val="num" w:pos="5760"/>
        </w:tabs>
        <w:ind w:left="5760" w:hanging="360"/>
      </w:pPr>
    </w:lvl>
    <w:lvl w:ilvl="4" w:tplc="04090019" w:tentative="1">
      <w:start w:val="1"/>
      <w:numFmt w:val="lowerLetter"/>
      <w:lvlText w:val="%5."/>
      <w:lvlJc w:val="left"/>
      <w:pPr>
        <w:tabs>
          <w:tab w:val="num" w:pos="6480"/>
        </w:tabs>
        <w:ind w:left="6480" w:hanging="360"/>
      </w:pPr>
    </w:lvl>
    <w:lvl w:ilvl="5" w:tplc="0409001B" w:tentative="1">
      <w:start w:val="1"/>
      <w:numFmt w:val="lowerRoman"/>
      <w:lvlText w:val="%6."/>
      <w:lvlJc w:val="right"/>
      <w:pPr>
        <w:tabs>
          <w:tab w:val="num" w:pos="7200"/>
        </w:tabs>
        <w:ind w:left="7200" w:hanging="180"/>
      </w:pPr>
    </w:lvl>
    <w:lvl w:ilvl="6" w:tplc="0409000F" w:tentative="1">
      <w:start w:val="1"/>
      <w:numFmt w:val="decimal"/>
      <w:lvlText w:val="%7."/>
      <w:lvlJc w:val="left"/>
      <w:pPr>
        <w:tabs>
          <w:tab w:val="num" w:pos="7920"/>
        </w:tabs>
        <w:ind w:left="7920" w:hanging="360"/>
      </w:pPr>
    </w:lvl>
    <w:lvl w:ilvl="7" w:tplc="04090019" w:tentative="1">
      <w:start w:val="1"/>
      <w:numFmt w:val="lowerLetter"/>
      <w:lvlText w:val="%8."/>
      <w:lvlJc w:val="left"/>
      <w:pPr>
        <w:tabs>
          <w:tab w:val="num" w:pos="8640"/>
        </w:tabs>
        <w:ind w:left="8640" w:hanging="360"/>
      </w:pPr>
    </w:lvl>
    <w:lvl w:ilvl="8" w:tplc="0409001B" w:tentative="1">
      <w:start w:val="1"/>
      <w:numFmt w:val="lowerRoman"/>
      <w:lvlText w:val="%9."/>
      <w:lvlJc w:val="right"/>
      <w:pPr>
        <w:tabs>
          <w:tab w:val="num" w:pos="9360"/>
        </w:tabs>
        <w:ind w:left="9360" w:hanging="180"/>
      </w:pPr>
    </w:lvl>
  </w:abstractNum>
  <w:num w:numId="1" w16cid:durableId="785000277">
    <w:abstractNumId w:val="10"/>
  </w:num>
  <w:num w:numId="2" w16cid:durableId="1624069065">
    <w:abstractNumId w:val="10"/>
  </w:num>
  <w:num w:numId="3" w16cid:durableId="568082452">
    <w:abstractNumId w:val="10"/>
  </w:num>
  <w:num w:numId="4" w16cid:durableId="964046332">
    <w:abstractNumId w:val="10"/>
  </w:num>
  <w:num w:numId="5" w16cid:durableId="1863589382">
    <w:abstractNumId w:val="10"/>
  </w:num>
  <w:num w:numId="6" w16cid:durableId="1689288080">
    <w:abstractNumId w:val="9"/>
  </w:num>
  <w:num w:numId="7" w16cid:durableId="1770855938">
    <w:abstractNumId w:val="7"/>
  </w:num>
  <w:num w:numId="8" w16cid:durableId="497576406">
    <w:abstractNumId w:val="6"/>
  </w:num>
  <w:num w:numId="9" w16cid:durableId="1660813549">
    <w:abstractNumId w:val="5"/>
  </w:num>
  <w:num w:numId="10" w16cid:durableId="2102673861">
    <w:abstractNumId w:val="4"/>
  </w:num>
  <w:num w:numId="11" w16cid:durableId="85268462">
    <w:abstractNumId w:val="8"/>
  </w:num>
  <w:num w:numId="12" w16cid:durableId="2021731458">
    <w:abstractNumId w:val="3"/>
  </w:num>
  <w:num w:numId="13" w16cid:durableId="210845984">
    <w:abstractNumId w:val="2"/>
  </w:num>
  <w:num w:numId="14" w16cid:durableId="591593659">
    <w:abstractNumId w:val="1"/>
  </w:num>
  <w:num w:numId="15" w16cid:durableId="2004775119">
    <w:abstractNumId w:val="0"/>
  </w:num>
  <w:num w:numId="16" w16cid:durableId="618608515">
    <w:abstractNumId w:val="13"/>
  </w:num>
  <w:num w:numId="17" w16cid:durableId="1466435797">
    <w:abstractNumId w:val="17"/>
  </w:num>
  <w:num w:numId="18" w16cid:durableId="662273565">
    <w:abstractNumId w:val="18"/>
  </w:num>
  <w:num w:numId="19" w16cid:durableId="139157770">
    <w:abstractNumId w:val="20"/>
  </w:num>
  <w:num w:numId="20" w16cid:durableId="627276039">
    <w:abstractNumId w:val="14"/>
  </w:num>
  <w:num w:numId="21" w16cid:durableId="1868638778">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2002345842">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2067333822">
    <w:abstractNumId w:val="11"/>
  </w:num>
  <w:num w:numId="24" w16cid:durableId="611084773">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32047411">
    <w:abstractNumId w:val="19"/>
  </w:num>
  <w:num w:numId="26" w16cid:durableId="1331710469">
    <w:abstractNumId w:val="10"/>
  </w:num>
  <w:num w:numId="27" w16cid:durableId="1995134226">
    <w:abstractNumId w:val="10"/>
  </w:num>
  <w:num w:numId="28" w16cid:durableId="526870495">
    <w:abstractNumId w:val="10"/>
  </w:num>
  <w:num w:numId="29" w16cid:durableId="655962475">
    <w:abstractNumId w:val="10"/>
  </w:num>
  <w:num w:numId="30" w16cid:durableId="1892570160">
    <w:abstractNumId w:val="10"/>
  </w:num>
  <w:num w:numId="31" w16cid:durableId="1676878530">
    <w:abstractNumId w:val="10"/>
  </w:num>
  <w:num w:numId="32" w16cid:durableId="1954361388">
    <w:abstractNumId w:val="15"/>
  </w:num>
  <w:num w:numId="33" w16cid:durableId="654720256">
    <w:abstractNumId w:val="12"/>
  </w:num>
  <w:num w:numId="34" w16cid:durableId="1725829173">
    <w:abstractNumId w:val="16"/>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42"/>
  <w:embedSystemFonts/>
  <w:proofState w:spelling="clean" w:grammar="clean"/>
  <w:attachedTemplate r:id="rId1"/>
  <w:stylePaneFormatFilter w:val="0701" w:allStyles="1" w:customStyles="0" w:latentStyles="0" w:stylesInUse="0" w:headingStyles="0" w:numberingStyles="0" w:tableStyles="0" w:directFormattingOnRuns="1" w:directFormattingOnParagraphs="1" w:directFormattingOnNumbering="1" w:directFormattingOnTables="0" w:clearFormatting="0" w:top3HeadingStyles="0" w:visibleStyles="0" w:alternateStyleNames="0"/>
  <w:stylePaneSortMethod w:val="0000"/>
  <w:styleLockTheme/>
  <w:styleLockQFSet/>
  <w:defaultTabStop w:val="720"/>
  <w:hyphenationZone w:val="283"/>
  <w:evenAndOddHeaders/>
  <w:displayHorizontalDrawingGridEvery w:val="0"/>
  <w:displayVerticalDrawingGridEvery w:val="0"/>
  <w:doNotUseMarginsForDrawingGridOrigin/>
  <w:noPunctuationKerning/>
  <w:characterSpacingControl w:val="doNotCompress"/>
  <w:hdrShapeDefaults>
    <o:shapedefaults v:ext="edit" spidmax="6145"/>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0MbM0tTQyNTW0MDI1MzdS0lEKTi0uzszPAykwNK4FANLcE7ItAAAA"/>
  </w:docVars>
  <w:rsids>
    <w:rsidRoot w:val="00A3533D"/>
    <w:rsid w:val="00000262"/>
    <w:rsid w:val="00000FED"/>
    <w:rsid w:val="0000434E"/>
    <w:rsid w:val="0001362B"/>
    <w:rsid w:val="00017B01"/>
    <w:rsid w:val="000211A9"/>
    <w:rsid w:val="00021238"/>
    <w:rsid w:val="00031260"/>
    <w:rsid w:val="000321ED"/>
    <w:rsid w:val="00034BAF"/>
    <w:rsid w:val="0003681A"/>
    <w:rsid w:val="000372B7"/>
    <w:rsid w:val="00050F6E"/>
    <w:rsid w:val="00061EC2"/>
    <w:rsid w:val="00066CE8"/>
    <w:rsid w:val="00080ED0"/>
    <w:rsid w:val="00085B8F"/>
    <w:rsid w:val="00090481"/>
    <w:rsid w:val="00092BD2"/>
    <w:rsid w:val="000A3826"/>
    <w:rsid w:val="000A6C26"/>
    <w:rsid w:val="000B1ACB"/>
    <w:rsid w:val="000C1A5D"/>
    <w:rsid w:val="000D4248"/>
    <w:rsid w:val="000D52A4"/>
    <w:rsid w:val="000D67D2"/>
    <w:rsid w:val="000D710B"/>
    <w:rsid w:val="000D7ED1"/>
    <w:rsid w:val="000E07BC"/>
    <w:rsid w:val="000E2E21"/>
    <w:rsid w:val="000F19B5"/>
    <w:rsid w:val="000F1CD4"/>
    <w:rsid w:val="000F4103"/>
    <w:rsid w:val="000F70A7"/>
    <w:rsid w:val="00113CCA"/>
    <w:rsid w:val="00122F25"/>
    <w:rsid w:val="00135980"/>
    <w:rsid w:val="0013786F"/>
    <w:rsid w:val="00137B49"/>
    <w:rsid w:val="00146411"/>
    <w:rsid w:val="00147111"/>
    <w:rsid w:val="0015617E"/>
    <w:rsid w:val="00164719"/>
    <w:rsid w:val="00166FC4"/>
    <w:rsid w:val="001677AC"/>
    <w:rsid w:val="001804EA"/>
    <w:rsid w:val="00187EDB"/>
    <w:rsid w:val="00190A61"/>
    <w:rsid w:val="001926B7"/>
    <w:rsid w:val="00195B57"/>
    <w:rsid w:val="001A2215"/>
    <w:rsid w:val="001A3342"/>
    <w:rsid w:val="001A3E3D"/>
    <w:rsid w:val="001A7049"/>
    <w:rsid w:val="001B1E40"/>
    <w:rsid w:val="001C2987"/>
    <w:rsid w:val="001C38A6"/>
    <w:rsid w:val="001C3D29"/>
    <w:rsid w:val="001C764E"/>
    <w:rsid w:val="001D1C4A"/>
    <w:rsid w:val="001D4FD2"/>
    <w:rsid w:val="001E1052"/>
    <w:rsid w:val="001E21B1"/>
    <w:rsid w:val="001E2F93"/>
    <w:rsid w:val="001E4554"/>
    <w:rsid w:val="001E61E5"/>
    <w:rsid w:val="001E6C26"/>
    <w:rsid w:val="001F2159"/>
    <w:rsid w:val="001F4ECA"/>
    <w:rsid w:val="001F53FD"/>
    <w:rsid w:val="001F5BF0"/>
    <w:rsid w:val="00204881"/>
    <w:rsid w:val="00210B8B"/>
    <w:rsid w:val="00214227"/>
    <w:rsid w:val="00214863"/>
    <w:rsid w:val="002156B4"/>
    <w:rsid w:val="00224FCD"/>
    <w:rsid w:val="00253222"/>
    <w:rsid w:val="0025774B"/>
    <w:rsid w:val="00261C13"/>
    <w:rsid w:val="00262847"/>
    <w:rsid w:val="0026639A"/>
    <w:rsid w:val="00270BBA"/>
    <w:rsid w:val="00281BB2"/>
    <w:rsid w:val="00284496"/>
    <w:rsid w:val="0029680A"/>
    <w:rsid w:val="00296F3A"/>
    <w:rsid w:val="002A03C3"/>
    <w:rsid w:val="002B0DC3"/>
    <w:rsid w:val="002B254E"/>
    <w:rsid w:val="002B3374"/>
    <w:rsid w:val="002B72E9"/>
    <w:rsid w:val="002C14AB"/>
    <w:rsid w:val="002C7998"/>
    <w:rsid w:val="002E0DB5"/>
    <w:rsid w:val="002E1584"/>
    <w:rsid w:val="002F1E53"/>
    <w:rsid w:val="002F2588"/>
    <w:rsid w:val="002F2CAA"/>
    <w:rsid w:val="0030052C"/>
    <w:rsid w:val="0031773D"/>
    <w:rsid w:val="003306E1"/>
    <w:rsid w:val="003320E4"/>
    <w:rsid w:val="00332509"/>
    <w:rsid w:val="0033525D"/>
    <w:rsid w:val="003414F3"/>
    <w:rsid w:val="0034490C"/>
    <w:rsid w:val="00345836"/>
    <w:rsid w:val="0035031B"/>
    <w:rsid w:val="00351E50"/>
    <w:rsid w:val="0035613E"/>
    <w:rsid w:val="00357972"/>
    <w:rsid w:val="00363EE9"/>
    <w:rsid w:val="00367F30"/>
    <w:rsid w:val="0037268A"/>
    <w:rsid w:val="00376128"/>
    <w:rsid w:val="0037742E"/>
    <w:rsid w:val="00377D56"/>
    <w:rsid w:val="003804AA"/>
    <w:rsid w:val="00381935"/>
    <w:rsid w:val="0038245A"/>
    <w:rsid w:val="003840E6"/>
    <w:rsid w:val="00385CFC"/>
    <w:rsid w:val="0039337A"/>
    <w:rsid w:val="003A3189"/>
    <w:rsid w:val="003A3CA7"/>
    <w:rsid w:val="003B33BD"/>
    <w:rsid w:val="003B569D"/>
    <w:rsid w:val="003C3C0E"/>
    <w:rsid w:val="003C6FAF"/>
    <w:rsid w:val="003D42A6"/>
    <w:rsid w:val="003D4F21"/>
    <w:rsid w:val="003D4FAC"/>
    <w:rsid w:val="003E2118"/>
    <w:rsid w:val="003E76ED"/>
    <w:rsid w:val="003E7906"/>
    <w:rsid w:val="003F000F"/>
    <w:rsid w:val="003F0460"/>
    <w:rsid w:val="003F3C23"/>
    <w:rsid w:val="003F3C50"/>
    <w:rsid w:val="00401B50"/>
    <w:rsid w:val="00406202"/>
    <w:rsid w:val="00406A6A"/>
    <w:rsid w:val="00406B22"/>
    <w:rsid w:val="004078FA"/>
    <w:rsid w:val="004121AE"/>
    <w:rsid w:val="00421D23"/>
    <w:rsid w:val="004328A7"/>
    <w:rsid w:val="00434C74"/>
    <w:rsid w:val="004355DD"/>
    <w:rsid w:val="004416AA"/>
    <w:rsid w:val="004462F1"/>
    <w:rsid w:val="004512AC"/>
    <w:rsid w:val="00456A85"/>
    <w:rsid w:val="00456EB4"/>
    <w:rsid w:val="00457827"/>
    <w:rsid w:val="00461882"/>
    <w:rsid w:val="00471118"/>
    <w:rsid w:val="004718F3"/>
    <w:rsid w:val="00475040"/>
    <w:rsid w:val="004779F7"/>
    <w:rsid w:val="004849BF"/>
    <w:rsid w:val="00490C06"/>
    <w:rsid w:val="00493D40"/>
    <w:rsid w:val="00493EE3"/>
    <w:rsid w:val="004967B6"/>
    <w:rsid w:val="004A504B"/>
    <w:rsid w:val="004A6911"/>
    <w:rsid w:val="004A7759"/>
    <w:rsid w:val="004B54E0"/>
    <w:rsid w:val="004B7384"/>
    <w:rsid w:val="004C4269"/>
    <w:rsid w:val="004D6236"/>
    <w:rsid w:val="004D7F90"/>
    <w:rsid w:val="004E2977"/>
    <w:rsid w:val="004E4DBB"/>
    <w:rsid w:val="004E4E41"/>
    <w:rsid w:val="004E73DB"/>
    <w:rsid w:val="004E7F9C"/>
    <w:rsid w:val="004F3493"/>
    <w:rsid w:val="004F5143"/>
    <w:rsid w:val="005025C9"/>
    <w:rsid w:val="00505A7E"/>
    <w:rsid w:val="00512B09"/>
    <w:rsid w:val="00513314"/>
    <w:rsid w:val="005220ED"/>
    <w:rsid w:val="0053171E"/>
    <w:rsid w:val="00533796"/>
    <w:rsid w:val="00536DFD"/>
    <w:rsid w:val="00537343"/>
    <w:rsid w:val="0053769F"/>
    <w:rsid w:val="00550C22"/>
    <w:rsid w:val="00554732"/>
    <w:rsid w:val="00555D75"/>
    <w:rsid w:val="00560DF0"/>
    <w:rsid w:val="0056759C"/>
    <w:rsid w:val="00567A69"/>
    <w:rsid w:val="0057158D"/>
    <w:rsid w:val="0059513E"/>
    <w:rsid w:val="005951CC"/>
    <w:rsid w:val="005A6AA4"/>
    <w:rsid w:val="005A6D9F"/>
    <w:rsid w:val="005B17CA"/>
    <w:rsid w:val="005B48FF"/>
    <w:rsid w:val="005B6FDD"/>
    <w:rsid w:val="005C1E32"/>
    <w:rsid w:val="005C670D"/>
    <w:rsid w:val="005C6C4E"/>
    <w:rsid w:val="005D363F"/>
    <w:rsid w:val="005D6A62"/>
    <w:rsid w:val="006002B9"/>
    <w:rsid w:val="00604C15"/>
    <w:rsid w:val="00604DE6"/>
    <w:rsid w:val="00606BF0"/>
    <w:rsid w:val="006158D5"/>
    <w:rsid w:val="0062175E"/>
    <w:rsid w:val="00625D83"/>
    <w:rsid w:val="006338BD"/>
    <w:rsid w:val="00634D29"/>
    <w:rsid w:val="00651984"/>
    <w:rsid w:val="00651DCB"/>
    <w:rsid w:val="006623E7"/>
    <w:rsid w:val="00662B80"/>
    <w:rsid w:val="0066768F"/>
    <w:rsid w:val="00670F6C"/>
    <w:rsid w:val="00674579"/>
    <w:rsid w:val="00676E58"/>
    <w:rsid w:val="00677110"/>
    <w:rsid w:val="00682943"/>
    <w:rsid w:val="006852C7"/>
    <w:rsid w:val="006852CE"/>
    <w:rsid w:val="00692D14"/>
    <w:rsid w:val="006A3969"/>
    <w:rsid w:val="006B65C7"/>
    <w:rsid w:val="006C1727"/>
    <w:rsid w:val="006C32FD"/>
    <w:rsid w:val="006C39CE"/>
    <w:rsid w:val="006C472E"/>
    <w:rsid w:val="006D0FCC"/>
    <w:rsid w:val="006D21F5"/>
    <w:rsid w:val="006D29CD"/>
    <w:rsid w:val="006D3089"/>
    <w:rsid w:val="006D4A7F"/>
    <w:rsid w:val="006E126D"/>
    <w:rsid w:val="006E1FC3"/>
    <w:rsid w:val="007038BE"/>
    <w:rsid w:val="00704CE9"/>
    <w:rsid w:val="0070616B"/>
    <w:rsid w:val="00706295"/>
    <w:rsid w:val="00706FDA"/>
    <w:rsid w:val="00711AA3"/>
    <w:rsid w:val="00711F9A"/>
    <w:rsid w:val="00713810"/>
    <w:rsid w:val="007145EA"/>
    <w:rsid w:val="00721D37"/>
    <w:rsid w:val="007303A5"/>
    <w:rsid w:val="00730B3E"/>
    <w:rsid w:val="0073420B"/>
    <w:rsid w:val="00736367"/>
    <w:rsid w:val="0074448C"/>
    <w:rsid w:val="0074760E"/>
    <w:rsid w:val="0075100C"/>
    <w:rsid w:val="00754ABA"/>
    <w:rsid w:val="00755652"/>
    <w:rsid w:val="00762A70"/>
    <w:rsid w:val="00765F28"/>
    <w:rsid w:val="0076676F"/>
    <w:rsid w:val="00775F36"/>
    <w:rsid w:val="0077776E"/>
    <w:rsid w:val="007777C8"/>
    <w:rsid w:val="007777D2"/>
    <w:rsid w:val="00780003"/>
    <w:rsid w:val="00782B0D"/>
    <w:rsid w:val="00783CF5"/>
    <w:rsid w:val="00794D7E"/>
    <w:rsid w:val="007A1546"/>
    <w:rsid w:val="007A228C"/>
    <w:rsid w:val="007A368E"/>
    <w:rsid w:val="007A5868"/>
    <w:rsid w:val="007B04CE"/>
    <w:rsid w:val="007B6871"/>
    <w:rsid w:val="007B7A2F"/>
    <w:rsid w:val="007C3D33"/>
    <w:rsid w:val="007D294A"/>
    <w:rsid w:val="007D47D2"/>
    <w:rsid w:val="007D6EC0"/>
    <w:rsid w:val="007D7E1D"/>
    <w:rsid w:val="007F7AB0"/>
    <w:rsid w:val="00802867"/>
    <w:rsid w:val="008044FC"/>
    <w:rsid w:val="00804A54"/>
    <w:rsid w:val="00805584"/>
    <w:rsid w:val="00812EC1"/>
    <w:rsid w:val="00822E8C"/>
    <w:rsid w:val="00831979"/>
    <w:rsid w:val="008417EC"/>
    <w:rsid w:val="0084207D"/>
    <w:rsid w:val="00844963"/>
    <w:rsid w:val="00851352"/>
    <w:rsid w:val="00854517"/>
    <w:rsid w:val="00857077"/>
    <w:rsid w:val="00863230"/>
    <w:rsid w:val="00864B89"/>
    <w:rsid w:val="00865BD0"/>
    <w:rsid w:val="008664E2"/>
    <w:rsid w:val="00870496"/>
    <w:rsid w:val="008717D8"/>
    <w:rsid w:val="0087215C"/>
    <w:rsid w:val="0087328C"/>
    <w:rsid w:val="00875D25"/>
    <w:rsid w:val="00876281"/>
    <w:rsid w:val="00876A34"/>
    <w:rsid w:val="00877DBE"/>
    <w:rsid w:val="00880E35"/>
    <w:rsid w:val="008875FE"/>
    <w:rsid w:val="00887F8E"/>
    <w:rsid w:val="00891681"/>
    <w:rsid w:val="00896234"/>
    <w:rsid w:val="00897E43"/>
    <w:rsid w:val="008A47F7"/>
    <w:rsid w:val="008A4933"/>
    <w:rsid w:val="008B6825"/>
    <w:rsid w:val="008C1732"/>
    <w:rsid w:val="008C222B"/>
    <w:rsid w:val="008C5682"/>
    <w:rsid w:val="008C5738"/>
    <w:rsid w:val="008C7EAD"/>
    <w:rsid w:val="008D0CFE"/>
    <w:rsid w:val="008D6152"/>
    <w:rsid w:val="008E430B"/>
    <w:rsid w:val="008E4338"/>
    <w:rsid w:val="008E7BA9"/>
    <w:rsid w:val="008F0F81"/>
    <w:rsid w:val="008F27BF"/>
    <w:rsid w:val="009002CA"/>
    <w:rsid w:val="0091403A"/>
    <w:rsid w:val="009142EC"/>
    <w:rsid w:val="009154C3"/>
    <w:rsid w:val="0091699E"/>
    <w:rsid w:val="00920969"/>
    <w:rsid w:val="00923540"/>
    <w:rsid w:val="00926767"/>
    <w:rsid w:val="009361D5"/>
    <w:rsid w:val="009428A4"/>
    <w:rsid w:val="009553EE"/>
    <w:rsid w:val="009570CD"/>
    <w:rsid w:val="009659F4"/>
    <w:rsid w:val="00970D60"/>
    <w:rsid w:val="00976B1A"/>
    <w:rsid w:val="00985609"/>
    <w:rsid w:val="0099390E"/>
    <w:rsid w:val="009960E5"/>
    <w:rsid w:val="009A6590"/>
    <w:rsid w:val="009A7ADC"/>
    <w:rsid w:val="009B0D30"/>
    <w:rsid w:val="009C19B7"/>
    <w:rsid w:val="009C4C5B"/>
    <w:rsid w:val="009C5ABB"/>
    <w:rsid w:val="009C7C7E"/>
    <w:rsid w:val="009D7C51"/>
    <w:rsid w:val="009E196C"/>
    <w:rsid w:val="009E6A0A"/>
    <w:rsid w:val="009F36BF"/>
    <w:rsid w:val="00A111B6"/>
    <w:rsid w:val="00A16CF5"/>
    <w:rsid w:val="00A17DEC"/>
    <w:rsid w:val="00A22C5A"/>
    <w:rsid w:val="00A257C3"/>
    <w:rsid w:val="00A26D27"/>
    <w:rsid w:val="00A3533D"/>
    <w:rsid w:val="00A376EE"/>
    <w:rsid w:val="00A37E56"/>
    <w:rsid w:val="00A42A99"/>
    <w:rsid w:val="00A5151A"/>
    <w:rsid w:val="00A57E0A"/>
    <w:rsid w:val="00A601FB"/>
    <w:rsid w:val="00A620DB"/>
    <w:rsid w:val="00A658F0"/>
    <w:rsid w:val="00A70548"/>
    <w:rsid w:val="00A81429"/>
    <w:rsid w:val="00A823F6"/>
    <w:rsid w:val="00A8719E"/>
    <w:rsid w:val="00A90FCE"/>
    <w:rsid w:val="00A93C1F"/>
    <w:rsid w:val="00A9454F"/>
    <w:rsid w:val="00A974D4"/>
    <w:rsid w:val="00A97A17"/>
    <w:rsid w:val="00AA0A89"/>
    <w:rsid w:val="00AA2744"/>
    <w:rsid w:val="00AA44F4"/>
    <w:rsid w:val="00AA5368"/>
    <w:rsid w:val="00AA599B"/>
    <w:rsid w:val="00AA6429"/>
    <w:rsid w:val="00AA70F3"/>
    <w:rsid w:val="00AC01AA"/>
    <w:rsid w:val="00AC4F72"/>
    <w:rsid w:val="00AE194B"/>
    <w:rsid w:val="00AE7942"/>
    <w:rsid w:val="00AF741A"/>
    <w:rsid w:val="00B01ADB"/>
    <w:rsid w:val="00B04161"/>
    <w:rsid w:val="00B056F9"/>
    <w:rsid w:val="00B11E3D"/>
    <w:rsid w:val="00B1328C"/>
    <w:rsid w:val="00B14D2C"/>
    <w:rsid w:val="00B17E82"/>
    <w:rsid w:val="00B2742D"/>
    <w:rsid w:val="00B4575A"/>
    <w:rsid w:val="00B477BB"/>
    <w:rsid w:val="00B527AA"/>
    <w:rsid w:val="00B575BA"/>
    <w:rsid w:val="00B71608"/>
    <w:rsid w:val="00B76429"/>
    <w:rsid w:val="00B86471"/>
    <w:rsid w:val="00B91EF1"/>
    <w:rsid w:val="00B956D4"/>
    <w:rsid w:val="00B97446"/>
    <w:rsid w:val="00BA7432"/>
    <w:rsid w:val="00BB0019"/>
    <w:rsid w:val="00BB2751"/>
    <w:rsid w:val="00BB2764"/>
    <w:rsid w:val="00BC1AA0"/>
    <w:rsid w:val="00BC2495"/>
    <w:rsid w:val="00BC314A"/>
    <w:rsid w:val="00BC5F44"/>
    <w:rsid w:val="00BC7EB9"/>
    <w:rsid w:val="00BD1E3B"/>
    <w:rsid w:val="00BD2643"/>
    <w:rsid w:val="00BD56B1"/>
    <w:rsid w:val="00BD6558"/>
    <w:rsid w:val="00BF2AD7"/>
    <w:rsid w:val="00BF2F76"/>
    <w:rsid w:val="00BF3022"/>
    <w:rsid w:val="00BF3214"/>
    <w:rsid w:val="00BF368B"/>
    <w:rsid w:val="00BF5573"/>
    <w:rsid w:val="00C018C0"/>
    <w:rsid w:val="00C02B5D"/>
    <w:rsid w:val="00C12085"/>
    <w:rsid w:val="00C15867"/>
    <w:rsid w:val="00C2296D"/>
    <w:rsid w:val="00C23155"/>
    <w:rsid w:val="00C350C6"/>
    <w:rsid w:val="00C40C41"/>
    <w:rsid w:val="00C41DA6"/>
    <w:rsid w:val="00C45885"/>
    <w:rsid w:val="00C50F22"/>
    <w:rsid w:val="00C57971"/>
    <w:rsid w:val="00C65BD7"/>
    <w:rsid w:val="00C74BE0"/>
    <w:rsid w:val="00C751A2"/>
    <w:rsid w:val="00C76BA4"/>
    <w:rsid w:val="00C83A48"/>
    <w:rsid w:val="00C855D8"/>
    <w:rsid w:val="00C85865"/>
    <w:rsid w:val="00C859BB"/>
    <w:rsid w:val="00C85E85"/>
    <w:rsid w:val="00C95105"/>
    <w:rsid w:val="00CA2EAE"/>
    <w:rsid w:val="00CA4AC1"/>
    <w:rsid w:val="00CA59FB"/>
    <w:rsid w:val="00CA5BC6"/>
    <w:rsid w:val="00CB0316"/>
    <w:rsid w:val="00CB0B11"/>
    <w:rsid w:val="00CB426A"/>
    <w:rsid w:val="00CB5354"/>
    <w:rsid w:val="00CC032E"/>
    <w:rsid w:val="00CC3C9E"/>
    <w:rsid w:val="00CC6A14"/>
    <w:rsid w:val="00CC70A3"/>
    <w:rsid w:val="00CC7BF5"/>
    <w:rsid w:val="00CD4442"/>
    <w:rsid w:val="00CD4A2E"/>
    <w:rsid w:val="00CD53C3"/>
    <w:rsid w:val="00CD574E"/>
    <w:rsid w:val="00CE4C22"/>
    <w:rsid w:val="00CE76E5"/>
    <w:rsid w:val="00CF0C37"/>
    <w:rsid w:val="00CF41EC"/>
    <w:rsid w:val="00CF4450"/>
    <w:rsid w:val="00CF4D72"/>
    <w:rsid w:val="00CF5D04"/>
    <w:rsid w:val="00D04DE4"/>
    <w:rsid w:val="00D063F1"/>
    <w:rsid w:val="00D14F22"/>
    <w:rsid w:val="00D2180C"/>
    <w:rsid w:val="00D4741C"/>
    <w:rsid w:val="00D478F9"/>
    <w:rsid w:val="00D57918"/>
    <w:rsid w:val="00D6409F"/>
    <w:rsid w:val="00D667E9"/>
    <w:rsid w:val="00D73DC6"/>
    <w:rsid w:val="00D74C1A"/>
    <w:rsid w:val="00D754C1"/>
    <w:rsid w:val="00D76B95"/>
    <w:rsid w:val="00D77393"/>
    <w:rsid w:val="00D77A35"/>
    <w:rsid w:val="00D81B3E"/>
    <w:rsid w:val="00D90C70"/>
    <w:rsid w:val="00D90E49"/>
    <w:rsid w:val="00D96ADE"/>
    <w:rsid w:val="00DA0CE2"/>
    <w:rsid w:val="00DA2387"/>
    <w:rsid w:val="00DB6A57"/>
    <w:rsid w:val="00DB70AA"/>
    <w:rsid w:val="00DC6A10"/>
    <w:rsid w:val="00DE1AFC"/>
    <w:rsid w:val="00DE6460"/>
    <w:rsid w:val="00DE657E"/>
    <w:rsid w:val="00DF4704"/>
    <w:rsid w:val="00E0078F"/>
    <w:rsid w:val="00E024AA"/>
    <w:rsid w:val="00E13124"/>
    <w:rsid w:val="00E13996"/>
    <w:rsid w:val="00E15C77"/>
    <w:rsid w:val="00E250F1"/>
    <w:rsid w:val="00E30743"/>
    <w:rsid w:val="00E3207A"/>
    <w:rsid w:val="00E3550D"/>
    <w:rsid w:val="00E4223B"/>
    <w:rsid w:val="00E52838"/>
    <w:rsid w:val="00E614E0"/>
    <w:rsid w:val="00E635C5"/>
    <w:rsid w:val="00E663DE"/>
    <w:rsid w:val="00E677C3"/>
    <w:rsid w:val="00E73F7F"/>
    <w:rsid w:val="00E740FA"/>
    <w:rsid w:val="00E753E8"/>
    <w:rsid w:val="00E85409"/>
    <w:rsid w:val="00E92E29"/>
    <w:rsid w:val="00EA429F"/>
    <w:rsid w:val="00EA4629"/>
    <w:rsid w:val="00EA4B21"/>
    <w:rsid w:val="00EA4F9E"/>
    <w:rsid w:val="00EA63CA"/>
    <w:rsid w:val="00EA6D3B"/>
    <w:rsid w:val="00EB00AD"/>
    <w:rsid w:val="00EB136C"/>
    <w:rsid w:val="00EB480E"/>
    <w:rsid w:val="00EB5EC6"/>
    <w:rsid w:val="00EB7FC9"/>
    <w:rsid w:val="00EC0C0E"/>
    <w:rsid w:val="00ED1531"/>
    <w:rsid w:val="00ED27E8"/>
    <w:rsid w:val="00ED7137"/>
    <w:rsid w:val="00EE769A"/>
    <w:rsid w:val="00EF06EA"/>
    <w:rsid w:val="00EF5B1E"/>
    <w:rsid w:val="00EF5F7F"/>
    <w:rsid w:val="00F03F0C"/>
    <w:rsid w:val="00F11853"/>
    <w:rsid w:val="00F15278"/>
    <w:rsid w:val="00F21088"/>
    <w:rsid w:val="00F327E7"/>
    <w:rsid w:val="00F33A60"/>
    <w:rsid w:val="00F35746"/>
    <w:rsid w:val="00F40893"/>
    <w:rsid w:val="00F447C7"/>
    <w:rsid w:val="00F459B4"/>
    <w:rsid w:val="00F5211B"/>
    <w:rsid w:val="00F554A9"/>
    <w:rsid w:val="00F71693"/>
    <w:rsid w:val="00F716FD"/>
    <w:rsid w:val="00F80355"/>
    <w:rsid w:val="00F828EE"/>
    <w:rsid w:val="00F874E8"/>
    <w:rsid w:val="00F87C43"/>
    <w:rsid w:val="00FA1DA7"/>
    <w:rsid w:val="00FA5722"/>
    <w:rsid w:val="00FA7838"/>
    <w:rsid w:val="00FB0C81"/>
    <w:rsid w:val="00FB1F60"/>
    <w:rsid w:val="00FB366B"/>
    <w:rsid w:val="00FC2200"/>
    <w:rsid w:val="00FC2540"/>
    <w:rsid w:val="00FE5A13"/>
    <w:rsid w:val="00FE7631"/>
    <w:rsid w:val="00FF0204"/>
    <w:rsid w:val="00FF2D31"/>
    <w:rsid w:val="00FF3AED"/>
    <w:rsid w:val="00FF4146"/>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6145"/>
    <o:shapelayout v:ext="edit">
      <o:idmap v:ext="edit" data="1"/>
    </o:shapelayout>
  </w:shapeDefaults>
  <w:decimalSymbol w:val="."/>
  <w:listSeparator w:val=","/>
  <w14:docId w14:val="76052B79"/>
  <w15:docId w15:val="{06BB0D6D-75E2-4970-B30A-EB6061A71F5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0" w:qFormat="1"/>
    <w:lsdException w:name="heading 3" w:uiPriority="0" w:qFormat="1"/>
    <w:lsdException w:name="heading 4" w:uiPriority="0" w:qFormat="1"/>
    <w:lsdException w:name="heading 5" w:uiPriority="0" w:qFormat="1"/>
    <w:lsdException w:name="heading 6" w:uiPriority="0" w:qFormat="1"/>
    <w:lsdException w:name="heading 7" w:uiPriority="0" w:qFormat="1"/>
    <w:lsdException w:name="heading 8" w:uiPriority="9" w:qFormat="1"/>
    <w:lsdException w:name="heading 9" w:uiPriority="0"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327E7"/>
    <w:pPr>
      <w:jc w:val="both"/>
    </w:pPr>
    <w:rPr>
      <w:sz w:val="22"/>
      <w:szCs w:val="22"/>
      <w:lang w:val="en-CA"/>
    </w:rPr>
  </w:style>
  <w:style w:type="paragraph" w:styleId="Heading1">
    <w:name w:val="heading 1"/>
    <w:aliases w:val="Para (1),Heading 1 Char,Heading 1 Char3 Char,Heading 1 Char Char1 Char,Heading 1 Char1 Char Char1 Char,Heading 1 Char Char Char Char1 Char1,Para (1) Char Char Char Char1 Char,Heading 1 Char3 Char Char Char Char1 Char,Heading 1 Char3,Título 11"/>
    <w:basedOn w:val="Normal"/>
    <w:next w:val="Normal"/>
    <w:link w:val="Heading1Char1"/>
    <w:qFormat/>
    <w:rsid w:val="0033525D"/>
    <w:pPr>
      <w:numPr>
        <w:numId w:val="1"/>
      </w:numPr>
      <w:spacing w:after="240"/>
      <w:outlineLvl w:val="0"/>
    </w:pPr>
  </w:style>
  <w:style w:type="paragraph" w:styleId="Heading2">
    <w:name w:val="heading 2"/>
    <w:aliases w:val="SubPara (a),Heading 2 Char3,Heading 2 Char Char2,Heading 2 Char1 Char Char1,SubPara (a) Char Char Char1,Heading 2 Char Char Char Char1,Heading 2 Char1 Char Char Char Char1,SubPara (a) Char1 Char Char Char Char1,Heading 2 Char2,Heading 2 Char1"/>
    <w:basedOn w:val="Normal"/>
    <w:next w:val="Normal"/>
    <w:link w:val="Heading2Char"/>
    <w:qFormat/>
    <w:rsid w:val="0033525D"/>
    <w:pPr>
      <w:widowControl w:val="0"/>
      <w:numPr>
        <w:ilvl w:val="1"/>
        <w:numId w:val="1"/>
      </w:numPr>
      <w:spacing w:after="240"/>
      <w:outlineLvl w:val="1"/>
    </w:pPr>
  </w:style>
  <w:style w:type="paragraph" w:styleId="Heading3">
    <w:name w:val="heading 3"/>
    <w:aliases w:val="Char,Char Char,Heading 3 Char1,Heading 3 Char Char,Char Char Char,Char Char1,Heading 3 Char1 Char,Heading 3 Char Char Char,Char Char Char Char,Char Char1 Char,Heading 3 Char2,Char Char2,Char Char Char1,Heading 3 Char Char1 Char,Heading 3 Char3"/>
    <w:basedOn w:val="Normal"/>
    <w:next w:val="Normal"/>
    <w:link w:val="Heading3Char"/>
    <w:qFormat/>
    <w:rsid w:val="0033525D"/>
    <w:pPr>
      <w:widowControl w:val="0"/>
      <w:numPr>
        <w:ilvl w:val="2"/>
        <w:numId w:val="1"/>
      </w:numPr>
      <w:spacing w:after="240"/>
      <w:outlineLvl w:val="2"/>
    </w:pPr>
  </w:style>
  <w:style w:type="paragraph" w:styleId="Heading4">
    <w:name w:val="heading 4"/>
    <w:aliases w:val="Heading 11,para 4,Título 41,heading 4,Heading 41,标题 41,He=ding 41,标 题  41"/>
    <w:basedOn w:val="Normal"/>
    <w:next w:val="Heading9"/>
    <w:link w:val="Heading4Char"/>
    <w:qFormat/>
    <w:rsid w:val="007B6871"/>
    <w:pPr>
      <w:keepNext/>
      <w:numPr>
        <w:ilvl w:val="3"/>
        <w:numId w:val="1"/>
      </w:numPr>
      <w:spacing w:before="240" w:after="60"/>
      <w:outlineLvl w:val="3"/>
    </w:pPr>
  </w:style>
  <w:style w:type="paragraph" w:styleId="Heading5">
    <w:name w:val="heading 5"/>
    <w:basedOn w:val="Normal"/>
    <w:next w:val="Normal"/>
    <w:qFormat/>
    <w:rsid w:val="00DC6A10"/>
    <w:pPr>
      <w:keepNext/>
      <w:numPr>
        <w:numId w:val="20"/>
      </w:numPr>
      <w:spacing w:after="240"/>
      <w:ind w:left="3600" w:hanging="720"/>
      <w:outlineLvl w:val="4"/>
    </w:pPr>
  </w:style>
  <w:style w:type="paragraph" w:styleId="Heading6">
    <w:name w:val="heading 6"/>
    <w:basedOn w:val="Normal"/>
    <w:next w:val="Normal"/>
    <w:qFormat/>
    <w:rsid w:val="00A5151A"/>
    <w:pPr>
      <w:numPr>
        <w:ilvl w:val="5"/>
        <w:numId w:val="1"/>
      </w:numPr>
      <w:spacing w:before="240" w:after="60"/>
      <w:outlineLvl w:val="5"/>
    </w:pPr>
    <w:rPr>
      <w:rFonts w:ascii="Arial" w:hAnsi="Arial"/>
      <w:i/>
    </w:rPr>
  </w:style>
  <w:style w:type="paragraph" w:styleId="Heading7">
    <w:name w:val="heading 7"/>
    <w:basedOn w:val="Normal"/>
    <w:next w:val="Normal"/>
    <w:link w:val="Heading7Char"/>
    <w:qFormat/>
    <w:rsid w:val="00A5151A"/>
    <w:pPr>
      <w:numPr>
        <w:ilvl w:val="6"/>
        <w:numId w:val="1"/>
      </w:numPr>
      <w:spacing w:before="240" w:after="60"/>
      <w:outlineLvl w:val="6"/>
    </w:pPr>
    <w:rPr>
      <w:rFonts w:ascii="Arial" w:hAnsi="Arial"/>
    </w:rPr>
  </w:style>
  <w:style w:type="paragraph" w:styleId="Heading8">
    <w:name w:val="heading 8"/>
    <w:basedOn w:val="Normal"/>
    <w:next w:val="Normal"/>
    <w:qFormat/>
    <w:rsid w:val="00CC6A14"/>
    <w:pPr>
      <w:outlineLvl w:val="7"/>
    </w:pPr>
    <w:rPr>
      <w:b/>
    </w:rPr>
  </w:style>
  <w:style w:type="paragraph" w:styleId="Heading9">
    <w:name w:val="heading 9"/>
    <w:basedOn w:val="Normal"/>
    <w:next w:val="Normal"/>
    <w:qFormat/>
    <w:rsid w:val="00A5151A"/>
    <w:pPr>
      <w:numPr>
        <w:ilvl w:val="8"/>
        <w:numId w:val="1"/>
      </w:numPr>
      <w:spacing w:before="240" w:after="60"/>
      <w:outlineLvl w:val="8"/>
    </w:pPr>
    <w:rPr>
      <w:rFonts w:ascii="Arial" w:hAnsi="Arial"/>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numbering" w:styleId="111111">
    <w:name w:val="Outline List 2"/>
    <w:basedOn w:val="NoList"/>
    <w:semiHidden/>
    <w:rsid w:val="00493D40"/>
    <w:pPr>
      <w:numPr>
        <w:numId w:val="16"/>
      </w:numPr>
    </w:pPr>
  </w:style>
  <w:style w:type="paragraph" w:styleId="Header">
    <w:name w:val="header"/>
    <w:basedOn w:val="Normal"/>
    <w:rsid w:val="00A5151A"/>
    <w:pPr>
      <w:tabs>
        <w:tab w:val="center" w:pos="4320"/>
        <w:tab w:val="right" w:pos="8640"/>
      </w:tabs>
    </w:pPr>
  </w:style>
  <w:style w:type="paragraph" w:customStyle="1" w:styleId="sub-title">
    <w:name w:val="sub-title"/>
    <w:rsid w:val="0033525D"/>
    <w:pPr>
      <w:jc w:val="both"/>
      <w:outlineLvl w:val="0"/>
    </w:pPr>
    <w:rPr>
      <w:b/>
      <w:noProof/>
      <w:sz w:val="22"/>
      <w:szCs w:val="22"/>
    </w:rPr>
  </w:style>
  <w:style w:type="paragraph" w:customStyle="1" w:styleId="Title1">
    <w:name w:val="Title1"/>
    <w:rsid w:val="0033525D"/>
    <w:pPr>
      <w:jc w:val="center"/>
      <w:outlineLvl w:val="0"/>
    </w:pPr>
    <w:rPr>
      <w:b/>
      <w:caps/>
      <w:sz w:val="22"/>
      <w:szCs w:val="22"/>
      <w:lang w:val="en-GB"/>
    </w:rPr>
  </w:style>
  <w:style w:type="paragraph" w:customStyle="1" w:styleId="Decision">
    <w:name w:val="Decision"/>
    <w:basedOn w:val="Normal"/>
    <w:rsid w:val="0033525D"/>
    <w:pPr>
      <w:keepLines/>
      <w:jc w:val="right"/>
    </w:pPr>
    <w:rPr>
      <w:b/>
    </w:rPr>
  </w:style>
  <w:style w:type="paragraph" w:customStyle="1" w:styleId="0Heading0">
    <w:name w:val="0 Heading 0"/>
    <w:uiPriority w:val="99"/>
    <w:rsid w:val="0033525D"/>
    <w:rPr>
      <w:sz w:val="22"/>
      <w:szCs w:val="22"/>
      <w:lang w:val="en-GB"/>
    </w:rPr>
  </w:style>
  <w:style w:type="paragraph" w:styleId="Footer">
    <w:name w:val="footer"/>
    <w:basedOn w:val="Normal"/>
    <w:link w:val="FooterChar"/>
    <w:uiPriority w:val="99"/>
    <w:rsid w:val="00A5151A"/>
    <w:pPr>
      <w:tabs>
        <w:tab w:val="center" w:pos="4320"/>
        <w:tab w:val="right" w:pos="8640"/>
      </w:tabs>
    </w:pPr>
  </w:style>
  <w:style w:type="numbering" w:styleId="1ai">
    <w:name w:val="Outline List 1"/>
    <w:basedOn w:val="NoList"/>
    <w:semiHidden/>
    <w:rsid w:val="00493D40"/>
    <w:pPr>
      <w:numPr>
        <w:numId w:val="17"/>
      </w:numPr>
    </w:pPr>
  </w:style>
  <w:style w:type="numbering" w:styleId="ArticleSection">
    <w:name w:val="Outline List 3"/>
    <w:basedOn w:val="NoList"/>
    <w:semiHidden/>
    <w:rsid w:val="00493D40"/>
    <w:pPr>
      <w:numPr>
        <w:numId w:val="18"/>
      </w:numPr>
    </w:pPr>
  </w:style>
  <w:style w:type="paragraph" w:styleId="BlockText">
    <w:name w:val="Block Text"/>
    <w:basedOn w:val="Normal"/>
    <w:semiHidden/>
    <w:rsid w:val="00493D40"/>
    <w:pPr>
      <w:spacing w:after="120"/>
      <w:ind w:left="1440" w:right="1440"/>
    </w:pPr>
  </w:style>
  <w:style w:type="paragraph" w:styleId="BodyText3">
    <w:name w:val="Body Text 3"/>
    <w:basedOn w:val="Normal"/>
    <w:semiHidden/>
    <w:rsid w:val="00493D40"/>
    <w:pPr>
      <w:spacing w:after="120"/>
    </w:pPr>
    <w:rPr>
      <w:sz w:val="16"/>
      <w:szCs w:val="16"/>
    </w:rPr>
  </w:style>
  <w:style w:type="paragraph" w:styleId="BodyTextIndent3">
    <w:name w:val="Body Text Indent 3"/>
    <w:basedOn w:val="Normal"/>
    <w:semiHidden/>
    <w:rsid w:val="00493D40"/>
    <w:pPr>
      <w:spacing w:after="120"/>
      <w:ind w:left="360"/>
    </w:pPr>
    <w:rPr>
      <w:sz w:val="16"/>
      <w:szCs w:val="16"/>
    </w:rPr>
  </w:style>
  <w:style w:type="paragraph" w:styleId="PlainText">
    <w:name w:val="Plain Text"/>
    <w:basedOn w:val="Normal"/>
    <w:semiHidden/>
    <w:rsid w:val="00493D40"/>
    <w:rPr>
      <w:rFonts w:ascii="Courier New" w:hAnsi="Courier New" w:cs="Courier New"/>
      <w:sz w:val="20"/>
    </w:rPr>
  </w:style>
  <w:style w:type="table" w:styleId="Table3Deffects1">
    <w:name w:val="Table 3D effects 1"/>
    <w:basedOn w:val="TableNormal"/>
    <w:semiHidden/>
    <w:rsid w:val="00493D40"/>
    <w:pPr>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493D40"/>
    <w:pPr>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493D40"/>
    <w:pPr>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493D40"/>
    <w:pPr>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493D40"/>
    <w:pPr>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493D40"/>
    <w:pPr>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493D40"/>
    <w:pPr>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493D40"/>
    <w:pPr>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493D40"/>
    <w:pPr>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493D40"/>
    <w:pPr>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493D40"/>
    <w:pPr>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493D40"/>
    <w:pPr>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493D40"/>
    <w:pPr>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493D40"/>
    <w:pPr>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493D40"/>
    <w:pPr>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493D40"/>
    <w:pPr>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493D40"/>
    <w:pPr>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basedOn w:val="TableNormal"/>
    <w:uiPriority w:val="59"/>
    <w:rsid w:val="00493D40"/>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semiHidden/>
    <w:rsid w:val="00493D40"/>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493D40"/>
    <w:pPr>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493D40"/>
    <w:pPr>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493D40"/>
    <w:pPr>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493D40"/>
    <w:pPr>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493D40"/>
    <w:pPr>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493D40"/>
    <w:pPr>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493D40"/>
    <w:pPr>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493D40"/>
    <w:pPr>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493D40"/>
    <w:pPr>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493D40"/>
    <w:pPr>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493D40"/>
    <w:pPr>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493D40"/>
    <w:pPr>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493D40"/>
    <w:pPr>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493D40"/>
    <w:pPr>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493D40"/>
    <w:pPr>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493D40"/>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493D40"/>
    <w:pPr>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493D40"/>
    <w:pPr>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493D40"/>
    <w:pPr>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493D40"/>
    <w:pPr>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493D40"/>
    <w:pPr>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493D40"/>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493D40"/>
    <w:pPr>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493D40"/>
    <w:pPr>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493D40"/>
    <w:pPr>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character" w:customStyle="1" w:styleId="Heading1Char1">
    <w:name w:val="Heading 1 Char1"/>
    <w:aliases w:val="Para (1) Char,Heading 1 Char Char,Heading 1 Char3 Char Char,Heading 1 Char Char1 Char Char,Heading 1 Char1 Char Char1 Char Char,Heading 1 Char Char Char Char1 Char1 Char,Para (1) Char Char Char Char1 Char Char,Heading 1 Char3 Char1"/>
    <w:basedOn w:val="DefaultParagraphFont"/>
    <w:link w:val="Heading1"/>
    <w:rsid w:val="0033525D"/>
    <w:rPr>
      <w:sz w:val="22"/>
      <w:szCs w:val="22"/>
      <w:lang w:val="en-CA"/>
    </w:rPr>
  </w:style>
  <w:style w:type="paragraph" w:customStyle="1" w:styleId="Header4">
    <w:name w:val="Header4"/>
    <w:aliases w:val="Para 4"/>
    <w:basedOn w:val="Normal"/>
    <w:next w:val="Normal"/>
    <w:rsid w:val="00DC6A10"/>
    <w:pPr>
      <w:widowControl w:val="0"/>
      <w:numPr>
        <w:numId w:val="19"/>
      </w:numPr>
      <w:tabs>
        <w:tab w:val="left" w:pos="2880"/>
        <w:tab w:val="left" w:pos="5760"/>
      </w:tabs>
      <w:spacing w:after="240"/>
      <w:ind w:left="2880" w:hanging="720"/>
    </w:pPr>
  </w:style>
  <w:style w:type="character" w:styleId="CommentReference">
    <w:name w:val="annotation reference"/>
    <w:basedOn w:val="DefaultParagraphFont"/>
    <w:uiPriority w:val="99"/>
    <w:semiHidden/>
    <w:unhideWhenUsed/>
    <w:rsid w:val="00B04161"/>
    <w:rPr>
      <w:sz w:val="16"/>
      <w:szCs w:val="16"/>
    </w:rPr>
  </w:style>
  <w:style w:type="paragraph" w:styleId="Subtitle">
    <w:name w:val="Subtitle"/>
    <w:basedOn w:val="Normal"/>
    <w:qFormat/>
    <w:rsid w:val="0033525D"/>
    <w:pPr>
      <w:spacing w:after="60"/>
      <w:jc w:val="center"/>
      <w:outlineLvl w:val="1"/>
    </w:pPr>
    <w:rPr>
      <w:rFonts w:ascii="Arial" w:hAnsi="Arial" w:cs="Arial"/>
    </w:rPr>
  </w:style>
  <w:style w:type="paragraph" w:styleId="Title">
    <w:name w:val="Title"/>
    <w:basedOn w:val="Normal"/>
    <w:qFormat/>
    <w:rsid w:val="0033525D"/>
    <w:pPr>
      <w:spacing w:before="240" w:after="60"/>
      <w:jc w:val="center"/>
      <w:outlineLvl w:val="0"/>
    </w:pPr>
    <w:rPr>
      <w:rFonts w:ascii="Arial" w:hAnsi="Arial" w:cs="Arial"/>
      <w:b/>
      <w:bCs/>
      <w:kern w:val="28"/>
    </w:rPr>
  </w:style>
  <w:style w:type="paragraph" w:styleId="Date">
    <w:name w:val="Date"/>
    <w:basedOn w:val="Normal"/>
    <w:next w:val="Normal"/>
    <w:rsid w:val="0033525D"/>
  </w:style>
  <w:style w:type="character" w:styleId="PlaceholderText">
    <w:name w:val="Placeholder Text"/>
    <w:basedOn w:val="DefaultParagraphFont"/>
    <w:uiPriority w:val="99"/>
    <w:semiHidden/>
    <w:rsid w:val="00FC2540"/>
    <w:rPr>
      <w:color w:val="808080"/>
    </w:rPr>
  </w:style>
  <w:style w:type="paragraph" w:styleId="BalloonText">
    <w:name w:val="Balloon Text"/>
    <w:basedOn w:val="Normal"/>
    <w:link w:val="BalloonTextChar"/>
    <w:uiPriority w:val="99"/>
    <w:semiHidden/>
    <w:unhideWhenUsed/>
    <w:rsid w:val="00FC2540"/>
    <w:rPr>
      <w:rFonts w:ascii="Tahoma" w:hAnsi="Tahoma" w:cs="Tahoma"/>
      <w:sz w:val="16"/>
      <w:szCs w:val="16"/>
    </w:rPr>
  </w:style>
  <w:style w:type="character" w:customStyle="1" w:styleId="BalloonTextChar">
    <w:name w:val="Balloon Text Char"/>
    <w:basedOn w:val="DefaultParagraphFont"/>
    <w:link w:val="BalloonText"/>
    <w:uiPriority w:val="99"/>
    <w:semiHidden/>
    <w:rsid w:val="00FC2540"/>
    <w:rPr>
      <w:rFonts w:ascii="Tahoma" w:hAnsi="Tahoma" w:cs="Tahoma"/>
      <w:sz w:val="16"/>
      <w:szCs w:val="16"/>
      <w:lang w:val="en-GB"/>
    </w:rPr>
  </w:style>
  <w:style w:type="paragraph" w:styleId="CommentText">
    <w:name w:val="annotation text"/>
    <w:basedOn w:val="Normal"/>
    <w:link w:val="CommentTextChar"/>
    <w:uiPriority w:val="99"/>
    <w:unhideWhenUsed/>
    <w:rsid w:val="00B04161"/>
    <w:rPr>
      <w:sz w:val="20"/>
      <w:szCs w:val="20"/>
    </w:rPr>
  </w:style>
  <w:style w:type="character" w:customStyle="1" w:styleId="CommentTextChar">
    <w:name w:val="Comment Text Char"/>
    <w:basedOn w:val="DefaultParagraphFont"/>
    <w:link w:val="CommentText"/>
    <w:uiPriority w:val="99"/>
    <w:rsid w:val="00B04161"/>
    <w:rPr>
      <w:lang w:val="en-GB"/>
    </w:rPr>
  </w:style>
  <w:style w:type="paragraph" w:styleId="CommentSubject">
    <w:name w:val="annotation subject"/>
    <w:basedOn w:val="CommentText"/>
    <w:next w:val="CommentText"/>
    <w:link w:val="CommentSubjectChar"/>
    <w:uiPriority w:val="99"/>
    <w:semiHidden/>
    <w:unhideWhenUsed/>
    <w:rsid w:val="00B04161"/>
    <w:rPr>
      <w:b/>
      <w:bCs/>
    </w:rPr>
  </w:style>
  <w:style w:type="character" w:customStyle="1" w:styleId="CommentSubjectChar">
    <w:name w:val="Comment Subject Char"/>
    <w:basedOn w:val="CommentTextChar"/>
    <w:link w:val="CommentSubject"/>
    <w:uiPriority w:val="99"/>
    <w:semiHidden/>
    <w:rsid w:val="00B04161"/>
    <w:rPr>
      <w:b/>
      <w:bCs/>
      <w:lang w:val="en-GB"/>
    </w:rPr>
  </w:style>
  <w:style w:type="paragraph" w:customStyle="1" w:styleId="StyleHeader4Para4Left0Firstline0">
    <w:name w:val="Style Header4Para 4 + Left:  0&quot; First line:  0&quot;"/>
    <w:basedOn w:val="Header4"/>
    <w:rsid w:val="004E7F9C"/>
    <w:pPr>
      <w:ind w:left="0" w:firstLine="0"/>
    </w:pPr>
    <w:rPr>
      <w:sz w:val="20"/>
    </w:rPr>
  </w:style>
  <w:style w:type="paragraph" w:styleId="FootnoteText">
    <w:name w:val="footnote text"/>
    <w:aliases w:val="Char1,Char1 Char Char, Char1, Char1 Char Char,Fußnotentextf,Geneva 9,Font: Geneva 9,Boston 10,f,-E Fußnotentext,Fußnotentext Ursprung,-E Fußnotentext1,-E Fußnotentext2,-E Fußnotentext3,Fußnotentext Char1,Fußnotentext Char Char"/>
    <w:basedOn w:val="Normal"/>
    <w:link w:val="FootnoteTextChar"/>
    <w:uiPriority w:val="99"/>
    <w:unhideWhenUsed/>
    <w:qFormat/>
    <w:rsid w:val="006E126D"/>
    <w:rPr>
      <w:sz w:val="20"/>
      <w:szCs w:val="20"/>
    </w:rPr>
  </w:style>
  <w:style w:type="character" w:customStyle="1" w:styleId="FootnoteTextChar">
    <w:name w:val="Footnote Text Char"/>
    <w:aliases w:val="Char1 Char,Char1 Char Char Char, Char1 Char, Char1 Char Char Char,Fußnotentextf Char,Geneva 9 Char,Font: Geneva 9 Char,Boston 10 Char,f Char,-E Fußnotentext Char,Fußnotentext Ursprung Char,-E Fußnotentext1 Char,-E Fußnotentext2 Char"/>
    <w:basedOn w:val="DefaultParagraphFont"/>
    <w:link w:val="FootnoteText"/>
    <w:uiPriority w:val="99"/>
    <w:rsid w:val="006E126D"/>
    <w:rPr>
      <w:lang w:val="en-GB"/>
    </w:rPr>
  </w:style>
  <w:style w:type="character" w:styleId="FootnoteReference">
    <w:name w:val="footnote reference"/>
    <w:aliases w:val="16 Point,Superscript 6 Point,Footnote text,Footnote Text1,Footnote Text2,-E Fußnotenzeichen,number,Footnote reference number,Footnote symbol,note TESI,SUPERS,stylish,ftref,Footnote Reference Superscript,-E Fuﬂnotenzeichen,fr"/>
    <w:basedOn w:val="DefaultParagraphFont"/>
    <w:link w:val="CharCharCharCharCarChar"/>
    <w:uiPriority w:val="99"/>
    <w:unhideWhenUsed/>
    <w:qFormat/>
    <w:rsid w:val="006E126D"/>
    <w:rPr>
      <w:vertAlign w:val="superscript"/>
    </w:rPr>
  </w:style>
  <w:style w:type="character" w:customStyle="1" w:styleId="Heading2Char">
    <w:name w:val="Heading 2 Char"/>
    <w:aliases w:val="SubPara (a) Char,Heading 2 Char3 Char,Heading 2 Char Char2 Char,Heading 2 Char1 Char Char1 Char,SubPara (a) Char Char Char1 Char,Heading 2 Char Char Char Char1 Char,Heading 2 Char1 Char Char Char Char1 Char,Heading 2 Char2 Char"/>
    <w:basedOn w:val="DefaultParagraphFont"/>
    <w:link w:val="Heading2"/>
    <w:rsid w:val="00A3533D"/>
    <w:rPr>
      <w:sz w:val="22"/>
      <w:szCs w:val="22"/>
      <w:lang w:val="en-CA"/>
    </w:rPr>
  </w:style>
  <w:style w:type="character" w:customStyle="1" w:styleId="Heading4Char">
    <w:name w:val="Heading 4 Char"/>
    <w:aliases w:val="Heading 11 Char,para 4 Char,Título 41 Char,heading 4 Char,Heading 41 Char,标题 41 Char,He=ding 41 Char,标 题  41 Char"/>
    <w:basedOn w:val="DefaultParagraphFont"/>
    <w:link w:val="Heading4"/>
    <w:rsid w:val="00A3533D"/>
    <w:rPr>
      <w:sz w:val="22"/>
      <w:szCs w:val="22"/>
      <w:lang w:val="en-CA"/>
    </w:rPr>
  </w:style>
  <w:style w:type="paragraph" w:customStyle="1" w:styleId="CharCharCharCharCarChar">
    <w:name w:val="Char Char Char Char Car Char"/>
    <w:aliases w:val="Char Char Char Char Car Char Char1 Char Char Char Char1 Char,Char Char Char1 Char Char Char Char1 Char,Char Char Char Char Car Char Char1 Char Char"/>
    <w:basedOn w:val="Normal"/>
    <w:next w:val="Normal"/>
    <w:link w:val="FootnoteReference"/>
    <w:uiPriority w:val="99"/>
    <w:rsid w:val="00A3533D"/>
    <w:pPr>
      <w:spacing w:after="160" w:line="240" w:lineRule="exact"/>
    </w:pPr>
    <w:rPr>
      <w:sz w:val="20"/>
      <w:szCs w:val="20"/>
      <w:vertAlign w:val="superscript"/>
      <w:lang w:val="en-US"/>
    </w:rPr>
  </w:style>
  <w:style w:type="paragraph" w:styleId="Revision">
    <w:name w:val="Revision"/>
    <w:hidden/>
    <w:uiPriority w:val="99"/>
    <w:semiHidden/>
    <w:rsid w:val="00802867"/>
    <w:rPr>
      <w:sz w:val="22"/>
      <w:szCs w:val="22"/>
      <w:lang w:val="en-CA"/>
    </w:rPr>
  </w:style>
  <w:style w:type="paragraph" w:styleId="ListParagraph">
    <w:name w:val="List Paragraph"/>
    <w:basedOn w:val="Normal"/>
    <w:uiPriority w:val="34"/>
    <w:qFormat/>
    <w:rsid w:val="00A97A17"/>
    <w:pPr>
      <w:spacing w:after="160" w:line="259" w:lineRule="auto"/>
      <w:ind w:left="720"/>
      <w:contextualSpacing/>
      <w:jc w:val="left"/>
    </w:pPr>
    <w:rPr>
      <w:rFonts w:asciiTheme="minorHAnsi" w:eastAsiaTheme="minorHAnsi" w:hAnsiTheme="minorHAnsi" w:cstheme="minorBidi"/>
    </w:rPr>
  </w:style>
  <w:style w:type="character" w:customStyle="1" w:styleId="Heading3Char">
    <w:name w:val="Heading 3 Char"/>
    <w:aliases w:val="Char Char3,Char Char Char2,Heading 3 Char1 Char1,Heading 3 Char Char Char1,Char Char Char Char1,Char Char1 Char1,Heading 3 Char1 Char Char,Heading 3 Char Char Char Char,Char Char Char Char Char,Char Char1 Char Char,Heading 3 Char2 Char"/>
    <w:basedOn w:val="DefaultParagraphFont"/>
    <w:link w:val="Heading3"/>
    <w:rsid w:val="00A97A17"/>
    <w:rPr>
      <w:sz w:val="22"/>
      <w:szCs w:val="22"/>
      <w:lang w:val="en-CA"/>
    </w:rPr>
  </w:style>
  <w:style w:type="character" w:customStyle="1" w:styleId="FooterChar">
    <w:name w:val="Footer Char"/>
    <w:basedOn w:val="DefaultParagraphFont"/>
    <w:link w:val="Footer"/>
    <w:uiPriority w:val="99"/>
    <w:rsid w:val="00634D29"/>
    <w:rPr>
      <w:sz w:val="22"/>
      <w:szCs w:val="22"/>
      <w:lang w:val="en-CA"/>
    </w:rPr>
  </w:style>
  <w:style w:type="character" w:customStyle="1" w:styleId="Heading7Char">
    <w:name w:val="Heading 7 Char"/>
    <w:basedOn w:val="DefaultParagraphFont"/>
    <w:link w:val="Heading7"/>
    <w:rsid w:val="00783CF5"/>
    <w:rPr>
      <w:rFonts w:ascii="Arial" w:hAnsi="Arial"/>
      <w:sz w:val="22"/>
      <w:szCs w:val="22"/>
      <w:lang w:val="en-CA"/>
    </w:rPr>
  </w:style>
  <w:style w:type="paragraph" w:styleId="Caption">
    <w:name w:val="caption"/>
    <w:basedOn w:val="Normal"/>
    <w:next w:val="Normal"/>
    <w:semiHidden/>
    <w:unhideWhenUsed/>
    <w:qFormat/>
    <w:rsid w:val="00783CF5"/>
    <w:pPr>
      <w:bidi/>
      <w:ind w:left="180" w:hanging="180"/>
      <w:jc w:val="lowKashida"/>
    </w:pPr>
    <w:rPr>
      <w:rFonts w:cs="Simplified Arabic"/>
      <w:sz w:val="24"/>
      <w:szCs w:val="32"/>
      <w:lang w:val="en-US" w:eastAsia="en-CA" w:bidi="ar-DZ"/>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71474779">
      <w:bodyDiv w:val="1"/>
      <w:marLeft w:val="0"/>
      <w:marRight w:val="0"/>
      <w:marTop w:val="0"/>
      <w:marBottom w:val="0"/>
      <w:divBdr>
        <w:top w:val="none" w:sz="0" w:space="0" w:color="auto"/>
        <w:left w:val="none" w:sz="0" w:space="0" w:color="auto"/>
        <w:bottom w:val="none" w:sz="0" w:space="0" w:color="auto"/>
        <w:right w:val="none" w:sz="0" w:space="0" w:color="auto"/>
      </w:divBdr>
    </w:div>
    <w:div w:id="298220790">
      <w:bodyDiv w:val="1"/>
      <w:marLeft w:val="0"/>
      <w:marRight w:val="0"/>
      <w:marTop w:val="0"/>
      <w:marBottom w:val="0"/>
      <w:divBdr>
        <w:top w:val="none" w:sz="0" w:space="0" w:color="auto"/>
        <w:left w:val="none" w:sz="0" w:space="0" w:color="auto"/>
        <w:bottom w:val="none" w:sz="0" w:space="0" w:color="auto"/>
        <w:right w:val="none" w:sz="0" w:space="0" w:color="auto"/>
      </w:divBdr>
    </w:div>
    <w:div w:id="701638400">
      <w:bodyDiv w:val="1"/>
      <w:marLeft w:val="0"/>
      <w:marRight w:val="0"/>
      <w:marTop w:val="0"/>
      <w:marBottom w:val="0"/>
      <w:divBdr>
        <w:top w:val="none" w:sz="0" w:space="0" w:color="auto"/>
        <w:left w:val="none" w:sz="0" w:space="0" w:color="auto"/>
        <w:bottom w:val="none" w:sz="0" w:space="0" w:color="auto"/>
        <w:right w:val="none" w:sz="0" w:space="0" w:color="auto"/>
      </w:divBdr>
    </w:div>
    <w:div w:id="1874225738">
      <w:bodyDiv w:val="1"/>
      <w:marLeft w:val="0"/>
      <w:marRight w:val="0"/>
      <w:marTop w:val="0"/>
      <w:marBottom w:val="0"/>
      <w:divBdr>
        <w:top w:val="none" w:sz="0" w:space="0" w:color="auto"/>
        <w:left w:val="none" w:sz="0" w:space="0" w:color="auto"/>
        <w:bottom w:val="none" w:sz="0" w:space="0" w:color="auto"/>
        <w:right w:val="none" w:sz="0" w:space="0" w:color="auto"/>
      </w:divBdr>
      <w:divsChild>
        <w:div w:id="547837370">
          <w:marLeft w:val="0"/>
          <w:marRight w:val="0"/>
          <w:marTop w:val="0"/>
          <w:marBottom w:val="60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header" Target="header3.xml"/><Relationship Id="rId26" Type="http://schemas.openxmlformats.org/officeDocument/2006/relationships/footer" Target="footer7.xml"/><Relationship Id="rId3" Type="http://schemas.openxmlformats.org/officeDocument/2006/relationships/customXml" Target="../customXml/item3.xml"/><Relationship Id="rId21" Type="http://schemas.openxmlformats.org/officeDocument/2006/relationships/header" Target="header5.xml"/><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footer" Target="footer3.xml"/><Relationship Id="rId25" Type="http://schemas.openxmlformats.org/officeDocument/2006/relationships/header" Target="header7.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footer" Target="footer4.xml"/><Relationship Id="rId29" Type="http://schemas.openxmlformats.org/officeDocument/2006/relationships/footer" Target="footer8.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footer" Target="footer6.xml"/><Relationship Id="rId32"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footer" Target="footer1.xml"/><Relationship Id="rId23" Type="http://schemas.openxmlformats.org/officeDocument/2006/relationships/footer" Target="footer5.xml"/><Relationship Id="rId28" Type="http://schemas.openxmlformats.org/officeDocument/2006/relationships/header" Target="header8.xml"/><Relationship Id="rId10" Type="http://schemas.openxmlformats.org/officeDocument/2006/relationships/endnotes" Target="endnotes.xml"/><Relationship Id="rId19" Type="http://schemas.openxmlformats.org/officeDocument/2006/relationships/header" Target="header4.xml"/><Relationship Id="rId31" Type="http://schemas.openxmlformats.org/officeDocument/2006/relationships/footer" Target="footer9.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header" Target="header6.xml"/><Relationship Id="rId27" Type="http://schemas.openxmlformats.org/officeDocument/2006/relationships/chart" Target="charts/chart1.xml"/><Relationship Id="rId30" Type="http://schemas.openxmlformats.org/officeDocument/2006/relationships/header" Target="header9.xml"/><Relationship Id="rId8" Type="http://schemas.openxmlformats.org/officeDocument/2006/relationships/webSettings" Target="webSettings.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uriel\United%20Nations\UNEP-UNMFS-Shared_drives%20-%20General\DRIVE%20J%20-%20Meeting\92nd\Templates\Eec92G.dotm" TargetMode="External"/></Relationships>
</file>

<file path=word/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1"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ar-EG" sz="1100" b="1">
                <a:latin typeface="Times New Roman" panose="02020603050405020304" pitchFamily="18" charset="0"/>
                <a:cs typeface="Times New Roman" panose="02020603050405020304" pitchFamily="18" charset="0"/>
              </a:rPr>
              <a:t>الشكل</a:t>
            </a:r>
            <a:r>
              <a:rPr lang="ar-EG" sz="1100" b="1" baseline="0">
                <a:latin typeface="Times New Roman" panose="02020603050405020304" pitchFamily="18" charset="0"/>
                <a:cs typeface="Times New Roman" panose="02020603050405020304" pitchFamily="18" charset="0"/>
              </a:rPr>
              <a:t> 1: انعكاسات تكاليف وتطبيقات كفاءة استخدام الطاقة خلال خفض المواد الهيدروفلوروكربونية  وكفاءة استخدام الطاقة بطريقة متزامنة </a:t>
            </a:r>
            <a:endParaRPr lang="en-CA" sz="1100" b="1">
              <a:latin typeface="Times New Roman" panose="02020603050405020304" pitchFamily="18" charset="0"/>
              <a:cs typeface="Times New Roman" panose="02020603050405020304" pitchFamily="18" charset="0"/>
            </a:endParaRPr>
          </a:p>
        </c:rich>
      </c:tx>
      <c:layout>
        <c:manualLayout>
          <c:xMode val="edge"/>
          <c:yMode val="edge"/>
          <c:x val="0.17814905956393923"/>
          <c:y val="2.2094558084643674E-2"/>
        </c:manualLayout>
      </c:layout>
      <c:overlay val="0"/>
      <c:spPr>
        <a:noFill/>
        <a:ln>
          <a:noFill/>
        </a:ln>
        <a:effectLst/>
      </c:spPr>
    </c:title>
    <c:autoTitleDeleted val="0"/>
    <c:plotArea>
      <c:layout>
        <c:manualLayout>
          <c:layoutTarget val="inner"/>
          <c:xMode val="edge"/>
          <c:yMode val="edge"/>
          <c:x val="0.15992306364130077"/>
          <c:y val="0.17611613203333251"/>
          <c:w val="0.75434054756385926"/>
          <c:h val="0.567199709388164"/>
        </c:manualLayout>
      </c:layout>
      <c:barChart>
        <c:barDir val="bar"/>
        <c:grouping val="stacked"/>
        <c:varyColors val="0"/>
        <c:ser>
          <c:idx val="0"/>
          <c:order val="0"/>
          <c:tx>
            <c:strRef>
              <c:f>'Figure1 (2)'!$C$15</c:f>
              <c:strCache>
                <c:ptCount val="1"/>
                <c:pt idx="0">
                  <c:v>Incremental capital cost (HFCs)</c:v>
                </c:pt>
              </c:strCache>
            </c:strRef>
          </c:tx>
          <c:spPr>
            <a:solidFill>
              <a:schemeClr val="accent1"/>
            </a:solidFill>
            <a:ln>
              <a:noFill/>
            </a:ln>
            <a:effectLst/>
          </c:spPr>
          <c:invertIfNegative val="0"/>
          <c:cat>
            <c:strRef>
              <c:f>'Figure1 (2)'!$D$5:$I$5</c:f>
              <c:strCache>
                <c:ptCount val="6"/>
                <c:pt idx="0">
                  <c:v>Option A</c:v>
                </c:pt>
                <c:pt idx="1">
                  <c:v>Option A1</c:v>
                </c:pt>
                <c:pt idx="2">
                  <c:v>Option B</c:v>
                </c:pt>
                <c:pt idx="3">
                  <c:v>Option B1</c:v>
                </c:pt>
                <c:pt idx="4">
                  <c:v>Option C</c:v>
                </c:pt>
                <c:pt idx="5">
                  <c:v>Option C1</c:v>
                </c:pt>
              </c:strCache>
            </c:strRef>
          </c:cat>
          <c:val>
            <c:numRef>
              <c:f>'Figure1 (2)'!$D$15:$I$15</c:f>
              <c:numCache>
                <c:formatCode>0%</c:formatCode>
                <c:ptCount val="6"/>
                <c:pt idx="0">
                  <c:v>0.44444444444444459</c:v>
                </c:pt>
                <c:pt idx="1">
                  <c:v>0.44444444444444459</c:v>
                </c:pt>
                <c:pt idx="2">
                  <c:v>0.55555555555555569</c:v>
                </c:pt>
                <c:pt idx="3">
                  <c:v>0.44444444444444459</c:v>
                </c:pt>
                <c:pt idx="4">
                  <c:v>0.55555555555555569</c:v>
                </c:pt>
                <c:pt idx="5">
                  <c:v>0.44444444444444459</c:v>
                </c:pt>
              </c:numCache>
            </c:numRef>
          </c:val>
          <c:extLst>
            <c:ext xmlns:c16="http://schemas.microsoft.com/office/drawing/2014/chart" uri="{C3380CC4-5D6E-409C-BE32-E72D297353CC}">
              <c16:uniqueId val="{00000000-89EE-4255-870B-69584A764D2A}"/>
            </c:ext>
          </c:extLst>
        </c:ser>
        <c:ser>
          <c:idx val="1"/>
          <c:order val="1"/>
          <c:tx>
            <c:strRef>
              <c:f>'Figure1 (2)'!$C$16</c:f>
              <c:strCache>
                <c:ptCount val="1"/>
                <c:pt idx="0">
                  <c:v>Incremental operating cost (HFCs)</c:v>
                </c:pt>
              </c:strCache>
            </c:strRef>
          </c:tx>
          <c:spPr>
            <a:solidFill>
              <a:schemeClr val="accent2"/>
            </a:solidFill>
            <a:ln>
              <a:noFill/>
            </a:ln>
            <a:effectLst/>
          </c:spPr>
          <c:invertIfNegative val="0"/>
          <c:cat>
            <c:strRef>
              <c:f>'Figure1 (2)'!$D$5:$I$5</c:f>
              <c:strCache>
                <c:ptCount val="6"/>
                <c:pt idx="0">
                  <c:v>Option A</c:v>
                </c:pt>
                <c:pt idx="1">
                  <c:v>Option A1</c:v>
                </c:pt>
                <c:pt idx="2">
                  <c:v>Option B</c:v>
                </c:pt>
                <c:pt idx="3">
                  <c:v>Option B1</c:v>
                </c:pt>
                <c:pt idx="4">
                  <c:v>Option C</c:v>
                </c:pt>
                <c:pt idx="5">
                  <c:v>Option C1</c:v>
                </c:pt>
              </c:strCache>
            </c:strRef>
          </c:cat>
          <c:val>
            <c:numRef>
              <c:f>'Figure1 (2)'!$D$16:$I$16</c:f>
              <c:numCache>
                <c:formatCode>0%</c:formatCode>
                <c:ptCount val="6"/>
                <c:pt idx="0">
                  <c:v>0.55555555555555569</c:v>
                </c:pt>
                <c:pt idx="1">
                  <c:v>0.52777777777777779</c:v>
                </c:pt>
                <c:pt idx="2">
                  <c:v>0.55555555555555569</c:v>
                </c:pt>
                <c:pt idx="3">
                  <c:v>0.52777777777777779</c:v>
                </c:pt>
                <c:pt idx="4">
                  <c:v>0.55555555555555569</c:v>
                </c:pt>
                <c:pt idx="5">
                  <c:v>0.52777777777777779</c:v>
                </c:pt>
              </c:numCache>
            </c:numRef>
          </c:val>
          <c:extLst>
            <c:ext xmlns:c16="http://schemas.microsoft.com/office/drawing/2014/chart" uri="{C3380CC4-5D6E-409C-BE32-E72D297353CC}">
              <c16:uniqueId val="{00000001-89EE-4255-870B-69584A764D2A}"/>
            </c:ext>
          </c:extLst>
        </c:ser>
        <c:ser>
          <c:idx val="2"/>
          <c:order val="2"/>
          <c:tx>
            <c:strRef>
              <c:f>'Figure1 (2)'!$C$17</c:f>
              <c:strCache>
                <c:ptCount val="1"/>
                <c:pt idx="0">
                  <c:v>Energy efficiency - technical assistance</c:v>
                </c:pt>
              </c:strCache>
            </c:strRef>
          </c:tx>
          <c:spPr>
            <a:solidFill>
              <a:schemeClr val="accent3"/>
            </a:solidFill>
            <a:ln>
              <a:noFill/>
            </a:ln>
            <a:effectLst/>
          </c:spPr>
          <c:invertIfNegative val="0"/>
          <c:cat>
            <c:strRef>
              <c:f>'Figure1 (2)'!$D$5:$I$5</c:f>
              <c:strCache>
                <c:ptCount val="6"/>
                <c:pt idx="0">
                  <c:v>Option A</c:v>
                </c:pt>
                <c:pt idx="1">
                  <c:v>Option A1</c:v>
                </c:pt>
                <c:pt idx="2">
                  <c:v>Option B</c:v>
                </c:pt>
                <c:pt idx="3">
                  <c:v>Option B1</c:v>
                </c:pt>
                <c:pt idx="4">
                  <c:v>Option C</c:v>
                </c:pt>
                <c:pt idx="5">
                  <c:v>Option C1</c:v>
                </c:pt>
              </c:strCache>
            </c:strRef>
          </c:cat>
          <c:val>
            <c:numRef>
              <c:f>'Figure1 (2)'!$D$17:$I$17</c:f>
              <c:numCache>
                <c:formatCode>0%</c:formatCode>
                <c:ptCount val="6"/>
                <c:pt idx="0">
                  <c:v>0</c:v>
                </c:pt>
                <c:pt idx="1">
                  <c:v>2.7777777777777825E-2</c:v>
                </c:pt>
                <c:pt idx="2">
                  <c:v>0</c:v>
                </c:pt>
                <c:pt idx="3">
                  <c:v>4.1666666666666685E-2</c:v>
                </c:pt>
                <c:pt idx="4">
                  <c:v>0</c:v>
                </c:pt>
                <c:pt idx="5">
                  <c:v>4.1666666666666685E-2</c:v>
                </c:pt>
              </c:numCache>
            </c:numRef>
          </c:val>
          <c:extLst>
            <c:ext xmlns:c16="http://schemas.microsoft.com/office/drawing/2014/chart" uri="{C3380CC4-5D6E-409C-BE32-E72D297353CC}">
              <c16:uniqueId val="{00000002-89EE-4255-870B-69584A764D2A}"/>
            </c:ext>
          </c:extLst>
        </c:ser>
        <c:ser>
          <c:idx val="3"/>
          <c:order val="3"/>
          <c:tx>
            <c:strRef>
              <c:f>'Figure1 (2)'!$C$18</c:f>
              <c:strCache>
                <c:ptCount val="1"/>
                <c:pt idx="0">
                  <c:v>Additional capital cost (energy efficiency)</c:v>
                </c:pt>
              </c:strCache>
            </c:strRef>
          </c:tx>
          <c:spPr>
            <a:solidFill>
              <a:schemeClr val="accent4"/>
            </a:solidFill>
            <a:ln>
              <a:noFill/>
            </a:ln>
            <a:effectLst/>
          </c:spPr>
          <c:invertIfNegative val="0"/>
          <c:cat>
            <c:strRef>
              <c:f>'Figure1 (2)'!$D$5:$I$5</c:f>
              <c:strCache>
                <c:ptCount val="6"/>
                <c:pt idx="0">
                  <c:v>Option A</c:v>
                </c:pt>
                <c:pt idx="1">
                  <c:v>Option A1</c:v>
                </c:pt>
                <c:pt idx="2">
                  <c:v>Option B</c:v>
                </c:pt>
                <c:pt idx="3">
                  <c:v>Option B1</c:v>
                </c:pt>
                <c:pt idx="4">
                  <c:v>Option C</c:v>
                </c:pt>
                <c:pt idx="5">
                  <c:v>Option C1</c:v>
                </c:pt>
              </c:strCache>
            </c:strRef>
          </c:cat>
          <c:val>
            <c:numRef>
              <c:f>'Figure1 (2)'!$D$18:$I$18</c:f>
              <c:numCache>
                <c:formatCode>0%</c:formatCode>
                <c:ptCount val="6"/>
                <c:pt idx="0">
                  <c:v>0</c:v>
                </c:pt>
                <c:pt idx="1">
                  <c:v>0</c:v>
                </c:pt>
                <c:pt idx="2">
                  <c:v>0.11111111111111113</c:v>
                </c:pt>
                <c:pt idx="3">
                  <c:v>0</c:v>
                </c:pt>
                <c:pt idx="4">
                  <c:v>0.27777777777777807</c:v>
                </c:pt>
                <c:pt idx="5">
                  <c:v>0.11111111111111113</c:v>
                </c:pt>
              </c:numCache>
            </c:numRef>
          </c:val>
          <c:extLst>
            <c:ext xmlns:c16="http://schemas.microsoft.com/office/drawing/2014/chart" uri="{C3380CC4-5D6E-409C-BE32-E72D297353CC}">
              <c16:uniqueId val="{00000003-89EE-4255-870B-69584A764D2A}"/>
            </c:ext>
          </c:extLst>
        </c:ser>
        <c:ser>
          <c:idx val="4"/>
          <c:order val="4"/>
          <c:tx>
            <c:strRef>
              <c:f>'Figure1 (2)'!$C$19</c:f>
              <c:strCache>
                <c:ptCount val="1"/>
                <c:pt idx="0">
                  <c:v>Addiitonal operating cost (energy efficiency)</c:v>
                </c:pt>
              </c:strCache>
            </c:strRef>
          </c:tx>
          <c:spPr>
            <a:solidFill>
              <a:schemeClr val="accent5"/>
            </a:solidFill>
            <a:ln>
              <a:noFill/>
            </a:ln>
            <a:effectLst/>
          </c:spPr>
          <c:invertIfNegative val="0"/>
          <c:dLbls>
            <c:dLbl>
              <c:idx val="0"/>
              <c:tx>
                <c:rich>
                  <a:bodyPr/>
                  <a:lstStyle/>
                  <a:p>
                    <a:fld id="{FE76C27E-E64E-49F3-939B-066B914D4547}" type="CELLRANGE">
                      <a:rPr lang="en-CA"/>
                      <a:pPr/>
                      <a:t>[CELLRANGE]</a:t>
                    </a:fld>
                    <a:endParaRPr lang="en-CA"/>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4-89EE-4255-870B-69584A764D2A}"/>
                </c:ext>
              </c:extLst>
            </c:dLbl>
            <c:dLbl>
              <c:idx val="1"/>
              <c:tx>
                <c:rich>
                  <a:bodyPr/>
                  <a:lstStyle/>
                  <a:p>
                    <a:fld id="{2AE5BBFD-2C6E-43D8-A076-4EA6182A48B1}" type="CELLRANGE">
                      <a:rPr lang="en-CA"/>
                      <a:pPr/>
                      <a:t>[CELLRANGE]</a:t>
                    </a:fld>
                    <a:endParaRPr lang="en-CA"/>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5-89EE-4255-870B-69584A764D2A}"/>
                </c:ext>
              </c:extLst>
            </c:dLbl>
            <c:dLbl>
              <c:idx val="2"/>
              <c:layout>
                <c:manualLayout>
                  <c:x val="9.4828301021877628E-2"/>
                  <c:y val="0"/>
                </c:manualLayout>
              </c:layout>
              <c:tx>
                <c:rich>
                  <a:bodyPr/>
                  <a:lstStyle/>
                  <a:p>
                    <a:fld id="{19DBF5B8-5489-422C-AA5A-97C0E1E792E2}" type="CELLRANGE">
                      <a:rPr lang="en-US"/>
                      <a:pPr/>
                      <a:t>[CELLRANGE]</a:t>
                    </a:fld>
                    <a:endParaRPr lang="en-CA"/>
                  </a:p>
                </c:rich>
              </c:tx>
              <c:dLblPos val="ct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6-89EE-4255-870B-69584A764D2A}"/>
                </c:ext>
              </c:extLst>
            </c:dLbl>
            <c:dLbl>
              <c:idx val="3"/>
              <c:layout>
                <c:manualLayout>
                  <c:x val="0.10158754112459281"/>
                  <c:y val="0"/>
                </c:manualLayout>
              </c:layout>
              <c:tx>
                <c:rich>
                  <a:bodyPr/>
                  <a:lstStyle/>
                  <a:p>
                    <a:fld id="{C2F32691-DDE2-46FD-BA7E-B572C0E804D6}" type="CELLRANGE">
                      <a:rPr lang="en-US"/>
                      <a:pPr/>
                      <a:t>[CELLRANGE]</a:t>
                    </a:fld>
                    <a:endParaRPr lang="en-CA"/>
                  </a:p>
                </c:rich>
              </c:tx>
              <c:dLblPos val="ct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7-89EE-4255-870B-69584A764D2A}"/>
                </c:ext>
              </c:extLst>
            </c:dLbl>
            <c:dLbl>
              <c:idx val="4"/>
              <c:layout>
                <c:manualLayout>
                  <c:x val="9.3021034994661078E-2"/>
                  <c:y val="5.1212017753499504E-2"/>
                </c:manualLayout>
              </c:layout>
              <c:tx>
                <c:rich>
                  <a:bodyPr/>
                  <a:lstStyle/>
                  <a:p>
                    <a:fld id="{2A2F5F84-1A69-4204-A7EF-AED42E422B07}" type="CELLRANGE">
                      <a:rPr lang="en-US"/>
                      <a:pPr/>
                      <a:t>[CELLRANGE]</a:t>
                    </a:fld>
                    <a:endParaRPr lang="en-CA"/>
                  </a:p>
                </c:rich>
              </c:tx>
              <c:dLblPos val="ct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8-89EE-4255-870B-69584A764D2A}"/>
                </c:ext>
              </c:extLst>
            </c:dLbl>
            <c:dLbl>
              <c:idx val="5"/>
              <c:layout>
                <c:manualLayout>
                  <c:x val="0.18597107555601866"/>
                  <c:y val="-3.1295871539004563E-17"/>
                </c:manualLayout>
              </c:layout>
              <c:tx>
                <c:rich>
                  <a:bodyPr/>
                  <a:lstStyle/>
                  <a:p>
                    <a:fld id="{8D6AEF5F-9CD5-4406-8E1C-B9AF5695B470}" type="CELLRANGE">
                      <a:rPr lang="en-US"/>
                      <a:pPr/>
                      <a:t>[CELLRANGE]</a:t>
                    </a:fld>
                    <a:endParaRPr lang="en-CA"/>
                  </a:p>
                </c:rich>
              </c:tx>
              <c:dLblPos val="ct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9-89EE-4255-870B-69584A764D2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Base"/>
            <c:showLegendKey val="0"/>
            <c:showVal val="0"/>
            <c:showCatName val="0"/>
            <c:showSerName val="0"/>
            <c:showPercent val="0"/>
            <c:showBubbleSize val="0"/>
            <c:showLeaderLines val="0"/>
            <c:extLst>
              <c:ext xmlns:c15="http://schemas.microsoft.com/office/drawing/2012/chart" uri="{CE6537A1-D6FC-4f65-9D91-7224C49458BB}">
                <c15:showDataLabelsRange val="1"/>
                <c15:showLeaderLines val="1"/>
                <c15:leaderLines>
                  <c:spPr>
                    <a:ln w="9525" cap="flat" cmpd="sng" algn="ctr">
                      <a:solidFill>
                        <a:schemeClr val="tx1">
                          <a:lumMod val="35000"/>
                          <a:lumOff val="65000"/>
                        </a:schemeClr>
                      </a:solidFill>
                      <a:round/>
                    </a:ln>
                    <a:effectLst/>
                  </c:spPr>
                </c15:leaderLines>
              </c:ext>
            </c:extLst>
          </c:dLbls>
          <c:cat>
            <c:strRef>
              <c:f>'Figure1 (2)'!$D$5:$I$5</c:f>
              <c:strCache>
                <c:ptCount val="6"/>
                <c:pt idx="0">
                  <c:v>Option A</c:v>
                </c:pt>
                <c:pt idx="1">
                  <c:v>Option A1</c:v>
                </c:pt>
                <c:pt idx="2">
                  <c:v>Option B</c:v>
                </c:pt>
                <c:pt idx="3">
                  <c:v>Option B1</c:v>
                </c:pt>
                <c:pt idx="4">
                  <c:v>Option C</c:v>
                </c:pt>
                <c:pt idx="5">
                  <c:v>Option C1</c:v>
                </c:pt>
              </c:strCache>
            </c:strRef>
          </c:cat>
          <c:val>
            <c:numRef>
              <c:f>'Figure1 (2)'!$D$19:$I$19</c:f>
              <c:numCache>
                <c:formatCode>0%</c:formatCode>
                <c:ptCount val="6"/>
                <c:pt idx="0">
                  <c:v>0</c:v>
                </c:pt>
                <c:pt idx="1">
                  <c:v>0</c:v>
                </c:pt>
                <c:pt idx="2">
                  <c:v>0.16666666666666669</c:v>
                </c:pt>
                <c:pt idx="3">
                  <c:v>0.16666666666666669</c:v>
                </c:pt>
                <c:pt idx="4">
                  <c:v>0.91666666666666652</c:v>
                </c:pt>
                <c:pt idx="5">
                  <c:v>0.8333333333333337</c:v>
                </c:pt>
              </c:numCache>
            </c:numRef>
          </c:val>
          <c:extLst>
            <c:ext xmlns:c15="http://schemas.microsoft.com/office/drawing/2012/chart" uri="{02D57815-91ED-43cb-92C2-25804820EDAC}">
              <c15:datalabelsRange>
                <c15:f>'Figure1 (2)'!$D$11:$I$11</c15:f>
                <c15:dlblRangeCache>
                  <c:ptCount val="6"/>
                  <c:pt idx="0">
                    <c:v>± 2%</c:v>
                  </c:pt>
                  <c:pt idx="1">
                    <c:v>2-7%</c:v>
                  </c:pt>
                  <c:pt idx="2">
                    <c:v>7-15%</c:v>
                  </c:pt>
                  <c:pt idx="3">
                    <c:v>7-15%</c:v>
                  </c:pt>
                  <c:pt idx="4">
                    <c:v>15-25%</c:v>
                  </c:pt>
                  <c:pt idx="5">
                    <c:v>15-25%</c:v>
                  </c:pt>
                </c15:dlblRangeCache>
              </c15:datalabelsRange>
            </c:ext>
            <c:ext xmlns:c16="http://schemas.microsoft.com/office/drawing/2014/chart" uri="{C3380CC4-5D6E-409C-BE32-E72D297353CC}">
              <c16:uniqueId val="{0000000A-89EE-4255-870B-69584A764D2A}"/>
            </c:ext>
          </c:extLst>
        </c:ser>
        <c:dLbls>
          <c:showLegendKey val="0"/>
          <c:showVal val="0"/>
          <c:showCatName val="0"/>
          <c:showSerName val="0"/>
          <c:showPercent val="0"/>
          <c:showBubbleSize val="0"/>
        </c:dLbls>
        <c:gapWidth val="150"/>
        <c:overlap val="100"/>
        <c:axId val="124431744"/>
        <c:axId val="110003712"/>
      </c:barChart>
      <c:catAx>
        <c:axId val="124431744"/>
        <c:scaling>
          <c:orientation val="minMax"/>
        </c:scaling>
        <c:delete val="0"/>
        <c:axPos val="l"/>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000" b="1">
                    <a:latin typeface="Times New Roman" panose="02020603050405020304" pitchFamily="18" charset="0"/>
                    <a:cs typeface="Times New Roman" panose="02020603050405020304" pitchFamily="18" charset="0"/>
                  </a:rPr>
                  <a:t>Options </a:t>
                </a:r>
              </a:p>
            </c:rich>
          </c:tx>
          <c:layout>
            <c:manualLayout>
              <c:xMode val="edge"/>
              <c:yMode val="edge"/>
              <c:x val="1.6840149667068934E-2"/>
              <c:y val="0.39160391738332156"/>
            </c:manualLayout>
          </c:layout>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0003712"/>
        <c:crosses val="autoZero"/>
        <c:auto val="1"/>
        <c:lblAlgn val="ctr"/>
        <c:lblOffset val="100"/>
        <c:noMultiLvlLbl val="0"/>
      </c:catAx>
      <c:valAx>
        <c:axId val="110003712"/>
        <c:scaling>
          <c:orientation val="minMax"/>
          <c:max val="2.5"/>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ar-EG" sz="1000" b="1">
                    <a:latin typeface="Times New Roman" panose="02020603050405020304" pitchFamily="18" charset="0"/>
                    <a:cs typeface="Times New Roman" panose="02020603050405020304" pitchFamily="18" charset="0"/>
                  </a:rPr>
                  <a:t>نسبة الزيادة بالمقارنة بالخيار ألف</a:t>
                </a:r>
                <a:endParaRPr lang="en-CA" sz="1000" b="1">
                  <a:latin typeface="Times New Roman" panose="02020603050405020304" pitchFamily="18" charset="0"/>
                  <a:cs typeface="Times New Roman" panose="02020603050405020304" pitchFamily="18" charset="0"/>
                </a:endParaRPr>
              </a:p>
            </c:rich>
          </c:tx>
          <c:layout>
            <c:manualLayout>
              <c:xMode val="edge"/>
              <c:yMode val="edge"/>
              <c:x val="0.36100960247196706"/>
              <c:y val="0.81064188417212668"/>
            </c:manualLayout>
          </c:layout>
          <c:overlay val="0"/>
          <c:spPr>
            <a:noFill/>
            <a:ln>
              <a:noFill/>
            </a:ln>
            <a:effectLst/>
          </c:sp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4431744"/>
        <c:crosses val="autoZero"/>
        <c:crossBetween val="between"/>
      </c:valAx>
      <c:spPr>
        <a:noFill/>
        <a:ln w="19050">
          <a:solidFill>
            <a:schemeClr val="tx1">
              <a:alpha val="70000"/>
            </a:schemeClr>
          </a:solidFill>
        </a:ln>
        <a:effectLst/>
      </c:spPr>
    </c:plotArea>
    <c:legend>
      <c:legendPos val="b"/>
      <c:layout>
        <c:manualLayout>
          <c:xMode val="edge"/>
          <c:yMode val="edge"/>
          <c:x val="7.6547055234331904E-2"/>
          <c:y val="0.8728656459026114"/>
          <c:w val="0.87010024115989248"/>
          <c:h val="0.10626478003287661"/>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19050" cap="flat" cmpd="sng" algn="ctr">
      <a:solidFill>
        <a:schemeClr val="tx1">
          <a:alpha val="70000"/>
        </a:schemeClr>
      </a:solidFill>
      <a:round/>
    </a:ln>
    <a:effectLst/>
  </c:spPr>
  <c:txPr>
    <a:bodyPr/>
    <a:lstStyle/>
    <a:p>
      <a:pPr>
        <a:defRPr/>
      </a:pPr>
      <a:endParaRPr lang="en-US"/>
    </a:p>
  </c:txPr>
  <c:externalData r:id="rId1">
    <c:autoUpdate val="0"/>
  </c:externalData>
</c:chartSpac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Document_x0020_Number xmlns="a5428028-5b9f-4388-a90d-ff6edd1aa768">UNEP/OzL.Pro/ExCom/92/47</Document_x0020_Number>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5BFF237D06E9DA418CBE012462B6E278" ma:contentTypeVersion="1" ma:contentTypeDescription="Create a new document." ma:contentTypeScope="" ma:versionID="a24c0f9ba6dcca365145f8dd1b4a5ddc">
  <xsd:schema xmlns:xsd="http://www.w3.org/2001/XMLSchema" xmlns:p="http://schemas.microsoft.com/office/2006/metadata/properties" xmlns:ns2="a5428028-5b9f-4388-a90d-ff6edd1aa768" targetNamespace="http://schemas.microsoft.com/office/2006/metadata/properties" ma:root="true" ma:fieldsID="9231cc97afe7ff688fca9ef9e69fb688" ns2:_="">
    <xsd:import namespace="a5428028-5b9f-4388-a90d-ff6edd1aa768"/>
    <xsd:element name="properties">
      <xsd:complexType>
        <xsd:sequence>
          <xsd:element name="documentManagement">
            <xsd:complexType>
              <xsd:all>
                <xsd:element ref="ns2:Document_x0020_Number" minOccurs="0"/>
              </xsd:all>
            </xsd:complexType>
          </xsd:element>
        </xsd:sequence>
      </xsd:complexType>
    </xsd:element>
  </xsd:schema>
  <xsd:schema xmlns:xsd="http://www.w3.org/2001/XMLSchema" xmlns:dms="http://schemas.microsoft.com/office/2006/documentManagement/types" targetNamespace="a5428028-5b9f-4388-a90d-ff6edd1aa768" elementFormDefault="qualified">
    <xsd:import namespace="http://schemas.microsoft.com/office/2006/documentManagement/types"/>
    <xsd:element name="Document_x0020_Number" ma:index="8" nillable="true" ma:displayName="Document Number" ma:default="UNEP/OzL.Pro/ExCom/92/" ma:internalName="Document_x0020_Number">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Props1.xml><?xml version="1.0" encoding="utf-8"?>
<ds:datastoreItem xmlns:ds="http://schemas.openxmlformats.org/officeDocument/2006/customXml" ds:itemID="{460C7451-8A93-4A4F-A2A8-5ECAF59A2AB3}"/>
</file>

<file path=customXml/itemProps2.xml><?xml version="1.0" encoding="utf-8"?>
<ds:datastoreItem xmlns:ds="http://schemas.openxmlformats.org/officeDocument/2006/customXml" ds:itemID="{690E6A70-B12D-4E8F-9862-49011D065232}"/>
</file>

<file path=customXml/itemProps3.xml><?xml version="1.0" encoding="utf-8"?>
<ds:datastoreItem xmlns:ds="http://schemas.openxmlformats.org/officeDocument/2006/customXml" ds:itemID="{167F36D6-4402-4DB6-B673-C4A17DD7A266}"/>
</file>

<file path=customXml/itemProps4.xml><?xml version="1.0" encoding="utf-8"?>
<ds:datastoreItem xmlns:ds="http://schemas.openxmlformats.org/officeDocument/2006/customXml" ds:itemID="{DA56421A-51AE-4ECE-8B7F-54C16A74ADB8}"/>
</file>

<file path=docProps/app.xml><?xml version="1.0" encoding="utf-8"?>
<Properties xmlns="http://schemas.openxmlformats.org/officeDocument/2006/extended-properties" xmlns:vt="http://schemas.openxmlformats.org/officeDocument/2006/docPropsVTypes">
  <Template>Eec92G</Template>
  <TotalTime>34</TotalTime>
  <Pages>24</Pages>
  <Words>7547</Words>
  <Characters>42801</Characters>
  <Application>Microsoft Office Word</Application>
  <DocSecurity>0</DocSecurity>
  <Lines>356</Lines>
  <Paragraphs>100</Paragraphs>
  <ScaleCrop>false</ScaleCrop>
  <HeadingPairs>
    <vt:vector size="4" baseType="variant">
      <vt:variant>
        <vt:lpstr>Title</vt:lpstr>
      </vt:variant>
      <vt:variant>
        <vt:i4>1</vt:i4>
      </vt:variant>
      <vt:variant>
        <vt:lpstr>Titolo</vt:lpstr>
      </vt:variant>
      <vt:variant>
        <vt:i4>1</vt:i4>
      </vt:variant>
    </vt:vector>
  </HeadingPairs>
  <TitlesOfParts>
    <vt:vector size="2" baseType="lpstr">
      <vt:lpstr>الإطار العملى لتعزيز وضع الجوانب المؤسسية والمشروعات والأنشطة  التي يمكن أن يضطلع بها الصندوق المتعدد الأطراف لحفظ أو تعزيز كفاءة استخدام الطاقة الخاصة بالتكنولوجيات والمعدات البديلة في قطاعات التصنيع والخدمة في سياق خفض المواد الهيدروفلوروكربونية</vt:lpstr>
      <vt:lpstr>Operational framework to further elaborate on institutional aspects and projects and activities that could be undertaken by the Multilateral Fund for maintaining and/or enhancing the energy efficiency of replacement technologies and equipment in the manuf</vt:lpstr>
    </vt:vector>
  </TitlesOfParts>
  <Company/>
  <LinksUpToDate>false</LinksUpToDate>
  <CharactersWithSpaces>50248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الإطار العملى لتعزيز وضع الجوانب المؤسسية والمشروعات والأنشطة  التي يمكن أن يضطلع بها الصندوق المتعدد الأطراف لحفظ أو تعزيز كفاءة استخدام الطاقة الخاصة بالتكنولوجيات والمعدات البديلة في قطاعات التصنيع والخدمة في سياق خفض المواد الهيدروفلوروكربونية</dc:title>
  <dc:subject/>
  <dc:creator>Pc</dc:creator>
  <cp:keywords/>
  <dc:description/>
  <cp:lastModifiedBy>HBE</cp:lastModifiedBy>
  <cp:revision>35</cp:revision>
  <cp:lastPrinted>2001-05-26T16:40:00Z</cp:lastPrinted>
  <dcterms:created xsi:type="dcterms:W3CDTF">2023-05-03T19:33:00Z</dcterms:created>
  <dcterms:modified xsi:type="dcterms:W3CDTF">2023-05-03T22:42:00Z</dcterms:modified>
  <cp:category/>
  <cp:contentType>Document</cp:contentType>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 number">
    <vt:lpwstr>UNEP/OzL.Pro/ExCom/92/47</vt:lpwstr>
  </property>
  <property fmtid="{D5CDD505-2E9C-101B-9397-08002B2CF9AE}" pid="3" name="Revision date">
    <vt:lpwstr>4/20/2023</vt:lpwstr>
  </property>
  <property fmtid="{D5CDD505-2E9C-101B-9397-08002B2CF9AE}" pid="4" name="ContentTypeId">
    <vt:lpwstr>0x0101005BFF237D06E9DA418CBE012462B6E278</vt:lpwstr>
  </property>
  <property fmtid="{D5CDD505-2E9C-101B-9397-08002B2CF9AE}" pid="5" name="Order">
    <vt:r8>4523400</vt:r8>
  </property>
  <property fmtid="{D5CDD505-2E9C-101B-9397-08002B2CF9AE}" pid="6" name="MediaServiceImageTags">
    <vt:lpwstr/>
  </property>
  <property fmtid="{D5CDD505-2E9C-101B-9397-08002B2CF9AE}" pid="8" name="lcf76f155ced4ddcb4097134ff3c332f">
    <vt:lpwstr/>
  </property>
</Properties>
</file>

<file path=userCustomization/customUI.xml><?xml version="1.0" encoding="utf-8"?>
<mso:customUI xmlns:doc="http://schemas.microsoft.com/office/2006/01/customui/currentDocument" xmlns:mso="http://schemas.microsoft.com/office/2006/01/customui">
  <mso:ribbon>
    <mso:qat>
      <mso:documentControls>
        <mso:separator idQ="doc:sep1" visible="true"/>
      </mso:documentControls>
    </mso:qat>
  </mso:ribbon>
</mso:customUI>
</file>